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3"/>
  </p:notesMasterIdLst>
  <p:handoutMasterIdLst>
    <p:handoutMasterId r:id="rId64"/>
  </p:handoutMasterIdLst>
  <p:sldIdLst>
    <p:sldId id="435" r:id="rId2"/>
    <p:sldId id="1116" r:id="rId3"/>
    <p:sldId id="1117" r:id="rId4"/>
    <p:sldId id="1119" r:id="rId5"/>
    <p:sldId id="1162" r:id="rId6"/>
    <p:sldId id="1196" r:id="rId7"/>
    <p:sldId id="1197" r:id="rId8"/>
    <p:sldId id="1199" r:id="rId9"/>
    <p:sldId id="1222" r:id="rId10"/>
    <p:sldId id="1216" r:id="rId11"/>
    <p:sldId id="1218" r:id="rId12"/>
    <p:sldId id="1219" r:id="rId13"/>
    <p:sldId id="1217" r:id="rId14"/>
    <p:sldId id="1220" r:id="rId15"/>
    <p:sldId id="1221" r:id="rId16"/>
    <p:sldId id="1215" r:id="rId17"/>
    <p:sldId id="1198" r:id="rId18"/>
    <p:sldId id="1205" r:id="rId19"/>
    <p:sldId id="1206" r:id="rId20"/>
    <p:sldId id="1207" r:id="rId21"/>
    <p:sldId id="1208" r:id="rId22"/>
    <p:sldId id="1200" r:id="rId23"/>
    <p:sldId id="1201" r:id="rId24"/>
    <p:sldId id="1210" r:id="rId25"/>
    <p:sldId id="1202" r:id="rId26"/>
    <p:sldId id="1203" r:id="rId27"/>
    <p:sldId id="1209" r:id="rId28"/>
    <p:sldId id="1139" r:id="rId29"/>
    <p:sldId id="1163" r:id="rId30"/>
    <p:sldId id="1166" r:id="rId31"/>
    <p:sldId id="1167" r:id="rId32"/>
    <p:sldId id="1168" r:id="rId33"/>
    <p:sldId id="1169" r:id="rId34"/>
    <p:sldId id="1170" r:id="rId35"/>
    <p:sldId id="1171" r:id="rId36"/>
    <p:sldId id="1172" r:id="rId37"/>
    <p:sldId id="1173" r:id="rId38"/>
    <p:sldId id="1174" r:id="rId39"/>
    <p:sldId id="1175" r:id="rId40"/>
    <p:sldId id="1223" r:id="rId41"/>
    <p:sldId id="1176" r:id="rId42"/>
    <p:sldId id="1177" r:id="rId43"/>
    <p:sldId id="1178" r:id="rId44"/>
    <p:sldId id="1179" r:id="rId45"/>
    <p:sldId id="1180" r:id="rId46"/>
    <p:sldId id="1181" r:id="rId47"/>
    <p:sldId id="1182" r:id="rId48"/>
    <p:sldId id="1183" r:id="rId49"/>
    <p:sldId id="1184" r:id="rId50"/>
    <p:sldId id="1185" r:id="rId51"/>
    <p:sldId id="1186" r:id="rId52"/>
    <p:sldId id="1187" r:id="rId53"/>
    <p:sldId id="1188" r:id="rId54"/>
    <p:sldId id="1189" r:id="rId55"/>
    <p:sldId id="1190" r:id="rId56"/>
    <p:sldId id="1191" r:id="rId57"/>
    <p:sldId id="1192" r:id="rId58"/>
    <p:sldId id="1193" r:id="rId59"/>
    <p:sldId id="1194" r:id="rId60"/>
    <p:sldId id="1195" r:id="rId61"/>
    <p:sldId id="1115" r:id="rId62"/>
  </p:sldIdLst>
  <p:sldSz cx="9144000" cy="6858000" type="screen4x3"/>
  <p:notesSz cx="6794500" cy="99314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117">
          <p15:clr>
            <a:srgbClr val="A4A3A4"/>
          </p15:clr>
        </p15:guide>
        <p15:guide id="2" pos="1247">
          <p15:clr>
            <a:srgbClr val="A4A3A4"/>
          </p15:clr>
        </p15:guide>
      </p15:sldGuideLst>
    </p:ext>
    <p:ext uri="{2D200454-40CA-4A62-9FC3-DE9A4176ACB9}">
      <p15:notesGuideLst xmlns:p15="http://schemas.microsoft.com/office/powerpoint/2012/main">
        <p15:guide id="1" orient="horz" pos="3128">
          <p15:clr>
            <a:srgbClr val="A4A3A4"/>
          </p15:clr>
        </p15:guide>
        <p15:guide id="2" pos="213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BF59"/>
    <a:srgbClr val="FEEEAC"/>
    <a:srgbClr val="FFFF66"/>
    <a:srgbClr val="8C8A87"/>
    <a:srgbClr val="BAB9B7"/>
    <a:srgbClr val="D1D0CF"/>
    <a:srgbClr val="6B6B6B"/>
    <a:srgbClr val="FED99C"/>
    <a:srgbClr val="D1FFE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76" autoAdjust="0"/>
    <p:restoredTop sz="98080" autoAdjust="0"/>
  </p:normalViewPr>
  <p:slideViewPr>
    <p:cSldViewPr>
      <p:cViewPr>
        <p:scale>
          <a:sx n="70" d="100"/>
          <a:sy n="70" d="100"/>
        </p:scale>
        <p:origin x="576" y="48"/>
      </p:cViewPr>
      <p:guideLst>
        <p:guide orient="horz" pos="1117"/>
        <p:guide pos="124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p:scale>
          <a:sx n="130" d="100"/>
          <a:sy n="130" d="100"/>
        </p:scale>
        <p:origin x="-924" y="-78"/>
      </p:cViewPr>
      <p:guideLst>
        <p:guide orient="horz" pos="3128"/>
        <p:guide pos="213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3468688" cy="495300"/>
          </a:xfrm>
          <a:prstGeom prst="rect">
            <a:avLst/>
          </a:prstGeom>
          <a:noFill/>
          <a:ln w="9525">
            <a:noFill/>
            <a:miter lim="800000"/>
            <a:headEnd/>
            <a:tailEnd/>
          </a:ln>
          <a:effectLst/>
        </p:spPr>
        <p:txBody>
          <a:bodyPr vert="horz" wrap="square" lIns="91560" tIns="45780" rIns="91560" bIns="45780" numCol="1" anchor="t" anchorCtr="0" compatLnSpc="1">
            <a:prstTxWarp prst="textNoShape">
              <a:avLst/>
            </a:prstTxWarp>
          </a:bodyPr>
          <a:lstStyle>
            <a:lvl1pPr defTabSz="915988">
              <a:defRPr sz="700">
                <a:solidFill>
                  <a:srgbClr val="000000"/>
                </a:solidFill>
                <a:latin typeface="Arial" charset="0"/>
              </a:defRPr>
            </a:lvl1pPr>
          </a:lstStyle>
          <a:p>
            <a:pPr>
              <a:defRPr/>
            </a:pPr>
            <a:r>
              <a:rPr lang="fi-FI"/>
              <a:t>Jari Lavonen </a:t>
            </a:r>
            <a:br>
              <a:rPr lang="fi-FI"/>
            </a:br>
            <a:r>
              <a:rPr lang="en-US"/>
              <a:t>Professor of Physics and Chemistry Education,  Head of the Department</a:t>
            </a:r>
            <a:br>
              <a:rPr lang="en-US"/>
            </a:br>
            <a:r>
              <a:rPr lang="en-US"/>
              <a:t>Department of Teacher Education, University of Helsinki, Finland</a:t>
            </a:r>
            <a:endParaRPr lang="en-GB"/>
          </a:p>
          <a:p>
            <a:pPr>
              <a:defRPr/>
            </a:pPr>
            <a:r>
              <a:rPr lang="fi-FI"/>
              <a:t>jari.lavonen@helsinki.fi</a:t>
            </a:r>
          </a:p>
          <a:p>
            <a:pPr>
              <a:defRPr/>
            </a:pPr>
            <a:endParaRPr lang="fi-FI"/>
          </a:p>
        </p:txBody>
      </p:sp>
      <p:sp>
        <p:nvSpPr>
          <p:cNvPr id="40963" name="Rectangle 3"/>
          <p:cNvSpPr>
            <a:spLocks noGrp="1" noChangeArrowheads="1"/>
          </p:cNvSpPr>
          <p:nvPr>
            <p:ph type="dt" sz="quarter" idx="1"/>
          </p:nvPr>
        </p:nvSpPr>
        <p:spPr bwMode="auto">
          <a:xfrm>
            <a:off x="3849688" y="0"/>
            <a:ext cx="2943225" cy="495300"/>
          </a:xfrm>
          <a:prstGeom prst="rect">
            <a:avLst/>
          </a:prstGeom>
          <a:noFill/>
          <a:ln w="9525">
            <a:noFill/>
            <a:miter lim="800000"/>
            <a:headEnd/>
            <a:tailEnd/>
          </a:ln>
          <a:effectLst/>
        </p:spPr>
        <p:txBody>
          <a:bodyPr vert="horz" wrap="square" lIns="91560" tIns="45780" rIns="91560" bIns="45780" numCol="1" anchor="t" anchorCtr="0" compatLnSpc="1">
            <a:prstTxWarp prst="textNoShape">
              <a:avLst/>
            </a:prstTxWarp>
          </a:bodyPr>
          <a:lstStyle>
            <a:lvl1pPr algn="r" defTabSz="915988">
              <a:defRPr sz="800">
                <a:latin typeface="Arial" charset="0"/>
              </a:defRPr>
            </a:lvl1pPr>
          </a:lstStyle>
          <a:p>
            <a:pPr>
              <a:defRPr/>
            </a:pPr>
            <a:endParaRPr lang="fi-FI"/>
          </a:p>
        </p:txBody>
      </p:sp>
      <p:sp>
        <p:nvSpPr>
          <p:cNvPr id="40964" name="Rectangle 4"/>
          <p:cNvSpPr>
            <a:spLocks noGrp="1" noChangeArrowheads="1"/>
          </p:cNvSpPr>
          <p:nvPr>
            <p:ph type="ftr" sz="quarter" idx="2"/>
          </p:nvPr>
        </p:nvSpPr>
        <p:spPr bwMode="auto">
          <a:xfrm>
            <a:off x="0" y="9434513"/>
            <a:ext cx="2943225" cy="495300"/>
          </a:xfrm>
          <a:prstGeom prst="rect">
            <a:avLst/>
          </a:prstGeom>
          <a:noFill/>
          <a:ln w="9525">
            <a:noFill/>
            <a:miter lim="800000"/>
            <a:headEnd/>
            <a:tailEnd/>
          </a:ln>
          <a:effectLst/>
        </p:spPr>
        <p:txBody>
          <a:bodyPr vert="horz" wrap="square" lIns="91560" tIns="45780" rIns="91560" bIns="45780" numCol="1" anchor="b" anchorCtr="0" compatLnSpc="1">
            <a:prstTxWarp prst="textNoShape">
              <a:avLst/>
            </a:prstTxWarp>
          </a:bodyPr>
          <a:lstStyle>
            <a:lvl1pPr defTabSz="915988">
              <a:defRPr sz="800" i="1">
                <a:solidFill>
                  <a:srgbClr val="1E1C77"/>
                </a:solidFill>
                <a:latin typeface="Arial" charset="0"/>
              </a:defRPr>
            </a:lvl1pPr>
          </a:lstStyle>
          <a:p>
            <a:pPr>
              <a:defRPr/>
            </a:pPr>
            <a:endParaRPr lang="fi-FI"/>
          </a:p>
        </p:txBody>
      </p:sp>
      <p:sp>
        <p:nvSpPr>
          <p:cNvPr id="40965" name="Rectangle 5"/>
          <p:cNvSpPr>
            <a:spLocks noGrp="1" noChangeArrowheads="1"/>
          </p:cNvSpPr>
          <p:nvPr>
            <p:ph type="sldNum" sz="quarter" idx="3"/>
          </p:nvPr>
        </p:nvSpPr>
        <p:spPr bwMode="auto">
          <a:xfrm>
            <a:off x="3849688" y="9434513"/>
            <a:ext cx="2943225" cy="495300"/>
          </a:xfrm>
          <a:prstGeom prst="rect">
            <a:avLst/>
          </a:prstGeom>
          <a:noFill/>
          <a:ln w="9525">
            <a:noFill/>
            <a:miter lim="800000"/>
            <a:headEnd/>
            <a:tailEnd/>
          </a:ln>
          <a:effectLst/>
        </p:spPr>
        <p:txBody>
          <a:bodyPr vert="horz" wrap="square" lIns="91560" tIns="45780" rIns="91560" bIns="45780" numCol="1" anchor="b" anchorCtr="0" compatLnSpc="1">
            <a:prstTxWarp prst="textNoShape">
              <a:avLst/>
            </a:prstTxWarp>
          </a:bodyPr>
          <a:lstStyle>
            <a:lvl1pPr algn="r" defTabSz="915988">
              <a:defRPr sz="800">
                <a:latin typeface="Arial" charset="0"/>
              </a:defRPr>
            </a:lvl1pPr>
          </a:lstStyle>
          <a:p>
            <a:pPr>
              <a:defRPr/>
            </a:pPr>
            <a:fld id="{BCBD50C6-45B5-478F-9F20-ED46E44B6EE9}" type="slidenum">
              <a:rPr lang="fi-FI"/>
              <a:pPr>
                <a:defRPr/>
              </a:pPr>
              <a:t>‹#›</a:t>
            </a:fld>
            <a:endParaRPr lang="fi-FI"/>
          </a:p>
        </p:txBody>
      </p:sp>
    </p:spTree>
    <p:extLst>
      <p:ext uri="{BB962C8B-B14F-4D97-AF65-F5344CB8AC3E}">
        <p14:creationId xmlns:p14="http://schemas.microsoft.com/office/powerpoint/2010/main" val="35740126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43225" cy="495300"/>
          </a:xfrm>
          <a:prstGeom prst="rect">
            <a:avLst/>
          </a:prstGeom>
          <a:noFill/>
          <a:ln w="9525">
            <a:noFill/>
            <a:miter lim="800000"/>
            <a:headEnd/>
            <a:tailEnd/>
          </a:ln>
          <a:effectLst/>
        </p:spPr>
        <p:txBody>
          <a:bodyPr vert="horz" wrap="square" lIns="91560" tIns="45780" rIns="91560" bIns="45780" numCol="1" anchor="t" anchorCtr="0" compatLnSpc="1">
            <a:prstTxWarp prst="textNoShape">
              <a:avLst/>
            </a:prstTxWarp>
          </a:bodyPr>
          <a:lstStyle>
            <a:lvl1pPr defTabSz="915988">
              <a:defRPr sz="1300"/>
            </a:lvl1pPr>
          </a:lstStyle>
          <a:p>
            <a:pPr>
              <a:defRPr/>
            </a:pPr>
            <a:endParaRPr lang="fi-FI"/>
          </a:p>
        </p:txBody>
      </p:sp>
      <p:sp>
        <p:nvSpPr>
          <p:cNvPr id="7171" name="Rectangle 3"/>
          <p:cNvSpPr>
            <a:spLocks noGrp="1" noChangeArrowheads="1"/>
          </p:cNvSpPr>
          <p:nvPr>
            <p:ph type="dt" idx="1"/>
          </p:nvPr>
        </p:nvSpPr>
        <p:spPr bwMode="auto">
          <a:xfrm>
            <a:off x="3851275" y="0"/>
            <a:ext cx="2943225" cy="495300"/>
          </a:xfrm>
          <a:prstGeom prst="rect">
            <a:avLst/>
          </a:prstGeom>
          <a:noFill/>
          <a:ln w="9525">
            <a:noFill/>
            <a:miter lim="800000"/>
            <a:headEnd/>
            <a:tailEnd/>
          </a:ln>
          <a:effectLst/>
        </p:spPr>
        <p:txBody>
          <a:bodyPr vert="horz" wrap="square" lIns="91560" tIns="45780" rIns="91560" bIns="45780" numCol="1" anchor="t" anchorCtr="0" compatLnSpc="1">
            <a:prstTxWarp prst="textNoShape">
              <a:avLst/>
            </a:prstTxWarp>
          </a:bodyPr>
          <a:lstStyle>
            <a:lvl1pPr algn="r" defTabSz="915988">
              <a:defRPr sz="1300"/>
            </a:lvl1pPr>
          </a:lstStyle>
          <a:p>
            <a:pPr>
              <a:defRPr/>
            </a:pPr>
            <a:endParaRPr lang="fi-FI"/>
          </a:p>
        </p:txBody>
      </p:sp>
      <p:sp>
        <p:nvSpPr>
          <p:cNvPr id="41988" name="Rectangle 4"/>
          <p:cNvSpPr>
            <a:spLocks noGrp="1" noRot="1" noChangeAspect="1" noChangeArrowheads="1" noTextEdit="1"/>
          </p:cNvSpPr>
          <p:nvPr>
            <p:ph type="sldImg" idx="2"/>
          </p:nvPr>
        </p:nvSpPr>
        <p:spPr bwMode="auto">
          <a:xfrm>
            <a:off x="915988" y="746125"/>
            <a:ext cx="4964112" cy="37226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04875" y="4716463"/>
            <a:ext cx="4984750" cy="4468812"/>
          </a:xfrm>
          <a:prstGeom prst="rect">
            <a:avLst/>
          </a:prstGeom>
          <a:noFill/>
          <a:ln w="9525">
            <a:noFill/>
            <a:miter lim="800000"/>
            <a:headEnd/>
            <a:tailEnd/>
          </a:ln>
          <a:effectLst/>
        </p:spPr>
        <p:txBody>
          <a:bodyPr vert="horz" wrap="square" lIns="91560" tIns="45780" rIns="91560" bIns="45780" numCol="1" anchor="t" anchorCtr="0" compatLnSpc="1">
            <a:prstTxWarp prst="textNoShape">
              <a:avLst/>
            </a:prstTxWarp>
          </a:bodyPr>
          <a:lstStyle/>
          <a:p>
            <a:pPr lvl="0"/>
            <a:r>
              <a:rPr lang="en-US" noProof="0" smtClean="0"/>
              <a:t>Muokkaa tekstin perustyylejä napsauttamalla</a:t>
            </a:r>
          </a:p>
          <a:p>
            <a:pPr lvl="1"/>
            <a:r>
              <a:rPr lang="en-US" noProof="0" smtClean="0"/>
              <a:t>toinen taso</a:t>
            </a:r>
          </a:p>
          <a:p>
            <a:pPr lvl="2"/>
            <a:r>
              <a:rPr lang="en-US" noProof="0" smtClean="0"/>
              <a:t>kolmas taso</a:t>
            </a:r>
          </a:p>
          <a:p>
            <a:pPr lvl="3"/>
            <a:r>
              <a:rPr lang="en-US" noProof="0" smtClean="0"/>
              <a:t>neljäs taso</a:t>
            </a:r>
          </a:p>
          <a:p>
            <a:pPr lvl="4"/>
            <a:r>
              <a:rPr lang="en-US" noProof="0" smtClean="0"/>
              <a:t>viides taso</a:t>
            </a:r>
          </a:p>
        </p:txBody>
      </p:sp>
      <p:sp>
        <p:nvSpPr>
          <p:cNvPr id="7174" name="Rectangle 6"/>
          <p:cNvSpPr>
            <a:spLocks noGrp="1" noChangeArrowheads="1"/>
          </p:cNvSpPr>
          <p:nvPr>
            <p:ph type="ftr" sz="quarter" idx="4"/>
          </p:nvPr>
        </p:nvSpPr>
        <p:spPr bwMode="auto">
          <a:xfrm>
            <a:off x="0" y="9436100"/>
            <a:ext cx="2943225" cy="495300"/>
          </a:xfrm>
          <a:prstGeom prst="rect">
            <a:avLst/>
          </a:prstGeom>
          <a:noFill/>
          <a:ln w="9525">
            <a:noFill/>
            <a:miter lim="800000"/>
            <a:headEnd/>
            <a:tailEnd/>
          </a:ln>
          <a:effectLst/>
        </p:spPr>
        <p:txBody>
          <a:bodyPr vert="horz" wrap="square" lIns="91560" tIns="45780" rIns="91560" bIns="45780" numCol="1" anchor="b" anchorCtr="0" compatLnSpc="1">
            <a:prstTxWarp prst="textNoShape">
              <a:avLst/>
            </a:prstTxWarp>
          </a:bodyPr>
          <a:lstStyle>
            <a:lvl1pPr defTabSz="915988">
              <a:defRPr sz="1300"/>
            </a:lvl1pPr>
          </a:lstStyle>
          <a:p>
            <a:pPr>
              <a:defRPr/>
            </a:pPr>
            <a:endParaRPr lang="fi-FI"/>
          </a:p>
        </p:txBody>
      </p:sp>
      <p:sp>
        <p:nvSpPr>
          <p:cNvPr id="7175" name="Rectangle 7"/>
          <p:cNvSpPr>
            <a:spLocks noGrp="1" noChangeArrowheads="1"/>
          </p:cNvSpPr>
          <p:nvPr>
            <p:ph type="sldNum" sz="quarter" idx="5"/>
          </p:nvPr>
        </p:nvSpPr>
        <p:spPr bwMode="auto">
          <a:xfrm>
            <a:off x="3851275" y="9436100"/>
            <a:ext cx="2943225" cy="495300"/>
          </a:xfrm>
          <a:prstGeom prst="rect">
            <a:avLst/>
          </a:prstGeom>
          <a:noFill/>
          <a:ln w="9525">
            <a:noFill/>
            <a:miter lim="800000"/>
            <a:headEnd/>
            <a:tailEnd/>
          </a:ln>
          <a:effectLst/>
        </p:spPr>
        <p:txBody>
          <a:bodyPr vert="horz" wrap="square" lIns="91560" tIns="45780" rIns="91560" bIns="45780" numCol="1" anchor="b" anchorCtr="0" compatLnSpc="1">
            <a:prstTxWarp prst="textNoShape">
              <a:avLst/>
            </a:prstTxWarp>
          </a:bodyPr>
          <a:lstStyle>
            <a:lvl1pPr algn="r" defTabSz="915988">
              <a:defRPr sz="1300"/>
            </a:lvl1pPr>
          </a:lstStyle>
          <a:p>
            <a:pPr>
              <a:defRPr/>
            </a:pPr>
            <a:fld id="{B9F853B3-72D1-4408-A28E-6DF3A9A11F61}" type="slidenum">
              <a:rPr lang="en-US"/>
              <a:pPr>
                <a:defRPr/>
              </a:pPr>
              <a:t>‹#›</a:t>
            </a:fld>
            <a:endParaRPr lang="en-US"/>
          </a:p>
        </p:txBody>
      </p:sp>
    </p:spTree>
    <p:extLst>
      <p:ext uri="{BB962C8B-B14F-4D97-AF65-F5344CB8AC3E}">
        <p14:creationId xmlns:p14="http://schemas.microsoft.com/office/powerpoint/2010/main" val="37709522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3E29EA3E-C9C2-463A-84ED-D4005543A81D}" type="slidenum">
              <a:rPr lang="en-US" smtClean="0"/>
              <a:pPr/>
              <a:t>1</a:t>
            </a:fld>
            <a:endParaRPr lang="en-US" dirty="0" smtClean="0"/>
          </a:p>
        </p:txBody>
      </p:sp>
      <p:sp>
        <p:nvSpPr>
          <p:cNvPr id="43011" name="Rectangle 2"/>
          <p:cNvSpPr>
            <a:spLocks noGrp="1" noRot="1" noChangeAspect="1" noChangeArrowheads="1" noTextEdit="1"/>
          </p:cNvSpPr>
          <p:nvPr>
            <p:ph type="sldImg"/>
          </p:nvPr>
        </p:nvSpPr>
        <p:spPr>
          <a:xfrm>
            <a:off x="914400" y="744538"/>
            <a:ext cx="4965700" cy="3724275"/>
          </a:xfrm>
          <a:ln/>
        </p:spPr>
      </p:sp>
      <p:sp>
        <p:nvSpPr>
          <p:cNvPr id="43012" name="Rectangle 3"/>
          <p:cNvSpPr>
            <a:spLocks noGrp="1" noChangeArrowheads="1"/>
          </p:cNvSpPr>
          <p:nvPr>
            <p:ph type="body" idx="1"/>
          </p:nvPr>
        </p:nvSpPr>
        <p:spPr>
          <a:xfrm>
            <a:off x="906463" y="4716463"/>
            <a:ext cx="4981575" cy="4470400"/>
          </a:xfrm>
          <a:noFill/>
          <a:ln/>
        </p:spPr>
        <p:txBody>
          <a:bodyPr/>
          <a:lstStyle/>
          <a:p>
            <a:endParaRPr lang="en-GB" dirty="0" smtClean="0"/>
          </a:p>
        </p:txBody>
      </p:sp>
    </p:spTree>
    <p:extLst>
      <p:ext uri="{BB962C8B-B14F-4D97-AF65-F5344CB8AC3E}">
        <p14:creationId xmlns:p14="http://schemas.microsoft.com/office/powerpoint/2010/main" val="4196943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3F7B1D-F165-4D9B-B573-EB27432616D2}" type="slidenum">
              <a:rPr lang="en-US" altLang="fi-FI"/>
              <a:pPr/>
              <a:t>20</a:t>
            </a:fld>
            <a:endParaRPr lang="en-US" altLang="fi-FI" dirty="0"/>
          </a:p>
        </p:txBody>
      </p:sp>
      <p:sp>
        <p:nvSpPr>
          <p:cNvPr id="559106" name="Rectangle 2"/>
          <p:cNvSpPr>
            <a:spLocks noGrp="1" noRot="1" noChangeAspect="1" noChangeArrowheads="1" noTextEdit="1"/>
          </p:cNvSpPr>
          <p:nvPr>
            <p:ph type="sldImg"/>
          </p:nvPr>
        </p:nvSpPr>
        <p:spPr>
          <a:ln/>
        </p:spPr>
      </p:sp>
      <p:sp>
        <p:nvSpPr>
          <p:cNvPr id="559107" name="Rectangle 3"/>
          <p:cNvSpPr>
            <a:spLocks noGrp="1" noChangeArrowheads="1"/>
          </p:cNvSpPr>
          <p:nvPr>
            <p:ph type="body" idx="1"/>
          </p:nvPr>
        </p:nvSpPr>
        <p:spPr/>
        <p:txBody>
          <a:bodyPr/>
          <a:lstStyle/>
          <a:p>
            <a:endParaRPr lang="en-GB" altLang="fi-FI" dirty="0"/>
          </a:p>
        </p:txBody>
      </p:sp>
    </p:spTree>
    <p:extLst>
      <p:ext uri="{BB962C8B-B14F-4D97-AF65-F5344CB8AC3E}">
        <p14:creationId xmlns:p14="http://schemas.microsoft.com/office/powerpoint/2010/main" val="294658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0DF602-7264-4109-A630-C3C16995DD93}" type="slidenum">
              <a:rPr lang="en-US" altLang="fi-FI"/>
              <a:pPr/>
              <a:t>21</a:t>
            </a:fld>
            <a:endParaRPr lang="en-US" altLang="fi-FI" dirty="0"/>
          </a:p>
        </p:txBody>
      </p:sp>
      <p:sp>
        <p:nvSpPr>
          <p:cNvPr id="782338" name="Rectangle 2"/>
          <p:cNvSpPr>
            <a:spLocks noGrp="1" noRot="1" noChangeAspect="1" noChangeArrowheads="1" noTextEdit="1"/>
          </p:cNvSpPr>
          <p:nvPr>
            <p:ph type="sldImg"/>
          </p:nvPr>
        </p:nvSpPr>
        <p:spPr>
          <a:ln/>
        </p:spPr>
      </p:sp>
      <p:sp>
        <p:nvSpPr>
          <p:cNvPr id="782339" name="Rectangle 3"/>
          <p:cNvSpPr>
            <a:spLocks noGrp="1" noChangeArrowheads="1"/>
          </p:cNvSpPr>
          <p:nvPr>
            <p:ph type="body" idx="1"/>
          </p:nvPr>
        </p:nvSpPr>
        <p:spPr/>
        <p:txBody>
          <a:bodyPr/>
          <a:lstStyle/>
          <a:p>
            <a:endParaRPr lang="en-GB" altLang="fi-FI" dirty="0"/>
          </a:p>
        </p:txBody>
      </p:sp>
    </p:spTree>
    <p:extLst>
      <p:ext uri="{BB962C8B-B14F-4D97-AF65-F5344CB8AC3E}">
        <p14:creationId xmlns:p14="http://schemas.microsoft.com/office/powerpoint/2010/main" val="2157195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9F1D58-F897-4FE1-9C4C-60E8F6AF4728}" type="slidenum">
              <a:rPr lang="en-US" altLang="fi-FI"/>
              <a:pPr/>
              <a:t>22</a:t>
            </a:fld>
            <a:endParaRPr lang="en-US" altLang="fi-FI" dirty="0"/>
          </a:p>
        </p:txBody>
      </p:sp>
      <p:sp>
        <p:nvSpPr>
          <p:cNvPr id="802818" name="Rectangle 2"/>
          <p:cNvSpPr>
            <a:spLocks noGrp="1" noRot="1" noChangeAspect="1" noChangeArrowheads="1" noTextEdit="1"/>
          </p:cNvSpPr>
          <p:nvPr>
            <p:ph type="sldImg"/>
          </p:nvPr>
        </p:nvSpPr>
        <p:spPr>
          <a:xfrm>
            <a:off x="914400" y="744538"/>
            <a:ext cx="4965700" cy="3724275"/>
          </a:xfrm>
          <a:ln/>
        </p:spPr>
      </p:sp>
      <p:sp>
        <p:nvSpPr>
          <p:cNvPr id="802819" name="Rectangle 3"/>
          <p:cNvSpPr>
            <a:spLocks noGrp="1" noChangeArrowheads="1"/>
          </p:cNvSpPr>
          <p:nvPr>
            <p:ph type="body" idx="1"/>
          </p:nvPr>
        </p:nvSpPr>
        <p:spPr>
          <a:xfrm>
            <a:off x="906463" y="4716463"/>
            <a:ext cx="4981575" cy="4470400"/>
          </a:xfrm>
        </p:spPr>
        <p:txBody>
          <a:bodyPr/>
          <a:lstStyle/>
          <a:p>
            <a:endParaRPr lang="en-GB" altLang="fi-FI" dirty="0"/>
          </a:p>
        </p:txBody>
      </p:sp>
    </p:spTree>
    <p:extLst>
      <p:ext uri="{BB962C8B-B14F-4D97-AF65-F5344CB8AC3E}">
        <p14:creationId xmlns:p14="http://schemas.microsoft.com/office/powerpoint/2010/main" val="1942487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CBBC9E-96A5-4879-BECD-AFFF468E9749}" type="slidenum">
              <a:rPr lang="en-US" altLang="fi-FI"/>
              <a:pPr/>
              <a:t>23</a:t>
            </a:fld>
            <a:endParaRPr lang="en-US" altLang="fi-FI" dirty="0"/>
          </a:p>
        </p:txBody>
      </p:sp>
      <p:sp>
        <p:nvSpPr>
          <p:cNvPr id="804866" name="Rectangle 2"/>
          <p:cNvSpPr>
            <a:spLocks noGrp="1" noRot="1" noChangeAspect="1" noChangeArrowheads="1" noTextEdit="1"/>
          </p:cNvSpPr>
          <p:nvPr>
            <p:ph type="sldImg"/>
          </p:nvPr>
        </p:nvSpPr>
        <p:spPr>
          <a:ln/>
        </p:spPr>
      </p:sp>
      <p:sp>
        <p:nvSpPr>
          <p:cNvPr id="804867" name="Rectangle 3"/>
          <p:cNvSpPr>
            <a:spLocks noGrp="1" noChangeArrowheads="1"/>
          </p:cNvSpPr>
          <p:nvPr>
            <p:ph type="body" idx="1"/>
          </p:nvPr>
        </p:nvSpPr>
        <p:spPr/>
        <p:txBody>
          <a:bodyPr/>
          <a:lstStyle/>
          <a:p>
            <a:endParaRPr lang="en-GB" altLang="fi-FI" dirty="0"/>
          </a:p>
        </p:txBody>
      </p:sp>
    </p:spTree>
    <p:extLst>
      <p:ext uri="{BB962C8B-B14F-4D97-AF65-F5344CB8AC3E}">
        <p14:creationId xmlns:p14="http://schemas.microsoft.com/office/powerpoint/2010/main" val="3186969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8A042F-CC71-49B1-B777-9864A02BB8FE}" type="slidenum">
              <a:rPr lang="en-US" altLang="fi-FI"/>
              <a:pPr/>
              <a:t>25</a:t>
            </a:fld>
            <a:endParaRPr lang="en-US" altLang="fi-FI" dirty="0"/>
          </a:p>
        </p:txBody>
      </p:sp>
      <p:sp>
        <p:nvSpPr>
          <p:cNvPr id="806914" name="Rectangle 2"/>
          <p:cNvSpPr>
            <a:spLocks noGrp="1" noRot="1" noChangeAspect="1" noChangeArrowheads="1" noTextEdit="1"/>
          </p:cNvSpPr>
          <p:nvPr>
            <p:ph type="sldImg"/>
          </p:nvPr>
        </p:nvSpPr>
        <p:spPr>
          <a:ln/>
        </p:spPr>
      </p:sp>
      <p:sp>
        <p:nvSpPr>
          <p:cNvPr id="806915" name="Rectangle 3"/>
          <p:cNvSpPr>
            <a:spLocks noGrp="1" noChangeArrowheads="1"/>
          </p:cNvSpPr>
          <p:nvPr>
            <p:ph type="body" idx="1"/>
          </p:nvPr>
        </p:nvSpPr>
        <p:spPr/>
        <p:txBody>
          <a:bodyPr/>
          <a:lstStyle/>
          <a:p>
            <a:endParaRPr lang="en-GB" altLang="fi-FI" dirty="0"/>
          </a:p>
        </p:txBody>
      </p:sp>
    </p:spTree>
    <p:extLst>
      <p:ext uri="{BB962C8B-B14F-4D97-AF65-F5344CB8AC3E}">
        <p14:creationId xmlns:p14="http://schemas.microsoft.com/office/powerpoint/2010/main" val="3862244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FD0DED-17F5-417B-A79E-9E199E8F69A2}" type="slidenum">
              <a:rPr lang="en-US" altLang="fi-FI"/>
              <a:pPr/>
              <a:t>26</a:t>
            </a:fld>
            <a:endParaRPr lang="en-US" altLang="fi-FI" dirty="0"/>
          </a:p>
        </p:txBody>
      </p:sp>
      <p:sp>
        <p:nvSpPr>
          <p:cNvPr id="808962" name="Rectangle 2"/>
          <p:cNvSpPr>
            <a:spLocks noGrp="1" noRot="1" noChangeAspect="1" noChangeArrowheads="1" noTextEdit="1"/>
          </p:cNvSpPr>
          <p:nvPr>
            <p:ph type="sldImg"/>
          </p:nvPr>
        </p:nvSpPr>
        <p:spPr>
          <a:ln/>
        </p:spPr>
      </p:sp>
      <p:sp>
        <p:nvSpPr>
          <p:cNvPr id="808963" name="Rectangle 3"/>
          <p:cNvSpPr>
            <a:spLocks noGrp="1" noChangeArrowheads="1"/>
          </p:cNvSpPr>
          <p:nvPr>
            <p:ph type="body" idx="1"/>
          </p:nvPr>
        </p:nvSpPr>
        <p:spPr/>
        <p:txBody>
          <a:bodyPr/>
          <a:lstStyle/>
          <a:p>
            <a:endParaRPr lang="en-GB" altLang="fi-FI" dirty="0"/>
          </a:p>
        </p:txBody>
      </p:sp>
    </p:spTree>
    <p:extLst>
      <p:ext uri="{BB962C8B-B14F-4D97-AF65-F5344CB8AC3E}">
        <p14:creationId xmlns:p14="http://schemas.microsoft.com/office/powerpoint/2010/main" val="1781907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DFD68452-3929-4FD8-B15C-CAEB56E3F3DE}" type="slidenum">
              <a:rPr lang="en-GB" smtClean="0"/>
              <a:pPr/>
              <a:t>29</a:t>
            </a:fld>
            <a:endParaRPr lang="en-GB"/>
          </a:p>
        </p:txBody>
      </p:sp>
    </p:spTree>
    <p:extLst>
      <p:ext uri="{BB962C8B-B14F-4D97-AF65-F5344CB8AC3E}">
        <p14:creationId xmlns:p14="http://schemas.microsoft.com/office/powerpoint/2010/main" val="722256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a:t>
            </a:r>
            <a:r>
              <a:rPr lang="en-GB" dirty="0"/>
              <a:t>not a sample, deliberately selected since the point was to get a versatile view of assessment...handpicked...different schools, different subjects</a:t>
            </a:r>
          </a:p>
          <a:p>
            <a:r>
              <a:rPr lang="en-GB" dirty="0"/>
              <a:t>-</a:t>
            </a:r>
            <a:r>
              <a:rPr lang="en-GB" dirty="0" err="1"/>
              <a:t>erilaiset</a:t>
            </a:r>
            <a:r>
              <a:rPr lang="en-GB" dirty="0"/>
              <a:t> </a:t>
            </a:r>
            <a:r>
              <a:rPr lang="en-GB" dirty="0" err="1"/>
              <a:t>näkökulmat</a:t>
            </a:r>
            <a:r>
              <a:rPr lang="en-GB" dirty="0"/>
              <a:t> </a:t>
            </a:r>
            <a:r>
              <a:rPr lang="en-GB" dirty="0" err="1"/>
              <a:t>arviointiin</a:t>
            </a:r>
            <a:r>
              <a:rPr lang="en-GB" dirty="0"/>
              <a:t>, </a:t>
            </a:r>
            <a:r>
              <a:rPr lang="en-GB" dirty="0" err="1"/>
              <a:t>ei</a:t>
            </a:r>
            <a:r>
              <a:rPr lang="en-GB" dirty="0"/>
              <a:t> </a:t>
            </a:r>
            <a:r>
              <a:rPr lang="en-GB" dirty="0" err="1"/>
              <a:t>tietty</a:t>
            </a:r>
            <a:r>
              <a:rPr lang="en-GB" dirty="0"/>
              <a:t> case, no generalization, we are conceptualizing assessment and discussing Finnish teachers</a:t>
            </a:r>
          </a:p>
          <a:p>
            <a:r>
              <a:rPr lang="en-GB" dirty="0"/>
              <a:t>-the cases are seen as partners, not just objects of study (especially not measurement)</a:t>
            </a:r>
            <a:endParaRPr lang="fi-FI" dirty="0"/>
          </a:p>
        </p:txBody>
      </p:sp>
      <p:sp>
        <p:nvSpPr>
          <p:cNvPr id="4" name="Slide Number Placeholder 3"/>
          <p:cNvSpPr>
            <a:spLocks noGrp="1"/>
          </p:cNvSpPr>
          <p:nvPr>
            <p:ph type="sldNum" sz="quarter" idx="10"/>
          </p:nvPr>
        </p:nvSpPr>
        <p:spPr/>
        <p:txBody>
          <a:bodyPr/>
          <a:lstStyle/>
          <a:p>
            <a:fld id="{DFD68452-3929-4FD8-B15C-CAEB56E3F3DE}" type="slidenum">
              <a:rPr lang="en-GB" smtClean="0"/>
              <a:pPr/>
              <a:t>30</a:t>
            </a:fld>
            <a:endParaRPr lang="en-GB"/>
          </a:p>
        </p:txBody>
      </p:sp>
    </p:spTree>
    <p:extLst>
      <p:ext uri="{BB962C8B-B14F-4D97-AF65-F5344CB8AC3E}">
        <p14:creationId xmlns:p14="http://schemas.microsoft.com/office/powerpoint/2010/main" val="1007819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DFD68452-3929-4FD8-B15C-CAEB56E3F3DE}"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544364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err="1" smtClean="0"/>
              <a:t>-this</a:t>
            </a:r>
            <a:r>
              <a:rPr lang="fi-FI" dirty="0" smtClean="0"/>
              <a:t> </a:t>
            </a:r>
            <a:r>
              <a:rPr lang="fi-FI" dirty="0" err="1" smtClean="0"/>
              <a:t>perspective</a:t>
            </a:r>
            <a:r>
              <a:rPr lang="fi-FI" dirty="0" smtClean="0"/>
              <a:t> </a:t>
            </a:r>
            <a:r>
              <a:rPr lang="fi-FI" dirty="0" err="1" smtClean="0"/>
              <a:t>relevant</a:t>
            </a:r>
            <a:r>
              <a:rPr lang="fi-FI" dirty="0" smtClean="0"/>
              <a:t> </a:t>
            </a:r>
            <a:r>
              <a:rPr lang="fi-FI" dirty="0" err="1" smtClean="0"/>
              <a:t>because</a:t>
            </a:r>
            <a:r>
              <a:rPr lang="fi-FI" baseline="0" dirty="0" smtClean="0"/>
              <a:t> of the </a:t>
            </a:r>
            <a:r>
              <a:rPr lang="fi-FI" baseline="0" dirty="0" err="1" smtClean="0"/>
              <a:t>overall</a:t>
            </a:r>
            <a:r>
              <a:rPr lang="fi-FI" baseline="0" dirty="0" smtClean="0"/>
              <a:t> </a:t>
            </a:r>
            <a:r>
              <a:rPr lang="fi-FI" baseline="0" dirty="0" err="1" smtClean="0"/>
              <a:t>project</a:t>
            </a:r>
            <a:endParaRPr lang="fi-FI" dirty="0" smtClean="0"/>
          </a:p>
          <a:p>
            <a:r>
              <a:rPr lang="fi-FI" dirty="0" err="1" smtClean="0"/>
              <a:t>-both</a:t>
            </a:r>
            <a:r>
              <a:rPr lang="fi-FI" dirty="0" smtClean="0"/>
              <a:t> </a:t>
            </a:r>
            <a:r>
              <a:rPr lang="fi-FI" dirty="0" err="1" smtClean="0"/>
              <a:t>aspects</a:t>
            </a:r>
            <a:r>
              <a:rPr lang="fi-FI" dirty="0" smtClean="0"/>
              <a:t> </a:t>
            </a:r>
            <a:r>
              <a:rPr lang="fi-FI" dirty="0" err="1" smtClean="0"/>
              <a:t>were</a:t>
            </a:r>
            <a:r>
              <a:rPr lang="fi-FI" dirty="0" smtClean="0"/>
              <a:t> </a:t>
            </a:r>
            <a:r>
              <a:rPr lang="fi-FI" dirty="0" err="1" smtClean="0"/>
              <a:t>discussed</a:t>
            </a:r>
            <a:endParaRPr lang="fi-FI" dirty="0" smtClean="0"/>
          </a:p>
          <a:p>
            <a:endParaRPr lang="fi-FI" dirty="0" smtClean="0"/>
          </a:p>
          <a:p>
            <a:r>
              <a:rPr lang="fi-FI" dirty="0" err="1" smtClean="0"/>
              <a:t>-easy</a:t>
            </a:r>
            <a:r>
              <a:rPr lang="fi-FI" dirty="0" smtClean="0"/>
              <a:t> to </a:t>
            </a:r>
            <a:r>
              <a:rPr lang="fi-FI" dirty="0" err="1" smtClean="0"/>
              <a:t>use</a:t>
            </a:r>
            <a:r>
              <a:rPr lang="fi-FI" dirty="0" smtClean="0"/>
              <a:t> </a:t>
            </a:r>
            <a:r>
              <a:rPr lang="fi-FI" dirty="0" err="1" smtClean="0"/>
              <a:t>example</a:t>
            </a:r>
            <a:r>
              <a:rPr lang="fi-FI" dirty="0" smtClean="0"/>
              <a:t>: </a:t>
            </a:r>
            <a:r>
              <a:rPr lang="fi-FI" dirty="0" err="1" smtClean="0"/>
              <a:t>teacher</a:t>
            </a:r>
            <a:r>
              <a:rPr lang="fi-FI" baseline="0" dirty="0" smtClean="0"/>
              <a:t> </a:t>
            </a:r>
            <a:r>
              <a:rPr lang="fi-FI" baseline="0" dirty="0" err="1" smtClean="0"/>
              <a:t>said</a:t>
            </a:r>
            <a:r>
              <a:rPr lang="fi-FI" baseline="0" dirty="0" smtClean="0"/>
              <a:t> </a:t>
            </a:r>
            <a:r>
              <a:rPr lang="fi-FI" baseline="0" dirty="0" err="1" smtClean="0"/>
              <a:t>it</a:t>
            </a:r>
            <a:r>
              <a:rPr lang="fi-FI" baseline="0" dirty="0" smtClean="0"/>
              <a:t> </a:t>
            </a:r>
            <a:r>
              <a:rPr lang="fi-FI" baseline="0" dirty="0" err="1" smtClean="0"/>
              <a:t>needs</a:t>
            </a:r>
            <a:r>
              <a:rPr lang="fi-FI" baseline="0" dirty="0" smtClean="0"/>
              <a:t> to </a:t>
            </a:r>
            <a:r>
              <a:rPr lang="fi-FI" baseline="0" dirty="0" err="1" smtClean="0"/>
              <a:t>be</a:t>
            </a:r>
            <a:r>
              <a:rPr lang="fi-FI" baseline="0" dirty="0" smtClean="0"/>
              <a:t> ”</a:t>
            </a:r>
            <a:r>
              <a:rPr lang="fi-FI" baseline="0" dirty="0" err="1" smtClean="0"/>
              <a:t>idiot-proof</a:t>
            </a:r>
            <a:r>
              <a:rPr lang="fi-FI" baseline="0" dirty="0" smtClean="0"/>
              <a:t>”</a:t>
            </a:r>
            <a:endParaRPr lang="fi-FI" dirty="0" smtClean="0"/>
          </a:p>
        </p:txBody>
      </p:sp>
      <p:sp>
        <p:nvSpPr>
          <p:cNvPr id="4" name="Slide Number Placeholder 3"/>
          <p:cNvSpPr>
            <a:spLocks noGrp="1"/>
          </p:cNvSpPr>
          <p:nvPr>
            <p:ph type="sldNum" sz="quarter" idx="10"/>
          </p:nvPr>
        </p:nvSpPr>
        <p:spPr/>
        <p:txBody>
          <a:bodyPr/>
          <a:lstStyle/>
          <a:p>
            <a:fld id="{DFD68452-3929-4FD8-B15C-CAEB56E3F3DE}" type="slidenum">
              <a:rPr lang="en-GB" smtClean="0"/>
              <a:pPr/>
              <a:t>34</a:t>
            </a:fld>
            <a:endParaRPr lang="en-GB"/>
          </a:p>
        </p:txBody>
      </p:sp>
    </p:spTree>
    <p:extLst>
      <p:ext uri="{BB962C8B-B14F-4D97-AF65-F5344CB8AC3E}">
        <p14:creationId xmlns:p14="http://schemas.microsoft.com/office/powerpoint/2010/main" val="570578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B9F853B3-72D1-4408-A28E-6DF3A9A11F61}" type="slidenum">
              <a:rPr lang="en-US" smtClean="0"/>
              <a:pPr>
                <a:defRPr/>
              </a:pPr>
              <a:t>3</a:t>
            </a:fld>
            <a:endParaRPr lang="en-US"/>
          </a:p>
        </p:txBody>
      </p:sp>
    </p:spTree>
    <p:extLst>
      <p:ext uri="{BB962C8B-B14F-4D97-AF65-F5344CB8AC3E}">
        <p14:creationId xmlns:p14="http://schemas.microsoft.com/office/powerpoint/2010/main" val="598058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err="1" smtClean="0"/>
              <a:t>-lue</a:t>
            </a:r>
            <a:r>
              <a:rPr lang="fi-FI" dirty="0" smtClean="0"/>
              <a:t> sitaatti ääneen</a:t>
            </a:r>
          </a:p>
          <a:p>
            <a:endParaRPr lang="fi-FI" dirty="0" smtClean="0"/>
          </a:p>
          <a:p>
            <a:r>
              <a:rPr lang="fi-FI" dirty="0" err="1" smtClean="0"/>
              <a:t>-can</a:t>
            </a:r>
            <a:r>
              <a:rPr lang="fi-FI" baseline="0" dirty="0" smtClean="0"/>
              <a:t> </a:t>
            </a:r>
            <a:r>
              <a:rPr lang="fi-FI" baseline="0" dirty="0" err="1" smtClean="0"/>
              <a:t>be</a:t>
            </a:r>
            <a:r>
              <a:rPr lang="fi-FI" baseline="0" dirty="0" smtClean="0"/>
              <a:t> </a:t>
            </a:r>
            <a:r>
              <a:rPr lang="fi-FI" baseline="0" dirty="0" err="1" smtClean="0"/>
              <a:t>problematic</a:t>
            </a:r>
            <a:r>
              <a:rPr lang="fi-FI" baseline="0" dirty="0" smtClean="0"/>
              <a:t>, </a:t>
            </a:r>
            <a:r>
              <a:rPr lang="fi-FI" baseline="0" dirty="0" err="1" smtClean="0"/>
              <a:t>against</a:t>
            </a:r>
            <a:r>
              <a:rPr lang="fi-FI" baseline="0" dirty="0" smtClean="0"/>
              <a:t> </a:t>
            </a:r>
            <a:r>
              <a:rPr lang="fi-FI" baseline="0" dirty="0" err="1" smtClean="0"/>
              <a:t>what</a:t>
            </a:r>
            <a:r>
              <a:rPr lang="fi-FI" baseline="0" dirty="0" smtClean="0"/>
              <a:t> </a:t>
            </a:r>
            <a:r>
              <a:rPr lang="fi-FI" baseline="0" dirty="0" err="1" smtClean="0"/>
              <a:t>criteria</a:t>
            </a:r>
            <a:r>
              <a:rPr lang="fi-FI" baseline="0" dirty="0" smtClean="0"/>
              <a:t> </a:t>
            </a:r>
            <a:r>
              <a:rPr lang="fi-FI" baseline="0" dirty="0" err="1" smtClean="0"/>
              <a:t>are</a:t>
            </a:r>
            <a:r>
              <a:rPr lang="fi-FI" baseline="0" dirty="0" smtClean="0"/>
              <a:t> the </a:t>
            </a:r>
            <a:r>
              <a:rPr lang="fi-FI" baseline="0" dirty="0" err="1" smtClean="0"/>
              <a:t>teachers</a:t>
            </a:r>
            <a:r>
              <a:rPr lang="fi-FI" baseline="0" dirty="0" smtClean="0"/>
              <a:t> </a:t>
            </a:r>
            <a:r>
              <a:rPr lang="fi-FI" baseline="0" dirty="0" err="1" smtClean="0"/>
              <a:t>assessing</a:t>
            </a:r>
            <a:r>
              <a:rPr lang="fi-FI" baseline="0" dirty="0" smtClean="0"/>
              <a:t> the </a:t>
            </a:r>
            <a:r>
              <a:rPr lang="fi-FI" baseline="0" dirty="0" err="1" smtClean="0"/>
              <a:t>student</a:t>
            </a:r>
            <a:r>
              <a:rPr lang="fi-FI" baseline="0" dirty="0" smtClean="0"/>
              <a:t>?</a:t>
            </a:r>
            <a:endParaRPr lang="fi-FI" dirty="0"/>
          </a:p>
        </p:txBody>
      </p:sp>
      <p:sp>
        <p:nvSpPr>
          <p:cNvPr id="4" name="Slide Number Placeholder 3"/>
          <p:cNvSpPr>
            <a:spLocks noGrp="1"/>
          </p:cNvSpPr>
          <p:nvPr>
            <p:ph type="sldNum" sz="quarter" idx="10"/>
          </p:nvPr>
        </p:nvSpPr>
        <p:spPr/>
        <p:txBody>
          <a:bodyPr/>
          <a:lstStyle/>
          <a:p>
            <a:fld id="{DFD68452-3929-4FD8-B15C-CAEB56E3F3DE}" type="slidenum">
              <a:rPr lang="en-GB" smtClean="0"/>
              <a:pPr/>
              <a:t>39</a:t>
            </a:fld>
            <a:endParaRPr lang="en-GB"/>
          </a:p>
        </p:txBody>
      </p:sp>
    </p:spTree>
    <p:extLst>
      <p:ext uri="{BB962C8B-B14F-4D97-AF65-F5344CB8AC3E}">
        <p14:creationId xmlns:p14="http://schemas.microsoft.com/office/powerpoint/2010/main" val="2480604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-difference</a:t>
            </a:r>
            <a:r>
              <a:rPr lang="en-GB" baseline="0" dirty="0" smtClean="0"/>
              <a:t> between assessment and e.g. grading</a:t>
            </a:r>
            <a:endParaRPr lang="en-GB" dirty="0" smtClean="0"/>
          </a:p>
          <a:p>
            <a:r>
              <a:rPr lang="en-GB" dirty="0" smtClean="0"/>
              <a:t>-assessment is here thought to be done for... </a:t>
            </a:r>
          </a:p>
          <a:p>
            <a:r>
              <a:rPr lang="en-GB" dirty="0" smtClean="0"/>
              <a:t>-versus quality</a:t>
            </a:r>
            <a:r>
              <a:rPr lang="en-GB" baseline="0" dirty="0" smtClean="0"/>
              <a:t> assurance by centralized testing of learning outcomes, e.g. </a:t>
            </a:r>
            <a:r>
              <a:rPr lang="en-GB" baseline="0" dirty="0" err="1" smtClean="0"/>
              <a:t>Black&amp;Wiliam</a:t>
            </a:r>
            <a:r>
              <a:rPr lang="en-GB" baseline="0" dirty="0" smtClean="0"/>
              <a:t> discuss formative assessment, and that it is </a:t>
            </a:r>
            <a:r>
              <a:rPr lang="en-GB" baseline="0" dirty="0" err="1" smtClean="0"/>
              <a:t>infact</a:t>
            </a:r>
            <a:r>
              <a:rPr lang="en-GB" baseline="0" dirty="0" smtClean="0"/>
              <a:t> improving classroom practice that can raise standards</a:t>
            </a:r>
            <a:endParaRPr lang="en-GB" dirty="0" smtClean="0"/>
          </a:p>
          <a:p>
            <a:r>
              <a:rPr lang="en-GB" baseline="0" dirty="0" smtClean="0"/>
              <a:t>-some perspectives that we have looked at in the theoretical discussion of this study</a:t>
            </a:r>
          </a:p>
          <a:p>
            <a:r>
              <a:rPr lang="en-GB" baseline="0" dirty="0" smtClean="0"/>
              <a:t>-form/</a:t>
            </a:r>
            <a:r>
              <a:rPr lang="en-GB" baseline="0" dirty="0" err="1" smtClean="0"/>
              <a:t>summ</a:t>
            </a:r>
            <a:r>
              <a:rPr lang="en-GB" baseline="0" dirty="0" smtClean="0"/>
              <a:t>/</a:t>
            </a:r>
            <a:r>
              <a:rPr lang="en-GB" baseline="0" dirty="0" err="1" smtClean="0"/>
              <a:t>diag</a:t>
            </a:r>
            <a:r>
              <a:rPr lang="en-GB" baseline="0" dirty="0" smtClean="0"/>
              <a:t>, teachers do not actually differentiate and recognize the concepts, these are more for theoretical use...</a:t>
            </a:r>
            <a:r>
              <a:rPr lang="en-GB" baseline="0" dirty="0" smtClean="0">
                <a:sym typeface="Wingdings" pitchFamily="2" charset="2"/>
              </a:rPr>
              <a:t>in general they use a combination of approaches...</a:t>
            </a:r>
          </a:p>
          <a:p>
            <a:r>
              <a:rPr lang="en-GB" baseline="0" dirty="0" smtClean="0">
                <a:sym typeface="Wingdings" pitchFamily="2" charset="2"/>
              </a:rPr>
              <a:t>-the context of the study has guided the formation of the theoretical background</a:t>
            </a:r>
            <a:endParaRPr lang="en-GB" baseline="0" dirty="0" smtClean="0"/>
          </a:p>
        </p:txBody>
      </p:sp>
      <p:sp>
        <p:nvSpPr>
          <p:cNvPr id="4" name="Slide Number Placeholder 3"/>
          <p:cNvSpPr>
            <a:spLocks noGrp="1"/>
          </p:cNvSpPr>
          <p:nvPr>
            <p:ph type="sldNum" sz="quarter" idx="10"/>
          </p:nvPr>
        </p:nvSpPr>
        <p:spPr/>
        <p:txBody>
          <a:bodyPr/>
          <a:lstStyle/>
          <a:p>
            <a:fld id="{DFD68452-3929-4FD8-B15C-CAEB56E3F3DE}" type="slidenum">
              <a:rPr lang="en-GB" smtClean="0"/>
              <a:pPr/>
              <a:t>40</a:t>
            </a:fld>
            <a:endParaRPr lang="en-GB"/>
          </a:p>
        </p:txBody>
      </p:sp>
    </p:spTree>
    <p:extLst>
      <p:ext uri="{BB962C8B-B14F-4D97-AF65-F5344CB8AC3E}">
        <p14:creationId xmlns:p14="http://schemas.microsoft.com/office/powerpoint/2010/main" val="82433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72D0E97B-4FB3-4CFA-BD83-134E9ABA1116}" type="slidenum">
              <a:rPr lang="en-US" smtClean="0"/>
              <a:pPr/>
              <a:t>41</a:t>
            </a:fld>
            <a:endParaRPr lang="en-US" smtClean="0"/>
          </a:p>
        </p:txBody>
      </p:sp>
      <p:sp>
        <p:nvSpPr>
          <p:cNvPr id="56323" name="Rectangle 2"/>
          <p:cNvSpPr>
            <a:spLocks noGrp="1" noRot="1" noChangeAspect="1" noChangeArrowheads="1" noTextEdit="1"/>
          </p:cNvSpPr>
          <p:nvPr>
            <p:ph type="sldImg"/>
          </p:nvPr>
        </p:nvSpPr>
        <p:spPr>
          <a:xfrm>
            <a:off x="914400" y="744538"/>
            <a:ext cx="4965700" cy="3724275"/>
          </a:xfrm>
          <a:ln/>
        </p:spPr>
      </p:sp>
      <p:sp>
        <p:nvSpPr>
          <p:cNvPr id="56324" name="Rectangle 3"/>
          <p:cNvSpPr>
            <a:spLocks noGrp="1" noChangeArrowheads="1"/>
          </p:cNvSpPr>
          <p:nvPr>
            <p:ph type="body" idx="1"/>
          </p:nvPr>
        </p:nvSpPr>
        <p:spPr>
          <a:xfrm>
            <a:off x="906463" y="4716463"/>
            <a:ext cx="4981575" cy="4470400"/>
          </a:xfrm>
          <a:noFill/>
          <a:ln/>
        </p:spPr>
        <p:txBody>
          <a:bodyPr/>
          <a:lstStyle/>
          <a:p>
            <a:endParaRPr lang="en-GB" smtClean="0"/>
          </a:p>
        </p:txBody>
      </p:sp>
    </p:spTree>
    <p:extLst>
      <p:ext uri="{BB962C8B-B14F-4D97-AF65-F5344CB8AC3E}">
        <p14:creationId xmlns:p14="http://schemas.microsoft.com/office/powerpoint/2010/main" val="3855656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7F430EE5-8573-4003-8EF8-08723CEB2CC1}" type="slidenum">
              <a:rPr lang="en-US"/>
              <a:pPr/>
              <a:t>58</a:t>
            </a:fld>
            <a:endParaRPr lang="en-US" dirty="0"/>
          </a:p>
        </p:txBody>
      </p:sp>
      <p:sp>
        <p:nvSpPr>
          <p:cNvPr id="134147" name="Rectangle 2"/>
          <p:cNvSpPr>
            <a:spLocks noGrp="1" noRot="1" noChangeAspect="1" noChangeArrowheads="1" noTextEdit="1"/>
          </p:cNvSpPr>
          <p:nvPr>
            <p:ph type="sldImg"/>
          </p:nvPr>
        </p:nvSpPr>
        <p:spPr>
          <a:xfrm>
            <a:off x="914400" y="744538"/>
            <a:ext cx="4965700" cy="3724275"/>
          </a:xfrm>
          <a:ln/>
        </p:spPr>
      </p:sp>
      <p:sp>
        <p:nvSpPr>
          <p:cNvPr id="134148" name="Rectangle 3"/>
          <p:cNvSpPr>
            <a:spLocks noGrp="1" noChangeArrowheads="1"/>
          </p:cNvSpPr>
          <p:nvPr>
            <p:ph type="body" idx="1"/>
          </p:nvPr>
        </p:nvSpPr>
        <p:spPr>
          <a:xfrm>
            <a:off x="906463" y="4716463"/>
            <a:ext cx="4981575" cy="4470400"/>
          </a:xfrm>
          <a:noFill/>
          <a:ln/>
        </p:spPr>
        <p:txBody>
          <a:bodyPr/>
          <a:lstStyle/>
          <a:p>
            <a:endParaRPr lang="en-GB" dirty="0" smtClean="0"/>
          </a:p>
        </p:txBody>
      </p:sp>
    </p:spTree>
    <p:extLst>
      <p:ext uri="{BB962C8B-B14F-4D97-AF65-F5344CB8AC3E}">
        <p14:creationId xmlns:p14="http://schemas.microsoft.com/office/powerpoint/2010/main" val="3255690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-autonomous</a:t>
            </a:r>
            <a:r>
              <a:rPr lang="en-US" baseline="0" dirty="0" smtClean="0"/>
              <a:t> prof.: </a:t>
            </a:r>
            <a:r>
              <a:rPr lang="en-US" dirty="0" smtClean="0"/>
              <a:t>who are able to plan, implement, and assess teaching and learning</a:t>
            </a:r>
          </a:p>
          <a:p>
            <a:r>
              <a:rPr lang="en-US" dirty="0" smtClean="0"/>
              <a:t>-data used: </a:t>
            </a:r>
            <a:r>
              <a:rPr lang="en-US" dirty="0"/>
              <a:t>for improving teaching and learning</a:t>
            </a:r>
            <a:endParaRPr lang="en-GB" dirty="0" smtClean="0"/>
          </a:p>
          <a:p>
            <a:r>
              <a:rPr lang="en-GB" dirty="0" smtClean="0"/>
              <a:t>-there are some sample based assessments, e.g. In physics in</a:t>
            </a:r>
            <a:r>
              <a:rPr lang="en-GB" baseline="0" dirty="0" smtClean="0"/>
              <a:t> 2011</a:t>
            </a:r>
          </a:p>
          <a:p>
            <a:r>
              <a:rPr lang="en-GB" baseline="0" dirty="0" smtClean="0"/>
              <a:t>-only standardized test is the matriculation exam at the end of upper secondary school, only 60% take it</a:t>
            </a:r>
          </a:p>
          <a:p>
            <a:r>
              <a:rPr lang="en-GB" baseline="0" dirty="0" smtClean="0">
                <a:solidFill>
                  <a:srgbClr val="FF0000"/>
                </a:solidFill>
              </a:rPr>
              <a:t>-some national tests, but they are optional, and not sampled..certain subjects...not administered by a national body, only school or municipality </a:t>
            </a:r>
            <a:r>
              <a:rPr lang="en-GB" baseline="0" dirty="0" err="1" smtClean="0">
                <a:solidFill>
                  <a:srgbClr val="FF0000"/>
                </a:solidFill>
              </a:rPr>
              <a:t>level</a:t>
            </a:r>
            <a:r>
              <a:rPr lang="en-GB" baseline="0" dirty="0" err="1" smtClean="0">
                <a:solidFill>
                  <a:srgbClr val="FF0000"/>
                </a:solidFill>
                <a:sym typeface="Wingdings" pitchFamily="2" charset="2"/>
              </a:rPr>
              <a:t>findings</a:t>
            </a:r>
            <a:r>
              <a:rPr lang="en-GB" baseline="0" dirty="0" smtClean="0">
                <a:solidFill>
                  <a:srgbClr val="FF0000"/>
                </a:solidFill>
                <a:sym typeface="Wingdings" pitchFamily="2" charset="2"/>
              </a:rPr>
              <a:t> do not have a big impact, no consequences</a:t>
            </a:r>
            <a:endParaRPr lang="en-GB" dirty="0">
              <a:solidFill>
                <a:srgbClr val="FF0000"/>
              </a:solidFill>
            </a:endParaRPr>
          </a:p>
        </p:txBody>
      </p:sp>
      <p:sp>
        <p:nvSpPr>
          <p:cNvPr id="4" name="Slide Number Placeholder 3"/>
          <p:cNvSpPr>
            <a:spLocks noGrp="1"/>
          </p:cNvSpPr>
          <p:nvPr>
            <p:ph type="sldNum" sz="quarter" idx="10"/>
          </p:nvPr>
        </p:nvSpPr>
        <p:spPr/>
        <p:txBody>
          <a:bodyPr/>
          <a:lstStyle/>
          <a:p>
            <a:fld id="{DFD68452-3929-4FD8-B15C-CAEB56E3F3DE}" type="slidenum">
              <a:rPr lang="en-GB" smtClean="0"/>
              <a:pPr/>
              <a:t>59</a:t>
            </a:fld>
            <a:endParaRPr lang="en-GB"/>
          </a:p>
        </p:txBody>
      </p:sp>
    </p:spTree>
    <p:extLst>
      <p:ext uri="{BB962C8B-B14F-4D97-AF65-F5344CB8AC3E}">
        <p14:creationId xmlns:p14="http://schemas.microsoft.com/office/powerpoint/2010/main" val="1067788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*Spelling correction for district</a:t>
            </a:r>
          </a:p>
          <a:p>
            <a:r>
              <a:rPr lang="en-GB" dirty="0" smtClean="0"/>
              <a:t>*removed “Too” from the focus for outcome based-model</a:t>
            </a:r>
          </a:p>
          <a:p>
            <a:r>
              <a:rPr lang="en-GB" dirty="0" smtClean="0"/>
              <a:t>*The format</a:t>
            </a:r>
            <a:r>
              <a:rPr lang="en-GB" baseline="0" dirty="0" smtClean="0"/>
              <a:t> on here might be too large for the slide?</a:t>
            </a:r>
            <a:endParaRPr lang="en-GB" dirty="0"/>
          </a:p>
        </p:txBody>
      </p:sp>
      <p:sp>
        <p:nvSpPr>
          <p:cNvPr id="4" name="Slide Number Placeholder 3"/>
          <p:cNvSpPr>
            <a:spLocks noGrp="1"/>
          </p:cNvSpPr>
          <p:nvPr>
            <p:ph type="sldNum" sz="quarter" idx="10"/>
          </p:nvPr>
        </p:nvSpPr>
        <p:spPr/>
        <p:txBody>
          <a:bodyPr/>
          <a:lstStyle/>
          <a:p>
            <a:fld id="{DFD68452-3929-4FD8-B15C-CAEB56E3F3DE}" type="slidenum">
              <a:rPr lang="en-GB" smtClean="0"/>
              <a:pPr/>
              <a:t>4</a:t>
            </a:fld>
            <a:endParaRPr lang="en-GB"/>
          </a:p>
        </p:txBody>
      </p:sp>
    </p:spTree>
    <p:extLst>
      <p:ext uri="{BB962C8B-B14F-4D97-AF65-F5344CB8AC3E}">
        <p14:creationId xmlns:p14="http://schemas.microsoft.com/office/powerpoint/2010/main" val="2560454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400">
                <a:solidFill>
                  <a:schemeClr val="tx1"/>
                </a:solidFill>
                <a:latin typeface="Times New Roman" pitchFamily="18" charset="0"/>
              </a:defRPr>
            </a:lvl1pPr>
            <a:lvl2pPr marL="742950" indent="-285750" defTabSz="915988">
              <a:defRPr sz="2400">
                <a:solidFill>
                  <a:schemeClr val="tx1"/>
                </a:solidFill>
                <a:latin typeface="Times New Roman" pitchFamily="18" charset="0"/>
              </a:defRPr>
            </a:lvl2pPr>
            <a:lvl3pPr marL="1143000" indent="-228600" defTabSz="915988">
              <a:defRPr sz="2400">
                <a:solidFill>
                  <a:schemeClr val="tx1"/>
                </a:solidFill>
                <a:latin typeface="Times New Roman" pitchFamily="18" charset="0"/>
              </a:defRPr>
            </a:lvl3pPr>
            <a:lvl4pPr marL="1600200" indent="-228600" defTabSz="915988">
              <a:defRPr sz="2400">
                <a:solidFill>
                  <a:schemeClr val="tx1"/>
                </a:solidFill>
                <a:latin typeface="Times New Roman" pitchFamily="18" charset="0"/>
              </a:defRPr>
            </a:lvl4pPr>
            <a:lvl5pPr marL="2057400" indent="-228600" defTabSz="915988">
              <a:defRPr sz="2400">
                <a:solidFill>
                  <a:schemeClr val="tx1"/>
                </a:solidFill>
                <a:latin typeface="Times New Roman" pitchFamily="18" charset="0"/>
              </a:defRPr>
            </a:lvl5pPr>
            <a:lvl6pPr marL="2514600" indent="-228600" defTabSz="915988" eaLnBrk="0" fontAlgn="base" hangingPunct="0">
              <a:spcBef>
                <a:spcPct val="0"/>
              </a:spcBef>
              <a:spcAft>
                <a:spcPct val="0"/>
              </a:spcAft>
              <a:defRPr sz="2400">
                <a:solidFill>
                  <a:schemeClr val="tx1"/>
                </a:solidFill>
                <a:latin typeface="Times New Roman" pitchFamily="18" charset="0"/>
              </a:defRPr>
            </a:lvl6pPr>
            <a:lvl7pPr marL="2971800" indent="-228600" defTabSz="915988" eaLnBrk="0" fontAlgn="base" hangingPunct="0">
              <a:spcBef>
                <a:spcPct val="0"/>
              </a:spcBef>
              <a:spcAft>
                <a:spcPct val="0"/>
              </a:spcAft>
              <a:defRPr sz="2400">
                <a:solidFill>
                  <a:schemeClr val="tx1"/>
                </a:solidFill>
                <a:latin typeface="Times New Roman" pitchFamily="18" charset="0"/>
              </a:defRPr>
            </a:lvl7pPr>
            <a:lvl8pPr marL="3429000" indent="-228600" defTabSz="915988" eaLnBrk="0" fontAlgn="base" hangingPunct="0">
              <a:spcBef>
                <a:spcPct val="0"/>
              </a:spcBef>
              <a:spcAft>
                <a:spcPct val="0"/>
              </a:spcAft>
              <a:defRPr sz="2400">
                <a:solidFill>
                  <a:schemeClr val="tx1"/>
                </a:solidFill>
                <a:latin typeface="Times New Roman" pitchFamily="18" charset="0"/>
              </a:defRPr>
            </a:lvl8pPr>
            <a:lvl9pPr marL="3886200" indent="-228600" defTabSz="915988" eaLnBrk="0" fontAlgn="base" hangingPunct="0">
              <a:spcBef>
                <a:spcPct val="0"/>
              </a:spcBef>
              <a:spcAft>
                <a:spcPct val="0"/>
              </a:spcAft>
              <a:defRPr sz="2400">
                <a:solidFill>
                  <a:schemeClr val="tx1"/>
                </a:solidFill>
                <a:latin typeface="Times New Roman" pitchFamily="18" charset="0"/>
              </a:defRPr>
            </a:lvl9pPr>
          </a:lstStyle>
          <a:p>
            <a:fld id="{A7154F7D-0CE2-4692-A137-8507CAD81F20}" type="slidenum">
              <a:rPr lang="en-US" sz="1300"/>
              <a:pPr/>
              <a:t>5</a:t>
            </a:fld>
            <a:endParaRPr lang="en-US" sz="1300"/>
          </a:p>
        </p:txBody>
      </p:sp>
      <p:sp>
        <p:nvSpPr>
          <p:cNvPr id="122883" name="Rectangle 2"/>
          <p:cNvSpPr>
            <a:spLocks noGrp="1" noRot="1" noChangeAspect="1" noChangeArrowheads="1" noTextEdit="1"/>
          </p:cNvSpPr>
          <p:nvPr>
            <p:ph type="sldImg"/>
          </p:nvPr>
        </p:nvSpPr>
        <p:spPr>
          <a:xfrm>
            <a:off x="914400" y="744538"/>
            <a:ext cx="4965700" cy="3724275"/>
          </a:xfrm>
          <a:ln/>
        </p:spPr>
      </p:sp>
      <p:sp>
        <p:nvSpPr>
          <p:cNvPr id="122884" name="Rectangle 3"/>
          <p:cNvSpPr>
            <a:spLocks noGrp="1" noChangeArrowheads="1"/>
          </p:cNvSpPr>
          <p:nvPr>
            <p:ph type="body" idx="1"/>
          </p:nvPr>
        </p:nvSpPr>
        <p:spPr>
          <a:xfrm>
            <a:off x="906463" y="4716463"/>
            <a:ext cx="4981575"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extLst>
      <p:ext uri="{BB962C8B-B14F-4D97-AF65-F5344CB8AC3E}">
        <p14:creationId xmlns:p14="http://schemas.microsoft.com/office/powerpoint/2010/main" val="3319615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AB0AE5-1423-45CA-B8AE-5B7A845C8285}" type="slidenum">
              <a:rPr lang="en-US" altLang="fi-FI"/>
              <a:pPr/>
              <a:t>8</a:t>
            </a:fld>
            <a:endParaRPr lang="en-US" altLang="fi-FI"/>
          </a:p>
        </p:txBody>
      </p:sp>
      <p:sp>
        <p:nvSpPr>
          <p:cNvPr id="644098" name="Rectangle 2"/>
          <p:cNvSpPr>
            <a:spLocks noGrp="1" noRot="1" noChangeAspect="1" noChangeArrowheads="1" noTextEdit="1"/>
          </p:cNvSpPr>
          <p:nvPr>
            <p:ph type="sldImg"/>
          </p:nvPr>
        </p:nvSpPr>
        <p:spPr>
          <a:ln/>
        </p:spPr>
      </p:sp>
      <p:sp>
        <p:nvSpPr>
          <p:cNvPr id="644099" name="Rectangle 3"/>
          <p:cNvSpPr>
            <a:spLocks noGrp="1" noChangeArrowheads="1"/>
          </p:cNvSpPr>
          <p:nvPr>
            <p:ph type="body" idx="1"/>
          </p:nvPr>
        </p:nvSpPr>
        <p:spPr/>
        <p:txBody>
          <a:bodyPr/>
          <a:lstStyle/>
          <a:p>
            <a:endParaRPr lang="en-GB" altLang="fi-FI"/>
          </a:p>
        </p:txBody>
      </p:sp>
    </p:spTree>
    <p:extLst>
      <p:ext uri="{BB962C8B-B14F-4D97-AF65-F5344CB8AC3E}">
        <p14:creationId xmlns:p14="http://schemas.microsoft.com/office/powerpoint/2010/main" val="1713466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A27251-9C78-41C2-AD12-EF611B3ED333}" type="slidenum">
              <a:rPr lang="en-US" altLang="fi-FI"/>
              <a:pPr/>
              <a:t>9</a:t>
            </a:fld>
            <a:endParaRPr lang="en-US" altLang="fi-FI"/>
          </a:p>
        </p:txBody>
      </p:sp>
      <p:sp>
        <p:nvSpPr>
          <p:cNvPr id="690178" name="Rectangle 2"/>
          <p:cNvSpPr>
            <a:spLocks noGrp="1" noRot="1" noChangeAspect="1" noChangeArrowheads="1" noTextEdit="1"/>
          </p:cNvSpPr>
          <p:nvPr>
            <p:ph type="sldImg"/>
          </p:nvPr>
        </p:nvSpPr>
        <p:spPr>
          <a:xfrm>
            <a:off x="914400" y="744538"/>
            <a:ext cx="4965700" cy="3724275"/>
          </a:xfrm>
          <a:ln/>
        </p:spPr>
      </p:sp>
      <p:sp>
        <p:nvSpPr>
          <p:cNvPr id="690179" name="Rectangle 3"/>
          <p:cNvSpPr>
            <a:spLocks noGrp="1" noChangeArrowheads="1"/>
          </p:cNvSpPr>
          <p:nvPr>
            <p:ph type="body" idx="1"/>
          </p:nvPr>
        </p:nvSpPr>
        <p:spPr>
          <a:xfrm>
            <a:off x="906463" y="4716463"/>
            <a:ext cx="4981575" cy="4470400"/>
          </a:xfrm>
        </p:spPr>
        <p:txBody>
          <a:bodyPr/>
          <a:lstStyle/>
          <a:p>
            <a:endParaRPr lang="en-GB" altLang="fi-FI"/>
          </a:p>
        </p:txBody>
      </p:sp>
    </p:spTree>
    <p:extLst>
      <p:ext uri="{BB962C8B-B14F-4D97-AF65-F5344CB8AC3E}">
        <p14:creationId xmlns:p14="http://schemas.microsoft.com/office/powerpoint/2010/main" val="3016005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B9F853B3-72D1-4408-A28E-6DF3A9A11F61}" type="slidenum">
              <a:rPr lang="en-US" smtClean="0"/>
              <a:pPr>
                <a:defRPr/>
              </a:pPr>
              <a:t>11</a:t>
            </a:fld>
            <a:endParaRPr lang="en-US"/>
          </a:p>
        </p:txBody>
      </p:sp>
    </p:spTree>
    <p:extLst>
      <p:ext uri="{BB962C8B-B14F-4D97-AF65-F5344CB8AC3E}">
        <p14:creationId xmlns:p14="http://schemas.microsoft.com/office/powerpoint/2010/main" val="2094457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B56547-A7DF-4D2D-952B-9AE56CB62C1C}" type="slidenum">
              <a:rPr lang="en-US" altLang="fi-FI"/>
              <a:pPr/>
              <a:t>18</a:t>
            </a:fld>
            <a:endParaRPr lang="en-US" altLang="fi-FI" dirty="0"/>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p:txBody>
          <a:bodyPr/>
          <a:lstStyle/>
          <a:p>
            <a:endParaRPr lang="en-GB" altLang="fi-FI" dirty="0"/>
          </a:p>
        </p:txBody>
      </p:sp>
    </p:spTree>
    <p:extLst>
      <p:ext uri="{BB962C8B-B14F-4D97-AF65-F5344CB8AC3E}">
        <p14:creationId xmlns:p14="http://schemas.microsoft.com/office/powerpoint/2010/main" val="364901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12C9F6-407F-4E00-BE6E-CC1F4FD3D427}" type="slidenum">
              <a:rPr lang="en-US" altLang="fi-FI"/>
              <a:pPr/>
              <a:t>19</a:t>
            </a:fld>
            <a:endParaRPr lang="en-US" altLang="fi-FI" dirty="0"/>
          </a:p>
        </p:txBody>
      </p:sp>
      <p:sp>
        <p:nvSpPr>
          <p:cNvPr id="792578" name="Rectangle 2"/>
          <p:cNvSpPr>
            <a:spLocks noGrp="1" noRot="1" noChangeAspect="1" noChangeArrowheads="1" noTextEdit="1"/>
          </p:cNvSpPr>
          <p:nvPr>
            <p:ph type="sldImg"/>
          </p:nvPr>
        </p:nvSpPr>
        <p:spPr>
          <a:ln/>
        </p:spPr>
      </p:sp>
      <p:sp>
        <p:nvSpPr>
          <p:cNvPr id="792579" name="Rectangle 3"/>
          <p:cNvSpPr>
            <a:spLocks noGrp="1" noChangeArrowheads="1"/>
          </p:cNvSpPr>
          <p:nvPr>
            <p:ph type="body" idx="1"/>
          </p:nvPr>
        </p:nvSpPr>
        <p:spPr/>
        <p:txBody>
          <a:bodyPr/>
          <a:lstStyle/>
          <a:p>
            <a:endParaRPr lang="en-GB" altLang="fi-FI" dirty="0"/>
          </a:p>
        </p:txBody>
      </p:sp>
    </p:spTree>
    <p:extLst>
      <p:ext uri="{BB962C8B-B14F-4D97-AF65-F5344CB8AC3E}">
        <p14:creationId xmlns:p14="http://schemas.microsoft.com/office/powerpoint/2010/main" val="21356407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7" descr="FSE_RGB.png"/>
          <p:cNvPicPr>
            <a:picLocks noChangeAspect="1"/>
          </p:cNvPicPr>
          <p:nvPr userDrawn="1"/>
        </p:nvPicPr>
        <p:blipFill>
          <a:blip r:embed="rId2" cstate="print"/>
          <a:srcRect/>
          <a:stretch>
            <a:fillRect/>
          </a:stretch>
        </p:blipFill>
        <p:spPr bwMode="auto">
          <a:xfrm>
            <a:off x="53975" y="6442075"/>
            <a:ext cx="1454150" cy="374650"/>
          </a:xfrm>
          <a:prstGeom prst="rect">
            <a:avLst/>
          </a:prstGeom>
          <a:noFill/>
          <a:ln w="9525">
            <a:noFill/>
            <a:miter lim="800000"/>
            <a:headEnd/>
            <a:tailEnd/>
          </a:ln>
        </p:spPr>
      </p:pic>
      <p:sp>
        <p:nvSpPr>
          <p:cNvPr id="5" name="Freeform 14"/>
          <p:cNvSpPr>
            <a:spLocks noEditPoints="1"/>
          </p:cNvSpPr>
          <p:nvPr userDrawn="1"/>
        </p:nvSpPr>
        <p:spPr bwMode="auto">
          <a:xfrm>
            <a:off x="14288" y="41275"/>
            <a:ext cx="1782762" cy="1671638"/>
          </a:xfrm>
          <a:custGeom>
            <a:avLst/>
            <a:gdLst>
              <a:gd name="T0" fmla="*/ 372149769 w 8135"/>
              <a:gd name="T1" fmla="*/ 220048175 h 7628"/>
              <a:gd name="T2" fmla="*/ 328974920 w 8135"/>
              <a:gd name="T3" fmla="*/ 197140530 h 7628"/>
              <a:gd name="T4" fmla="*/ 314279127 w 8135"/>
              <a:gd name="T5" fmla="*/ 180908255 h 7628"/>
              <a:gd name="T6" fmla="*/ 296749760 w 8135"/>
              <a:gd name="T7" fmla="*/ 165348316 h 7628"/>
              <a:gd name="T8" fmla="*/ 281573816 w 8135"/>
              <a:gd name="T9" fmla="*/ 154926885 h 7628"/>
              <a:gd name="T10" fmla="*/ 271632422 w 8135"/>
              <a:gd name="T11" fmla="*/ 120157370 h 7628"/>
              <a:gd name="T12" fmla="*/ 256792649 w 8135"/>
              <a:gd name="T13" fmla="*/ 89709802 h 7628"/>
              <a:gd name="T14" fmla="*/ 226056102 w 8135"/>
              <a:gd name="T15" fmla="*/ 68242815 h 7628"/>
              <a:gd name="T16" fmla="*/ 201371141 w 8135"/>
              <a:gd name="T17" fmla="*/ 68770954 h 7628"/>
              <a:gd name="T18" fmla="*/ 210111608 w 8135"/>
              <a:gd name="T19" fmla="*/ 87548596 h 7628"/>
              <a:gd name="T20" fmla="*/ 202619842 w 8135"/>
              <a:gd name="T21" fmla="*/ 101956052 h 7628"/>
              <a:gd name="T22" fmla="*/ 183841775 w 8135"/>
              <a:gd name="T23" fmla="*/ 103876856 h 7628"/>
              <a:gd name="T24" fmla="*/ 155218519 w 8135"/>
              <a:gd name="T25" fmla="*/ 84715273 h 7628"/>
              <a:gd name="T26" fmla="*/ 124194067 w 8135"/>
              <a:gd name="T27" fmla="*/ 75254353 h 7628"/>
              <a:gd name="T28" fmla="*/ 108489731 w 8135"/>
              <a:gd name="T29" fmla="*/ 81689541 h 7628"/>
              <a:gd name="T30" fmla="*/ 124194067 w 8135"/>
              <a:gd name="T31" fmla="*/ 92158965 h 7628"/>
              <a:gd name="T32" fmla="*/ 140858898 w 8135"/>
              <a:gd name="T33" fmla="*/ 124239381 h 7628"/>
              <a:gd name="T34" fmla="*/ 159348786 w 8135"/>
              <a:gd name="T35" fmla="*/ 136821799 h 7628"/>
              <a:gd name="T36" fmla="*/ 145949688 w 8135"/>
              <a:gd name="T37" fmla="*/ 140999795 h 7628"/>
              <a:gd name="T38" fmla="*/ 120688150 w 8135"/>
              <a:gd name="T39" fmla="*/ 131491101 h 7628"/>
              <a:gd name="T40" fmla="*/ 95378592 w 8135"/>
              <a:gd name="T41" fmla="*/ 108871386 h 7628"/>
              <a:gd name="T42" fmla="*/ 67475892 w 8135"/>
              <a:gd name="T43" fmla="*/ 100419190 h 7628"/>
              <a:gd name="T44" fmla="*/ 53548416 w 8135"/>
              <a:gd name="T45" fmla="*/ 105797880 h 7628"/>
              <a:gd name="T46" fmla="*/ 73719177 w 8135"/>
              <a:gd name="T47" fmla="*/ 118188354 h 7628"/>
              <a:gd name="T48" fmla="*/ 73478992 w 8135"/>
              <a:gd name="T49" fmla="*/ 129714056 h 7628"/>
              <a:gd name="T50" fmla="*/ 61232607 w 8135"/>
              <a:gd name="T51" fmla="*/ 131587087 h 7628"/>
              <a:gd name="T52" fmla="*/ 40629688 w 8135"/>
              <a:gd name="T53" fmla="*/ 115883170 h 7628"/>
              <a:gd name="T54" fmla="*/ 14023453 w 8135"/>
              <a:gd name="T55" fmla="*/ 110456241 h 7628"/>
              <a:gd name="T56" fmla="*/ 7972141 w 8135"/>
              <a:gd name="T57" fmla="*/ 117467806 h 7628"/>
              <a:gd name="T58" fmla="*/ 24877160 w 8135"/>
              <a:gd name="T59" fmla="*/ 129137925 h 7628"/>
              <a:gd name="T60" fmla="*/ 45336093 w 8135"/>
              <a:gd name="T61" fmla="*/ 165924667 h 7628"/>
              <a:gd name="T62" fmla="*/ 64065962 w 8135"/>
              <a:gd name="T63" fmla="*/ 181676577 h 7628"/>
              <a:gd name="T64" fmla="*/ 90720180 w 8135"/>
              <a:gd name="T65" fmla="*/ 182925264 h 7628"/>
              <a:gd name="T66" fmla="*/ 110938921 w 8135"/>
              <a:gd name="T67" fmla="*/ 187055267 h 7628"/>
              <a:gd name="T68" fmla="*/ 118575133 w 8135"/>
              <a:gd name="T69" fmla="*/ 207225574 h 7628"/>
              <a:gd name="T70" fmla="*/ 130773524 w 8135"/>
              <a:gd name="T71" fmla="*/ 225138689 h 7628"/>
              <a:gd name="T72" fmla="*/ 151424423 w 8135"/>
              <a:gd name="T73" fmla="*/ 232246487 h 7628"/>
              <a:gd name="T74" fmla="*/ 126931435 w 8135"/>
              <a:gd name="T75" fmla="*/ 237144811 h 7628"/>
              <a:gd name="T76" fmla="*/ 96243128 w 8135"/>
              <a:gd name="T77" fmla="*/ 228644568 h 7628"/>
              <a:gd name="T78" fmla="*/ 90768173 w 8135"/>
              <a:gd name="T79" fmla="*/ 239162039 h 7628"/>
              <a:gd name="T80" fmla="*/ 110266577 w 8135"/>
              <a:gd name="T81" fmla="*/ 266007716 h 7628"/>
              <a:gd name="T82" fmla="*/ 147918725 w 8135"/>
              <a:gd name="T83" fmla="*/ 275420424 h 7628"/>
              <a:gd name="T84" fmla="*/ 180335857 w 8135"/>
              <a:gd name="T85" fmla="*/ 271674582 h 7628"/>
              <a:gd name="T86" fmla="*/ 190853390 w 8135"/>
              <a:gd name="T87" fmla="*/ 285793643 h 7628"/>
              <a:gd name="T88" fmla="*/ 206797883 w 8135"/>
              <a:gd name="T89" fmla="*/ 293909890 h 7628"/>
              <a:gd name="T90" fmla="*/ 240751950 w 8135"/>
              <a:gd name="T91" fmla="*/ 294198066 h 7628"/>
              <a:gd name="T92" fmla="*/ 263948463 w 8135"/>
              <a:gd name="T93" fmla="*/ 307452601 h 7628"/>
              <a:gd name="T94" fmla="*/ 266445646 w 8135"/>
              <a:gd name="T95" fmla="*/ 291508501 h 7628"/>
              <a:gd name="T96" fmla="*/ 250789330 w 8135"/>
              <a:gd name="T97" fmla="*/ 268745054 h 7628"/>
              <a:gd name="T98" fmla="*/ 229994232 w 8135"/>
              <a:gd name="T99" fmla="*/ 252176611 h 7628"/>
              <a:gd name="T100" fmla="*/ 229898246 w 8135"/>
              <a:gd name="T101" fmla="*/ 242763684 h 7628"/>
              <a:gd name="T102" fmla="*/ 251990038 w 8135"/>
              <a:gd name="T103" fmla="*/ 253377086 h 7628"/>
              <a:gd name="T104" fmla="*/ 287576915 w 8135"/>
              <a:gd name="T105" fmla="*/ 262981984 h 7628"/>
              <a:gd name="T106" fmla="*/ 299919506 w 8135"/>
              <a:gd name="T107" fmla="*/ 264566839 h 7628"/>
              <a:gd name="T108" fmla="*/ 287096545 w 8135"/>
              <a:gd name="T109" fmla="*/ 243051860 h 7628"/>
              <a:gd name="T110" fmla="*/ 266349659 w 8135"/>
              <a:gd name="T111" fmla="*/ 223505841 h 7628"/>
              <a:gd name="T112" fmla="*/ 286136242 w 8135"/>
              <a:gd name="T113" fmla="*/ 231093785 h 7628"/>
              <a:gd name="T114" fmla="*/ 318649360 w 8135"/>
              <a:gd name="T115" fmla="*/ 227395881 h 7628"/>
              <a:gd name="T116" fmla="*/ 334449874 w 8135"/>
              <a:gd name="T117" fmla="*/ 234791634 h 7628"/>
              <a:gd name="T118" fmla="*/ 351739055 w 8135"/>
              <a:gd name="T119" fmla="*/ 235415978 h 7628"/>
              <a:gd name="T120" fmla="*/ 378825432 w 8135"/>
              <a:gd name="T121" fmla="*/ 237480979 h 7628"/>
              <a:gd name="T122" fmla="*/ 213665519 w 8135"/>
              <a:gd name="T123" fmla="*/ 366330674 h 76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135"/>
              <a:gd name="T187" fmla="*/ 0 h 7628"/>
              <a:gd name="T188" fmla="*/ 8135 w 8135"/>
              <a:gd name="T189" fmla="*/ 7628 h 76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135" h="7628">
                <a:moveTo>
                  <a:pt x="8135" y="5066"/>
                </a:moveTo>
                <a:lnTo>
                  <a:pt x="8120" y="5036"/>
                </a:lnTo>
                <a:lnTo>
                  <a:pt x="8107" y="5006"/>
                </a:lnTo>
                <a:lnTo>
                  <a:pt x="8092" y="4978"/>
                </a:lnTo>
                <a:lnTo>
                  <a:pt x="8076" y="4951"/>
                </a:lnTo>
                <a:lnTo>
                  <a:pt x="8060" y="4924"/>
                </a:lnTo>
                <a:lnTo>
                  <a:pt x="8043" y="4898"/>
                </a:lnTo>
                <a:lnTo>
                  <a:pt x="8026" y="4872"/>
                </a:lnTo>
                <a:lnTo>
                  <a:pt x="8009" y="4848"/>
                </a:lnTo>
                <a:lnTo>
                  <a:pt x="7991" y="4824"/>
                </a:lnTo>
                <a:lnTo>
                  <a:pt x="7973" y="4801"/>
                </a:lnTo>
                <a:lnTo>
                  <a:pt x="7955" y="4777"/>
                </a:lnTo>
                <a:lnTo>
                  <a:pt x="7935" y="4755"/>
                </a:lnTo>
                <a:lnTo>
                  <a:pt x="7916" y="4734"/>
                </a:lnTo>
                <a:lnTo>
                  <a:pt x="7896" y="4714"/>
                </a:lnTo>
                <a:lnTo>
                  <a:pt x="7876" y="4693"/>
                </a:lnTo>
                <a:lnTo>
                  <a:pt x="7856" y="4673"/>
                </a:lnTo>
                <a:lnTo>
                  <a:pt x="7836" y="4654"/>
                </a:lnTo>
                <a:lnTo>
                  <a:pt x="7814" y="4635"/>
                </a:lnTo>
                <a:lnTo>
                  <a:pt x="7793" y="4617"/>
                </a:lnTo>
                <a:lnTo>
                  <a:pt x="7771" y="4600"/>
                </a:lnTo>
                <a:lnTo>
                  <a:pt x="7749" y="4582"/>
                </a:lnTo>
                <a:lnTo>
                  <a:pt x="7727" y="4566"/>
                </a:lnTo>
                <a:lnTo>
                  <a:pt x="7682" y="4533"/>
                </a:lnTo>
                <a:lnTo>
                  <a:pt x="7637" y="4503"/>
                </a:lnTo>
                <a:lnTo>
                  <a:pt x="7614" y="4488"/>
                </a:lnTo>
                <a:lnTo>
                  <a:pt x="7591" y="4473"/>
                </a:lnTo>
                <a:lnTo>
                  <a:pt x="7568" y="4459"/>
                </a:lnTo>
                <a:lnTo>
                  <a:pt x="7544" y="4446"/>
                </a:lnTo>
                <a:lnTo>
                  <a:pt x="7521" y="4433"/>
                </a:lnTo>
                <a:lnTo>
                  <a:pt x="7496" y="4419"/>
                </a:lnTo>
                <a:lnTo>
                  <a:pt x="7450" y="4395"/>
                </a:lnTo>
                <a:lnTo>
                  <a:pt x="7402" y="4370"/>
                </a:lnTo>
                <a:lnTo>
                  <a:pt x="7353" y="4347"/>
                </a:lnTo>
                <a:lnTo>
                  <a:pt x="7305" y="4323"/>
                </a:lnTo>
                <a:lnTo>
                  <a:pt x="7209" y="4280"/>
                </a:lnTo>
                <a:lnTo>
                  <a:pt x="7116" y="4236"/>
                </a:lnTo>
                <a:lnTo>
                  <a:pt x="7069" y="4215"/>
                </a:lnTo>
                <a:lnTo>
                  <a:pt x="7023" y="4194"/>
                </a:lnTo>
                <a:lnTo>
                  <a:pt x="6979" y="4172"/>
                </a:lnTo>
                <a:lnTo>
                  <a:pt x="6935" y="4150"/>
                </a:lnTo>
                <a:lnTo>
                  <a:pt x="6892" y="4128"/>
                </a:lnTo>
                <a:lnTo>
                  <a:pt x="6870" y="4116"/>
                </a:lnTo>
                <a:lnTo>
                  <a:pt x="6850" y="4105"/>
                </a:lnTo>
                <a:lnTo>
                  <a:pt x="6829" y="4093"/>
                </a:lnTo>
                <a:lnTo>
                  <a:pt x="6809" y="4081"/>
                </a:lnTo>
                <a:lnTo>
                  <a:pt x="6790" y="4069"/>
                </a:lnTo>
                <a:lnTo>
                  <a:pt x="6769" y="4056"/>
                </a:lnTo>
                <a:lnTo>
                  <a:pt x="6751" y="4044"/>
                </a:lnTo>
                <a:lnTo>
                  <a:pt x="6734" y="4031"/>
                </a:lnTo>
                <a:lnTo>
                  <a:pt x="6726" y="4024"/>
                </a:lnTo>
                <a:lnTo>
                  <a:pt x="6717" y="4017"/>
                </a:lnTo>
                <a:lnTo>
                  <a:pt x="6701" y="4002"/>
                </a:lnTo>
                <a:lnTo>
                  <a:pt x="6685" y="3987"/>
                </a:lnTo>
                <a:lnTo>
                  <a:pt x="6670" y="3971"/>
                </a:lnTo>
                <a:lnTo>
                  <a:pt x="6657" y="3954"/>
                </a:lnTo>
                <a:lnTo>
                  <a:pt x="6643" y="3938"/>
                </a:lnTo>
                <a:lnTo>
                  <a:pt x="6629" y="3920"/>
                </a:lnTo>
                <a:lnTo>
                  <a:pt x="6617" y="3902"/>
                </a:lnTo>
                <a:lnTo>
                  <a:pt x="6605" y="3884"/>
                </a:lnTo>
                <a:lnTo>
                  <a:pt x="6593" y="3866"/>
                </a:lnTo>
                <a:lnTo>
                  <a:pt x="6582" y="3847"/>
                </a:lnTo>
                <a:lnTo>
                  <a:pt x="6572" y="3827"/>
                </a:lnTo>
                <a:lnTo>
                  <a:pt x="6562" y="3808"/>
                </a:lnTo>
                <a:lnTo>
                  <a:pt x="6552" y="3787"/>
                </a:lnTo>
                <a:lnTo>
                  <a:pt x="6544" y="3767"/>
                </a:lnTo>
                <a:lnTo>
                  <a:pt x="6535" y="3746"/>
                </a:lnTo>
                <a:lnTo>
                  <a:pt x="6528" y="3726"/>
                </a:lnTo>
                <a:lnTo>
                  <a:pt x="6521" y="3705"/>
                </a:lnTo>
                <a:lnTo>
                  <a:pt x="6507" y="3662"/>
                </a:lnTo>
                <a:lnTo>
                  <a:pt x="6500" y="3642"/>
                </a:lnTo>
                <a:lnTo>
                  <a:pt x="6494" y="3621"/>
                </a:lnTo>
                <a:lnTo>
                  <a:pt x="6484" y="3578"/>
                </a:lnTo>
                <a:lnTo>
                  <a:pt x="6479" y="3557"/>
                </a:lnTo>
                <a:lnTo>
                  <a:pt x="6475" y="3535"/>
                </a:lnTo>
                <a:lnTo>
                  <a:pt x="6467" y="3494"/>
                </a:lnTo>
                <a:lnTo>
                  <a:pt x="6461" y="3453"/>
                </a:lnTo>
                <a:lnTo>
                  <a:pt x="6423" y="3456"/>
                </a:lnTo>
                <a:lnTo>
                  <a:pt x="6382" y="3459"/>
                </a:lnTo>
                <a:lnTo>
                  <a:pt x="6361" y="3460"/>
                </a:lnTo>
                <a:lnTo>
                  <a:pt x="6340" y="3460"/>
                </a:lnTo>
                <a:lnTo>
                  <a:pt x="6318" y="3460"/>
                </a:lnTo>
                <a:lnTo>
                  <a:pt x="6295" y="3459"/>
                </a:lnTo>
                <a:lnTo>
                  <a:pt x="6273" y="3457"/>
                </a:lnTo>
                <a:lnTo>
                  <a:pt x="6250" y="3455"/>
                </a:lnTo>
                <a:lnTo>
                  <a:pt x="6226" y="3453"/>
                </a:lnTo>
                <a:lnTo>
                  <a:pt x="6204" y="3448"/>
                </a:lnTo>
                <a:lnTo>
                  <a:pt x="6179" y="3443"/>
                </a:lnTo>
                <a:lnTo>
                  <a:pt x="6156" y="3438"/>
                </a:lnTo>
                <a:lnTo>
                  <a:pt x="6133" y="3430"/>
                </a:lnTo>
                <a:lnTo>
                  <a:pt x="6109" y="3423"/>
                </a:lnTo>
                <a:lnTo>
                  <a:pt x="6098" y="3419"/>
                </a:lnTo>
                <a:lnTo>
                  <a:pt x="6086" y="3413"/>
                </a:lnTo>
                <a:lnTo>
                  <a:pt x="6063" y="3403"/>
                </a:lnTo>
                <a:lnTo>
                  <a:pt x="6052" y="3397"/>
                </a:lnTo>
                <a:lnTo>
                  <a:pt x="6040" y="3391"/>
                </a:lnTo>
                <a:lnTo>
                  <a:pt x="6028" y="3385"/>
                </a:lnTo>
                <a:lnTo>
                  <a:pt x="6018" y="3378"/>
                </a:lnTo>
                <a:lnTo>
                  <a:pt x="5995" y="3363"/>
                </a:lnTo>
                <a:lnTo>
                  <a:pt x="5985" y="3355"/>
                </a:lnTo>
                <a:lnTo>
                  <a:pt x="5973" y="3347"/>
                </a:lnTo>
                <a:lnTo>
                  <a:pt x="5952" y="3329"/>
                </a:lnTo>
                <a:lnTo>
                  <a:pt x="5941" y="3320"/>
                </a:lnTo>
                <a:lnTo>
                  <a:pt x="5931" y="3309"/>
                </a:lnTo>
                <a:lnTo>
                  <a:pt x="5921" y="3298"/>
                </a:lnTo>
                <a:lnTo>
                  <a:pt x="5910" y="3288"/>
                </a:lnTo>
                <a:lnTo>
                  <a:pt x="5901" y="3276"/>
                </a:lnTo>
                <a:lnTo>
                  <a:pt x="5891" y="3264"/>
                </a:lnTo>
                <a:lnTo>
                  <a:pt x="5872" y="3240"/>
                </a:lnTo>
                <a:lnTo>
                  <a:pt x="5863" y="3226"/>
                </a:lnTo>
                <a:lnTo>
                  <a:pt x="5853" y="3212"/>
                </a:lnTo>
                <a:lnTo>
                  <a:pt x="5845" y="3198"/>
                </a:lnTo>
                <a:lnTo>
                  <a:pt x="5836" y="3184"/>
                </a:lnTo>
                <a:lnTo>
                  <a:pt x="5827" y="3168"/>
                </a:lnTo>
                <a:lnTo>
                  <a:pt x="5819" y="3152"/>
                </a:lnTo>
                <a:lnTo>
                  <a:pt x="5810" y="3136"/>
                </a:lnTo>
                <a:lnTo>
                  <a:pt x="5803" y="3119"/>
                </a:lnTo>
                <a:lnTo>
                  <a:pt x="5796" y="3101"/>
                </a:lnTo>
                <a:lnTo>
                  <a:pt x="5788" y="3083"/>
                </a:lnTo>
                <a:lnTo>
                  <a:pt x="5778" y="3053"/>
                </a:lnTo>
                <a:lnTo>
                  <a:pt x="5767" y="3023"/>
                </a:lnTo>
                <a:lnTo>
                  <a:pt x="5758" y="2991"/>
                </a:lnTo>
                <a:lnTo>
                  <a:pt x="5750" y="2958"/>
                </a:lnTo>
                <a:lnTo>
                  <a:pt x="5741" y="2924"/>
                </a:lnTo>
                <a:lnTo>
                  <a:pt x="5734" y="2889"/>
                </a:lnTo>
                <a:lnTo>
                  <a:pt x="5727" y="2854"/>
                </a:lnTo>
                <a:lnTo>
                  <a:pt x="5719" y="2817"/>
                </a:lnTo>
                <a:lnTo>
                  <a:pt x="5690" y="2664"/>
                </a:lnTo>
                <a:lnTo>
                  <a:pt x="5683" y="2624"/>
                </a:lnTo>
                <a:lnTo>
                  <a:pt x="5674" y="2584"/>
                </a:lnTo>
                <a:lnTo>
                  <a:pt x="5666" y="2543"/>
                </a:lnTo>
                <a:lnTo>
                  <a:pt x="5656" y="2502"/>
                </a:lnTo>
                <a:lnTo>
                  <a:pt x="5646" y="2461"/>
                </a:lnTo>
                <a:lnTo>
                  <a:pt x="5634" y="2418"/>
                </a:lnTo>
                <a:lnTo>
                  <a:pt x="5621" y="2377"/>
                </a:lnTo>
                <a:lnTo>
                  <a:pt x="5609" y="2334"/>
                </a:lnTo>
                <a:lnTo>
                  <a:pt x="5594" y="2291"/>
                </a:lnTo>
                <a:lnTo>
                  <a:pt x="5585" y="2270"/>
                </a:lnTo>
                <a:lnTo>
                  <a:pt x="5577" y="2249"/>
                </a:lnTo>
                <a:lnTo>
                  <a:pt x="5568" y="2228"/>
                </a:lnTo>
                <a:lnTo>
                  <a:pt x="5559" y="2205"/>
                </a:lnTo>
                <a:lnTo>
                  <a:pt x="5549" y="2184"/>
                </a:lnTo>
                <a:lnTo>
                  <a:pt x="5539" y="2163"/>
                </a:lnTo>
                <a:lnTo>
                  <a:pt x="5518" y="2120"/>
                </a:lnTo>
                <a:lnTo>
                  <a:pt x="5495" y="2078"/>
                </a:lnTo>
                <a:lnTo>
                  <a:pt x="5483" y="2056"/>
                </a:lnTo>
                <a:lnTo>
                  <a:pt x="5469" y="2035"/>
                </a:lnTo>
                <a:lnTo>
                  <a:pt x="5456" y="2014"/>
                </a:lnTo>
                <a:lnTo>
                  <a:pt x="5443" y="1993"/>
                </a:lnTo>
                <a:lnTo>
                  <a:pt x="5413" y="1951"/>
                </a:lnTo>
                <a:lnTo>
                  <a:pt x="5397" y="1930"/>
                </a:lnTo>
                <a:lnTo>
                  <a:pt x="5381" y="1910"/>
                </a:lnTo>
                <a:lnTo>
                  <a:pt x="5364" y="1888"/>
                </a:lnTo>
                <a:lnTo>
                  <a:pt x="5347" y="1868"/>
                </a:lnTo>
                <a:lnTo>
                  <a:pt x="5329" y="1848"/>
                </a:lnTo>
                <a:lnTo>
                  <a:pt x="5310" y="1827"/>
                </a:lnTo>
                <a:lnTo>
                  <a:pt x="5293" y="1809"/>
                </a:lnTo>
                <a:lnTo>
                  <a:pt x="5275" y="1791"/>
                </a:lnTo>
                <a:lnTo>
                  <a:pt x="5240" y="1757"/>
                </a:lnTo>
                <a:lnTo>
                  <a:pt x="5203" y="1724"/>
                </a:lnTo>
                <a:lnTo>
                  <a:pt x="5185" y="1707"/>
                </a:lnTo>
                <a:lnTo>
                  <a:pt x="5167" y="1692"/>
                </a:lnTo>
                <a:lnTo>
                  <a:pt x="5131" y="1661"/>
                </a:lnTo>
                <a:lnTo>
                  <a:pt x="5112" y="1647"/>
                </a:lnTo>
                <a:lnTo>
                  <a:pt x="5094" y="1632"/>
                </a:lnTo>
                <a:lnTo>
                  <a:pt x="5057" y="1606"/>
                </a:lnTo>
                <a:lnTo>
                  <a:pt x="5019" y="1579"/>
                </a:lnTo>
                <a:lnTo>
                  <a:pt x="4980" y="1555"/>
                </a:lnTo>
                <a:lnTo>
                  <a:pt x="4961" y="1543"/>
                </a:lnTo>
                <a:lnTo>
                  <a:pt x="4942" y="1531"/>
                </a:lnTo>
                <a:lnTo>
                  <a:pt x="4904" y="1510"/>
                </a:lnTo>
                <a:lnTo>
                  <a:pt x="4864" y="1490"/>
                </a:lnTo>
                <a:lnTo>
                  <a:pt x="4825" y="1471"/>
                </a:lnTo>
                <a:lnTo>
                  <a:pt x="4786" y="1453"/>
                </a:lnTo>
                <a:lnTo>
                  <a:pt x="4746" y="1436"/>
                </a:lnTo>
                <a:lnTo>
                  <a:pt x="4707" y="1421"/>
                </a:lnTo>
                <a:lnTo>
                  <a:pt x="4667" y="1407"/>
                </a:lnTo>
                <a:lnTo>
                  <a:pt x="4627" y="1394"/>
                </a:lnTo>
                <a:lnTo>
                  <a:pt x="4587" y="1382"/>
                </a:lnTo>
                <a:lnTo>
                  <a:pt x="4547" y="1372"/>
                </a:lnTo>
                <a:lnTo>
                  <a:pt x="4506" y="1362"/>
                </a:lnTo>
                <a:lnTo>
                  <a:pt x="4466" y="1355"/>
                </a:lnTo>
                <a:lnTo>
                  <a:pt x="4426" y="1347"/>
                </a:lnTo>
                <a:lnTo>
                  <a:pt x="4386" y="1341"/>
                </a:lnTo>
                <a:lnTo>
                  <a:pt x="4346" y="1337"/>
                </a:lnTo>
                <a:lnTo>
                  <a:pt x="4305" y="1332"/>
                </a:lnTo>
                <a:lnTo>
                  <a:pt x="4266" y="1330"/>
                </a:lnTo>
                <a:lnTo>
                  <a:pt x="4226" y="1328"/>
                </a:lnTo>
                <a:lnTo>
                  <a:pt x="4186" y="1328"/>
                </a:lnTo>
                <a:lnTo>
                  <a:pt x="4146" y="1328"/>
                </a:lnTo>
                <a:lnTo>
                  <a:pt x="4106" y="1329"/>
                </a:lnTo>
                <a:lnTo>
                  <a:pt x="4067" y="1332"/>
                </a:lnTo>
                <a:lnTo>
                  <a:pt x="4091" y="1348"/>
                </a:lnTo>
                <a:lnTo>
                  <a:pt x="4114" y="1364"/>
                </a:lnTo>
                <a:lnTo>
                  <a:pt x="4135" y="1381"/>
                </a:lnTo>
                <a:lnTo>
                  <a:pt x="4155" y="1398"/>
                </a:lnTo>
                <a:lnTo>
                  <a:pt x="4174" y="1415"/>
                </a:lnTo>
                <a:lnTo>
                  <a:pt x="4193" y="1432"/>
                </a:lnTo>
                <a:lnTo>
                  <a:pt x="4211" y="1449"/>
                </a:lnTo>
                <a:lnTo>
                  <a:pt x="4227" y="1467"/>
                </a:lnTo>
                <a:lnTo>
                  <a:pt x="4243" y="1484"/>
                </a:lnTo>
                <a:lnTo>
                  <a:pt x="4257" y="1503"/>
                </a:lnTo>
                <a:lnTo>
                  <a:pt x="4271" y="1521"/>
                </a:lnTo>
                <a:lnTo>
                  <a:pt x="4284" y="1539"/>
                </a:lnTo>
                <a:lnTo>
                  <a:pt x="4296" y="1556"/>
                </a:lnTo>
                <a:lnTo>
                  <a:pt x="4306" y="1574"/>
                </a:lnTo>
                <a:lnTo>
                  <a:pt x="4317" y="1592"/>
                </a:lnTo>
                <a:lnTo>
                  <a:pt x="4327" y="1610"/>
                </a:lnTo>
                <a:lnTo>
                  <a:pt x="4334" y="1628"/>
                </a:lnTo>
                <a:lnTo>
                  <a:pt x="4342" y="1646"/>
                </a:lnTo>
                <a:lnTo>
                  <a:pt x="4349" y="1664"/>
                </a:lnTo>
                <a:lnTo>
                  <a:pt x="4355" y="1682"/>
                </a:lnTo>
                <a:lnTo>
                  <a:pt x="4359" y="1700"/>
                </a:lnTo>
                <a:lnTo>
                  <a:pt x="4365" y="1718"/>
                </a:lnTo>
                <a:lnTo>
                  <a:pt x="4368" y="1736"/>
                </a:lnTo>
                <a:lnTo>
                  <a:pt x="4371" y="1753"/>
                </a:lnTo>
                <a:lnTo>
                  <a:pt x="4373" y="1772"/>
                </a:lnTo>
                <a:lnTo>
                  <a:pt x="4374" y="1789"/>
                </a:lnTo>
                <a:lnTo>
                  <a:pt x="4375" y="1806"/>
                </a:lnTo>
                <a:lnTo>
                  <a:pt x="4375" y="1823"/>
                </a:lnTo>
                <a:lnTo>
                  <a:pt x="4374" y="1840"/>
                </a:lnTo>
                <a:lnTo>
                  <a:pt x="4373" y="1857"/>
                </a:lnTo>
                <a:lnTo>
                  <a:pt x="4371" y="1874"/>
                </a:lnTo>
                <a:lnTo>
                  <a:pt x="4368" y="1890"/>
                </a:lnTo>
                <a:lnTo>
                  <a:pt x="4365" y="1906"/>
                </a:lnTo>
                <a:lnTo>
                  <a:pt x="4361" y="1921"/>
                </a:lnTo>
                <a:lnTo>
                  <a:pt x="4356" y="1936"/>
                </a:lnTo>
                <a:lnTo>
                  <a:pt x="4351" y="1951"/>
                </a:lnTo>
                <a:lnTo>
                  <a:pt x="4345" y="1966"/>
                </a:lnTo>
                <a:lnTo>
                  <a:pt x="4338" y="1981"/>
                </a:lnTo>
                <a:lnTo>
                  <a:pt x="4331" y="1995"/>
                </a:lnTo>
                <a:lnTo>
                  <a:pt x="4323" y="2009"/>
                </a:lnTo>
                <a:lnTo>
                  <a:pt x="4316" y="2022"/>
                </a:lnTo>
                <a:lnTo>
                  <a:pt x="4306" y="2035"/>
                </a:lnTo>
                <a:lnTo>
                  <a:pt x="4298" y="2048"/>
                </a:lnTo>
                <a:lnTo>
                  <a:pt x="4288" y="2060"/>
                </a:lnTo>
                <a:lnTo>
                  <a:pt x="4278" y="2071"/>
                </a:lnTo>
                <a:lnTo>
                  <a:pt x="4267" y="2083"/>
                </a:lnTo>
                <a:lnTo>
                  <a:pt x="4256" y="2094"/>
                </a:lnTo>
                <a:lnTo>
                  <a:pt x="4245" y="2104"/>
                </a:lnTo>
                <a:lnTo>
                  <a:pt x="4232" y="2114"/>
                </a:lnTo>
                <a:lnTo>
                  <a:pt x="4219" y="2123"/>
                </a:lnTo>
                <a:lnTo>
                  <a:pt x="4206" y="2132"/>
                </a:lnTo>
                <a:lnTo>
                  <a:pt x="4194" y="2140"/>
                </a:lnTo>
                <a:lnTo>
                  <a:pt x="4180" y="2148"/>
                </a:lnTo>
                <a:lnTo>
                  <a:pt x="4166" y="2155"/>
                </a:lnTo>
                <a:lnTo>
                  <a:pt x="4151" y="2162"/>
                </a:lnTo>
                <a:lnTo>
                  <a:pt x="4136" y="2167"/>
                </a:lnTo>
                <a:lnTo>
                  <a:pt x="4121" y="2172"/>
                </a:lnTo>
                <a:lnTo>
                  <a:pt x="4105" y="2177"/>
                </a:lnTo>
                <a:lnTo>
                  <a:pt x="4089" y="2181"/>
                </a:lnTo>
                <a:lnTo>
                  <a:pt x="4074" y="2184"/>
                </a:lnTo>
                <a:lnTo>
                  <a:pt x="4056" y="2187"/>
                </a:lnTo>
                <a:lnTo>
                  <a:pt x="4041" y="2188"/>
                </a:lnTo>
                <a:lnTo>
                  <a:pt x="4024" y="2189"/>
                </a:lnTo>
                <a:lnTo>
                  <a:pt x="4005" y="2190"/>
                </a:lnTo>
                <a:lnTo>
                  <a:pt x="3982" y="2189"/>
                </a:lnTo>
                <a:lnTo>
                  <a:pt x="3959" y="2188"/>
                </a:lnTo>
                <a:lnTo>
                  <a:pt x="3935" y="2186"/>
                </a:lnTo>
                <a:lnTo>
                  <a:pt x="3913" y="2183"/>
                </a:lnTo>
                <a:lnTo>
                  <a:pt x="3891" y="2179"/>
                </a:lnTo>
                <a:lnTo>
                  <a:pt x="3869" y="2175"/>
                </a:lnTo>
                <a:lnTo>
                  <a:pt x="3848" y="2169"/>
                </a:lnTo>
                <a:lnTo>
                  <a:pt x="3828" y="2163"/>
                </a:lnTo>
                <a:lnTo>
                  <a:pt x="3807" y="2156"/>
                </a:lnTo>
                <a:lnTo>
                  <a:pt x="3786" y="2149"/>
                </a:lnTo>
                <a:lnTo>
                  <a:pt x="3767" y="2142"/>
                </a:lnTo>
                <a:lnTo>
                  <a:pt x="3748" y="2133"/>
                </a:lnTo>
                <a:lnTo>
                  <a:pt x="3728" y="2123"/>
                </a:lnTo>
                <a:lnTo>
                  <a:pt x="3710" y="2114"/>
                </a:lnTo>
                <a:lnTo>
                  <a:pt x="3691" y="2103"/>
                </a:lnTo>
                <a:lnTo>
                  <a:pt x="3673" y="2093"/>
                </a:lnTo>
                <a:lnTo>
                  <a:pt x="3654" y="2082"/>
                </a:lnTo>
                <a:lnTo>
                  <a:pt x="3636" y="2070"/>
                </a:lnTo>
                <a:lnTo>
                  <a:pt x="3600" y="2046"/>
                </a:lnTo>
                <a:lnTo>
                  <a:pt x="3582" y="2033"/>
                </a:lnTo>
                <a:lnTo>
                  <a:pt x="3564" y="2020"/>
                </a:lnTo>
                <a:lnTo>
                  <a:pt x="3529" y="1993"/>
                </a:lnTo>
                <a:lnTo>
                  <a:pt x="3494" y="1965"/>
                </a:lnTo>
                <a:lnTo>
                  <a:pt x="3458" y="1936"/>
                </a:lnTo>
                <a:lnTo>
                  <a:pt x="3386" y="1879"/>
                </a:lnTo>
                <a:lnTo>
                  <a:pt x="3350" y="1849"/>
                </a:lnTo>
                <a:lnTo>
                  <a:pt x="3311" y="1820"/>
                </a:lnTo>
                <a:lnTo>
                  <a:pt x="3292" y="1807"/>
                </a:lnTo>
                <a:lnTo>
                  <a:pt x="3272" y="1792"/>
                </a:lnTo>
                <a:lnTo>
                  <a:pt x="3232" y="1764"/>
                </a:lnTo>
                <a:lnTo>
                  <a:pt x="3190" y="1738"/>
                </a:lnTo>
                <a:lnTo>
                  <a:pt x="3169" y="1724"/>
                </a:lnTo>
                <a:lnTo>
                  <a:pt x="3148" y="1712"/>
                </a:lnTo>
                <a:lnTo>
                  <a:pt x="3102" y="1688"/>
                </a:lnTo>
                <a:lnTo>
                  <a:pt x="3079" y="1676"/>
                </a:lnTo>
                <a:lnTo>
                  <a:pt x="3055" y="1664"/>
                </a:lnTo>
                <a:lnTo>
                  <a:pt x="3031" y="1654"/>
                </a:lnTo>
                <a:lnTo>
                  <a:pt x="3006" y="1643"/>
                </a:lnTo>
                <a:lnTo>
                  <a:pt x="2981" y="1633"/>
                </a:lnTo>
                <a:lnTo>
                  <a:pt x="2954" y="1625"/>
                </a:lnTo>
                <a:lnTo>
                  <a:pt x="2928" y="1616"/>
                </a:lnTo>
                <a:lnTo>
                  <a:pt x="2901" y="1608"/>
                </a:lnTo>
                <a:lnTo>
                  <a:pt x="2872" y="1600"/>
                </a:lnTo>
                <a:lnTo>
                  <a:pt x="2844" y="1594"/>
                </a:lnTo>
                <a:lnTo>
                  <a:pt x="2815" y="1588"/>
                </a:lnTo>
                <a:lnTo>
                  <a:pt x="2784" y="1582"/>
                </a:lnTo>
                <a:lnTo>
                  <a:pt x="2753" y="1578"/>
                </a:lnTo>
                <a:lnTo>
                  <a:pt x="2721" y="1574"/>
                </a:lnTo>
                <a:lnTo>
                  <a:pt x="2689" y="1571"/>
                </a:lnTo>
                <a:lnTo>
                  <a:pt x="2656" y="1568"/>
                </a:lnTo>
                <a:lnTo>
                  <a:pt x="2621" y="1567"/>
                </a:lnTo>
                <a:lnTo>
                  <a:pt x="2586" y="1567"/>
                </a:lnTo>
                <a:lnTo>
                  <a:pt x="2554" y="1567"/>
                </a:lnTo>
                <a:lnTo>
                  <a:pt x="2523" y="1570"/>
                </a:lnTo>
                <a:lnTo>
                  <a:pt x="2492" y="1573"/>
                </a:lnTo>
                <a:lnTo>
                  <a:pt x="2477" y="1574"/>
                </a:lnTo>
                <a:lnTo>
                  <a:pt x="2461" y="1576"/>
                </a:lnTo>
                <a:lnTo>
                  <a:pt x="2431" y="1581"/>
                </a:lnTo>
                <a:lnTo>
                  <a:pt x="2402" y="1588"/>
                </a:lnTo>
                <a:lnTo>
                  <a:pt x="2375" y="1594"/>
                </a:lnTo>
                <a:lnTo>
                  <a:pt x="2347" y="1601"/>
                </a:lnTo>
                <a:lnTo>
                  <a:pt x="2321" y="1610"/>
                </a:lnTo>
                <a:lnTo>
                  <a:pt x="2295" y="1619"/>
                </a:lnTo>
                <a:lnTo>
                  <a:pt x="2271" y="1629"/>
                </a:lnTo>
                <a:lnTo>
                  <a:pt x="2247" y="1640"/>
                </a:lnTo>
                <a:lnTo>
                  <a:pt x="2225" y="1650"/>
                </a:lnTo>
                <a:lnTo>
                  <a:pt x="2204" y="1661"/>
                </a:lnTo>
                <a:lnTo>
                  <a:pt x="2185" y="1673"/>
                </a:lnTo>
                <a:lnTo>
                  <a:pt x="2165" y="1684"/>
                </a:lnTo>
                <a:lnTo>
                  <a:pt x="2186" y="1686"/>
                </a:lnTo>
                <a:lnTo>
                  <a:pt x="2205" y="1690"/>
                </a:lnTo>
                <a:lnTo>
                  <a:pt x="2223" y="1694"/>
                </a:lnTo>
                <a:lnTo>
                  <a:pt x="2242" y="1697"/>
                </a:lnTo>
                <a:lnTo>
                  <a:pt x="2259" y="1701"/>
                </a:lnTo>
                <a:lnTo>
                  <a:pt x="2277" y="1707"/>
                </a:lnTo>
                <a:lnTo>
                  <a:pt x="2294" y="1712"/>
                </a:lnTo>
                <a:lnTo>
                  <a:pt x="2310" y="1717"/>
                </a:lnTo>
                <a:lnTo>
                  <a:pt x="2327" y="1723"/>
                </a:lnTo>
                <a:lnTo>
                  <a:pt x="2342" y="1729"/>
                </a:lnTo>
                <a:lnTo>
                  <a:pt x="2358" y="1736"/>
                </a:lnTo>
                <a:lnTo>
                  <a:pt x="2373" y="1743"/>
                </a:lnTo>
                <a:lnTo>
                  <a:pt x="2401" y="1758"/>
                </a:lnTo>
                <a:lnTo>
                  <a:pt x="2415" y="1766"/>
                </a:lnTo>
                <a:lnTo>
                  <a:pt x="2429" y="1775"/>
                </a:lnTo>
                <a:lnTo>
                  <a:pt x="2442" y="1783"/>
                </a:lnTo>
                <a:lnTo>
                  <a:pt x="2455" y="1792"/>
                </a:lnTo>
                <a:lnTo>
                  <a:pt x="2467" y="1801"/>
                </a:lnTo>
                <a:lnTo>
                  <a:pt x="2480" y="1811"/>
                </a:lnTo>
                <a:lnTo>
                  <a:pt x="2492" y="1820"/>
                </a:lnTo>
                <a:lnTo>
                  <a:pt x="2503" y="1830"/>
                </a:lnTo>
                <a:lnTo>
                  <a:pt x="2514" y="1841"/>
                </a:lnTo>
                <a:lnTo>
                  <a:pt x="2526" y="1851"/>
                </a:lnTo>
                <a:lnTo>
                  <a:pt x="2547" y="1873"/>
                </a:lnTo>
                <a:lnTo>
                  <a:pt x="2566" y="1896"/>
                </a:lnTo>
                <a:lnTo>
                  <a:pt x="2577" y="1908"/>
                </a:lnTo>
                <a:lnTo>
                  <a:pt x="2586" y="1919"/>
                </a:lnTo>
                <a:lnTo>
                  <a:pt x="2604" y="1944"/>
                </a:lnTo>
                <a:lnTo>
                  <a:pt x="2621" y="1969"/>
                </a:lnTo>
                <a:lnTo>
                  <a:pt x="2638" y="1996"/>
                </a:lnTo>
                <a:lnTo>
                  <a:pt x="2654" y="2022"/>
                </a:lnTo>
                <a:lnTo>
                  <a:pt x="2669" y="2049"/>
                </a:lnTo>
                <a:lnTo>
                  <a:pt x="2684" y="2077"/>
                </a:lnTo>
                <a:lnTo>
                  <a:pt x="2698" y="2105"/>
                </a:lnTo>
                <a:lnTo>
                  <a:pt x="2712" y="2134"/>
                </a:lnTo>
                <a:lnTo>
                  <a:pt x="2725" y="2163"/>
                </a:lnTo>
                <a:lnTo>
                  <a:pt x="2737" y="2193"/>
                </a:lnTo>
                <a:lnTo>
                  <a:pt x="2750" y="2221"/>
                </a:lnTo>
                <a:lnTo>
                  <a:pt x="2774" y="2281"/>
                </a:lnTo>
                <a:lnTo>
                  <a:pt x="2823" y="2400"/>
                </a:lnTo>
                <a:lnTo>
                  <a:pt x="2834" y="2423"/>
                </a:lnTo>
                <a:lnTo>
                  <a:pt x="2845" y="2446"/>
                </a:lnTo>
                <a:lnTo>
                  <a:pt x="2855" y="2468"/>
                </a:lnTo>
                <a:lnTo>
                  <a:pt x="2867" y="2489"/>
                </a:lnTo>
                <a:lnTo>
                  <a:pt x="2880" y="2509"/>
                </a:lnTo>
                <a:lnTo>
                  <a:pt x="2891" y="2530"/>
                </a:lnTo>
                <a:lnTo>
                  <a:pt x="2905" y="2550"/>
                </a:lnTo>
                <a:lnTo>
                  <a:pt x="2918" y="2569"/>
                </a:lnTo>
                <a:lnTo>
                  <a:pt x="2933" y="2587"/>
                </a:lnTo>
                <a:lnTo>
                  <a:pt x="2947" y="2605"/>
                </a:lnTo>
                <a:lnTo>
                  <a:pt x="2954" y="2614"/>
                </a:lnTo>
                <a:lnTo>
                  <a:pt x="2962" y="2622"/>
                </a:lnTo>
                <a:lnTo>
                  <a:pt x="2978" y="2639"/>
                </a:lnTo>
                <a:lnTo>
                  <a:pt x="2993" y="2656"/>
                </a:lnTo>
                <a:lnTo>
                  <a:pt x="3010" y="2671"/>
                </a:lnTo>
                <a:lnTo>
                  <a:pt x="3019" y="2680"/>
                </a:lnTo>
                <a:lnTo>
                  <a:pt x="3027" y="2687"/>
                </a:lnTo>
                <a:lnTo>
                  <a:pt x="3044" y="2702"/>
                </a:lnTo>
                <a:lnTo>
                  <a:pt x="3063" y="2716"/>
                </a:lnTo>
                <a:lnTo>
                  <a:pt x="3081" y="2730"/>
                </a:lnTo>
                <a:lnTo>
                  <a:pt x="3100" y="2742"/>
                </a:lnTo>
                <a:lnTo>
                  <a:pt x="3120" y="2755"/>
                </a:lnTo>
                <a:lnTo>
                  <a:pt x="3140" y="2768"/>
                </a:lnTo>
                <a:lnTo>
                  <a:pt x="3160" y="2780"/>
                </a:lnTo>
                <a:lnTo>
                  <a:pt x="3182" y="2791"/>
                </a:lnTo>
                <a:lnTo>
                  <a:pt x="3203" y="2802"/>
                </a:lnTo>
                <a:lnTo>
                  <a:pt x="3225" y="2811"/>
                </a:lnTo>
                <a:lnTo>
                  <a:pt x="3248" y="2822"/>
                </a:lnTo>
                <a:lnTo>
                  <a:pt x="3270" y="2832"/>
                </a:lnTo>
                <a:lnTo>
                  <a:pt x="3294" y="2840"/>
                </a:lnTo>
                <a:lnTo>
                  <a:pt x="3318" y="2849"/>
                </a:lnTo>
                <a:lnTo>
                  <a:pt x="3342" y="2857"/>
                </a:lnTo>
                <a:lnTo>
                  <a:pt x="3368" y="2865"/>
                </a:lnTo>
                <a:lnTo>
                  <a:pt x="3393" y="2872"/>
                </a:lnTo>
                <a:lnTo>
                  <a:pt x="3388" y="2875"/>
                </a:lnTo>
                <a:lnTo>
                  <a:pt x="3384" y="2877"/>
                </a:lnTo>
                <a:lnTo>
                  <a:pt x="3371" y="2884"/>
                </a:lnTo>
                <a:lnTo>
                  <a:pt x="3358" y="2889"/>
                </a:lnTo>
                <a:lnTo>
                  <a:pt x="3343" y="2894"/>
                </a:lnTo>
                <a:lnTo>
                  <a:pt x="3327" y="2900"/>
                </a:lnTo>
                <a:lnTo>
                  <a:pt x="3310" y="2905"/>
                </a:lnTo>
                <a:lnTo>
                  <a:pt x="3291" y="2910"/>
                </a:lnTo>
                <a:lnTo>
                  <a:pt x="3271" y="2915"/>
                </a:lnTo>
                <a:lnTo>
                  <a:pt x="3250" y="2920"/>
                </a:lnTo>
                <a:lnTo>
                  <a:pt x="3227" y="2923"/>
                </a:lnTo>
                <a:lnTo>
                  <a:pt x="3204" y="2927"/>
                </a:lnTo>
                <a:lnTo>
                  <a:pt x="3178" y="2930"/>
                </a:lnTo>
                <a:lnTo>
                  <a:pt x="3166" y="2932"/>
                </a:lnTo>
                <a:lnTo>
                  <a:pt x="3153" y="2933"/>
                </a:lnTo>
                <a:lnTo>
                  <a:pt x="3126" y="2935"/>
                </a:lnTo>
                <a:lnTo>
                  <a:pt x="3099" y="2936"/>
                </a:lnTo>
                <a:lnTo>
                  <a:pt x="3070" y="2936"/>
                </a:lnTo>
                <a:lnTo>
                  <a:pt x="3039" y="2936"/>
                </a:lnTo>
                <a:lnTo>
                  <a:pt x="3024" y="2935"/>
                </a:lnTo>
                <a:lnTo>
                  <a:pt x="3009" y="2934"/>
                </a:lnTo>
                <a:lnTo>
                  <a:pt x="2979" y="2932"/>
                </a:lnTo>
                <a:lnTo>
                  <a:pt x="2950" y="2928"/>
                </a:lnTo>
                <a:lnTo>
                  <a:pt x="2921" y="2924"/>
                </a:lnTo>
                <a:lnTo>
                  <a:pt x="2892" y="2919"/>
                </a:lnTo>
                <a:lnTo>
                  <a:pt x="2865" y="2912"/>
                </a:lnTo>
                <a:lnTo>
                  <a:pt x="2851" y="2908"/>
                </a:lnTo>
                <a:lnTo>
                  <a:pt x="2837" y="2905"/>
                </a:lnTo>
                <a:lnTo>
                  <a:pt x="2810" y="2896"/>
                </a:lnTo>
                <a:lnTo>
                  <a:pt x="2783" y="2888"/>
                </a:lnTo>
                <a:lnTo>
                  <a:pt x="2757" y="2878"/>
                </a:lnTo>
                <a:lnTo>
                  <a:pt x="2731" y="2868"/>
                </a:lnTo>
                <a:lnTo>
                  <a:pt x="2705" y="2856"/>
                </a:lnTo>
                <a:lnTo>
                  <a:pt x="2681" y="2844"/>
                </a:lnTo>
                <a:lnTo>
                  <a:pt x="2656" y="2831"/>
                </a:lnTo>
                <a:lnTo>
                  <a:pt x="2631" y="2818"/>
                </a:lnTo>
                <a:lnTo>
                  <a:pt x="2608" y="2803"/>
                </a:lnTo>
                <a:lnTo>
                  <a:pt x="2583" y="2788"/>
                </a:lnTo>
                <a:lnTo>
                  <a:pt x="2560" y="2772"/>
                </a:lnTo>
                <a:lnTo>
                  <a:pt x="2536" y="2756"/>
                </a:lnTo>
                <a:lnTo>
                  <a:pt x="2513" y="2738"/>
                </a:lnTo>
                <a:lnTo>
                  <a:pt x="2490" y="2721"/>
                </a:lnTo>
                <a:lnTo>
                  <a:pt x="2466" y="2703"/>
                </a:lnTo>
                <a:lnTo>
                  <a:pt x="2444" y="2684"/>
                </a:lnTo>
                <a:lnTo>
                  <a:pt x="2421" y="2664"/>
                </a:lnTo>
                <a:lnTo>
                  <a:pt x="2398" y="2644"/>
                </a:lnTo>
                <a:lnTo>
                  <a:pt x="2376" y="2623"/>
                </a:lnTo>
                <a:lnTo>
                  <a:pt x="2354" y="2602"/>
                </a:lnTo>
                <a:lnTo>
                  <a:pt x="2331" y="2581"/>
                </a:lnTo>
                <a:lnTo>
                  <a:pt x="2309" y="2558"/>
                </a:lnTo>
                <a:lnTo>
                  <a:pt x="2263" y="2514"/>
                </a:lnTo>
                <a:lnTo>
                  <a:pt x="2224" y="2473"/>
                </a:lnTo>
                <a:lnTo>
                  <a:pt x="2204" y="2453"/>
                </a:lnTo>
                <a:lnTo>
                  <a:pt x="2183" y="2433"/>
                </a:lnTo>
                <a:lnTo>
                  <a:pt x="2162" y="2413"/>
                </a:lnTo>
                <a:lnTo>
                  <a:pt x="2142" y="2394"/>
                </a:lnTo>
                <a:lnTo>
                  <a:pt x="2121" y="2374"/>
                </a:lnTo>
                <a:lnTo>
                  <a:pt x="2099" y="2355"/>
                </a:lnTo>
                <a:lnTo>
                  <a:pt x="2077" y="2337"/>
                </a:lnTo>
                <a:lnTo>
                  <a:pt x="2055" y="2319"/>
                </a:lnTo>
                <a:lnTo>
                  <a:pt x="2033" y="2301"/>
                </a:lnTo>
                <a:lnTo>
                  <a:pt x="2009" y="2284"/>
                </a:lnTo>
                <a:lnTo>
                  <a:pt x="1986" y="2267"/>
                </a:lnTo>
                <a:lnTo>
                  <a:pt x="1962" y="2251"/>
                </a:lnTo>
                <a:lnTo>
                  <a:pt x="1938" y="2235"/>
                </a:lnTo>
                <a:lnTo>
                  <a:pt x="1912" y="2220"/>
                </a:lnTo>
                <a:lnTo>
                  <a:pt x="1887" y="2206"/>
                </a:lnTo>
                <a:lnTo>
                  <a:pt x="1861" y="2193"/>
                </a:lnTo>
                <a:lnTo>
                  <a:pt x="1835" y="2179"/>
                </a:lnTo>
                <a:lnTo>
                  <a:pt x="1807" y="2167"/>
                </a:lnTo>
                <a:lnTo>
                  <a:pt x="1780" y="2155"/>
                </a:lnTo>
                <a:lnTo>
                  <a:pt x="1751" y="2145"/>
                </a:lnTo>
                <a:lnTo>
                  <a:pt x="1721" y="2135"/>
                </a:lnTo>
                <a:lnTo>
                  <a:pt x="1691" y="2126"/>
                </a:lnTo>
                <a:lnTo>
                  <a:pt x="1676" y="2121"/>
                </a:lnTo>
                <a:lnTo>
                  <a:pt x="1660" y="2118"/>
                </a:lnTo>
                <a:lnTo>
                  <a:pt x="1630" y="2111"/>
                </a:lnTo>
                <a:lnTo>
                  <a:pt x="1598" y="2104"/>
                </a:lnTo>
                <a:lnTo>
                  <a:pt x="1565" y="2100"/>
                </a:lnTo>
                <a:lnTo>
                  <a:pt x="1548" y="2098"/>
                </a:lnTo>
                <a:lnTo>
                  <a:pt x="1531" y="2096"/>
                </a:lnTo>
                <a:lnTo>
                  <a:pt x="1496" y="2093"/>
                </a:lnTo>
                <a:lnTo>
                  <a:pt x="1461" y="2091"/>
                </a:lnTo>
                <a:lnTo>
                  <a:pt x="1423" y="2091"/>
                </a:lnTo>
                <a:lnTo>
                  <a:pt x="1405" y="2091"/>
                </a:lnTo>
                <a:lnTo>
                  <a:pt x="1388" y="2092"/>
                </a:lnTo>
                <a:lnTo>
                  <a:pt x="1370" y="2092"/>
                </a:lnTo>
                <a:lnTo>
                  <a:pt x="1353" y="2093"/>
                </a:lnTo>
                <a:lnTo>
                  <a:pt x="1336" y="2095"/>
                </a:lnTo>
                <a:lnTo>
                  <a:pt x="1320" y="2096"/>
                </a:lnTo>
                <a:lnTo>
                  <a:pt x="1287" y="2100"/>
                </a:lnTo>
                <a:lnTo>
                  <a:pt x="1256" y="2105"/>
                </a:lnTo>
                <a:lnTo>
                  <a:pt x="1228" y="2112"/>
                </a:lnTo>
                <a:lnTo>
                  <a:pt x="1200" y="2118"/>
                </a:lnTo>
                <a:lnTo>
                  <a:pt x="1174" y="2126"/>
                </a:lnTo>
                <a:lnTo>
                  <a:pt x="1149" y="2133"/>
                </a:lnTo>
                <a:lnTo>
                  <a:pt x="1126" y="2140"/>
                </a:lnTo>
                <a:lnTo>
                  <a:pt x="1104" y="2149"/>
                </a:lnTo>
                <a:lnTo>
                  <a:pt x="1086" y="2156"/>
                </a:lnTo>
                <a:lnTo>
                  <a:pt x="1068" y="2165"/>
                </a:lnTo>
                <a:lnTo>
                  <a:pt x="1053" y="2172"/>
                </a:lnTo>
                <a:lnTo>
                  <a:pt x="1041" y="2180"/>
                </a:lnTo>
                <a:lnTo>
                  <a:pt x="1030" y="2186"/>
                </a:lnTo>
                <a:lnTo>
                  <a:pt x="1050" y="2190"/>
                </a:lnTo>
                <a:lnTo>
                  <a:pt x="1072" y="2194"/>
                </a:lnTo>
                <a:lnTo>
                  <a:pt x="1093" y="2199"/>
                </a:lnTo>
                <a:lnTo>
                  <a:pt x="1115" y="2203"/>
                </a:lnTo>
                <a:lnTo>
                  <a:pt x="1160" y="2216"/>
                </a:lnTo>
                <a:lnTo>
                  <a:pt x="1182" y="2222"/>
                </a:lnTo>
                <a:lnTo>
                  <a:pt x="1205" y="2230"/>
                </a:lnTo>
                <a:lnTo>
                  <a:pt x="1228" y="2238"/>
                </a:lnTo>
                <a:lnTo>
                  <a:pt x="1250" y="2247"/>
                </a:lnTo>
                <a:lnTo>
                  <a:pt x="1272" y="2255"/>
                </a:lnTo>
                <a:lnTo>
                  <a:pt x="1295" y="2265"/>
                </a:lnTo>
                <a:lnTo>
                  <a:pt x="1316" y="2276"/>
                </a:lnTo>
                <a:lnTo>
                  <a:pt x="1337" y="2286"/>
                </a:lnTo>
                <a:lnTo>
                  <a:pt x="1359" y="2298"/>
                </a:lnTo>
                <a:lnTo>
                  <a:pt x="1379" y="2310"/>
                </a:lnTo>
                <a:lnTo>
                  <a:pt x="1399" y="2322"/>
                </a:lnTo>
                <a:lnTo>
                  <a:pt x="1418" y="2335"/>
                </a:lnTo>
                <a:lnTo>
                  <a:pt x="1436" y="2349"/>
                </a:lnTo>
                <a:lnTo>
                  <a:pt x="1453" y="2363"/>
                </a:lnTo>
                <a:lnTo>
                  <a:pt x="1470" y="2378"/>
                </a:lnTo>
                <a:lnTo>
                  <a:pt x="1485" y="2392"/>
                </a:lnTo>
                <a:lnTo>
                  <a:pt x="1500" y="2408"/>
                </a:lnTo>
                <a:lnTo>
                  <a:pt x="1506" y="2417"/>
                </a:lnTo>
                <a:lnTo>
                  <a:pt x="1513" y="2425"/>
                </a:lnTo>
                <a:lnTo>
                  <a:pt x="1524" y="2442"/>
                </a:lnTo>
                <a:lnTo>
                  <a:pt x="1535" y="2461"/>
                </a:lnTo>
                <a:lnTo>
                  <a:pt x="1539" y="2469"/>
                </a:lnTo>
                <a:lnTo>
                  <a:pt x="1545" y="2479"/>
                </a:lnTo>
                <a:lnTo>
                  <a:pt x="1548" y="2488"/>
                </a:lnTo>
                <a:lnTo>
                  <a:pt x="1552" y="2498"/>
                </a:lnTo>
                <a:lnTo>
                  <a:pt x="1555" y="2507"/>
                </a:lnTo>
                <a:lnTo>
                  <a:pt x="1557" y="2517"/>
                </a:lnTo>
                <a:lnTo>
                  <a:pt x="1561" y="2526"/>
                </a:lnTo>
                <a:lnTo>
                  <a:pt x="1563" y="2537"/>
                </a:lnTo>
                <a:lnTo>
                  <a:pt x="1564" y="2547"/>
                </a:lnTo>
                <a:lnTo>
                  <a:pt x="1565" y="2557"/>
                </a:lnTo>
                <a:lnTo>
                  <a:pt x="1566" y="2568"/>
                </a:lnTo>
                <a:lnTo>
                  <a:pt x="1566" y="2579"/>
                </a:lnTo>
                <a:lnTo>
                  <a:pt x="1565" y="2597"/>
                </a:lnTo>
                <a:lnTo>
                  <a:pt x="1564" y="2614"/>
                </a:lnTo>
                <a:lnTo>
                  <a:pt x="1561" y="2631"/>
                </a:lnTo>
                <a:lnTo>
                  <a:pt x="1556" y="2646"/>
                </a:lnTo>
                <a:lnTo>
                  <a:pt x="1554" y="2653"/>
                </a:lnTo>
                <a:lnTo>
                  <a:pt x="1551" y="2660"/>
                </a:lnTo>
                <a:lnTo>
                  <a:pt x="1548" y="2668"/>
                </a:lnTo>
                <a:lnTo>
                  <a:pt x="1545" y="2675"/>
                </a:lnTo>
                <a:lnTo>
                  <a:pt x="1537" y="2688"/>
                </a:lnTo>
                <a:lnTo>
                  <a:pt x="1530" y="2701"/>
                </a:lnTo>
                <a:lnTo>
                  <a:pt x="1520" y="2711"/>
                </a:lnTo>
                <a:lnTo>
                  <a:pt x="1516" y="2717"/>
                </a:lnTo>
                <a:lnTo>
                  <a:pt x="1511" y="2722"/>
                </a:lnTo>
                <a:lnTo>
                  <a:pt x="1500" y="2732"/>
                </a:lnTo>
                <a:lnTo>
                  <a:pt x="1488" y="2740"/>
                </a:lnTo>
                <a:lnTo>
                  <a:pt x="1475" y="2748"/>
                </a:lnTo>
                <a:lnTo>
                  <a:pt x="1463" y="2754"/>
                </a:lnTo>
                <a:lnTo>
                  <a:pt x="1450" y="2759"/>
                </a:lnTo>
                <a:lnTo>
                  <a:pt x="1435" y="2764"/>
                </a:lnTo>
                <a:lnTo>
                  <a:pt x="1429" y="2766"/>
                </a:lnTo>
                <a:lnTo>
                  <a:pt x="1421" y="2767"/>
                </a:lnTo>
                <a:lnTo>
                  <a:pt x="1406" y="2769"/>
                </a:lnTo>
                <a:lnTo>
                  <a:pt x="1390" y="2770"/>
                </a:lnTo>
                <a:lnTo>
                  <a:pt x="1374" y="2769"/>
                </a:lnTo>
                <a:lnTo>
                  <a:pt x="1359" y="2768"/>
                </a:lnTo>
                <a:lnTo>
                  <a:pt x="1350" y="2767"/>
                </a:lnTo>
                <a:lnTo>
                  <a:pt x="1342" y="2765"/>
                </a:lnTo>
                <a:lnTo>
                  <a:pt x="1334" y="2762"/>
                </a:lnTo>
                <a:lnTo>
                  <a:pt x="1326" y="2760"/>
                </a:lnTo>
                <a:lnTo>
                  <a:pt x="1309" y="2755"/>
                </a:lnTo>
                <a:lnTo>
                  <a:pt x="1292" y="2749"/>
                </a:lnTo>
                <a:lnTo>
                  <a:pt x="1275" y="2740"/>
                </a:lnTo>
                <a:lnTo>
                  <a:pt x="1258" y="2731"/>
                </a:lnTo>
                <a:lnTo>
                  <a:pt x="1239" y="2720"/>
                </a:lnTo>
                <a:lnTo>
                  <a:pt x="1222" y="2707"/>
                </a:lnTo>
                <a:lnTo>
                  <a:pt x="1205" y="2693"/>
                </a:lnTo>
                <a:lnTo>
                  <a:pt x="1197" y="2686"/>
                </a:lnTo>
                <a:lnTo>
                  <a:pt x="1188" y="2678"/>
                </a:lnTo>
                <a:lnTo>
                  <a:pt x="1173" y="2661"/>
                </a:lnTo>
                <a:lnTo>
                  <a:pt x="1153" y="2642"/>
                </a:lnTo>
                <a:lnTo>
                  <a:pt x="1134" y="2623"/>
                </a:lnTo>
                <a:lnTo>
                  <a:pt x="1114" y="2604"/>
                </a:lnTo>
                <a:lnTo>
                  <a:pt x="1095" y="2586"/>
                </a:lnTo>
                <a:lnTo>
                  <a:pt x="1074" y="2568"/>
                </a:lnTo>
                <a:lnTo>
                  <a:pt x="1052" y="2551"/>
                </a:lnTo>
                <a:lnTo>
                  <a:pt x="1031" y="2533"/>
                </a:lnTo>
                <a:lnTo>
                  <a:pt x="1010" y="2517"/>
                </a:lnTo>
                <a:lnTo>
                  <a:pt x="988" y="2500"/>
                </a:lnTo>
                <a:lnTo>
                  <a:pt x="965" y="2484"/>
                </a:lnTo>
                <a:lnTo>
                  <a:pt x="942" y="2469"/>
                </a:lnTo>
                <a:lnTo>
                  <a:pt x="918" y="2454"/>
                </a:lnTo>
                <a:lnTo>
                  <a:pt x="895" y="2440"/>
                </a:lnTo>
                <a:lnTo>
                  <a:pt x="871" y="2427"/>
                </a:lnTo>
                <a:lnTo>
                  <a:pt x="846" y="2413"/>
                </a:lnTo>
                <a:lnTo>
                  <a:pt x="821" y="2400"/>
                </a:lnTo>
                <a:lnTo>
                  <a:pt x="796" y="2388"/>
                </a:lnTo>
                <a:lnTo>
                  <a:pt x="771" y="2378"/>
                </a:lnTo>
                <a:lnTo>
                  <a:pt x="744" y="2366"/>
                </a:lnTo>
                <a:lnTo>
                  <a:pt x="719" y="2356"/>
                </a:lnTo>
                <a:lnTo>
                  <a:pt x="692" y="2347"/>
                </a:lnTo>
                <a:lnTo>
                  <a:pt x="664" y="2338"/>
                </a:lnTo>
                <a:lnTo>
                  <a:pt x="638" y="2331"/>
                </a:lnTo>
                <a:lnTo>
                  <a:pt x="610" y="2323"/>
                </a:lnTo>
                <a:lnTo>
                  <a:pt x="583" y="2317"/>
                </a:lnTo>
                <a:lnTo>
                  <a:pt x="569" y="2314"/>
                </a:lnTo>
                <a:lnTo>
                  <a:pt x="554" y="2312"/>
                </a:lnTo>
                <a:lnTo>
                  <a:pt x="540" y="2308"/>
                </a:lnTo>
                <a:lnTo>
                  <a:pt x="526" y="2306"/>
                </a:lnTo>
                <a:lnTo>
                  <a:pt x="497" y="2303"/>
                </a:lnTo>
                <a:lnTo>
                  <a:pt x="469" y="2300"/>
                </a:lnTo>
                <a:lnTo>
                  <a:pt x="439" y="2297"/>
                </a:lnTo>
                <a:lnTo>
                  <a:pt x="410" y="2296"/>
                </a:lnTo>
                <a:lnTo>
                  <a:pt x="381" y="2296"/>
                </a:lnTo>
                <a:lnTo>
                  <a:pt x="351" y="2296"/>
                </a:lnTo>
                <a:lnTo>
                  <a:pt x="322" y="2298"/>
                </a:lnTo>
                <a:lnTo>
                  <a:pt x="292" y="2300"/>
                </a:lnTo>
                <a:lnTo>
                  <a:pt x="264" y="2304"/>
                </a:lnTo>
                <a:lnTo>
                  <a:pt x="250" y="2306"/>
                </a:lnTo>
                <a:lnTo>
                  <a:pt x="236" y="2310"/>
                </a:lnTo>
                <a:lnTo>
                  <a:pt x="208" y="2315"/>
                </a:lnTo>
                <a:lnTo>
                  <a:pt x="182" y="2321"/>
                </a:lnTo>
                <a:lnTo>
                  <a:pt x="156" y="2329"/>
                </a:lnTo>
                <a:lnTo>
                  <a:pt x="132" y="2336"/>
                </a:lnTo>
                <a:lnTo>
                  <a:pt x="108" y="2346"/>
                </a:lnTo>
                <a:lnTo>
                  <a:pt x="97" y="2350"/>
                </a:lnTo>
                <a:lnTo>
                  <a:pt x="86" y="2355"/>
                </a:lnTo>
                <a:lnTo>
                  <a:pt x="66" y="2365"/>
                </a:lnTo>
                <a:lnTo>
                  <a:pt x="47" y="2375"/>
                </a:lnTo>
                <a:lnTo>
                  <a:pt x="29" y="2387"/>
                </a:lnTo>
                <a:lnTo>
                  <a:pt x="21" y="2392"/>
                </a:lnTo>
                <a:lnTo>
                  <a:pt x="14" y="2398"/>
                </a:lnTo>
                <a:lnTo>
                  <a:pt x="0" y="2411"/>
                </a:lnTo>
                <a:lnTo>
                  <a:pt x="35" y="2415"/>
                </a:lnTo>
                <a:lnTo>
                  <a:pt x="69" y="2421"/>
                </a:lnTo>
                <a:lnTo>
                  <a:pt x="102" y="2428"/>
                </a:lnTo>
                <a:lnTo>
                  <a:pt x="134" y="2436"/>
                </a:lnTo>
                <a:lnTo>
                  <a:pt x="150" y="2440"/>
                </a:lnTo>
                <a:lnTo>
                  <a:pt x="166" y="2446"/>
                </a:lnTo>
                <a:lnTo>
                  <a:pt x="197" y="2456"/>
                </a:lnTo>
                <a:lnTo>
                  <a:pt x="212" y="2462"/>
                </a:lnTo>
                <a:lnTo>
                  <a:pt x="226" y="2468"/>
                </a:lnTo>
                <a:lnTo>
                  <a:pt x="241" y="2474"/>
                </a:lnTo>
                <a:lnTo>
                  <a:pt x="256" y="2482"/>
                </a:lnTo>
                <a:lnTo>
                  <a:pt x="270" y="2488"/>
                </a:lnTo>
                <a:lnTo>
                  <a:pt x="285" y="2496"/>
                </a:lnTo>
                <a:lnTo>
                  <a:pt x="299" y="2504"/>
                </a:lnTo>
                <a:lnTo>
                  <a:pt x="313" y="2512"/>
                </a:lnTo>
                <a:lnTo>
                  <a:pt x="326" y="2520"/>
                </a:lnTo>
                <a:lnTo>
                  <a:pt x="340" y="2530"/>
                </a:lnTo>
                <a:lnTo>
                  <a:pt x="354" y="2538"/>
                </a:lnTo>
                <a:lnTo>
                  <a:pt x="367" y="2548"/>
                </a:lnTo>
                <a:lnTo>
                  <a:pt x="393" y="2568"/>
                </a:lnTo>
                <a:lnTo>
                  <a:pt x="419" y="2589"/>
                </a:lnTo>
                <a:lnTo>
                  <a:pt x="432" y="2601"/>
                </a:lnTo>
                <a:lnTo>
                  <a:pt x="444" y="2612"/>
                </a:lnTo>
                <a:lnTo>
                  <a:pt x="457" y="2624"/>
                </a:lnTo>
                <a:lnTo>
                  <a:pt x="470" y="2636"/>
                </a:lnTo>
                <a:lnTo>
                  <a:pt x="482" y="2649"/>
                </a:lnTo>
                <a:lnTo>
                  <a:pt x="494" y="2661"/>
                </a:lnTo>
                <a:lnTo>
                  <a:pt x="518" y="2689"/>
                </a:lnTo>
                <a:lnTo>
                  <a:pt x="530" y="2703"/>
                </a:lnTo>
                <a:lnTo>
                  <a:pt x="542" y="2718"/>
                </a:lnTo>
                <a:lnTo>
                  <a:pt x="566" y="2748"/>
                </a:lnTo>
                <a:lnTo>
                  <a:pt x="589" y="2780"/>
                </a:lnTo>
                <a:lnTo>
                  <a:pt x="611" y="2812"/>
                </a:lnTo>
                <a:lnTo>
                  <a:pt x="634" y="2848"/>
                </a:lnTo>
                <a:lnTo>
                  <a:pt x="656" y="2884"/>
                </a:lnTo>
                <a:lnTo>
                  <a:pt x="678" y="2922"/>
                </a:lnTo>
                <a:lnTo>
                  <a:pt x="701" y="2961"/>
                </a:lnTo>
                <a:lnTo>
                  <a:pt x="723" y="3003"/>
                </a:lnTo>
                <a:lnTo>
                  <a:pt x="744" y="3045"/>
                </a:lnTo>
                <a:lnTo>
                  <a:pt x="766" y="3090"/>
                </a:lnTo>
                <a:lnTo>
                  <a:pt x="788" y="3136"/>
                </a:lnTo>
                <a:lnTo>
                  <a:pt x="810" y="3184"/>
                </a:lnTo>
                <a:lnTo>
                  <a:pt x="831" y="3234"/>
                </a:lnTo>
                <a:lnTo>
                  <a:pt x="857" y="3290"/>
                </a:lnTo>
                <a:lnTo>
                  <a:pt x="871" y="3319"/>
                </a:lnTo>
                <a:lnTo>
                  <a:pt x="883" y="3346"/>
                </a:lnTo>
                <a:lnTo>
                  <a:pt x="898" y="3374"/>
                </a:lnTo>
                <a:lnTo>
                  <a:pt x="913" y="3402"/>
                </a:lnTo>
                <a:lnTo>
                  <a:pt x="928" y="3428"/>
                </a:lnTo>
                <a:lnTo>
                  <a:pt x="944" y="3455"/>
                </a:lnTo>
                <a:lnTo>
                  <a:pt x="961" y="3480"/>
                </a:lnTo>
                <a:lnTo>
                  <a:pt x="978" y="3506"/>
                </a:lnTo>
                <a:lnTo>
                  <a:pt x="996" y="3530"/>
                </a:lnTo>
                <a:lnTo>
                  <a:pt x="1015" y="3555"/>
                </a:lnTo>
                <a:lnTo>
                  <a:pt x="1034" y="3578"/>
                </a:lnTo>
                <a:lnTo>
                  <a:pt x="1056" y="3600"/>
                </a:lnTo>
                <a:lnTo>
                  <a:pt x="1066" y="3612"/>
                </a:lnTo>
                <a:lnTo>
                  <a:pt x="1077" y="3623"/>
                </a:lnTo>
                <a:lnTo>
                  <a:pt x="1099" y="3644"/>
                </a:lnTo>
                <a:lnTo>
                  <a:pt x="1123" y="3664"/>
                </a:lnTo>
                <a:lnTo>
                  <a:pt x="1147" y="3683"/>
                </a:lnTo>
                <a:lnTo>
                  <a:pt x="1160" y="3693"/>
                </a:lnTo>
                <a:lnTo>
                  <a:pt x="1173" y="3701"/>
                </a:lnTo>
                <a:lnTo>
                  <a:pt x="1199" y="3719"/>
                </a:lnTo>
                <a:lnTo>
                  <a:pt x="1213" y="3728"/>
                </a:lnTo>
                <a:lnTo>
                  <a:pt x="1227" y="3735"/>
                </a:lnTo>
                <a:lnTo>
                  <a:pt x="1241" y="3743"/>
                </a:lnTo>
                <a:lnTo>
                  <a:pt x="1255" y="3750"/>
                </a:lnTo>
                <a:lnTo>
                  <a:pt x="1286" y="3764"/>
                </a:lnTo>
                <a:lnTo>
                  <a:pt x="1301" y="3772"/>
                </a:lnTo>
                <a:lnTo>
                  <a:pt x="1317" y="3778"/>
                </a:lnTo>
                <a:lnTo>
                  <a:pt x="1334" y="3783"/>
                </a:lnTo>
                <a:lnTo>
                  <a:pt x="1350" y="3789"/>
                </a:lnTo>
                <a:lnTo>
                  <a:pt x="1367" y="3794"/>
                </a:lnTo>
                <a:lnTo>
                  <a:pt x="1385" y="3799"/>
                </a:lnTo>
                <a:lnTo>
                  <a:pt x="1402" y="3803"/>
                </a:lnTo>
                <a:lnTo>
                  <a:pt x="1420" y="3808"/>
                </a:lnTo>
                <a:lnTo>
                  <a:pt x="1438" y="3812"/>
                </a:lnTo>
                <a:lnTo>
                  <a:pt x="1457" y="3815"/>
                </a:lnTo>
                <a:lnTo>
                  <a:pt x="1496" y="3822"/>
                </a:lnTo>
                <a:lnTo>
                  <a:pt x="1516" y="3824"/>
                </a:lnTo>
                <a:lnTo>
                  <a:pt x="1536" y="3826"/>
                </a:lnTo>
                <a:lnTo>
                  <a:pt x="1556" y="3828"/>
                </a:lnTo>
                <a:lnTo>
                  <a:pt x="1578" y="3829"/>
                </a:lnTo>
                <a:lnTo>
                  <a:pt x="1599" y="3830"/>
                </a:lnTo>
                <a:lnTo>
                  <a:pt x="1621" y="3830"/>
                </a:lnTo>
                <a:lnTo>
                  <a:pt x="1641" y="3830"/>
                </a:lnTo>
                <a:lnTo>
                  <a:pt x="1663" y="3830"/>
                </a:lnTo>
                <a:lnTo>
                  <a:pt x="1684" y="3828"/>
                </a:lnTo>
                <a:lnTo>
                  <a:pt x="1705" y="3827"/>
                </a:lnTo>
                <a:lnTo>
                  <a:pt x="1750" y="3823"/>
                </a:lnTo>
                <a:lnTo>
                  <a:pt x="1795" y="3818"/>
                </a:lnTo>
                <a:lnTo>
                  <a:pt x="1842" y="3813"/>
                </a:lnTo>
                <a:lnTo>
                  <a:pt x="1889" y="3809"/>
                </a:lnTo>
                <a:lnTo>
                  <a:pt x="1936" y="3806"/>
                </a:lnTo>
                <a:lnTo>
                  <a:pt x="1984" y="3802"/>
                </a:lnTo>
                <a:lnTo>
                  <a:pt x="2007" y="3802"/>
                </a:lnTo>
                <a:lnTo>
                  <a:pt x="2030" y="3802"/>
                </a:lnTo>
                <a:lnTo>
                  <a:pt x="2053" y="3803"/>
                </a:lnTo>
                <a:lnTo>
                  <a:pt x="2076" y="3804"/>
                </a:lnTo>
                <a:lnTo>
                  <a:pt x="2098" y="3807"/>
                </a:lnTo>
                <a:lnTo>
                  <a:pt x="2121" y="3810"/>
                </a:lnTo>
                <a:lnTo>
                  <a:pt x="2143" y="3814"/>
                </a:lnTo>
                <a:lnTo>
                  <a:pt x="2164" y="3819"/>
                </a:lnTo>
                <a:lnTo>
                  <a:pt x="2175" y="3822"/>
                </a:lnTo>
                <a:lnTo>
                  <a:pt x="2186" y="3825"/>
                </a:lnTo>
                <a:lnTo>
                  <a:pt x="2207" y="3832"/>
                </a:lnTo>
                <a:lnTo>
                  <a:pt x="2227" y="3841"/>
                </a:lnTo>
                <a:lnTo>
                  <a:pt x="2237" y="3845"/>
                </a:lnTo>
                <a:lnTo>
                  <a:pt x="2246" y="3850"/>
                </a:lnTo>
                <a:lnTo>
                  <a:pt x="2256" y="3856"/>
                </a:lnTo>
                <a:lnTo>
                  <a:pt x="2265" y="3861"/>
                </a:lnTo>
                <a:lnTo>
                  <a:pt x="2283" y="3874"/>
                </a:lnTo>
                <a:lnTo>
                  <a:pt x="2293" y="3880"/>
                </a:lnTo>
                <a:lnTo>
                  <a:pt x="2301" y="3887"/>
                </a:lnTo>
                <a:lnTo>
                  <a:pt x="2310" y="3895"/>
                </a:lnTo>
                <a:lnTo>
                  <a:pt x="2318" y="3902"/>
                </a:lnTo>
                <a:lnTo>
                  <a:pt x="2327" y="3910"/>
                </a:lnTo>
                <a:lnTo>
                  <a:pt x="2334" y="3917"/>
                </a:lnTo>
                <a:lnTo>
                  <a:pt x="2341" y="3926"/>
                </a:lnTo>
                <a:lnTo>
                  <a:pt x="2348" y="3933"/>
                </a:lnTo>
                <a:lnTo>
                  <a:pt x="2361" y="3949"/>
                </a:lnTo>
                <a:lnTo>
                  <a:pt x="2373" y="3965"/>
                </a:lnTo>
                <a:lnTo>
                  <a:pt x="2383" y="3982"/>
                </a:lnTo>
                <a:lnTo>
                  <a:pt x="2393" y="3998"/>
                </a:lnTo>
                <a:lnTo>
                  <a:pt x="2401" y="4015"/>
                </a:lnTo>
                <a:lnTo>
                  <a:pt x="2409" y="4032"/>
                </a:lnTo>
                <a:lnTo>
                  <a:pt x="2416" y="4049"/>
                </a:lnTo>
                <a:lnTo>
                  <a:pt x="2422" y="4066"/>
                </a:lnTo>
                <a:lnTo>
                  <a:pt x="2428" y="4084"/>
                </a:lnTo>
                <a:lnTo>
                  <a:pt x="2432" y="4101"/>
                </a:lnTo>
                <a:lnTo>
                  <a:pt x="2438" y="4119"/>
                </a:lnTo>
                <a:lnTo>
                  <a:pt x="2441" y="4137"/>
                </a:lnTo>
                <a:lnTo>
                  <a:pt x="2448" y="4172"/>
                </a:lnTo>
                <a:lnTo>
                  <a:pt x="2453" y="4209"/>
                </a:lnTo>
                <a:lnTo>
                  <a:pt x="2459" y="4244"/>
                </a:lnTo>
                <a:lnTo>
                  <a:pt x="2464" y="4280"/>
                </a:lnTo>
                <a:lnTo>
                  <a:pt x="2469" y="4315"/>
                </a:lnTo>
                <a:lnTo>
                  <a:pt x="2477" y="4350"/>
                </a:lnTo>
                <a:lnTo>
                  <a:pt x="2481" y="4367"/>
                </a:lnTo>
                <a:lnTo>
                  <a:pt x="2485" y="4384"/>
                </a:lnTo>
                <a:lnTo>
                  <a:pt x="2490" y="4401"/>
                </a:lnTo>
                <a:lnTo>
                  <a:pt x="2495" y="4417"/>
                </a:lnTo>
                <a:lnTo>
                  <a:pt x="2501" y="4434"/>
                </a:lnTo>
                <a:lnTo>
                  <a:pt x="2509" y="4450"/>
                </a:lnTo>
                <a:lnTo>
                  <a:pt x="2518" y="4470"/>
                </a:lnTo>
                <a:lnTo>
                  <a:pt x="2528" y="4489"/>
                </a:lnTo>
                <a:lnTo>
                  <a:pt x="2538" y="4508"/>
                </a:lnTo>
                <a:lnTo>
                  <a:pt x="2550" y="4526"/>
                </a:lnTo>
                <a:lnTo>
                  <a:pt x="2562" y="4545"/>
                </a:lnTo>
                <a:lnTo>
                  <a:pt x="2575" y="4562"/>
                </a:lnTo>
                <a:lnTo>
                  <a:pt x="2588" y="4577"/>
                </a:lnTo>
                <a:lnTo>
                  <a:pt x="2602" y="4593"/>
                </a:lnTo>
                <a:lnTo>
                  <a:pt x="2617" y="4608"/>
                </a:lnTo>
                <a:lnTo>
                  <a:pt x="2633" y="4623"/>
                </a:lnTo>
                <a:lnTo>
                  <a:pt x="2649" y="4637"/>
                </a:lnTo>
                <a:lnTo>
                  <a:pt x="2667" y="4651"/>
                </a:lnTo>
                <a:lnTo>
                  <a:pt x="2684" y="4664"/>
                </a:lnTo>
                <a:lnTo>
                  <a:pt x="2703" y="4676"/>
                </a:lnTo>
                <a:lnTo>
                  <a:pt x="2723" y="4688"/>
                </a:lnTo>
                <a:lnTo>
                  <a:pt x="2744" y="4699"/>
                </a:lnTo>
                <a:lnTo>
                  <a:pt x="2765" y="4709"/>
                </a:lnTo>
                <a:lnTo>
                  <a:pt x="2787" y="4719"/>
                </a:lnTo>
                <a:lnTo>
                  <a:pt x="2811" y="4728"/>
                </a:lnTo>
                <a:lnTo>
                  <a:pt x="2835" y="4737"/>
                </a:lnTo>
                <a:lnTo>
                  <a:pt x="2860" y="4745"/>
                </a:lnTo>
                <a:lnTo>
                  <a:pt x="2886" y="4753"/>
                </a:lnTo>
                <a:lnTo>
                  <a:pt x="2913" y="4760"/>
                </a:lnTo>
                <a:lnTo>
                  <a:pt x="2941" y="4767"/>
                </a:lnTo>
                <a:lnTo>
                  <a:pt x="2970" y="4773"/>
                </a:lnTo>
                <a:lnTo>
                  <a:pt x="3000" y="4778"/>
                </a:lnTo>
                <a:lnTo>
                  <a:pt x="3015" y="4781"/>
                </a:lnTo>
                <a:lnTo>
                  <a:pt x="3031" y="4784"/>
                </a:lnTo>
                <a:lnTo>
                  <a:pt x="3063" y="4788"/>
                </a:lnTo>
                <a:lnTo>
                  <a:pt x="3097" y="4791"/>
                </a:lnTo>
                <a:lnTo>
                  <a:pt x="3114" y="4793"/>
                </a:lnTo>
                <a:lnTo>
                  <a:pt x="3131" y="4794"/>
                </a:lnTo>
                <a:lnTo>
                  <a:pt x="3166" y="4798"/>
                </a:lnTo>
                <a:lnTo>
                  <a:pt x="3202" y="4800"/>
                </a:lnTo>
                <a:lnTo>
                  <a:pt x="3186" y="4812"/>
                </a:lnTo>
                <a:lnTo>
                  <a:pt x="3170" y="4824"/>
                </a:lnTo>
                <a:lnTo>
                  <a:pt x="3153" y="4836"/>
                </a:lnTo>
                <a:lnTo>
                  <a:pt x="3136" y="4846"/>
                </a:lnTo>
                <a:lnTo>
                  <a:pt x="3118" y="4856"/>
                </a:lnTo>
                <a:lnTo>
                  <a:pt x="3099" y="4866"/>
                </a:lnTo>
                <a:lnTo>
                  <a:pt x="3080" y="4874"/>
                </a:lnTo>
                <a:lnTo>
                  <a:pt x="3059" y="4883"/>
                </a:lnTo>
                <a:lnTo>
                  <a:pt x="3039" y="4890"/>
                </a:lnTo>
                <a:lnTo>
                  <a:pt x="3019" y="4898"/>
                </a:lnTo>
                <a:lnTo>
                  <a:pt x="2998" y="4904"/>
                </a:lnTo>
                <a:lnTo>
                  <a:pt x="2976" y="4909"/>
                </a:lnTo>
                <a:lnTo>
                  <a:pt x="2954" y="4916"/>
                </a:lnTo>
                <a:lnTo>
                  <a:pt x="2932" y="4920"/>
                </a:lnTo>
                <a:lnTo>
                  <a:pt x="2909" y="4924"/>
                </a:lnTo>
                <a:lnTo>
                  <a:pt x="2886" y="4928"/>
                </a:lnTo>
                <a:lnTo>
                  <a:pt x="2863" y="4932"/>
                </a:lnTo>
                <a:lnTo>
                  <a:pt x="2839" y="4934"/>
                </a:lnTo>
                <a:lnTo>
                  <a:pt x="2816" y="4936"/>
                </a:lnTo>
                <a:lnTo>
                  <a:pt x="2791" y="4938"/>
                </a:lnTo>
                <a:lnTo>
                  <a:pt x="2767" y="4939"/>
                </a:lnTo>
                <a:lnTo>
                  <a:pt x="2743" y="4940"/>
                </a:lnTo>
                <a:lnTo>
                  <a:pt x="2693" y="4940"/>
                </a:lnTo>
                <a:lnTo>
                  <a:pt x="2668" y="4939"/>
                </a:lnTo>
                <a:lnTo>
                  <a:pt x="2643" y="4938"/>
                </a:lnTo>
                <a:lnTo>
                  <a:pt x="2618" y="4937"/>
                </a:lnTo>
                <a:lnTo>
                  <a:pt x="2593" y="4935"/>
                </a:lnTo>
                <a:lnTo>
                  <a:pt x="2567" y="4933"/>
                </a:lnTo>
                <a:lnTo>
                  <a:pt x="2542" y="4929"/>
                </a:lnTo>
                <a:lnTo>
                  <a:pt x="2491" y="4922"/>
                </a:lnTo>
                <a:lnTo>
                  <a:pt x="2441" y="4913"/>
                </a:lnTo>
                <a:lnTo>
                  <a:pt x="2391" y="4904"/>
                </a:lnTo>
                <a:lnTo>
                  <a:pt x="2365" y="4898"/>
                </a:lnTo>
                <a:lnTo>
                  <a:pt x="2341" y="4892"/>
                </a:lnTo>
                <a:lnTo>
                  <a:pt x="2316" y="4885"/>
                </a:lnTo>
                <a:lnTo>
                  <a:pt x="2292" y="4878"/>
                </a:lnTo>
                <a:lnTo>
                  <a:pt x="2268" y="4871"/>
                </a:lnTo>
                <a:lnTo>
                  <a:pt x="2244" y="4864"/>
                </a:lnTo>
                <a:lnTo>
                  <a:pt x="2221" y="4856"/>
                </a:lnTo>
                <a:lnTo>
                  <a:pt x="2197" y="4849"/>
                </a:lnTo>
                <a:lnTo>
                  <a:pt x="2152" y="4831"/>
                </a:lnTo>
                <a:lnTo>
                  <a:pt x="2129" y="4822"/>
                </a:lnTo>
                <a:lnTo>
                  <a:pt x="2107" y="4812"/>
                </a:lnTo>
                <a:lnTo>
                  <a:pt x="2086" y="4803"/>
                </a:lnTo>
                <a:lnTo>
                  <a:pt x="2064" y="4793"/>
                </a:lnTo>
                <a:lnTo>
                  <a:pt x="2024" y="4772"/>
                </a:lnTo>
                <a:lnTo>
                  <a:pt x="2004" y="4761"/>
                </a:lnTo>
                <a:lnTo>
                  <a:pt x="1985" y="4751"/>
                </a:lnTo>
                <a:lnTo>
                  <a:pt x="1967" y="4740"/>
                </a:lnTo>
                <a:lnTo>
                  <a:pt x="1949" y="4728"/>
                </a:lnTo>
                <a:lnTo>
                  <a:pt x="1930" y="4717"/>
                </a:lnTo>
                <a:lnTo>
                  <a:pt x="1913" y="4705"/>
                </a:lnTo>
                <a:lnTo>
                  <a:pt x="1897" y="4692"/>
                </a:lnTo>
                <a:lnTo>
                  <a:pt x="1882" y="4681"/>
                </a:lnTo>
                <a:lnTo>
                  <a:pt x="1867" y="4668"/>
                </a:lnTo>
                <a:lnTo>
                  <a:pt x="1852" y="4655"/>
                </a:lnTo>
                <a:lnTo>
                  <a:pt x="1839" y="4642"/>
                </a:lnTo>
                <a:lnTo>
                  <a:pt x="1826" y="4630"/>
                </a:lnTo>
                <a:lnTo>
                  <a:pt x="1827" y="4663"/>
                </a:lnTo>
                <a:lnTo>
                  <a:pt x="1831" y="4694"/>
                </a:lnTo>
                <a:lnTo>
                  <a:pt x="1834" y="4727"/>
                </a:lnTo>
                <a:lnTo>
                  <a:pt x="1838" y="4759"/>
                </a:lnTo>
                <a:lnTo>
                  <a:pt x="1843" y="4792"/>
                </a:lnTo>
                <a:lnTo>
                  <a:pt x="1850" y="4824"/>
                </a:lnTo>
                <a:lnTo>
                  <a:pt x="1856" y="4856"/>
                </a:lnTo>
                <a:lnTo>
                  <a:pt x="1863" y="4887"/>
                </a:lnTo>
                <a:lnTo>
                  <a:pt x="1871" y="4919"/>
                </a:lnTo>
                <a:lnTo>
                  <a:pt x="1880" y="4950"/>
                </a:lnTo>
                <a:lnTo>
                  <a:pt x="1890" y="4980"/>
                </a:lnTo>
                <a:lnTo>
                  <a:pt x="1901" y="5010"/>
                </a:lnTo>
                <a:lnTo>
                  <a:pt x="1911" y="5040"/>
                </a:lnTo>
                <a:lnTo>
                  <a:pt x="1923" y="5070"/>
                </a:lnTo>
                <a:lnTo>
                  <a:pt x="1936" y="5100"/>
                </a:lnTo>
                <a:lnTo>
                  <a:pt x="1950" y="5128"/>
                </a:lnTo>
                <a:lnTo>
                  <a:pt x="1963" y="5157"/>
                </a:lnTo>
                <a:lnTo>
                  <a:pt x="1979" y="5185"/>
                </a:lnTo>
                <a:lnTo>
                  <a:pt x="1994" y="5212"/>
                </a:lnTo>
                <a:lnTo>
                  <a:pt x="2011" y="5239"/>
                </a:lnTo>
                <a:lnTo>
                  <a:pt x="2028" y="5265"/>
                </a:lnTo>
                <a:lnTo>
                  <a:pt x="2046" y="5292"/>
                </a:lnTo>
                <a:lnTo>
                  <a:pt x="2065" y="5318"/>
                </a:lnTo>
                <a:lnTo>
                  <a:pt x="2085" y="5342"/>
                </a:lnTo>
                <a:lnTo>
                  <a:pt x="2106" y="5366"/>
                </a:lnTo>
                <a:lnTo>
                  <a:pt x="2127" y="5391"/>
                </a:lnTo>
                <a:lnTo>
                  <a:pt x="2148" y="5414"/>
                </a:lnTo>
                <a:lnTo>
                  <a:pt x="2172" y="5437"/>
                </a:lnTo>
                <a:lnTo>
                  <a:pt x="2195" y="5458"/>
                </a:lnTo>
                <a:lnTo>
                  <a:pt x="2220" y="5479"/>
                </a:lnTo>
                <a:lnTo>
                  <a:pt x="2244" y="5500"/>
                </a:lnTo>
                <a:lnTo>
                  <a:pt x="2270" y="5520"/>
                </a:lnTo>
                <a:lnTo>
                  <a:pt x="2296" y="5539"/>
                </a:lnTo>
                <a:lnTo>
                  <a:pt x="2324" y="5558"/>
                </a:lnTo>
                <a:lnTo>
                  <a:pt x="2352" y="5575"/>
                </a:lnTo>
                <a:lnTo>
                  <a:pt x="2381" y="5592"/>
                </a:lnTo>
                <a:lnTo>
                  <a:pt x="2411" y="5608"/>
                </a:lnTo>
                <a:lnTo>
                  <a:pt x="2442" y="5623"/>
                </a:lnTo>
                <a:lnTo>
                  <a:pt x="2473" y="5638"/>
                </a:lnTo>
                <a:lnTo>
                  <a:pt x="2504" y="5650"/>
                </a:lnTo>
                <a:lnTo>
                  <a:pt x="2537" y="5663"/>
                </a:lnTo>
                <a:lnTo>
                  <a:pt x="2571" y="5675"/>
                </a:lnTo>
                <a:lnTo>
                  <a:pt x="2605" y="5685"/>
                </a:lnTo>
                <a:lnTo>
                  <a:pt x="2641" y="5696"/>
                </a:lnTo>
                <a:lnTo>
                  <a:pt x="2677" y="5705"/>
                </a:lnTo>
                <a:lnTo>
                  <a:pt x="2714" y="5712"/>
                </a:lnTo>
                <a:lnTo>
                  <a:pt x="2751" y="5719"/>
                </a:lnTo>
                <a:lnTo>
                  <a:pt x="2789" y="5725"/>
                </a:lnTo>
                <a:lnTo>
                  <a:pt x="2829" y="5730"/>
                </a:lnTo>
                <a:lnTo>
                  <a:pt x="2868" y="5733"/>
                </a:lnTo>
                <a:lnTo>
                  <a:pt x="2909" y="5736"/>
                </a:lnTo>
                <a:lnTo>
                  <a:pt x="2951" y="5738"/>
                </a:lnTo>
                <a:lnTo>
                  <a:pt x="2993" y="5738"/>
                </a:lnTo>
                <a:lnTo>
                  <a:pt x="3036" y="5738"/>
                </a:lnTo>
                <a:lnTo>
                  <a:pt x="3080" y="5735"/>
                </a:lnTo>
                <a:lnTo>
                  <a:pt x="3124" y="5732"/>
                </a:lnTo>
                <a:lnTo>
                  <a:pt x="3170" y="5728"/>
                </a:lnTo>
                <a:lnTo>
                  <a:pt x="3217" y="5723"/>
                </a:lnTo>
                <a:lnTo>
                  <a:pt x="3263" y="5716"/>
                </a:lnTo>
                <a:lnTo>
                  <a:pt x="3311" y="5708"/>
                </a:lnTo>
                <a:lnTo>
                  <a:pt x="3360" y="5699"/>
                </a:lnTo>
                <a:lnTo>
                  <a:pt x="3409" y="5689"/>
                </a:lnTo>
                <a:lnTo>
                  <a:pt x="3459" y="5676"/>
                </a:lnTo>
                <a:lnTo>
                  <a:pt x="3510" y="5663"/>
                </a:lnTo>
                <a:lnTo>
                  <a:pt x="3546" y="5655"/>
                </a:lnTo>
                <a:lnTo>
                  <a:pt x="3563" y="5651"/>
                </a:lnTo>
                <a:lnTo>
                  <a:pt x="3579" y="5648"/>
                </a:lnTo>
                <a:lnTo>
                  <a:pt x="3596" y="5645"/>
                </a:lnTo>
                <a:lnTo>
                  <a:pt x="3612" y="5643"/>
                </a:lnTo>
                <a:lnTo>
                  <a:pt x="3643" y="5641"/>
                </a:lnTo>
                <a:lnTo>
                  <a:pt x="3673" y="5641"/>
                </a:lnTo>
                <a:lnTo>
                  <a:pt x="3688" y="5642"/>
                </a:lnTo>
                <a:lnTo>
                  <a:pt x="3701" y="5644"/>
                </a:lnTo>
                <a:lnTo>
                  <a:pt x="3715" y="5646"/>
                </a:lnTo>
                <a:lnTo>
                  <a:pt x="3729" y="5649"/>
                </a:lnTo>
                <a:lnTo>
                  <a:pt x="3742" y="5652"/>
                </a:lnTo>
                <a:lnTo>
                  <a:pt x="3755" y="5657"/>
                </a:lnTo>
                <a:lnTo>
                  <a:pt x="3767" y="5662"/>
                </a:lnTo>
                <a:lnTo>
                  <a:pt x="3779" y="5667"/>
                </a:lnTo>
                <a:lnTo>
                  <a:pt x="3791" y="5674"/>
                </a:lnTo>
                <a:lnTo>
                  <a:pt x="3802" y="5681"/>
                </a:lnTo>
                <a:lnTo>
                  <a:pt x="3813" y="5690"/>
                </a:lnTo>
                <a:lnTo>
                  <a:pt x="3824" y="5698"/>
                </a:lnTo>
                <a:lnTo>
                  <a:pt x="3834" y="5708"/>
                </a:lnTo>
                <a:lnTo>
                  <a:pt x="3844" y="5718"/>
                </a:lnTo>
                <a:lnTo>
                  <a:pt x="3853" y="5730"/>
                </a:lnTo>
                <a:lnTo>
                  <a:pt x="3863" y="5742"/>
                </a:lnTo>
                <a:lnTo>
                  <a:pt x="3872" y="5756"/>
                </a:lnTo>
                <a:lnTo>
                  <a:pt x="3880" y="5769"/>
                </a:lnTo>
                <a:lnTo>
                  <a:pt x="3889" y="5784"/>
                </a:lnTo>
                <a:lnTo>
                  <a:pt x="3896" y="5799"/>
                </a:lnTo>
                <a:lnTo>
                  <a:pt x="3903" y="5816"/>
                </a:lnTo>
                <a:lnTo>
                  <a:pt x="3911" y="5834"/>
                </a:lnTo>
                <a:lnTo>
                  <a:pt x="3920" y="5858"/>
                </a:lnTo>
                <a:lnTo>
                  <a:pt x="3931" y="5881"/>
                </a:lnTo>
                <a:lnTo>
                  <a:pt x="3943" y="5902"/>
                </a:lnTo>
                <a:lnTo>
                  <a:pt x="3954" y="5924"/>
                </a:lnTo>
                <a:lnTo>
                  <a:pt x="3967" y="5943"/>
                </a:lnTo>
                <a:lnTo>
                  <a:pt x="3974" y="5951"/>
                </a:lnTo>
                <a:lnTo>
                  <a:pt x="3981" y="5961"/>
                </a:lnTo>
                <a:lnTo>
                  <a:pt x="3995" y="5978"/>
                </a:lnTo>
                <a:lnTo>
                  <a:pt x="4010" y="5994"/>
                </a:lnTo>
                <a:lnTo>
                  <a:pt x="4025" y="6009"/>
                </a:lnTo>
                <a:lnTo>
                  <a:pt x="4041" y="6022"/>
                </a:lnTo>
                <a:lnTo>
                  <a:pt x="4049" y="6029"/>
                </a:lnTo>
                <a:lnTo>
                  <a:pt x="4058" y="6035"/>
                </a:lnTo>
                <a:lnTo>
                  <a:pt x="4075" y="6047"/>
                </a:lnTo>
                <a:lnTo>
                  <a:pt x="4092" y="6058"/>
                </a:lnTo>
                <a:lnTo>
                  <a:pt x="4110" y="6067"/>
                </a:lnTo>
                <a:lnTo>
                  <a:pt x="4128" y="6076"/>
                </a:lnTo>
                <a:lnTo>
                  <a:pt x="4147" y="6084"/>
                </a:lnTo>
                <a:lnTo>
                  <a:pt x="4155" y="6088"/>
                </a:lnTo>
                <a:lnTo>
                  <a:pt x="4165" y="6092"/>
                </a:lnTo>
                <a:lnTo>
                  <a:pt x="4185" y="6098"/>
                </a:lnTo>
                <a:lnTo>
                  <a:pt x="4204" y="6103"/>
                </a:lnTo>
                <a:lnTo>
                  <a:pt x="4224" y="6108"/>
                </a:lnTo>
                <a:lnTo>
                  <a:pt x="4245" y="6112"/>
                </a:lnTo>
                <a:lnTo>
                  <a:pt x="4254" y="6114"/>
                </a:lnTo>
                <a:lnTo>
                  <a:pt x="4265" y="6115"/>
                </a:lnTo>
                <a:lnTo>
                  <a:pt x="4285" y="6118"/>
                </a:lnTo>
                <a:lnTo>
                  <a:pt x="4306" y="6120"/>
                </a:lnTo>
                <a:lnTo>
                  <a:pt x="4328" y="6121"/>
                </a:lnTo>
                <a:lnTo>
                  <a:pt x="4349" y="6122"/>
                </a:lnTo>
                <a:lnTo>
                  <a:pt x="4369" y="6122"/>
                </a:lnTo>
                <a:lnTo>
                  <a:pt x="4390" y="6121"/>
                </a:lnTo>
                <a:lnTo>
                  <a:pt x="4433" y="6119"/>
                </a:lnTo>
                <a:lnTo>
                  <a:pt x="4454" y="6117"/>
                </a:lnTo>
                <a:lnTo>
                  <a:pt x="4475" y="6115"/>
                </a:lnTo>
                <a:lnTo>
                  <a:pt x="4523" y="6110"/>
                </a:lnTo>
                <a:lnTo>
                  <a:pt x="4570" y="6104"/>
                </a:lnTo>
                <a:lnTo>
                  <a:pt x="4616" y="6101"/>
                </a:lnTo>
                <a:lnTo>
                  <a:pt x="4659" y="6099"/>
                </a:lnTo>
                <a:lnTo>
                  <a:pt x="4703" y="6098"/>
                </a:lnTo>
                <a:lnTo>
                  <a:pt x="4724" y="6097"/>
                </a:lnTo>
                <a:lnTo>
                  <a:pt x="4744" y="6097"/>
                </a:lnTo>
                <a:lnTo>
                  <a:pt x="4786" y="6098"/>
                </a:lnTo>
                <a:lnTo>
                  <a:pt x="4826" y="6100"/>
                </a:lnTo>
                <a:lnTo>
                  <a:pt x="4865" y="6102"/>
                </a:lnTo>
                <a:lnTo>
                  <a:pt x="4885" y="6104"/>
                </a:lnTo>
                <a:lnTo>
                  <a:pt x="4904" y="6106"/>
                </a:lnTo>
                <a:lnTo>
                  <a:pt x="4941" y="6112"/>
                </a:lnTo>
                <a:lnTo>
                  <a:pt x="4978" y="6118"/>
                </a:lnTo>
                <a:lnTo>
                  <a:pt x="5013" y="6126"/>
                </a:lnTo>
                <a:lnTo>
                  <a:pt x="5031" y="6130"/>
                </a:lnTo>
                <a:lnTo>
                  <a:pt x="5048" y="6134"/>
                </a:lnTo>
                <a:lnTo>
                  <a:pt x="5083" y="6144"/>
                </a:lnTo>
                <a:lnTo>
                  <a:pt x="5100" y="6149"/>
                </a:lnTo>
                <a:lnTo>
                  <a:pt x="5116" y="6155"/>
                </a:lnTo>
                <a:lnTo>
                  <a:pt x="5150" y="6167"/>
                </a:lnTo>
                <a:lnTo>
                  <a:pt x="5166" y="6175"/>
                </a:lnTo>
                <a:lnTo>
                  <a:pt x="5182" y="6181"/>
                </a:lnTo>
                <a:lnTo>
                  <a:pt x="5198" y="6188"/>
                </a:lnTo>
                <a:lnTo>
                  <a:pt x="5214" y="6196"/>
                </a:lnTo>
                <a:lnTo>
                  <a:pt x="5230" y="6203"/>
                </a:lnTo>
                <a:lnTo>
                  <a:pt x="5246" y="6212"/>
                </a:lnTo>
                <a:lnTo>
                  <a:pt x="5277" y="6229"/>
                </a:lnTo>
                <a:lnTo>
                  <a:pt x="5307" y="6248"/>
                </a:lnTo>
                <a:lnTo>
                  <a:pt x="5337" y="6268"/>
                </a:lnTo>
                <a:lnTo>
                  <a:pt x="5366" y="6289"/>
                </a:lnTo>
                <a:lnTo>
                  <a:pt x="5396" y="6312"/>
                </a:lnTo>
                <a:lnTo>
                  <a:pt x="5411" y="6323"/>
                </a:lnTo>
                <a:lnTo>
                  <a:pt x="5425" y="6336"/>
                </a:lnTo>
                <a:lnTo>
                  <a:pt x="5453" y="6362"/>
                </a:lnTo>
                <a:lnTo>
                  <a:pt x="5482" y="6388"/>
                </a:lnTo>
                <a:lnTo>
                  <a:pt x="5496" y="6402"/>
                </a:lnTo>
                <a:lnTo>
                  <a:pt x="5510" y="6416"/>
                </a:lnTo>
                <a:lnTo>
                  <a:pt x="5538" y="6446"/>
                </a:lnTo>
                <a:lnTo>
                  <a:pt x="5566" y="6476"/>
                </a:lnTo>
                <a:lnTo>
                  <a:pt x="5594" y="6509"/>
                </a:lnTo>
                <a:lnTo>
                  <a:pt x="5597" y="6482"/>
                </a:lnTo>
                <a:lnTo>
                  <a:pt x="5599" y="6455"/>
                </a:lnTo>
                <a:lnTo>
                  <a:pt x="5600" y="6429"/>
                </a:lnTo>
                <a:lnTo>
                  <a:pt x="5601" y="6402"/>
                </a:lnTo>
                <a:lnTo>
                  <a:pt x="5601" y="6377"/>
                </a:lnTo>
                <a:lnTo>
                  <a:pt x="5600" y="6351"/>
                </a:lnTo>
                <a:lnTo>
                  <a:pt x="5599" y="6325"/>
                </a:lnTo>
                <a:lnTo>
                  <a:pt x="5597" y="6301"/>
                </a:lnTo>
                <a:lnTo>
                  <a:pt x="5595" y="6276"/>
                </a:lnTo>
                <a:lnTo>
                  <a:pt x="5592" y="6252"/>
                </a:lnTo>
                <a:lnTo>
                  <a:pt x="5588" y="6228"/>
                </a:lnTo>
                <a:lnTo>
                  <a:pt x="5584" y="6204"/>
                </a:lnTo>
                <a:lnTo>
                  <a:pt x="5579" y="6181"/>
                </a:lnTo>
                <a:lnTo>
                  <a:pt x="5573" y="6159"/>
                </a:lnTo>
                <a:lnTo>
                  <a:pt x="5568" y="6136"/>
                </a:lnTo>
                <a:lnTo>
                  <a:pt x="5562" y="6114"/>
                </a:lnTo>
                <a:lnTo>
                  <a:pt x="5555" y="6092"/>
                </a:lnTo>
                <a:lnTo>
                  <a:pt x="5548" y="6070"/>
                </a:lnTo>
                <a:lnTo>
                  <a:pt x="5540" y="6049"/>
                </a:lnTo>
                <a:lnTo>
                  <a:pt x="5532" y="6028"/>
                </a:lnTo>
                <a:lnTo>
                  <a:pt x="5525" y="6008"/>
                </a:lnTo>
                <a:lnTo>
                  <a:pt x="5515" y="5987"/>
                </a:lnTo>
                <a:lnTo>
                  <a:pt x="5506" y="5967"/>
                </a:lnTo>
                <a:lnTo>
                  <a:pt x="5497" y="5948"/>
                </a:lnTo>
                <a:lnTo>
                  <a:pt x="5486" y="5929"/>
                </a:lnTo>
                <a:lnTo>
                  <a:pt x="5477" y="5910"/>
                </a:lnTo>
                <a:lnTo>
                  <a:pt x="5466" y="5892"/>
                </a:lnTo>
                <a:lnTo>
                  <a:pt x="5454" y="5873"/>
                </a:lnTo>
                <a:lnTo>
                  <a:pt x="5444" y="5856"/>
                </a:lnTo>
                <a:lnTo>
                  <a:pt x="5432" y="5837"/>
                </a:lnTo>
                <a:lnTo>
                  <a:pt x="5420" y="5820"/>
                </a:lnTo>
                <a:lnTo>
                  <a:pt x="5409" y="5803"/>
                </a:lnTo>
                <a:lnTo>
                  <a:pt x="5383" y="5769"/>
                </a:lnTo>
                <a:lnTo>
                  <a:pt x="5358" y="5738"/>
                </a:lnTo>
                <a:lnTo>
                  <a:pt x="5331" y="5707"/>
                </a:lnTo>
                <a:lnTo>
                  <a:pt x="5318" y="5692"/>
                </a:lnTo>
                <a:lnTo>
                  <a:pt x="5304" y="5678"/>
                </a:lnTo>
                <a:lnTo>
                  <a:pt x="5277" y="5649"/>
                </a:lnTo>
                <a:lnTo>
                  <a:pt x="5249" y="5623"/>
                </a:lnTo>
                <a:lnTo>
                  <a:pt x="5222" y="5596"/>
                </a:lnTo>
                <a:lnTo>
                  <a:pt x="5193" y="5572"/>
                </a:lnTo>
                <a:lnTo>
                  <a:pt x="5164" y="5547"/>
                </a:lnTo>
                <a:lnTo>
                  <a:pt x="5137" y="5525"/>
                </a:lnTo>
                <a:lnTo>
                  <a:pt x="5109" y="5504"/>
                </a:lnTo>
                <a:lnTo>
                  <a:pt x="5081" y="5483"/>
                </a:lnTo>
                <a:lnTo>
                  <a:pt x="5054" y="5464"/>
                </a:lnTo>
                <a:lnTo>
                  <a:pt x="5027" y="5446"/>
                </a:lnTo>
                <a:lnTo>
                  <a:pt x="5002" y="5429"/>
                </a:lnTo>
                <a:lnTo>
                  <a:pt x="4976" y="5413"/>
                </a:lnTo>
                <a:lnTo>
                  <a:pt x="4954" y="5398"/>
                </a:lnTo>
                <a:lnTo>
                  <a:pt x="4942" y="5391"/>
                </a:lnTo>
                <a:lnTo>
                  <a:pt x="4931" y="5383"/>
                </a:lnTo>
                <a:lnTo>
                  <a:pt x="4911" y="5369"/>
                </a:lnTo>
                <a:lnTo>
                  <a:pt x="4892" y="5354"/>
                </a:lnTo>
                <a:lnTo>
                  <a:pt x="4884" y="5346"/>
                </a:lnTo>
                <a:lnTo>
                  <a:pt x="4874" y="5339"/>
                </a:lnTo>
                <a:lnTo>
                  <a:pt x="4857" y="5324"/>
                </a:lnTo>
                <a:lnTo>
                  <a:pt x="4842" y="5310"/>
                </a:lnTo>
                <a:lnTo>
                  <a:pt x="4827" y="5295"/>
                </a:lnTo>
                <a:lnTo>
                  <a:pt x="4813" y="5280"/>
                </a:lnTo>
                <a:lnTo>
                  <a:pt x="4801" y="5265"/>
                </a:lnTo>
                <a:lnTo>
                  <a:pt x="4789" y="5251"/>
                </a:lnTo>
                <a:lnTo>
                  <a:pt x="4778" y="5236"/>
                </a:lnTo>
                <a:lnTo>
                  <a:pt x="4769" y="5222"/>
                </a:lnTo>
                <a:lnTo>
                  <a:pt x="4759" y="5207"/>
                </a:lnTo>
                <a:lnTo>
                  <a:pt x="4752" y="5192"/>
                </a:lnTo>
                <a:lnTo>
                  <a:pt x="4744" y="5178"/>
                </a:lnTo>
                <a:lnTo>
                  <a:pt x="4737" y="5164"/>
                </a:lnTo>
                <a:lnTo>
                  <a:pt x="4732" y="5150"/>
                </a:lnTo>
                <a:lnTo>
                  <a:pt x="4725" y="5136"/>
                </a:lnTo>
                <a:lnTo>
                  <a:pt x="4721" y="5122"/>
                </a:lnTo>
                <a:lnTo>
                  <a:pt x="4713" y="5094"/>
                </a:lnTo>
                <a:lnTo>
                  <a:pt x="4710" y="5080"/>
                </a:lnTo>
                <a:lnTo>
                  <a:pt x="4707" y="5068"/>
                </a:lnTo>
                <a:lnTo>
                  <a:pt x="4703" y="5041"/>
                </a:lnTo>
                <a:lnTo>
                  <a:pt x="4702" y="5028"/>
                </a:lnTo>
                <a:lnTo>
                  <a:pt x="4700" y="5016"/>
                </a:lnTo>
                <a:lnTo>
                  <a:pt x="4699" y="4990"/>
                </a:lnTo>
                <a:lnTo>
                  <a:pt x="4697" y="4967"/>
                </a:lnTo>
                <a:lnTo>
                  <a:pt x="4715" y="4986"/>
                </a:lnTo>
                <a:lnTo>
                  <a:pt x="4733" y="5004"/>
                </a:lnTo>
                <a:lnTo>
                  <a:pt x="4750" y="5022"/>
                </a:lnTo>
                <a:lnTo>
                  <a:pt x="4768" y="5039"/>
                </a:lnTo>
                <a:lnTo>
                  <a:pt x="4787" y="5055"/>
                </a:lnTo>
                <a:lnTo>
                  <a:pt x="4805" y="5071"/>
                </a:lnTo>
                <a:lnTo>
                  <a:pt x="4824" y="5086"/>
                </a:lnTo>
                <a:lnTo>
                  <a:pt x="4843" y="5101"/>
                </a:lnTo>
                <a:lnTo>
                  <a:pt x="4862" y="5114"/>
                </a:lnTo>
                <a:lnTo>
                  <a:pt x="4882" y="5128"/>
                </a:lnTo>
                <a:lnTo>
                  <a:pt x="4903" y="5141"/>
                </a:lnTo>
                <a:lnTo>
                  <a:pt x="4923" y="5153"/>
                </a:lnTo>
                <a:lnTo>
                  <a:pt x="4943" y="5164"/>
                </a:lnTo>
                <a:lnTo>
                  <a:pt x="4963" y="5176"/>
                </a:lnTo>
                <a:lnTo>
                  <a:pt x="4985" y="5187"/>
                </a:lnTo>
                <a:lnTo>
                  <a:pt x="5006" y="5196"/>
                </a:lnTo>
                <a:lnTo>
                  <a:pt x="5027" y="5206"/>
                </a:lnTo>
                <a:lnTo>
                  <a:pt x="5048" y="5215"/>
                </a:lnTo>
                <a:lnTo>
                  <a:pt x="5070" y="5224"/>
                </a:lnTo>
                <a:lnTo>
                  <a:pt x="5092" y="5231"/>
                </a:lnTo>
                <a:lnTo>
                  <a:pt x="5113" y="5240"/>
                </a:lnTo>
                <a:lnTo>
                  <a:pt x="5135" y="5246"/>
                </a:lnTo>
                <a:lnTo>
                  <a:pt x="5158" y="5254"/>
                </a:lnTo>
                <a:lnTo>
                  <a:pt x="5180" y="5260"/>
                </a:lnTo>
                <a:lnTo>
                  <a:pt x="5202" y="5265"/>
                </a:lnTo>
                <a:lnTo>
                  <a:pt x="5225" y="5272"/>
                </a:lnTo>
                <a:lnTo>
                  <a:pt x="5247" y="5276"/>
                </a:lnTo>
                <a:lnTo>
                  <a:pt x="5270" y="5281"/>
                </a:lnTo>
                <a:lnTo>
                  <a:pt x="5293" y="5286"/>
                </a:lnTo>
                <a:lnTo>
                  <a:pt x="5316" y="5290"/>
                </a:lnTo>
                <a:lnTo>
                  <a:pt x="5362" y="5297"/>
                </a:lnTo>
                <a:lnTo>
                  <a:pt x="5401" y="5303"/>
                </a:lnTo>
                <a:lnTo>
                  <a:pt x="5441" y="5309"/>
                </a:lnTo>
                <a:lnTo>
                  <a:pt x="5516" y="5322"/>
                </a:lnTo>
                <a:lnTo>
                  <a:pt x="5552" y="5329"/>
                </a:lnTo>
                <a:lnTo>
                  <a:pt x="5588" y="5337"/>
                </a:lnTo>
                <a:lnTo>
                  <a:pt x="5623" y="5345"/>
                </a:lnTo>
                <a:lnTo>
                  <a:pt x="5658" y="5354"/>
                </a:lnTo>
                <a:lnTo>
                  <a:pt x="5692" y="5362"/>
                </a:lnTo>
                <a:lnTo>
                  <a:pt x="5725" y="5372"/>
                </a:lnTo>
                <a:lnTo>
                  <a:pt x="5757" y="5381"/>
                </a:lnTo>
                <a:lnTo>
                  <a:pt x="5789" y="5392"/>
                </a:lnTo>
                <a:lnTo>
                  <a:pt x="5819" y="5403"/>
                </a:lnTo>
                <a:lnTo>
                  <a:pt x="5850" y="5413"/>
                </a:lnTo>
                <a:lnTo>
                  <a:pt x="5879" y="5425"/>
                </a:lnTo>
                <a:lnTo>
                  <a:pt x="5907" y="5438"/>
                </a:lnTo>
                <a:lnTo>
                  <a:pt x="5935" y="5449"/>
                </a:lnTo>
                <a:lnTo>
                  <a:pt x="5961" y="5463"/>
                </a:lnTo>
                <a:lnTo>
                  <a:pt x="5988" y="5476"/>
                </a:lnTo>
                <a:lnTo>
                  <a:pt x="6014" y="5491"/>
                </a:lnTo>
                <a:lnTo>
                  <a:pt x="6038" y="5505"/>
                </a:lnTo>
                <a:lnTo>
                  <a:pt x="6061" y="5521"/>
                </a:lnTo>
                <a:lnTo>
                  <a:pt x="6085" y="5537"/>
                </a:lnTo>
                <a:lnTo>
                  <a:pt x="6106" y="5553"/>
                </a:lnTo>
                <a:lnTo>
                  <a:pt x="6127" y="5570"/>
                </a:lnTo>
                <a:lnTo>
                  <a:pt x="6138" y="5578"/>
                </a:lnTo>
                <a:lnTo>
                  <a:pt x="6149" y="5587"/>
                </a:lnTo>
                <a:lnTo>
                  <a:pt x="6168" y="5605"/>
                </a:lnTo>
                <a:lnTo>
                  <a:pt x="6187" y="5624"/>
                </a:lnTo>
                <a:lnTo>
                  <a:pt x="6205" y="5643"/>
                </a:lnTo>
                <a:lnTo>
                  <a:pt x="6213" y="5652"/>
                </a:lnTo>
                <a:lnTo>
                  <a:pt x="6222" y="5662"/>
                </a:lnTo>
                <a:lnTo>
                  <a:pt x="6239" y="5682"/>
                </a:lnTo>
                <a:lnTo>
                  <a:pt x="6254" y="5703"/>
                </a:lnTo>
                <a:lnTo>
                  <a:pt x="6256" y="5674"/>
                </a:lnTo>
                <a:lnTo>
                  <a:pt x="6256" y="5645"/>
                </a:lnTo>
                <a:lnTo>
                  <a:pt x="6256" y="5616"/>
                </a:lnTo>
                <a:lnTo>
                  <a:pt x="6255" y="5589"/>
                </a:lnTo>
                <a:lnTo>
                  <a:pt x="6253" y="5561"/>
                </a:lnTo>
                <a:lnTo>
                  <a:pt x="6250" y="5535"/>
                </a:lnTo>
                <a:lnTo>
                  <a:pt x="6245" y="5509"/>
                </a:lnTo>
                <a:lnTo>
                  <a:pt x="6240" y="5484"/>
                </a:lnTo>
                <a:lnTo>
                  <a:pt x="6235" y="5460"/>
                </a:lnTo>
                <a:lnTo>
                  <a:pt x="6228" y="5436"/>
                </a:lnTo>
                <a:lnTo>
                  <a:pt x="6221" y="5412"/>
                </a:lnTo>
                <a:lnTo>
                  <a:pt x="6212" y="5390"/>
                </a:lnTo>
                <a:lnTo>
                  <a:pt x="6204" y="5367"/>
                </a:lnTo>
                <a:lnTo>
                  <a:pt x="6194" y="5345"/>
                </a:lnTo>
                <a:lnTo>
                  <a:pt x="6185" y="5325"/>
                </a:lnTo>
                <a:lnTo>
                  <a:pt x="6174" y="5304"/>
                </a:lnTo>
                <a:lnTo>
                  <a:pt x="6163" y="5283"/>
                </a:lnTo>
                <a:lnTo>
                  <a:pt x="6152" y="5264"/>
                </a:lnTo>
                <a:lnTo>
                  <a:pt x="6139" y="5245"/>
                </a:lnTo>
                <a:lnTo>
                  <a:pt x="6126" y="5226"/>
                </a:lnTo>
                <a:lnTo>
                  <a:pt x="6113" y="5208"/>
                </a:lnTo>
                <a:lnTo>
                  <a:pt x="6100" y="5190"/>
                </a:lnTo>
                <a:lnTo>
                  <a:pt x="6086" y="5173"/>
                </a:lnTo>
                <a:lnTo>
                  <a:pt x="6071" y="5156"/>
                </a:lnTo>
                <a:lnTo>
                  <a:pt x="6041" y="5123"/>
                </a:lnTo>
                <a:lnTo>
                  <a:pt x="6026" y="5107"/>
                </a:lnTo>
                <a:lnTo>
                  <a:pt x="6010" y="5091"/>
                </a:lnTo>
                <a:lnTo>
                  <a:pt x="5994" y="5076"/>
                </a:lnTo>
                <a:lnTo>
                  <a:pt x="5978" y="5061"/>
                </a:lnTo>
                <a:lnTo>
                  <a:pt x="5947" y="5033"/>
                </a:lnTo>
                <a:lnTo>
                  <a:pt x="5914" y="5005"/>
                </a:lnTo>
                <a:lnTo>
                  <a:pt x="5881" y="4978"/>
                </a:lnTo>
                <a:lnTo>
                  <a:pt x="5848" y="4952"/>
                </a:lnTo>
                <a:lnTo>
                  <a:pt x="5816" y="4927"/>
                </a:lnTo>
                <a:lnTo>
                  <a:pt x="5753" y="4878"/>
                </a:lnTo>
                <a:lnTo>
                  <a:pt x="5722" y="4855"/>
                </a:lnTo>
                <a:lnTo>
                  <a:pt x="5694" y="4832"/>
                </a:lnTo>
                <a:lnTo>
                  <a:pt x="5667" y="4808"/>
                </a:lnTo>
                <a:lnTo>
                  <a:pt x="5654" y="4797"/>
                </a:lnTo>
                <a:lnTo>
                  <a:pt x="5641" y="4785"/>
                </a:lnTo>
                <a:lnTo>
                  <a:pt x="5630" y="4773"/>
                </a:lnTo>
                <a:lnTo>
                  <a:pt x="5618" y="4762"/>
                </a:lnTo>
                <a:lnTo>
                  <a:pt x="5607" y="4751"/>
                </a:lnTo>
                <a:lnTo>
                  <a:pt x="5598" y="4739"/>
                </a:lnTo>
                <a:lnTo>
                  <a:pt x="5588" y="4727"/>
                </a:lnTo>
                <a:lnTo>
                  <a:pt x="5579" y="4715"/>
                </a:lnTo>
                <a:lnTo>
                  <a:pt x="5570" y="4703"/>
                </a:lnTo>
                <a:lnTo>
                  <a:pt x="5563" y="4691"/>
                </a:lnTo>
                <a:lnTo>
                  <a:pt x="5556" y="4678"/>
                </a:lnTo>
                <a:lnTo>
                  <a:pt x="5550" y="4667"/>
                </a:lnTo>
                <a:lnTo>
                  <a:pt x="5546" y="4654"/>
                </a:lnTo>
                <a:lnTo>
                  <a:pt x="5542" y="4641"/>
                </a:lnTo>
                <a:lnTo>
                  <a:pt x="5581" y="4667"/>
                </a:lnTo>
                <a:lnTo>
                  <a:pt x="5600" y="4678"/>
                </a:lnTo>
                <a:lnTo>
                  <a:pt x="5618" y="4689"/>
                </a:lnTo>
                <a:lnTo>
                  <a:pt x="5637" y="4701"/>
                </a:lnTo>
                <a:lnTo>
                  <a:pt x="5655" y="4710"/>
                </a:lnTo>
                <a:lnTo>
                  <a:pt x="5674" y="4720"/>
                </a:lnTo>
                <a:lnTo>
                  <a:pt x="5692" y="4730"/>
                </a:lnTo>
                <a:lnTo>
                  <a:pt x="5711" y="4738"/>
                </a:lnTo>
                <a:lnTo>
                  <a:pt x="5728" y="4747"/>
                </a:lnTo>
                <a:lnTo>
                  <a:pt x="5764" y="4761"/>
                </a:lnTo>
                <a:lnTo>
                  <a:pt x="5781" y="4769"/>
                </a:lnTo>
                <a:lnTo>
                  <a:pt x="5799" y="4775"/>
                </a:lnTo>
                <a:lnTo>
                  <a:pt x="5816" y="4781"/>
                </a:lnTo>
                <a:lnTo>
                  <a:pt x="5834" y="4786"/>
                </a:lnTo>
                <a:lnTo>
                  <a:pt x="5869" y="4795"/>
                </a:lnTo>
                <a:lnTo>
                  <a:pt x="5877" y="4798"/>
                </a:lnTo>
                <a:lnTo>
                  <a:pt x="5887" y="4800"/>
                </a:lnTo>
                <a:lnTo>
                  <a:pt x="5904" y="4804"/>
                </a:lnTo>
                <a:lnTo>
                  <a:pt x="5922" y="4807"/>
                </a:lnTo>
                <a:lnTo>
                  <a:pt x="5940" y="4809"/>
                </a:lnTo>
                <a:lnTo>
                  <a:pt x="5958" y="4812"/>
                </a:lnTo>
                <a:lnTo>
                  <a:pt x="5976" y="4814"/>
                </a:lnTo>
                <a:lnTo>
                  <a:pt x="6015" y="4817"/>
                </a:lnTo>
                <a:lnTo>
                  <a:pt x="6034" y="4817"/>
                </a:lnTo>
                <a:lnTo>
                  <a:pt x="6053" y="4818"/>
                </a:lnTo>
                <a:lnTo>
                  <a:pt x="6092" y="4817"/>
                </a:lnTo>
                <a:lnTo>
                  <a:pt x="6133" y="4815"/>
                </a:lnTo>
                <a:lnTo>
                  <a:pt x="6161" y="4811"/>
                </a:lnTo>
                <a:lnTo>
                  <a:pt x="6189" y="4808"/>
                </a:lnTo>
                <a:lnTo>
                  <a:pt x="6218" y="4803"/>
                </a:lnTo>
                <a:lnTo>
                  <a:pt x="6246" y="4798"/>
                </a:lnTo>
                <a:lnTo>
                  <a:pt x="6276" y="4792"/>
                </a:lnTo>
                <a:lnTo>
                  <a:pt x="6305" y="4786"/>
                </a:lnTo>
                <a:lnTo>
                  <a:pt x="6364" y="4772"/>
                </a:lnTo>
                <a:lnTo>
                  <a:pt x="6424" y="4759"/>
                </a:lnTo>
                <a:lnTo>
                  <a:pt x="6455" y="4753"/>
                </a:lnTo>
                <a:lnTo>
                  <a:pt x="6484" y="4748"/>
                </a:lnTo>
                <a:lnTo>
                  <a:pt x="6514" y="4743"/>
                </a:lnTo>
                <a:lnTo>
                  <a:pt x="6545" y="4739"/>
                </a:lnTo>
                <a:lnTo>
                  <a:pt x="6575" y="4737"/>
                </a:lnTo>
                <a:lnTo>
                  <a:pt x="6590" y="4736"/>
                </a:lnTo>
                <a:lnTo>
                  <a:pt x="6605" y="4735"/>
                </a:lnTo>
                <a:lnTo>
                  <a:pt x="6635" y="4735"/>
                </a:lnTo>
                <a:lnTo>
                  <a:pt x="6650" y="4736"/>
                </a:lnTo>
                <a:lnTo>
                  <a:pt x="6665" y="4737"/>
                </a:lnTo>
                <a:lnTo>
                  <a:pt x="6695" y="4740"/>
                </a:lnTo>
                <a:lnTo>
                  <a:pt x="6710" y="4742"/>
                </a:lnTo>
                <a:lnTo>
                  <a:pt x="6724" y="4745"/>
                </a:lnTo>
                <a:lnTo>
                  <a:pt x="6739" y="4749"/>
                </a:lnTo>
                <a:lnTo>
                  <a:pt x="6753" y="4753"/>
                </a:lnTo>
                <a:lnTo>
                  <a:pt x="6768" y="4757"/>
                </a:lnTo>
                <a:lnTo>
                  <a:pt x="6782" y="4761"/>
                </a:lnTo>
                <a:lnTo>
                  <a:pt x="6797" y="4768"/>
                </a:lnTo>
                <a:lnTo>
                  <a:pt x="6811" y="4773"/>
                </a:lnTo>
                <a:lnTo>
                  <a:pt x="6826" y="4781"/>
                </a:lnTo>
                <a:lnTo>
                  <a:pt x="6839" y="4788"/>
                </a:lnTo>
                <a:lnTo>
                  <a:pt x="6854" y="4797"/>
                </a:lnTo>
                <a:lnTo>
                  <a:pt x="6868" y="4805"/>
                </a:lnTo>
                <a:lnTo>
                  <a:pt x="6882" y="4815"/>
                </a:lnTo>
                <a:lnTo>
                  <a:pt x="6896" y="4825"/>
                </a:lnTo>
                <a:lnTo>
                  <a:pt x="6910" y="4836"/>
                </a:lnTo>
                <a:lnTo>
                  <a:pt x="6923" y="4848"/>
                </a:lnTo>
                <a:lnTo>
                  <a:pt x="6937" y="4860"/>
                </a:lnTo>
                <a:lnTo>
                  <a:pt x="6950" y="4874"/>
                </a:lnTo>
                <a:lnTo>
                  <a:pt x="6964" y="4889"/>
                </a:lnTo>
                <a:lnTo>
                  <a:pt x="6977" y="4904"/>
                </a:lnTo>
                <a:lnTo>
                  <a:pt x="6990" y="4920"/>
                </a:lnTo>
                <a:lnTo>
                  <a:pt x="7003" y="4937"/>
                </a:lnTo>
                <a:lnTo>
                  <a:pt x="7016" y="4955"/>
                </a:lnTo>
                <a:lnTo>
                  <a:pt x="7029" y="4974"/>
                </a:lnTo>
                <a:lnTo>
                  <a:pt x="7041" y="4993"/>
                </a:lnTo>
                <a:lnTo>
                  <a:pt x="7054" y="5014"/>
                </a:lnTo>
                <a:lnTo>
                  <a:pt x="7070" y="5004"/>
                </a:lnTo>
                <a:lnTo>
                  <a:pt x="7086" y="4994"/>
                </a:lnTo>
                <a:lnTo>
                  <a:pt x="7102" y="4986"/>
                </a:lnTo>
                <a:lnTo>
                  <a:pt x="7119" y="4976"/>
                </a:lnTo>
                <a:lnTo>
                  <a:pt x="7135" y="4968"/>
                </a:lnTo>
                <a:lnTo>
                  <a:pt x="7152" y="4960"/>
                </a:lnTo>
                <a:lnTo>
                  <a:pt x="7169" y="4953"/>
                </a:lnTo>
                <a:lnTo>
                  <a:pt x="7186" y="4945"/>
                </a:lnTo>
                <a:lnTo>
                  <a:pt x="7203" y="4939"/>
                </a:lnTo>
                <a:lnTo>
                  <a:pt x="7220" y="4933"/>
                </a:lnTo>
                <a:lnTo>
                  <a:pt x="7237" y="4926"/>
                </a:lnTo>
                <a:lnTo>
                  <a:pt x="7254" y="4921"/>
                </a:lnTo>
                <a:lnTo>
                  <a:pt x="7289" y="4910"/>
                </a:lnTo>
                <a:lnTo>
                  <a:pt x="7306" y="4906"/>
                </a:lnTo>
                <a:lnTo>
                  <a:pt x="7324" y="4902"/>
                </a:lnTo>
                <a:lnTo>
                  <a:pt x="7341" y="4899"/>
                </a:lnTo>
                <a:lnTo>
                  <a:pt x="7359" y="4895"/>
                </a:lnTo>
                <a:lnTo>
                  <a:pt x="7377" y="4892"/>
                </a:lnTo>
                <a:lnTo>
                  <a:pt x="7394" y="4890"/>
                </a:lnTo>
                <a:lnTo>
                  <a:pt x="7431" y="4886"/>
                </a:lnTo>
                <a:lnTo>
                  <a:pt x="7449" y="4884"/>
                </a:lnTo>
                <a:lnTo>
                  <a:pt x="7467" y="4883"/>
                </a:lnTo>
                <a:lnTo>
                  <a:pt x="7485" y="4882"/>
                </a:lnTo>
                <a:lnTo>
                  <a:pt x="7502" y="4882"/>
                </a:lnTo>
                <a:lnTo>
                  <a:pt x="7538" y="4882"/>
                </a:lnTo>
                <a:lnTo>
                  <a:pt x="7574" y="4883"/>
                </a:lnTo>
                <a:lnTo>
                  <a:pt x="7610" y="4885"/>
                </a:lnTo>
                <a:lnTo>
                  <a:pt x="7627" y="4887"/>
                </a:lnTo>
                <a:lnTo>
                  <a:pt x="7645" y="4889"/>
                </a:lnTo>
                <a:lnTo>
                  <a:pt x="7681" y="4893"/>
                </a:lnTo>
                <a:lnTo>
                  <a:pt x="7716" y="4900"/>
                </a:lnTo>
                <a:lnTo>
                  <a:pt x="7752" y="4906"/>
                </a:lnTo>
                <a:lnTo>
                  <a:pt x="7786" y="4915"/>
                </a:lnTo>
                <a:lnTo>
                  <a:pt x="7804" y="4919"/>
                </a:lnTo>
                <a:lnTo>
                  <a:pt x="7821" y="4924"/>
                </a:lnTo>
                <a:lnTo>
                  <a:pt x="7855" y="4934"/>
                </a:lnTo>
                <a:lnTo>
                  <a:pt x="7888" y="4945"/>
                </a:lnTo>
                <a:lnTo>
                  <a:pt x="7921" y="4957"/>
                </a:lnTo>
                <a:lnTo>
                  <a:pt x="7954" y="4970"/>
                </a:lnTo>
                <a:lnTo>
                  <a:pt x="7985" y="4984"/>
                </a:lnTo>
                <a:lnTo>
                  <a:pt x="8016" y="4999"/>
                </a:lnTo>
                <a:lnTo>
                  <a:pt x="8047" y="5014"/>
                </a:lnTo>
                <a:lnTo>
                  <a:pt x="8077" y="5030"/>
                </a:lnTo>
                <a:lnTo>
                  <a:pt x="8107" y="5047"/>
                </a:lnTo>
                <a:lnTo>
                  <a:pt x="8135" y="5066"/>
                </a:lnTo>
                <a:close/>
                <a:moveTo>
                  <a:pt x="4449" y="4196"/>
                </a:moveTo>
                <a:lnTo>
                  <a:pt x="3687" y="4196"/>
                </a:lnTo>
                <a:lnTo>
                  <a:pt x="3687" y="3432"/>
                </a:lnTo>
                <a:lnTo>
                  <a:pt x="4449" y="3432"/>
                </a:lnTo>
                <a:lnTo>
                  <a:pt x="4449" y="4196"/>
                </a:lnTo>
                <a:close/>
                <a:moveTo>
                  <a:pt x="3687" y="762"/>
                </a:moveTo>
                <a:lnTo>
                  <a:pt x="4449" y="762"/>
                </a:lnTo>
                <a:lnTo>
                  <a:pt x="4449" y="0"/>
                </a:lnTo>
                <a:lnTo>
                  <a:pt x="3687" y="0"/>
                </a:lnTo>
                <a:lnTo>
                  <a:pt x="3687" y="762"/>
                </a:lnTo>
                <a:close/>
                <a:moveTo>
                  <a:pt x="4449" y="6866"/>
                </a:moveTo>
                <a:lnTo>
                  <a:pt x="3687" y="6866"/>
                </a:lnTo>
                <a:lnTo>
                  <a:pt x="3687" y="7628"/>
                </a:lnTo>
                <a:lnTo>
                  <a:pt x="4449" y="7628"/>
                </a:lnTo>
                <a:lnTo>
                  <a:pt x="4449" y="6866"/>
                </a:lnTo>
                <a:close/>
              </a:path>
            </a:pathLst>
          </a:custGeom>
          <a:solidFill>
            <a:srgbClr val="FDD839"/>
          </a:solidFill>
          <a:ln w="9525">
            <a:noFill/>
            <a:round/>
            <a:headEnd/>
            <a:tailEnd/>
          </a:ln>
        </p:spPr>
        <p:txBody>
          <a:bodyPr/>
          <a:lstStyle/>
          <a:p>
            <a:pPr>
              <a:defRPr/>
            </a:pPr>
            <a:endParaRPr lang="en-GB"/>
          </a:p>
        </p:txBody>
      </p:sp>
      <p:sp>
        <p:nvSpPr>
          <p:cNvPr id="3074" name="Rectangle 2"/>
          <p:cNvSpPr>
            <a:spLocks noGrp="1" noChangeArrowheads="1"/>
          </p:cNvSpPr>
          <p:nvPr>
            <p:ph type="ctrTitle"/>
          </p:nvPr>
        </p:nvSpPr>
        <p:spPr>
          <a:xfrm>
            <a:off x="1066800" y="2098675"/>
            <a:ext cx="5410200" cy="1143000"/>
          </a:xfrm>
        </p:spPr>
        <p:txBody>
          <a:bodyPr/>
          <a:lstStyle>
            <a:lvl1pPr>
              <a:defRPr>
                <a:solidFill>
                  <a:srgbClr val="1E1C77"/>
                </a:solidFill>
              </a:defRPr>
            </a:lvl1pPr>
          </a:lstStyle>
          <a:p>
            <a:r>
              <a:rPr lang="en-US"/>
              <a:t>Muokkaa otsikon perustyyliä napsauttamalla</a:t>
            </a:r>
          </a:p>
        </p:txBody>
      </p:sp>
      <p:sp>
        <p:nvSpPr>
          <p:cNvPr id="3075" name="Rectangle 3"/>
          <p:cNvSpPr>
            <a:spLocks noGrp="1" noChangeArrowheads="1"/>
          </p:cNvSpPr>
          <p:nvPr>
            <p:ph type="subTitle" idx="1"/>
          </p:nvPr>
        </p:nvSpPr>
        <p:spPr>
          <a:xfrm>
            <a:off x="1066800" y="3568700"/>
            <a:ext cx="5410200" cy="1384300"/>
          </a:xfrm>
        </p:spPr>
        <p:txBody>
          <a:bodyPr/>
          <a:lstStyle>
            <a:lvl1pPr marL="0" indent="0">
              <a:buFont typeface="Wingdings" pitchFamily="2" charset="2"/>
              <a:buNone/>
              <a:defRPr/>
            </a:lvl1pPr>
          </a:lstStyle>
          <a:p>
            <a:r>
              <a:rPr lang="en-US"/>
              <a:t>Muokkaa alaotsikon perustyyliä napsauttamalla</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Rectangle 6"/>
          <p:cNvSpPr>
            <a:spLocks noGrp="1" noChangeArrowheads="1"/>
          </p:cNvSpPr>
          <p:nvPr>
            <p:ph type="sldNum" sz="quarter" idx="10"/>
          </p:nvPr>
        </p:nvSpPr>
        <p:spPr>
          <a:ln/>
        </p:spPr>
        <p:txBody>
          <a:bodyPr/>
          <a:lstStyle>
            <a:lvl1pPr>
              <a:defRPr/>
            </a:lvl1pPr>
          </a:lstStyle>
          <a:p>
            <a:pPr>
              <a:defRPr/>
            </a:pPr>
            <a:fld id="{977F9242-8B95-4884-8F5E-F9624A7D7E8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152400"/>
            <a:ext cx="1752600" cy="6400800"/>
          </a:xfrm>
        </p:spPr>
        <p:txBody>
          <a:bodyPr vert="eaVert"/>
          <a:lstStyle/>
          <a:p>
            <a:r>
              <a:rPr lang="en-US" smtClean="0"/>
              <a:t>Click to edit Master title style</a:t>
            </a:r>
            <a:endParaRPr lang="fi-FI"/>
          </a:p>
        </p:txBody>
      </p:sp>
      <p:sp>
        <p:nvSpPr>
          <p:cNvPr id="3" name="Vertical Text Placeholder 2"/>
          <p:cNvSpPr>
            <a:spLocks noGrp="1"/>
          </p:cNvSpPr>
          <p:nvPr>
            <p:ph type="body" orient="vert" idx="1"/>
          </p:nvPr>
        </p:nvSpPr>
        <p:spPr>
          <a:xfrm>
            <a:off x="1828800" y="152400"/>
            <a:ext cx="51054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Rectangle 6"/>
          <p:cNvSpPr>
            <a:spLocks noGrp="1" noChangeArrowheads="1"/>
          </p:cNvSpPr>
          <p:nvPr>
            <p:ph type="sldNum" sz="quarter" idx="10"/>
          </p:nvPr>
        </p:nvSpPr>
        <p:spPr>
          <a:ln/>
        </p:spPr>
        <p:txBody>
          <a:bodyPr/>
          <a:lstStyle>
            <a:lvl1pPr>
              <a:defRPr/>
            </a:lvl1pPr>
          </a:lstStyle>
          <a:p>
            <a:pPr>
              <a:defRPr/>
            </a:pPr>
            <a:fld id="{87BAB483-8BA2-4B3C-B92C-4E58A4F94B7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7010400" cy="1116013"/>
          </a:xfrm>
        </p:spPr>
        <p:txBody>
          <a:bodyPr/>
          <a:lstStyle/>
          <a:p>
            <a:r>
              <a:rPr lang="en-US" smtClean="0"/>
              <a:t>Click to edit Master title style</a:t>
            </a:r>
            <a:endParaRPr lang="fi-FI"/>
          </a:p>
        </p:txBody>
      </p:sp>
      <p:sp>
        <p:nvSpPr>
          <p:cNvPr id="3" name="Text Placeholder 2"/>
          <p:cNvSpPr>
            <a:spLocks noGrp="1"/>
          </p:cNvSpPr>
          <p:nvPr>
            <p:ph type="body" sz="half" idx="1"/>
          </p:nvPr>
        </p:nvSpPr>
        <p:spPr>
          <a:xfrm>
            <a:off x="1828800" y="1600200"/>
            <a:ext cx="3429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Media Placeholder 3"/>
          <p:cNvSpPr>
            <a:spLocks noGrp="1"/>
          </p:cNvSpPr>
          <p:nvPr>
            <p:ph type="media" sz="half" idx="2"/>
          </p:nvPr>
        </p:nvSpPr>
        <p:spPr>
          <a:xfrm>
            <a:off x="5410200" y="1600200"/>
            <a:ext cx="3429000" cy="4953000"/>
          </a:xfrm>
        </p:spPr>
        <p:txBody>
          <a:bodyPr/>
          <a:lstStyle/>
          <a:p>
            <a:pPr lvl="0"/>
            <a:endParaRPr lang="fi-FI" noProof="0" dirty="0" smtClean="0"/>
          </a:p>
        </p:txBody>
      </p:sp>
      <p:sp>
        <p:nvSpPr>
          <p:cNvPr id="5" name="Rectangle 6"/>
          <p:cNvSpPr>
            <a:spLocks noGrp="1" noChangeArrowheads="1"/>
          </p:cNvSpPr>
          <p:nvPr>
            <p:ph type="sldNum" sz="quarter" idx="10"/>
          </p:nvPr>
        </p:nvSpPr>
        <p:spPr>
          <a:ln/>
        </p:spPr>
        <p:txBody>
          <a:bodyPr/>
          <a:lstStyle>
            <a:lvl1pPr>
              <a:defRPr/>
            </a:lvl1pPr>
          </a:lstStyle>
          <a:p>
            <a:pPr>
              <a:defRPr/>
            </a:pPr>
            <a:fld id="{D5844CA8-22FE-4170-B120-0DF03EE4E69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7010400" cy="1116013"/>
          </a:xfrm>
        </p:spPr>
        <p:txBody>
          <a:bodyPr/>
          <a:lstStyle/>
          <a:p>
            <a:r>
              <a:rPr lang="en-US" smtClean="0"/>
              <a:t>Click to edit Master title style</a:t>
            </a:r>
            <a:endParaRPr lang="fi-FI"/>
          </a:p>
        </p:txBody>
      </p:sp>
      <p:sp>
        <p:nvSpPr>
          <p:cNvPr id="3" name="Text Placeholder 2"/>
          <p:cNvSpPr>
            <a:spLocks noGrp="1"/>
          </p:cNvSpPr>
          <p:nvPr>
            <p:ph type="body" sz="half" idx="1"/>
          </p:nvPr>
        </p:nvSpPr>
        <p:spPr>
          <a:xfrm>
            <a:off x="1828800" y="1600200"/>
            <a:ext cx="3429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Content Placeholder 3"/>
          <p:cNvSpPr>
            <a:spLocks noGrp="1"/>
          </p:cNvSpPr>
          <p:nvPr>
            <p:ph sz="half" idx="2"/>
          </p:nvPr>
        </p:nvSpPr>
        <p:spPr>
          <a:xfrm>
            <a:off x="5410200" y="1600200"/>
            <a:ext cx="3429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5" name="Rectangle 6"/>
          <p:cNvSpPr>
            <a:spLocks noGrp="1" noChangeArrowheads="1"/>
          </p:cNvSpPr>
          <p:nvPr>
            <p:ph type="sldNum" sz="quarter" idx="10"/>
          </p:nvPr>
        </p:nvSpPr>
        <p:spPr>
          <a:ln/>
        </p:spPr>
        <p:txBody>
          <a:bodyPr/>
          <a:lstStyle>
            <a:lvl1pPr>
              <a:defRPr/>
            </a:lvl1pPr>
          </a:lstStyle>
          <a:p>
            <a:pPr>
              <a:defRPr/>
            </a:pPr>
            <a:fld id="{BAD912C7-9617-440D-9AAF-C89B29AD9FD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Rectangle 6"/>
          <p:cNvSpPr>
            <a:spLocks noGrp="1" noChangeArrowheads="1"/>
          </p:cNvSpPr>
          <p:nvPr>
            <p:ph type="sldNum" sz="quarter" idx="10"/>
          </p:nvPr>
        </p:nvSpPr>
        <p:spPr>
          <a:ln/>
        </p:spPr>
        <p:txBody>
          <a:bodyPr/>
          <a:lstStyle>
            <a:lvl1pPr>
              <a:defRPr/>
            </a:lvl1pPr>
          </a:lstStyle>
          <a:p>
            <a:pPr>
              <a:defRPr/>
            </a:pPr>
            <a:fld id="{1663DB54-CAA1-4FF1-A656-126DF26C636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i-F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833C1995-FE07-4C79-BD8C-1D8AD1B3C01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1828800" y="1600200"/>
            <a:ext cx="3429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Content Placeholder 3"/>
          <p:cNvSpPr>
            <a:spLocks noGrp="1"/>
          </p:cNvSpPr>
          <p:nvPr>
            <p:ph sz="half" idx="2"/>
          </p:nvPr>
        </p:nvSpPr>
        <p:spPr>
          <a:xfrm>
            <a:off x="5410200" y="1600200"/>
            <a:ext cx="3429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5" name="Rectangle 6"/>
          <p:cNvSpPr>
            <a:spLocks noGrp="1" noChangeArrowheads="1"/>
          </p:cNvSpPr>
          <p:nvPr>
            <p:ph type="sldNum" sz="quarter" idx="10"/>
          </p:nvPr>
        </p:nvSpPr>
        <p:spPr>
          <a:ln/>
        </p:spPr>
        <p:txBody>
          <a:bodyPr/>
          <a:lstStyle>
            <a:lvl1pPr>
              <a:defRPr/>
            </a:lvl1pPr>
          </a:lstStyle>
          <a:p>
            <a:pPr>
              <a:defRPr/>
            </a:pPr>
            <a:fld id="{31B4C7C8-C668-4A5F-AC6D-F03E86064CF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i-F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7" name="Rectangle 6"/>
          <p:cNvSpPr>
            <a:spLocks noGrp="1" noChangeArrowheads="1"/>
          </p:cNvSpPr>
          <p:nvPr>
            <p:ph type="sldNum" sz="quarter" idx="10"/>
          </p:nvPr>
        </p:nvSpPr>
        <p:spPr>
          <a:ln/>
        </p:spPr>
        <p:txBody>
          <a:bodyPr/>
          <a:lstStyle>
            <a:lvl1pPr>
              <a:defRPr/>
            </a:lvl1pPr>
          </a:lstStyle>
          <a:p>
            <a:pPr>
              <a:defRPr/>
            </a:pPr>
            <a:fld id="{2D959298-5434-4E4C-97D7-DC89EBD8A33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Rectangle 6"/>
          <p:cNvSpPr>
            <a:spLocks noGrp="1" noChangeArrowheads="1"/>
          </p:cNvSpPr>
          <p:nvPr>
            <p:ph type="sldNum" sz="quarter" idx="10"/>
          </p:nvPr>
        </p:nvSpPr>
        <p:spPr>
          <a:ln/>
        </p:spPr>
        <p:txBody>
          <a:bodyPr/>
          <a:lstStyle>
            <a:lvl1pPr>
              <a:defRPr/>
            </a:lvl1pPr>
          </a:lstStyle>
          <a:p>
            <a:pPr>
              <a:defRPr/>
            </a:pPr>
            <a:fld id="{02E9A2F0-AF30-491C-98E6-0745394A03E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076757D2-96AE-41DA-AA1A-548E5DF703F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fi-F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F3C8A8C-485C-40DD-A6A8-F4A245F03BE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fi-F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71DD60F-0FD2-4CFA-B4BB-BEA5339BC7B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55788" y="152400"/>
            <a:ext cx="7010400" cy="11160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Muokkaa otsikon perustyyliä napsauttamalla</a:t>
            </a:r>
          </a:p>
        </p:txBody>
      </p:sp>
      <p:sp>
        <p:nvSpPr>
          <p:cNvPr id="1027" name="Rectangle 3"/>
          <p:cNvSpPr>
            <a:spLocks noGrp="1" noChangeArrowheads="1"/>
          </p:cNvSpPr>
          <p:nvPr>
            <p:ph type="body" idx="1"/>
          </p:nvPr>
        </p:nvSpPr>
        <p:spPr bwMode="auto">
          <a:xfrm>
            <a:off x="1855788" y="1600200"/>
            <a:ext cx="70104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Muokkaa tekstin perustyylejä napsauttamalla</a:t>
            </a:r>
          </a:p>
          <a:p>
            <a:pPr lvl="1"/>
            <a:r>
              <a:rPr lang="en-US" smtClean="0"/>
              <a:t>toinen taso</a:t>
            </a:r>
          </a:p>
          <a:p>
            <a:pPr lvl="2"/>
            <a:r>
              <a:rPr lang="en-US" smtClean="0"/>
              <a:t>kolmas taso</a:t>
            </a:r>
          </a:p>
          <a:p>
            <a:pPr lvl="3"/>
            <a:r>
              <a:rPr lang="en-US" smtClean="0"/>
              <a:t>neljäs taso</a:t>
            </a:r>
          </a:p>
          <a:p>
            <a:pPr lvl="4"/>
            <a:r>
              <a:rPr lang="en-US" smtClean="0"/>
              <a:t>viides taso</a:t>
            </a:r>
          </a:p>
        </p:txBody>
      </p:sp>
      <p:sp>
        <p:nvSpPr>
          <p:cNvPr id="1030" name="Rectangle 6"/>
          <p:cNvSpPr>
            <a:spLocks noGrp="1" noChangeArrowheads="1"/>
          </p:cNvSpPr>
          <p:nvPr>
            <p:ph type="sldNum" sz="quarter" idx="4"/>
          </p:nvPr>
        </p:nvSpPr>
        <p:spPr bwMode="auto">
          <a:xfrm>
            <a:off x="7219950" y="6599238"/>
            <a:ext cx="1905000" cy="2016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latin typeface="Arial" charset="0"/>
              </a:defRPr>
            </a:lvl1pPr>
          </a:lstStyle>
          <a:p>
            <a:pPr>
              <a:defRPr/>
            </a:pPr>
            <a:fld id="{737E41CB-68C7-4F2D-B897-192E5E2375FF}" type="slidenum">
              <a:rPr lang="en-US"/>
              <a:pPr>
                <a:defRPr/>
              </a:pPr>
              <a:t>‹#›</a:t>
            </a:fld>
            <a:endParaRPr lang="en-US"/>
          </a:p>
        </p:txBody>
      </p:sp>
      <p:sp>
        <p:nvSpPr>
          <p:cNvPr id="6" name="Freeform 14"/>
          <p:cNvSpPr>
            <a:spLocks noEditPoints="1"/>
          </p:cNvSpPr>
          <p:nvPr userDrawn="1"/>
        </p:nvSpPr>
        <p:spPr bwMode="auto">
          <a:xfrm>
            <a:off x="14288" y="41275"/>
            <a:ext cx="1782762" cy="1671638"/>
          </a:xfrm>
          <a:custGeom>
            <a:avLst/>
            <a:gdLst>
              <a:gd name="T0" fmla="*/ 372149769 w 8135"/>
              <a:gd name="T1" fmla="*/ 220048175 h 7628"/>
              <a:gd name="T2" fmla="*/ 328974920 w 8135"/>
              <a:gd name="T3" fmla="*/ 197140530 h 7628"/>
              <a:gd name="T4" fmla="*/ 314279127 w 8135"/>
              <a:gd name="T5" fmla="*/ 180908255 h 7628"/>
              <a:gd name="T6" fmla="*/ 296749760 w 8135"/>
              <a:gd name="T7" fmla="*/ 165348316 h 7628"/>
              <a:gd name="T8" fmla="*/ 281573816 w 8135"/>
              <a:gd name="T9" fmla="*/ 154926885 h 7628"/>
              <a:gd name="T10" fmla="*/ 271632422 w 8135"/>
              <a:gd name="T11" fmla="*/ 120157370 h 7628"/>
              <a:gd name="T12" fmla="*/ 256792649 w 8135"/>
              <a:gd name="T13" fmla="*/ 89709802 h 7628"/>
              <a:gd name="T14" fmla="*/ 226056102 w 8135"/>
              <a:gd name="T15" fmla="*/ 68242815 h 7628"/>
              <a:gd name="T16" fmla="*/ 201371141 w 8135"/>
              <a:gd name="T17" fmla="*/ 68770954 h 7628"/>
              <a:gd name="T18" fmla="*/ 210111608 w 8135"/>
              <a:gd name="T19" fmla="*/ 87548596 h 7628"/>
              <a:gd name="T20" fmla="*/ 202619842 w 8135"/>
              <a:gd name="T21" fmla="*/ 101956052 h 7628"/>
              <a:gd name="T22" fmla="*/ 183841775 w 8135"/>
              <a:gd name="T23" fmla="*/ 103876856 h 7628"/>
              <a:gd name="T24" fmla="*/ 155218519 w 8135"/>
              <a:gd name="T25" fmla="*/ 84715273 h 7628"/>
              <a:gd name="T26" fmla="*/ 124194067 w 8135"/>
              <a:gd name="T27" fmla="*/ 75254353 h 7628"/>
              <a:gd name="T28" fmla="*/ 108489731 w 8135"/>
              <a:gd name="T29" fmla="*/ 81689541 h 7628"/>
              <a:gd name="T30" fmla="*/ 124194067 w 8135"/>
              <a:gd name="T31" fmla="*/ 92158965 h 7628"/>
              <a:gd name="T32" fmla="*/ 140858898 w 8135"/>
              <a:gd name="T33" fmla="*/ 124239381 h 7628"/>
              <a:gd name="T34" fmla="*/ 159348786 w 8135"/>
              <a:gd name="T35" fmla="*/ 136821799 h 7628"/>
              <a:gd name="T36" fmla="*/ 145949688 w 8135"/>
              <a:gd name="T37" fmla="*/ 140999795 h 7628"/>
              <a:gd name="T38" fmla="*/ 120688150 w 8135"/>
              <a:gd name="T39" fmla="*/ 131491101 h 7628"/>
              <a:gd name="T40" fmla="*/ 95378592 w 8135"/>
              <a:gd name="T41" fmla="*/ 108871386 h 7628"/>
              <a:gd name="T42" fmla="*/ 67475892 w 8135"/>
              <a:gd name="T43" fmla="*/ 100419190 h 7628"/>
              <a:gd name="T44" fmla="*/ 53548416 w 8135"/>
              <a:gd name="T45" fmla="*/ 105797880 h 7628"/>
              <a:gd name="T46" fmla="*/ 73719177 w 8135"/>
              <a:gd name="T47" fmla="*/ 118188354 h 7628"/>
              <a:gd name="T48" fmla="*/ 73478992 w 8135"/>
              <a:gd name="T49" fmla="*/ 129714056 h 7628"/>
              <a:gd name="T50" fmla="*/ 61232607 w 8135"/>
              <a:gd name="T51" fmla="*/ 131587087 h 7628"/>
              <a:gd name="T52" fmla="*/ 40629688 w 8135"/>
              <a:gd name="T53" fmla="*/ 115883170 h 7628"/>
              <a:gd name="T54" fmla="*/ 14023453 w 8135"/>
              <a:gd name="T55" fmla="*/ 110456241 h 7628"/>
              <a:gd name="T56" fmla="*/ 7972141 w 8135"/>
              <a:gd name="T57" fmla="*/ 117467806 h 7628"/>
              <a:gd name="T58" fmla="*/ 24877160 w 8135"/>
              <a:gd name="T59" fmla="*/ 129137925 h 7628"/>
              <a:gd name="T60" fmla="*/ 45336093 w 8135"/>
              <a:gd name="T61" fmla="*/ 165924667 h 7628"/>
              <a:gd name="T62" fmla="*/ 64065962 w 8135"/>
              <a:gd name="T63" fmla="*/ 181676577 h 7628"/>
              <a:gd name="T64" fmla="*/ 90720180 w 8135"/>
              <a:gd name="T65" fmla="*/ 182925264 h 7628"/>
              <a:gd name="T66" fmla="*/ 110938921 w 8135"/>
              <a:gd name="T67" fmla="*/ 187055267 h 7628"/>
              <a:gd name="T68" fmla="*/ 118575133 w 8135"/>
              <a:gd name="T69" fmla="*/ 207225574 h 7628"/>
              <a:gd name="T70" fmla="*/ 130773524 w 8135"/>
              <a:gd name="T71" fmla="*/ 225138689 h 7628"/>
              <a:gd name="T72" fmla="*/ 151424423 w 8135"/>
              <a:gd name="T73" fmla="*/ 232246487 h 7628"/>
              <a:gd name="T74" fmla="*/ 126931435 w 8135"/>
              <a:gd name="T75" fmla="*/ 237144811 h 7628"/>
              <a:gd name="T76" fmla="*/ 96243128 w 8135"/>
              <a:gd name="T77" fmla="*/ 228644568 h 7628"/>
              <a:gd name="T78" fmla="*/ 90768173 w 8135"/>
              <a:gd name="T79" fmla="*/ 239162039 h 7628"/>
              <a:gd name="T80" fmla="*/ 110266577 w 8135"/>
              <a:gd name="T81" fmla="*/ 266007716 h 7628"/>
              <a:gd name="T82" fmla="*/ 147918725 w 8135"/>
              <a:gd name="T83" fmla="*/ 275420424 h 7628"/>
              <a:gd name="T84" fmla="*/ 180335857 w 8135"/>
              <a:gd name="T85" fmla="*/ 271674582 h 7628"/>
              <a:gd name="T86" fmla="*/ 190853390 w 8135"/>
              <a:gd name="T87" fmla="*/ 285793643 h 7628"/>
              <a:gd name="T88" fmla="*/ 206797883 w 8135"/>
              <a:gd name="T89" fmla="*/ 293909890 h 7628"/>
              <a:gd name="T90" fmla="*/ 240751950 w 8135"/>
              <a:gd name="T91" fmla="*/ 294198066 h 7628"/>
              <a:gd name="T92" fmla="*/ 263948463 w 8135"/>
              <a:gd name="T93" fmla="*/ 307452601 h 7628"/>
              <a:gd name="T94" fmla="*/ 266445646 w 8135"/>
              <a:gd name="T95" fmla="*/ 291508501 h 7628"/>
              <a:gd name="T96" fmla="*/ 250789330 w 8135"/>
              <a:gd name="T97" fmla="*/ 268745054 h 7628"/>
              <a:gd name="T98" fmla="*/ 229994232 w 8135"/>
              <a:gd name="T99" fmla="*/ 252176611 h 7628"/>
              <a:gd name="T100" fmla="*/ 229898246 w 8135"/>
              <a:gd name="T101" fmla="*/ 242763684 h 7628"/>
              <a:gd name="T102" fmla="*/ 251990038 w 8135"/>
              <a:gd name="T103" fmla="*/ 253377086 h 7628"/>
              <a:gd name="T104" fmla="*/ 287576915 w 8135"/>
              <a:gd name="T105" fmla="*/ 262981984 h 7628"/>
              <a:gd name="T106" fmla="*/ 299919506 w 8135"/>
              <a:gd name="T107" fmla="*/ 264566839 h 7628"/>
              <a:gd name="T108" fmla="*/ 287096545 w 8135"/>
              <a:gd name="T109" fmla="*/ 243051860 h 7628"/>
              <a:gd name="T110" fmla="*/ 266349659 w 8135"/>
              <a:gd name="T111" fmla="*/ 223505841 h 7628"/>
              <a:gd name="T112" fmla="*/ 286136242 w 8135"/>
              <a:gd name="T113" fmla="*/ 231093785 h 7628"/>
              <a:gd name="T114" fmla="*/ 318649360 w 8135"/>
              <a:gd name="T115" fmla="*/ 227395881 h 7628"/>
              <a:gd name="T116" fmla="*/ 334449874 w 8135"/>
              <a:gd name="T117" fmla="*/ 234791634 h 7628"/>
              <a:gd name="T118" fmla="*/ 351739055 w 8135"/>
              <a:gd name="T119" fmla="*/ 235415978 h 7628"/>
              <a:gd name="T120" fmla="*/ 378825432 w 8135"/>
              <a:gd name="T121" fmla="*/ 237480979 h 7628"/>
              <a:gd name="T122" fmla="*/ 213665519 w 8135"/>
              <a:gd name="T123" fmla="*/ 366330674 h 76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135"/>
              <a:gd name="T187" fmla="*/ 0 h 7628"/>
              <a:gd name="T188" fmla="*/ 8135 w 8135"/>
              <a:gd name="T189" fmla="*/ 7628 h 76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135" h="7628">
                <a:moveTo>
                  <a:pt x="8135" y="5066"/>
                </a:moveTo>
                <a:lnTo>
                  <a:pt x="8120" y="5036"/>
                </a:lnTo>
                <a:lnTo>
                  <a:pt x="8107" y="5006"/>
                </a:lnTo>
                <a:lnTo>
                  <a:pt x="8092" y="4978"/>
                </a:lnTo>
                <a:lnTo>
                  <a:pt x="8076" y="4951"/>
                </a:lnTo>
                <a:lnTo>
                  <a:pt x="8060" y="4924"/>
                </a:lnTo>
                <a:lnTo>
                  <a:pt x="8043" y="4898"/>
                </a:lnTo>
                <a:lnTo>
                  <a:pt x="8026" y="4872"/>
                </a:lnTo>
                <a:lnTo>
                  <a:pt x="8009" y="4848"/>
                </a:lnTo>
                <a:lnTo>
                  <a:pt x="7991" y="4824"/>
                </a:lnTo>
                <a:lnTo>
                  <a:pt x="7973" y="4801"/>
                </a:lnTo>
                <a:lnTo>
                  <a:pt x="7955" y="4777"/>
                </a:lnTo>
                <a:lnTo>
                  <a:pt x="7935" y="4755"/>
                </a:lnTo>
                <a:lnTo>
                  <a:pt x="7916" y="4734"/>
                </a:lnTo>
                <a:lnTo>
                  <a:pt x="7896" y="4714"/>
                </a:lnTo>
                <a:lnTo>
                  <a:pt x="7876" y="4693"/>
                </a:lnTo>
                <a:lnTo>
                  <a:pt x="7856" y="4673"/>
                </a:lnTo>
                <a:lnTo>
                  <a:pt x="7836" y="4654"/>
                </a:lnTo>
                <a:lnTo>
                  <a:pt x="7814" y="4635"/>
                </a:lnTo>
                <a:lnTo>
                  <a:pt x="7793" y="4617"/>
                </a:lnTo>
                <a:lnTo>
                  <a:pt x="7771" y="4600"/>
                </a:lnTo>
                <a:lnTo>
                  <a:pt x="7749" y="4582"/>
                </a:lnTo>
                <a:lnTo>
                  <a:pt x="7727" y="4566"/>
                </a:lnTo>
                <a:lnTo>
                  <a:pt x="7682" y="4533"/>
                </a:lnTo>
                <a:lnTo>
                  <a:pt x="7637" y="4503"/>
                </a:lnTo>
                <a:lnTo>
                  <a:pt x="7614" y="4488"/>
                </a:lnTo>
                <a:lnTo>
                  <a:pt x="7591" y="4473"/>
                </a:lnTo>
                <a:lnTo>
                  <a:pt x="7568" y="4459"/>
                </a:lnTo>
                <a:lnTo>
                  <a:pt x="7544" y="4446"/>
                </a:lnTo>
                <a:lnTo>
                  <a:pt x="7521" y="4433"/>
                </a:lnTo>
                <a:lnTo>
                  <a:pt x="7496" y="4419"/>
                </a:lnTo>
                <a:lnTo>
                  <a:pt x="7450" y="4395"/>
                </a:lnTo>
                <a:lnTo>
                  <a:pt x="7402" y="4370"/>
                </a:lnTo>
                <a:lnTo>
                  <a:pt x="7353" y="4347"/>
                </a:lnTo>
                <a:lnTo>
                  <a:pt x="7305" y="4323"/>
                </a:lnTo>
                <a:lnTo>
                  <a:pt x="7209" y="4280"/>
                </a:lnTo>
                <a:lnTo>
                  <a:pt x="7116" y="4236"/>
                </a:lnTo>
                <a:lnTo>
                  <a:pt x="7069" y="4215"/>
                </a:lnTo>
                <a:lnTo>
                  <a:pt x="7023" y="4194"/>
                </a:lnTo>
                <a:lnTo>
                  <a:pt x="6979" y="4172"/>
                </a:lnTo>
                <a:lnTo>
                  <a:pt x="6935" y="4150"/>
                </a:lnTo>
                <a:lnTo>
                  <a:pt x="6892" y="4128"/>
                </a:lnTo>
                <a:lnTo>
                  <a:pt x="6870" y="4116"/>
                </a:lnTo>
                <a:lnTo>
                  <a:pt x="6850" y="4105"/>
                </a:lnTo>
                <a:lnTo>
                  <a:pt x="6829" y="4093"/>
                </a:lnTo>
                <a:lnTo>
                  <a:pt x="6809" y="4081"/>
                </a:lnTo>
                <a:lnTo>
                  <a:pt x="6790" y="4069"/>
                </a:lnTo>
                <a:lnTo>
                  <a:pt x="6769" y="4056"/>
                </a:lnTo>
                <a:lnTo>
                  <a:pt x="6751" y="4044"/>
                </a:lnTo>
                <a:lnTo>
                  <a:pt x="6734" y="4031"/>
                </a:lnTo>
                <a:lnTo>
                  <a:pt x="6726" y="4024"/>
                </a:lnTo>
                <a:lnTo>
                  <a:pt x="6717" y="4017"/>
                </a:lnTo>
                <a:lnTo>
                  <a:pt x="6701" y="4002"/>
                </a:lnTo>
                <a:lnTo>
                  <a:pt x="6685" y="3987"/>
                </a:lnTo>
                <a:lnTo>
                  <a:pt x="6670" y="3971"/>
                </a:lnTo>
                <a:lnTo>
                  <a:pt x="6657" y="3954"/>
                </a:lnTo>
                <a:lnTo>
                  <a:pt x="6643" y="3938"/>
                </a:lnTo>
                <a:lnTo>
                  <a:pt x="6629" y="3920"/>
                </a:lnTo>
                <a:lnTo>
                  <a:pt x="6617" y="3902"/>
                </a:lnTo>
                <a:lnTo>
                  <a:pt x="6605" y="3884"/>
                </a:lnTo>
                <a:lnTo>
                  <a:pt x="6593" y="3866"/>
                </a:lnTo>
                <a:lnTo>
                  <a:pt x="6582" y="3847"/>
                </a:lnTo>
                <a:lnTo>
                  <a:pt x="6572" y="3827"/>
                </a:lnTo>
                <a:lnTo>
                  <a:pt x="6562" y="3808"/>
                </a:lnTo>
                <a:lnTo>
                  <a:pt x="6552" y="3787"/>
                </a:lnTo>
                <a:lnTo>
                  <a:pt x="6544" y="3767"/>
                </a:lnTo>
                <a:lnTo>
                  <a:pt x="6535" y="3746"/>
                </a:lnTo>
                <a:lnTo>
                  <a:pt x="6528" y="3726"/>
                </a:lnTo>
                <a:lnTo>
                  <a:pt x="6521" y="3705"/>
                </a:lnTo>
                <a:lnTo>
                  <a:pt x="6507" y="3662"/>
                </a:lnTo>
                <a:lnTo>
                  <a:pt x="6500" y="3642"/>
                </a:lnTo>
                <a:lnTo>
                  <a:pt x="6494" y="3621"/>
                </a:lnTo>
                <a:lnTo>
                  <a:pt x="6484" y="3578"/>
                </a:lnTo>
                <a:lnTo>
                  <a:pt x="6479" y="3557"/>
                </a:lnTo>
                <a:lnTo>
                  <a:pt x="6475" y="3535"/>
                </a:lnTo>
                <a:lnTo>
                  <a:pt x="6467" y="3494"/>
                </a:lnTo>
                <a:lnTo>
                  <a:pt x="6461" y="3453"/>
                </a:lnTo>
                <a:lnTo>
                  <a:pt x="6423" y="3456"/>
                </a:lnTo>
                <a:lnTo>
                  <a:pt x="6382" y="3459"/>
                </a:lnTo>
                <a:lnTo>
                  <a:pt x="6361" y="3460"/>
                </a:lnTo>
                <a:lnTo>
                  <a:pt x="6340" y="3460"/>
                </a:lnTo>
                <a:lnTo>
                  <a:pt x="6318" y="3460"/>
                </a:lnTo>
                <a:lnTo>
                  <a:pt x="6295" y="3459"/>
                </a:lnTo>
                <a:lnTo>
                  <a:pt x="6273" y="3457"/>
                </a:lnTo>
                <a:lnTo>
                  <a:pt x="6250" y="3455"/>
                </a:lnTo>
                <a:lnTo>
                  <a:pt x="6226" y="3453"/>
                </a:lnTo>
                <a:lnTo>
                  <a:pt x="6204" y="3448"/>
                </a:lnTo>
                <a:lnTo>
                  <a:pt x="6179" y="3443"/>
                </a:lnTo>
                <a:lnTo>
                  <a:pt x="6156" y="3438"/>
                </a:lnTo>
                <a:lnTo>
                  <a:pt x="6133" y="3430"/>
                </a:lnTo>
                <a:lnTo>
                  <a:pt x="6109" y="3423"/>
                </a:lnTo>
                <a:lnTo>
                  <a:pt x="6098" y="3419"/>
                </a:lnTo>
                <a:lnTo>
                  <a:pt x="6086" y="3413"/>
                </a:lnTo>
                <a:lnTo>
                  <a:pt x="6063" y="3403"/>
                </a:lnTo>
                <a:lnTo>
                  <a:pt x="6052" y="3397"/>
                </a:lnTo>
                <a:lnTo>
                  <a:pt x="6040" y="3391"/>
                </a:lnTo>
                <a:lnTo>
                  <a:pt x="6028" y="3385"/>
                </a:lnTo>
                <a:lnTo>
                  <a:pt x="6018" y="3378"/>
                </a:lnTo>
                <a:lnTo>
                  <a:pt x="5995" y="3363"/>
                </a:lnTo>
                <a:lnTo>
                  <a:pt x="5985" y="3355"/>
                </a:lnTo>
                <a:lnTo>
                  <a:pt x="5973" y="3347"/>
                </a:lnTo>
                <a:lnTo>
                  <a:pt x="5952" y="3329"/>
                </a:lnTo>
                <a:lnTo>
                  <a:pt x="5941" y="3320"/>
                </a:lnTo>
                <a:lnTo>
                  <a:pt x="5931" y="3309"/>
                </a:lnTo>
                <a:lnTo>
                  <a:pt x="5921" y="3298"/>
                </a:lnTo>
                <a:lnTo>
                  <a:pt x="5910" y="3288"/>
                </a:lnTo>
                <a:lnTo>
                  <a:pt x="5901" y="3276"/>
                </a:lnTo>
                <a:lnTo>
                  <a:pt x="5891" y="3264"/>
                </a:lnTo>
                <a:lnTo>
                  <a:pt x="5872" y="3240"/>
                </a:lnTo>
                <a:lnTo>
                  <a:pt x="5863" y="3226"/>
                </a:lnTo>
                <a:lnTo>
                  <a:pt x="5853" y="3212"/>
                </a:lnTo>
                <a:lnTo>
                  <a:pt x="5845" y="3198"/>
                </a:lnTo>
                <a:lnTo>
                  <a:pt x="5836" y="3184"/>
                </a:lnTo>
                <a:lnTo>
                  <a:pt x="5827" y="3168"/>
                </a:lnTo>
                <a:lnTo>
                  <a:pt x="5819" y="3152"/>
                </a:lnTo>
                <a:lnTo>
                  <a:pt x="5810" y="3136"/>
                </a:lnTo>
                <a:lnTo>
                  <a:pt x="5803" y="3119"/>
                </a:lnTo>
                <a:lnTo>
                  <a:pt x="5796" y="3101"/>
                </a:lnTo>
                <a:lnTo>
                  <a:pt x="5788" y="3083"/>
                </a:lnTo>
                <a:lnTo>
                  <a:pt x="5778" y="3053"/>
                </a:lnTo>
                <a:lnTo>
                  <a:pt x="5767" y="3023"/>
                </a:lnTo>
                <a:lnTo>
                  <a:pt x="5758" y="2991"/>
                </a:lnTo>
                <a:lnTo>
                  <a:pt x="5750" y="2958"/>
                </a:lnTo>
                <a:lnTo>
                  <a:pt x="5741" y="2924"/>
                </a:lnTo>
                <a:lnTo>
                  <a:pt x="5734" y="2889"/>
                </a:lnTo>
                <a:lnTo>
                  <a:pt x="5727" y="2854"/>
                </a:lnTo>
                <a:lnTo>
                  <a:pt x="5719" y="2817"/>
                </a:lnTo>
                <a:lnTo>
                  <a:pt x="5690" y="2664"/>
                </a:lnTo>
                <a:lnTo>
                  <a:pt x="5683" y="2624"/>
                </a:lnTo>
                <a:lnTo>
                  <a:pt x="5674" y="2584"/>
                </a:lnTo>
                <a:lnTo>
                  <a:pt x="5666" y="2543"/>
                </a:lnTo>
                <a:lnTo>
                  <a:pt x="5656" y="2502"/>
                </a:lnTo>
                <a:lnTo>
                  <a:pt x="5646" y="2461"/>
                </a:lnTo>
                <a:lnTo>
                  <a:pt x="5634" y="2418"/>
                </a:lnTo>
                <a:lnTo>
                  <a:pt x="5621" y="2377"/>
                </a:lnTo>
                <a:lnTo>
                  <a:pt x="5609" y="2334"/>
                </a:lnTo>
                <a:lnTo>
                  <a:pt x="5594" y="2291"/>
                </a:lnTo>
                <a:lnTo>
                  <a:pt x="5585" y="2270"/>
                </a:lnTo>
                <a:lnTo>
                  <a:pt x="5577" y="2249"/>
                </a:lnTo>
                <a:lnTo>
                  <a:pt x="5568" y="2228"/>
                </a:lnTo>
                <a:lnTo>
                  <a:pt x="5559" y="2205"/>
                </a:lnTo>
                <a:lnTo>
                  <a:pt x="5549" y="2184"/>
                </a:lnTo>
                <a:lnTo>
                  <a:pt x="5539" y="2163"/>
                </a:lnTo>
                <a:lnTo>
                  <a:pt x="5518" y="2120"/>
                </a:lnTo>
                <a:lnTo>
                  <a:pt x="5495" y="2078"/>
                </a:lnTo>
                <a:lnTo>
                  <a:pt x="5483" y="2056"/>
                </a:lnTo>
                <a:lnTo>
                  <a:pt x="5469" y="2035"/>
                </a:lnTo>
                <a:lnTo>
                  <a:pt x="5456" y="2014"/>
                </a:lnTo>
                <a:lnTo>
                  <a:pt x="5443" y="1993"/>
                </a:lnTo>
                <a:lnTo>
                  <a:pt x="5413" y="1951"/>
                </a:lnTo>
                <a:lnTo>
                  <a:pt x="5397" y="1930"/>
                </a:lnTo>
                <a:lnTo>
                  <a:pt x="5381" y="1910"/>
                </a:lnTo>
                <a:lnTo>
                  <a:pt x="5364" y="1888"/>
                </a:lnTo>
                <a:lnTo>
                  <a:pt x="5347" y="1868"/>
                </a:lnTo>
                <a:lnTo>
                  <a:pt x="5329" y="1848"/>
                </a:lnTo>
                <a:lnTo>
                  <a:pt x="5310" y="1827"/>
                </a:lnTo>
                <a:lnTo>
                  <a:pt x="5293" y="1809"/>
                </a:lnTo>
                <a:lnTo>
                  <a:pt x="5275" y="1791"/>
                </a:lnTo>
                <a:lnTo>
                  <a:pt x="5240" y="1757"/>
                </a:lnTo>
                <a:lnTo>
                  <a:pt x="5203" y="1724"/>
                </a:lnTo>
                <a:lnTo>
                  <a:pt x="5185" y="1707"/>
                </a:lnTo>
                <a:lnTo>
                  <a:pt x="5167" y="1692"/>
                </a:lnTo>
                <a:lnTo>
                  <a:pt x="5131" y="1661"/>
                </a:lnTo>
                <a:lnTo>
                  <a:pt x="5112" y="1647"/>
                </a:lnTo>
                <a:lnTo>
                  <a:pt x="5094" y="1632"/>
                </a:lnTo>
                <a:lnTo>
                  <a:pt x="5057" y="1606"/>
                </a:lnTo>
                <a:lnTo>
                  <a:pt x="5019" y="1579"/>
                </a:lnTo>
                <a:lnTo>
                  <a:pt x="4980" y="1555"/>
                </a:lnTo>
                <a:lnTo>
                  <a:pt x="4961" y="1543"/>
                </a:lnTo>
                <a:lnTo>
                  <a:pt x="4942" y="1531"/>
                </a:lnTo>
                <a:lnTo>
                  <a:pt x="4904" y="1510"/>
                </a:lnTo>
                <a:lnTo>
                  <a:pt x="4864" y="1490"/>
                </a:lnTo>
                <a:lnTo>
                  <a:pt x="4825" y="1471"/>
                </a:lnTo>
                <a:lnTo>
                  <a:pt x="4786" y="1453"/>
                </a:lnTo>
                <a:lnTo>
                  <a:pt x="4746" y="1436"/>
                </a:lnTo>
                <a:lnTo>
                  <a:pt x="4707" y="1421"/>
                </a:lnTo>
                <a:lnTo>
                  <a:pt x="4667" y="1407"/>
                </a:lnTo>
                <a:lnTo>
                  <a:pt x="4627" y="1394"/>
                </a:lnTo>
                <a:lnTo>
                  <a:pt x="4587" y="1382"/>
                </a:lnTo>
                <a:lnTo>
                  <a:pt x="4547" y="1372"/>
                </a:lnTo>
                <a:lnTo>
                  <a:pt x="4506" y="1362"/>
                </a:lnTo>
                <a:lnTo>
                  <a:pt x="4466" y="1355"/>
                </a:lnTo>
                <a:lnTo>
                  <a:pt x="4426" y="1347"/>
                </a:lnTo>
                <a:lnTo>
                  <a:pt x="4386" y="1341"/>
                </a:lnTo>
                <a:lnTo>
                  <a:pt x="4346" y="1337"/>
                </a:lnTo>
                <a:lnTo>
                  <a:pt x="4305" y="1332"/>
                </a:lnTo>
                <a:lnTo>
                  <a:pt x="4266" y="1330"/>
                </a:lnTo>
                <a:lnTo>
                  <a:pt x="4226" y="1328"/>
                </a:lnTo>
                <a:lnTo>
                  <a:pt x="4186" y="1328"/>
                </a:lnTo>
                <a:lnTo>
                  <a:pt x="4146" y="1328"/>
                </a:lnTo>
                <a:lnTo>
                  <a:pt x="4106" y="1329"/>
                </a:lnTo>
                <a:lnTo>
                  <a:pt x="4067" y="1332"/>
                </a:lnTo>
                <a:lnTo>
                  <a:pt x="4091" y="1348"/>
                </a:lnTo>
                <a:lnTo>
                  <a:pt x="4114" y="1364"/>
                </a:lnTo>
                <a:lnTo>
                  <a:pt x="4135" y="1381"/>
                </a:lnTo>
                <a:lnTo>
                  <a:pt x="4155" y="1398"/>
                </a:lnTo>
                <a:lnTo>
                  <a:pt x="4174" y="1415"/>
                </a:lnTo>
                <a:lnTo>
                  <a:pt x="4193" y="1432"/>
                </a:lnTo>
                <a:lnTo>
                  <a:pt x="4211" y="1449"/>
                </a:lnTo>
                <a:lnTo>
                  <a:pt x="4227" y="1467"/>
                </a:lnTo>
                <a:lnTo>
                  <a:pt x="4243" y="1484"/>
                </a:lnTo>
                <a:lnTo>
                  <a:pt x="4257" y="1503"/>
                </a:lnTo>
                <a:lnTo>
                  <a:pt x="4271" y="1521"/>
                </a:lnTo>
                <a:lnTo>
                  <a:pt x="4284" y="1539"/>
                </a:lnTo>
                <a:lnTo>
                  <a:pt x="4296" y="1556"/>
                </a:lnTo>
                <a:lnTo>
                  <a:pt x="4306" y="1574"/>
                </a:lnTo>
                <a:lnTo>
                  <a:pt x="4317" y="1592"/>
                </a:lnTo>
                <a:lnTo>
                  <a:pt x="4327" y="1610"/>
                </a:lnTo>
                <a:lnTo>
                  <a:pt x="4334" y="1628"/>
                </a:lnTo>
                <a:lnTo>
                  <a:pt x="4342" y="1646"/>
                </a:lnTo>
                <a:lnTo>
                  <a:pt x="4349" y="1664"/>
                </a:lnTo>
                <a:lnTo>
                  <a:pt x="4355" y="1682"/>
                </a:lnTo>
                <a:lnTo>
                  <a:pt x="4359" y="1700"/>
                </a:lnTo>
                <a:lnTo>
                  <a:pt x="4365" y="1718"/>
                </a:lnTo>
                <a:lnTo>
                  <a:pt x="4368" y="1736"/>
                </a:lnTo>
                <a:lnTo>
                  <a:pt x="4371" y="1753"/>
                </a:lnTo>
                <a:lnTo>
                  <a:pt x="4373" y="1772"/>
                </a:lnTo>
                <a:lnTo>
                  <a:pt x="4374" y="1789"/>
                </a:lnTo>
                <a:lnTo>
                  <a:pt x="4375" y="1806"/>
                </a:lnTo>
                <a:lnTo>
                  <a:pt x="4375" y="1823"/>
                </a:lnTo>
                <a:lnTo>
                  <a:pt x="4374" y="1840"/>
                </a:lnTo>
                <a:lnTo>
                  <a:pt x="4373" y="1857"/>
                </a:lnTo>
                <a:lnTo>
                  <a:pt x="4371" y="1874"/>
                </a:lnTo>
                <a:lnTo>
                  <a:pt x="4368" y="1890"/>
                </a:lnTo>
                <a:lnTo>
                  <a:pt x="4365" y="1906"/>
                </a:lnTo>
                <a:lnTo>
                  <a:pt x="4361" y="1921"/>
                </a:lnTo>
                <a:lnTo>
                  <a:pt x="4356" y="1936"/>
                </a:lnTo>
                <a:lnTo>
                  <a:pt x="4351" y="1951"/>
                </a:lnTo>
                <a:lnTo>
                  <a:pt x="4345" y="1966"/>
                </a:lnTo>
                <a:lnTo>
                  <a:pt x="4338" y="1981"/>
                </a:lnTo>
                <a:lnTo>
                  <a:pt x="4331" y="1995"/>
                </a:lnTo>
                <a:lnTo>
                  <a:pt x="4323" y="2009"/>
                </a:lnTo>
                <a:lnTo>
                  <a:pt x="4316" y="2022"/>
                </a:lnTo>
                <a:lnTo>
                  <a:pt x="4306" y="2035"/>
                </a:lnTo>
                <a:lnTo>
                  <a:pt x="4298" y="2048"/>
                </a:lnTo>
                <a:lnTo>
                  <a:pt x="4288" y="2060"/>
                </a:lnTo>
                <a:lnTo>
                  <a:pt x="4278" y="2071"/>
                </a:lnTo>
                <a:lnTo>
                  <a:pt x="4267" y="2083"/>
                </a:lnTo>
                <a:lnTo>
                  <a:pt x="4256" y="2094"/>
                </a:lnTo>
                <a:lnTo>
                  <a:pt x="4245" y="2104"/>
                </a:lnTo>
                <a:lnTo>
                  <a:pt x="4232" y="2114"/>
                </a:lnTo>
                <a:lnTo>
                  <a:pt x="4219" y="2123"/>
                </a:lnTo>
                <a:lnTo>
                  <a:pt x="4206" y="2132"/>
                </a:lnTo>
                <a:lnTo>
                  <a:pt x="4194" y="2140"/>
                </a:lnTo>
                <a:lnTo>
                  <a:pt x="4180" y="2148"/>
                </a:lnTo>
                <a:lnTo>
                  <a:pt x="4166" y="2155"/>
                </a:lnTo>
                <a:lnTo>
                  <a:pt x="4151" y="2162"/>
                </a:lnTo>
                <a:lnTo>
                  <a:pt x="4136" y="2167"/>
                </a:lnTo>
                <a:lnTo>
                  <a:pt x="4121" y="2172"/>
                </a:lnTo>
                <a:lnTo>
                  <a:pt x="4105" y="2177"/>
                </a:lnTo>
                <a:lnTo>
                  <a:pt x="4089" y="2181"/>
                </a:lnTo>
                <a:lnTo>
                  <a:pt x="4074" y="2184"/>
                </a:lnTo>
                <a:lnTo>
                  <a:pt x="4056" y="2187"/>
                </a:lnTo>
                <a:lnTo>
                  <a:pt x="4041" y="2188"/>
                </a:lnTo>
                <a:lnTo>
                  <a:pt x="4024" y="2189"/>
                </a:lnTo>
                <a:lnTo>
                  <a:pt x="4005" y="2190"/>
                </a:lnTo>
                <a:lnTo>
                  <a:pt x="3982" y="2189"/>
                </a:lnTo>
                <a:lnTo>
                  <a:pt x="3959" y="2188"/>
                </a:lnTo>
                <a:lnTo>
                  <a:pt x="3935" y="2186"/>
                </a:lnTo>
                <a:lnTo>
                  <a:pt x="3913" y="2183"/>
                </a:lnTo>
                <a:lnTo>
                  <a:pt x="3891" y="2179"/>
                </a:lnTo>
                <a:lnTo>
                  <a:pt x="3869" y="2175"/>
                </a:lnTo>
                <a:lnTo>
                  <a:pt x="3848" y="2169"/>
                </a:lnTo>
                <a:lnTo>
                  <a:pt x="3828" y="2163"/>
                </a:lnTo>
                <a:lnTo>
                  <a:pt x="3807" y="2156"/>
                </a:lnTo>
                <a:lnTo>
                  <a:pt x="3786" y="2149"/>
                </a:lnTo>
                <a:lnTo>
                  <a:pt x="3767" y="2142"/>
                </a:lnTo>
                <a:lnTo>
                  <a:pt x="3748" y="2133"/>
                </a:lnTo>
                <a:lnTo>
                  <a:pt x="3728" y="2123"/>
                </a:lnTo>
                <a:lnTo>
                  <a:pt x="3710" y="2114"/>
                </a:lnTo>
                <a:lnTo>
                  <a:pt x="3691" y="2103"/>
                </a:lnTo>
                <a:lnTo>
                  <a:pt x="3673" y="2093"/>
                </a:lnTo>
                <a:lnTo>
                  <a:pt x="3654" y="2082"/>
                </a:lnTo>
                <a:lnTo>
                  <a:pt x="3636" y="2070"/>
                </a:lnTo>
                <a:lnTo>
                  <a:pt x="3600" y="2046"/>
                </a:lnTo>
                <a:lnTo>
                  <a:pt x="3582" y="2033"/>
                </a:lnTo>
                <a:lnTo>
                  <a:pt x="3564" y="2020"/>
                </a:lnTo>
                <a:lnTo>
                  <a:pt x="3529" y="1993"/>
                </a:lnTo>
                <a:lnTo>
                  <a:pt x="3494" y="1965"/>
                </a:lnTo>
                <a:lnTo>
                  <a:pt x="3458" y="1936"/>
                </a:lnTo>
                <a:lnTo>
                  <a:pt x="3386" y="1879"/>
                </a:lnTo>
                <a:lnTo>
                  <a:pt x="3350" y="1849"/>
                </a:lnTo>
                <a:lnTo>
                  <a:pt x="3311" y="1820"/>
                </a:lnTo>
                <a:lnTo>
                  <a:pt x="3292" y="1807"/>
                </a:lnTo>
                <a:lnTo>
                  <a:pt x="3272" y="1792"/>
                </a:lnTo>
                <a:lnTo>
                  <a:pt x="3232" y="1764"/>
                </a:lnTo>
                <a:lnTo>
                  <a:pt x="3190" y="1738"/>
                </a:lnTo>
                <a:lnTo>
                  <a:pt x="3169" y="1724"/>
                </a:lnTo>
                <a:lnTo>
                  <a:pt x="3148" y="1712"/>
                </a:lnTo>
                <a:lnTo>
                  <a:pt x="3102" y="1688"/>
                </a:lnTo>
                <a:lnTo>
                  <a:pt x="3079" y="1676"/>
                </a:lnTo>
                <a:lnTo>
                  <a:pt x="3055" y="1664"/>
                </a:lnTo>
                <a:lnTo>
                  <a:pt x="3031" y="1654"/>
                </a:lnTo>
                <a:lnTo>
                  <a:pt x="3006" y="1643"/>
                </a:lnTo>
                <a:lnTo>
                  <a:pt x="2981" y="1633"/>
                </a:lnTo>
                <a:lnTo>
                  <a:pt x="2954" y="1625"/>
                </a:lnTo>
                <a:lnTo>
                  <a:pt x="2928" y="1616"/>
                </a:lnTo>
                <a:lnTo>
                  <a:pt x="2901" y="1608"/>
                </a:lnTo>
                <a:lnTo>
                  <a:pt x="2872" y="1600"/>
                </a:lnTo>
                <a:lnTo>
                  <a:pt x="2844" y="1594"/>
                </a:lnTo>
                <a:lnTo>
                  <a:pt x="2815" y="1588"/>
                </a:lnTo>
                <a:lnTo>
                  <a:pt x="2784" y="1582"/>
                </a:lnTo>
                <a:lnTo>
                  <a:pt x="2753" y="1578"/>
                </a:lnTo>
                <a:lnTo>
                  <a:pt x="2721" y="1574"/>
                </a:lnTo>
                <a:lnTo>
                  <a:pt x="2689" y="1571"/>
                </a:lnTo>
                <a:lnTo>
                  <a:pt x="2656" y="1568"/>
                </a:lnTo>
                <a:lnTo>
                  <a:pt x="2621" y="1567"/>
                </a:lnTo>
                <a:lnTo>
                  <a:pt x="2586" y="1567"/>
                </a:lnTo>
                <a:lnTo>
                  <a:pt x="2554" y="1567"/>
                </a:lnTo>
                <a:lnTo>
                  <a:pt x="2523" y="1570"/>
                </a:lnTo>
                <a:lnTo>
                  <a:pt x="2492" y="1573"/>
                </a:lnTo>
                <a:lnTo>
                  <a:pt x="2477" y="1574"/>
                </a:lnTo>
                <a:lnTo>
                  <a:pt x="2461" y="1576"/>
                </a:lnTo>
                <a:lnTo>
                  <a:pt x="2431" y="1581"/>
                </a:lnTo>
                <a:lnTo>
                  <a:pt x="2402" y="1588"/>
                </a:lnTo>
                <a:lnTo>
                  <a:pt x="2375" y="1594"/>
                </a:lnTo>
                <a:lnTo>
                  <a:pt x="2347" y="1601"/>
                </a:lnTo>
                <a:lnTo>
                  <a:pt x="2321" y="1610"/>
                </a:lnTo>
                <a:lnTo>
                  <a:pt x="2295" y="1619"/>
                </a:lnTo>
                <a:lnTo>
                  <a:pt x="2271" y="1629"/>
                </a:lnTo>
                <a:lnTo>
                  <a:pt x="2247" y="1640"/>
                </a:lnTo>
                <a:lnTo>
                  <a:pt x="2225" y="1650"/>
                </a:lnTo>
                <a:lnTo>
                  <a:pt x="2204" y="1661"/>
                </a:lnTo>
                <a:lnTo>
                  <a:pt x="2185" y="1673"/>
                </a:lnTo>
                <a:lnTo>
                  <a:pt x="2165" y="1684"/>
                </a:lnTo>
                <a:lnTo>
                  <a:pt x="2186" y="1686"/>
                </a:lnTo>
                <a:lnTo>
                  <a:pt x="2205" y="1690"/>
                </a:lnTo>
                <a:lnTo>
                  <a:pt x="2223" y="1694"/>
                </a:lnTo>
                <a:lnTo>
                  <a:pt x="2242" y="1697"/>
                </a:lnTo>
                <a:lnTo>
                  <a:pt x="2259" y="1701"/>
                </a:lnTo>
                <a:lnTo>
                  <a:pt x="2277" y="1707"/>
                </a:lnTo>
                <a:lnTo>
                  <a:pt x="2294" y="1712"/>
                </a:lnTo>
                <a:lnTo>
                  <a:pt x="2310" y="1717"/>
                </a:lnTo>
                <a:lnTo>
                  <a:pt x="2327" y="1723"/>
                </a:lnTo>
                <a:lnTo>
                  <a:pt x="2342" y="1729"/>
                </a:lnTo>
                <a:lnTo>
                  <a:pt x="2358" y="1736"/>
                </a:lnTo>
                <a:lnTo>
                  <a:pt x="2373" y="1743"/>
                </a:lnTo>
                <a:lnTo>
                  <a:pt x="2401" y="1758"/>
                </a:lnTo>
                <a:lnTo>
                  <a:pt x="2415" y="1766"/>
                </a:lnTo>
                <a:lnTo>
                  <a:pt x="2429" y="1775"/>
                </a:lnTo>
                <a:lnTo>
                  <a:pt x="2442" y="1783"/>
                </a:lnTo>
                <a:lnTo>
                  <a:pt x="2455" y="1792"/>
                </a:lnTo>
                <a:lnTo>
                  <a:pt x="2467" y="1801"/>
                </a:lnTo>
                <a:lnTo>
                  <a:pt x="2480" y="1811"/>
                </a:lnTo>
                <a:lnTo>
                  <a:pt x="2492" y="1820"/>
                </a:lnTo>
                <a:lnTo>
                  <a:pt x="2503" y="1830"/>
                </a:lnTo>
                <a:lnTo>
                  <a:pt x="2514" y="1841"/>
                </a:lnTo>
                <a:lnTo>
                  <a:pt x="2526" y="1851"/>
                </a:lnTo>
                <a:lnTo>
                  <a:pt x="2547" y="1873"/>
                </a:lnTo>
                <a:lnTo>
                  <a:pt x="2566" y="1896"/>
                </a:lnTo>
                <a:lnTo>
                  <a:pt x="2577" y="1908"/>
                </a:lnTo>
                <a:lnTo>
                  <a:pt x="2586" y="1919"/>
                </a:lnTo>
                <a:lnTo>
                  <a:pt x="2604" y="1944"/>
                </a:lnTo>
                <a:lnTo>
                  <a:pt x="2621" y="1969"/>
                </a:lnTo>
                <a:lnTo>
                  <a:pt x="2638" y="1996"/>
                </a:lnTo>
                <a:lnTo>
                  <a:pt x="2654" y="2022"/>
                </a:lnTo>
                <a:lnTo>
                  <a:pt x="2669" y="2049"/>
                </a:lnTo>
                <a:lnTo>
                  <a:pt x="2684" y="2077"/>
                </a:lnTo>
                <a:lnTo>
                  <a:pt x="2698" y="2105"/>
                </a:lnTo>
                <a:lnTo>
                  <a:pt x="2712" y="2134"/>
                </a:lnTo>
                <a:lnTo>
                  <a:pt x="2725" y="2163"/>
                </a:lnTo>
                <a:lnTo>
                  <a:pt x="2737" y="2193"/>
                </a:lnTo>
                <a:lnTo>
                  <a:pt x="2750" y="2221"/>
                </a:lnTo>
                <a:lnTo>
                  <a:pt x="2774" y="2281"/>
                </a:lnTo>
                <a:lnTo>
                  <a:pt x="2823" y="2400"/>
                </a:lnTo>
                <a:lnTo>
                  <a:pt x="2834" y="2423"/>
                </a:lnTo>
                <a:lnTo>
                  <a:pt x="2845" y="2446"/>
                </a:lnTo>
                <a:lnTo>
                  <a:pt x="2855" y="2468"/>
                </a:lnTo>
                <a:lnTo>
                  <a:pt x="2867" y="2489"/>
                </a:lnTo>
                <a:lnTo>
                  <a:pt x="2880" y="2509"/>
                </a:lnTo>
                <a:lnTo>
                  <a:pt x="2891" y="2530"/>
                </a:lnTo>
                <a:lnTo>
                  <a:pt x="2905" y="2550"/>
                </a:lnTo>
                <a:lnTo>
                  <a:pt x="2918" y="2569"/>
                </a:lnTo>
                <a:lnTo>
                  <a:pt x="2933" y="2587"/>
                </a:lnTo>
                <a:lnTo>
                  <a:pt x="2947" y="2605"/>
                </a:lnTo>
                <a:lnTo>
                  <a:pt x="2954" y="2614"/>
                </a:lnTo>
                <a:lnTo>
                  <a:pt x="2962" y="2622"/>
                </a:lnTo>
                <a:lnTo>
                  <a:pt x="2978" y="2639"/>
                </a:lnTo>
                <a:lnTo>
                  <a:pt x="2993" y="2656"/>
                </a:lnTo>
                <a:lnTo>
                  <a:pt x="3010" y="2671"/>
                </a:lnTo>
                <a:lnTo>
                  <a:pt x="3019" y="2680"/>
                </a:lnTo>
                <a:lnTo>
                  <a:pt x="3027" y="2687"/>
                </a:lnTo>
                <a:lnTo>
                  <a:pt x="3044" y="2702"/>
                </a:lnTo>
                <a:lnTo>
                  <a:pt x="3063" y="2716"/>
                </a:lnTo>
                <a:lnTo>
                  <a:pt x="3081" y="2730"/>
                </a:lnTo>
                <a:lnTo>
                  <a:pt x="3100" y="2742"/>
                </a:lnTo>
                <a:lnTo>
                  <a:pt x="3120" y="2755"/>
                </a:lnTo>
                <a:lnTo>
                  <a:pt x="3140" y="2768"/>
                </a:lnTo>
                <a:lnTo>
                  <a:pt x="3160" y="2780"/>
                </a:lnTo>
                <a:lnTo>
                  <a:pt x="3182" y="2791"/>
                </a:lnTo>
                <a:lnTo>
                  <a:pt x="3203" y="2802"/>
                </a:lnTo>
                <a:lnTo>
                  <a:pt x="3225" y="2811"/>
                </a:lnTo>
                <a:lnTo>
                  <a:pt x="3248" y="2822"/>
                </a:lnTo>
                <a:lnTo>
                  <a:pt x="3270" y="2832"/>
                </a:lnTo>
                <a:lnTo>
                  <a:pt x="3294" y="2840"/>
                </a:lnTo>
                <a:lnTo>
                  <a:pt x="3318" y="2849"/>
                </a:lnTo>
                <a:lnTo>
                  <a:pt x="3342" y="2857"/>
                </a:lnTo>
                <a:lnTo>
                  <a:pt x="3368" y="2865"/>
                </a:lnTo>
                <a:lnTo>
                  <a:pt x="3393" y="2872"/>
                </a:lnTo>
                <a:lnTo>
                  <a:pt x="3388" y="2875"/>
                </a:lnTo>
                <a:lnTo>
                  <a:pt x="3384" y="2877"/>
                </a:lnTo>
                <a:lnTo>
                  <a:pt x="3371" y="2884"/>
                </a:lnTo>
                <a:lnTo>
                  <a:pt x="3358" y="2889"/>
                </a:lnTo>
                <a:lnTo>
                  <a:pt x="3343" y="2894"/>
                </a:lnTo>
                <a:lnTo>
                  <a:pt x="3327" y="2900"/>
                </a:lnTo>
                <a:lnTo>
                  <a:pt x="3310" y="2905"/>
                </a:lnTo>
                <a:lnTo>
                  <a:pt x="3291" y="2910"/>
                </a:lnTo>
                <a:lnTo>
                  <a:pt x="3271" y="2915"/>
                </a:lnTo>
                <a:lnTo>
                  <a:pt x="3250" y="2920"/>
                </a:lnTo>
                <a:lnTo>
                  <a:pt x="3227" y="2923"/>
                </a:lnTo>
                <a:lnTo>
                  <a:pt x="3204" y="2927"/>
                </a:lnTo>
                <a:lnTo>
                  <a:pt x="3178" y="2930"/>
                </a:lnTo>
                <a:lnTo>
                  <a:pt x="3166" y="2932"/>
                </a:lnTo>
                <a:lnTo>
                  <a:pt x="3153" y="2933"/>
                </a:lnTo>
                <a:lnTo>
                  <a:pt x="3126" y="2935"/>
                </a:lnTo>
                <a:lnTo>
                  <a:pt x="3099" y="2936"/>
                </a:lnTo>
                <a:lnTo>
                  <a:pt x="3070" y="2936"/>
                </a:lnTo>
                <a:lnTo>
                  <a:pt x="3039" y="2936"/>
                </a:lnTo>
                <a:lnTo>
                  <a:pt x="3024" y="2935"/>
                </a:lnTo>
                <a:lnTo>
                  <a:pt x="3009" y="2934"/>
                </a:lnTo>
                <a:lnTo>
                  <a:pt x="2979" y="2932"/>
                </a:lnTo>
                <a:lnTo>
                  <a:pt x="2950" y="2928"/>
                </a:lnTo>
                <a:lnTo>
                  <a:pt x="2921" y="2924"/>
                </a:lnTo>
                <a:lnTo>
                  <a:pt x="2892" y="2919"/>
                </a:lnTo>
                <a:lnTo>
                  <a:pt x="2865" y="2912"/>
                </a:lnTo>
                <a:lnTo>
                  <a:pt x="2851" y="2908"/>
                </a:lnTo>
                <a:lnTo>
                  <a:pt x="2837" y="2905"/>
                </a:lnTo>
                <a:lnTo>
                  <a:pt x="2810" y="2896"/>
                </a:lnTo>
                <a:lnTo>
                  <a:pt x="2783" y="2888"/>
                </a:lnTo>
                <a:lnTo>
                  <a:pt x="2757" y="2878"/>
                </a:lnTo>
                <a:lnTo>
                  <a:pt x="2731" y="2868"/>
                </a:lnTo>
                <a:lnTo>
                  <a:pt x="2705" y="2856"/>
                </a:lnTo>
                <a:lnTo>
                  <a:pt x="2681" y="2844"/>
                </a:lnTo>
                <a:lnTo>
                  <a:pt x="2656" y="2831"/>
                </a:lnTo>
                <a:lnTo>
                  <a:pt x="2631" y="2818"/>
                </a:lnTo>
                <a:lnTo>
                  <a:pt x="2608" y="2803"/>
                </a:lnTo>
                <a:lnTo>
                  <a:pt x="2583" y="2788"/>
                </a:lnTo>
                <a:lnTo>
                  <a:pt x="2560" y="2772"/>
                </a:lnTo>
                <a:lnTo>
                  <a:pt x="2536" y="2756"/>
                </a:lnTo>
                <a:lnTo>
                  <a:pt x="2513" y="2738"/>
                </a:lnTo>
                <a:lnTo>
                  <a:pt x="2490" y="2721"/>
                </a:lnTo>
                <a:lnTo>
                  <a:pt x="2466" y="2703"/>
                </a:lnTo>
                <a:lnTo>
                  <a:pt x="2444" y="2684"/>
                </a:lnTo>
                <a:lnTo>
                  <a:pt x="2421" y="2664"/>
                </a:lnTo>
                <a:lnTo>
                  <a:pt x="2398" y="2644"/>
                </a:lnTo>
                <a:lnTo>
                  <a:pt x="2376" y="2623"/>
                </a:lnTo>
                <a:lnTo>
                  <a:pt x="2354" y="2602"/>
                </a:lnTo>
                <a:lnTo>
                  <a:pt x="2331" y="2581"/>
                </a:lnTo>
                <a:lnTo>
                  <a:pt x="2309" y="2558"/>
                </a:lnTo>
                <a:lnTo>
                  <a:pt x="2263" y="2514"/>
                </a:lnTo>
                <a:lnTo>
                  <a:pt x="2224" y="2473"/>
                </a:lnTo>
                <a:lnTo>
                  <a:pt x="2204" y="2453"/>
                </a:lnTo>
                <a:lnTo>
                  <a:pt x="2183" y="2433"/>
                </a:lnTo>
                <a:lnTo>
                  <a:pt x="2162" y="2413"/>
                </a:lnTo>
                <a:lnTo>
                  <a:pt x="2142" y="2394"/>
                </a:lnTo>
                <a:lnTo>
                  <a:pt x="2121" y="2374"/>
                </a:lnTo>
                <a:lnTo>
                  <a:pt x="2099" y="2355"/>
                </a:lnTo>
                <a:lnTo>
                  <a:pt x="2077" y="2337"/>
                </a:lnTo>
                <a:lnTo>
                  <a:pt x="2055" y="2319"/>
                </a:lnTo>
                <a:lnTo>
                  <a:pt x="2033" y="2301"/>
                </a:lnTo>
                <a:lnTo>
                  <a:pt x="2009" y="2284"/>
                </a:lnTo>
                <a:lnTo>
                  <a:pt x="1986" y="2267"/>
                </a:lnTo>
                <a:lnTo>
                  <a:pt x="1962" y="2251"/>
                </a:lnTo>
                <a:lnTo>
                  <a:pt x="1938" y="2235"/>
                </a:lnTo>
                <a:lnTo>
                  <a:pt x="1912" y="2220"/>
                </a:lnTo>
                <a:lnTo>
                  <a:pt x="1887" y="2206"/>
                </a:lnTo>
                <a:lnTo>
                  <a:pt x="1861" y="2193"/>
                </a:lnTo>
                <a:lnTo>
                  <a:pt x="1835" y="2179"/>
                </a:lnTo>
                <a:lnTo>
                  <a:pt x="1807" y="2167"/>
                </a:lnTo>
                <a:lnTo>
                  <a:pt x="1780" y="2155"/>
                </a:lnTo>
                <a:lnTo>
                  <a:pt x="1751" y="2145"/>
                </a:lnTo>
                <a:lnTo>
                  <a:pt x="1721" y="2135"/>
                </a:lnTo>
                <a:lnTo>
                  <a:pt x="1691" y="2126"/>
                </a:lnTo>
                <a:lnTo>
                  <a:pt x="1676" y="2121"/>
                </a:lnTo>
                <a:lnTo>
                  <a:pt x="1660" y="2118"/>
                </a:lnTo>
                <a:lnTo>
                  <a:pt x="1630" y="2111"/>
                </a:lnTo>
                <a:lnTo>
                  <a:pt x="1598" y="2104"/>
                </a:lnTo>
                <a:lnTo>
                  <a:pt x="1565" y="2100"/>
                </a:lnTo>
                <a:lnTo>
                  <a:pt x="1548" y="2098"/>
                </a:lnTo>
                <a:lnTo>
                  <a:pt x="1531" y="2096"/>
                </a:lnTo>
                <a:lnTo>
                  <a:pt x="1496" y="2093"/>
                </a:lnTo>
                <a:lnTo>
                  <a:pt x="1461" y="2091"/>
                </a:lnTo>
                <a:lnTo>
                  <a:pt x="1423" y="2091"/>
                </a:lnTo>
                <a:lnTo>
                  <a:pt x="1405" y="2091"/>
                </a:lnTo>
                <a:lnTo>
                  <a:pt x="1388" y="2092"/>
                </a:lnTo>
                <a:lnTo>
                  <a:pt x="1370" y="2092"/>
                </a:lnTo>
                <a:lnTo>
                  <a:pt x="1353" y="2093"/>
                </a:lnTo>
                <a:lnTo>
                  <a:pt x="1336" y="2095"/>
                </a:lnTo>
                <a:lnTo>
                  <a:pt x="1320" y="2096"/>
                </a:lnTo>
                <a:lnTo>
                  <a:pt x="1287" y="2100"/>
                </a:lnTo>
                <a:lnTo>
                  <a:pt x="1256" y="2105"/>
                </a:lnTo>
                <a:lnTo>
                  <a:pt x="1228" y="2112"/>
                </a:lnTo>
                <a:lnTo>
                  <a:pt x="1200" y="2118"/>
                </a:lnTo>
                <a:lnTo>
                  <a:pt x="1174" y="2126"/>
                </a:lnTo>
                <a:lnTo>
                  <a:pt x="1149" y="2133"/>
                </a:lnTo>
                <a:lnTo>
                  <a:pt x="1126" y="2140"/>
                </a:lnTo>
                <a:lnTo>
                  <a:pt x="1104" y="2149"/>
                </a:lnTo>
                <a:lnTo>
                  <a:pt x="1086" y="2156"/>
                </a:lnTo>
                <a:lnTo>
                  <a:pt x="1068" y="2165"/>
                </a:lnTo>
                <a:lnTo>
                  <a:pt x="1053" y="2172"/>
                </a:lnTo>
                <a:lnTo>
                  <a:pt x="1041" y="2180"/>
                </a:lnTo>
                <a:lnTo>
                  <a:pt x="1030" y="2186"/>
                </a:lnTo>
                <a:lnTo>
                  <a:pt x="1050" y="2190"/>
                </a:lnTo>
                <a:lnTo>
                  <a:pt x="1072" y="2194"/>
                </a:lnTo>
                <a:lnTo>
                  <a:pt x="1093" y="2199"/>
                </a:lnTo>
                <a:lnTo>
                  <a:pt x="1115" y="2203"/>
                </a:lnTo>
                <a:lnTo>
                  <a:pt x="1160" y="2216"/>
                </a:lnTo>
                <a:lnTo>
                  <a:pt x="1182" y="2222"/>
                </a:lnTo>
                <a:lnTo>
                  <a:pt x="1205" y="2230"/>
                </a:lnTo>
                <a:lnTo>
                  <a:pt x="1228" y="2238"/>
                </a:lnTo>
                <a:lnTo>
                  <a:pt x="1250" y="2247"/>
                </a:lnTo>
                <a:lnTo>
                  <a:pt x="1272" y="2255"/>
                </a:lnTo>
                <a:lnTo>
                  <a:pt x="1295" y="2265"/>
                </a:lnTo>
                <a:lnTo>
                  <a:pt x="1316" y="2276"/>
                </a:lnTo>
                <a:lnTo>
                  <a:pt x="1337" y="2286"/>
                </a:lnTo>
                <a:lnTo>
                  <a:pt x="1359" y="2298"/>
                </a:lnTo>
                <a:lnTo>
                  <a:pt x="1379" y="2310"/>
                </a:lnTo>
                <a:lnTo>
                  <a:pt x="1399" y="2322"/>
                </a:lnTo>
                <a:lnTo>
                  <a:pt x="1418" y="2335"/>
                </a:lnTo>
                <a:lnTo>
                  <a:pt x="1436" y="2349"/>
                </a:lnTo>
                <a:lnTo>
                  <a:pt x="1453" y="2363"/>
                </a:lnTo>
                <a:lnTo>
                  <a:pt x="1470" y="2378"/>
                </a:lnTo>
                <a:lnTo>
                  <a:pt x="1485" y="2392"/>
                </a:lnTo>
                <a:lnTo>
                  <a:pt x="1500" y="2408"/>
                </a:lnTo>
                <a:lnTo>
                  <a:pt x="1506" y="2417"/>
                </a:lnTo>
                <a:lnTo>
                  <a:pt x="1513" y="2425"/>
                </a:lnTo>
                <a:lnTo>
                  <a:pt x="1524" y="2442"/>
                </a:lnTo>
                <a:lnTo>
                  <a:pt x="1535" y="2461"/>
                </a:lnTo>
                <a:lnTo>
                  <a:pt x="1539" y="2469"/>
                </a:lnTo>
                <a:lnTo>
                  <a:pt x="1545" y="2479"/>
                </a:lnTo>
                <a:lnTo>
                  <a:pt x="1548" y="2488"/>
                </a:lnTo>
                <a:lnTo>
                  <a:pt x="1552" y="2498"/>
                </a:lnTo>
                <a:lnTo>
                  <a:pt x="1555" y="2507"/>
                </a:lnTo>
                <a:lnTo>
                  <a:pt x="1557" y="2517"/>
                </a:lnTo>
                <a:lnTo>
                  <a:pt x="1561" y="2526"/>
                </a:lnTo>
                <a:lnTo>
                  <a:pt x="1563" y="2537"/>
                </a:lnTo>
                <a:lnTo>
                  <a:pt x="1564" y="2547"/>
                </a:lnTo>
                <a:lnTo>
                  <a:pt x="1565" y="2557"/>
                </a:lnTo>
                <a:lnTo>
                  <a:pt x="1566" y="2568"/>
                </a:lnTo>
                <a:lnTo>
                  <a:pt x="1566" y="2579"/>
                </a:lnTo>
                <a:lnTo>
                  <a:pt x="1565" y="2597"/>
                </a:lnTo>
                <a:lnTo>
                  <a:pt x="1564" y="2614"/>
                </a:lnTo>
                <a:lnTo>
                  <a:pt x="1561" y="2631"/>
                </a:lnTo>
                <a:lnTo>
                  <a:pt x="1556" y="2646"/>
                </a:lnTo>
                <a:lnTo>
                  <a:pt x="1554" y="2653"/>
                </a:lnTo>
                <a:lnTo>
                  <a:pt x="1551" y="2660"/>
                </a:lnTo>
                <a:lnTo>
                  <a:pt x="1548" y="2668"/>
                </a:lnTo>
                <a:lnTo>
                  <a:pt x="1545" y="2675"/>
                </a:lnTo>
                <a:lnTo>
                  <a:pt x="1537" y="2688"/>
                </a:lnTo>
                <a:lnTo>
                  <a:pt x="1530" y="2701"/>
                </a:lnTo>
                <a:lnTo>
                  <a:pt x="1520" y="2711"/>
                </a:lnTo>
                <a:lnTo>
                  <a:pt x="1516" y="2717"/>
                </a:lnTo>
                <a:lnTo>
                  <a:pt x="1511" y="2722"/>
                </a:lnTo>
                <a:lnTo>
                  <a:pt x="1500" y="2732"/>
                </a:lnTo>
                <a:lnTo>
                  <a:pt x="1488" y="2740"/>
                </a:lnTo>
                <a:lnTo>
                  <a:pt x="1475" y="2748"/>
                </a:lnTo>
                <a:lnTo>
                  <a:pt x="1463" y="2754"/>
                </a:lnTo>
                <a:lnTo>
                  <a:pt x="1450" y="2759"/>
                </a:lnTo>
                <a:lnTo>
                  <a:pt x="1435" y="2764"/>
                </a:lnTo>
                <a:lnTo>
                  <a:pt x="1429" y="2766"/>
                </a:lnTo>
                <a:lnTo>
                  <a:pt x="1421" y="2767"/>
                </a:lnTo>
                <a:lnTo>
                  <a:pt x="1406" y="2769"/>
                </a:lnTo>
                <a:lnTo>
                  <a:pt x="1390" y="2770"/>
                </a:lnTo>
                <a:lnTo>
                  <a:pt x="1374" y="2769"/>
                </a:lnTo>
                <a:lnTo>
                  <a:pt x="1359" y="2768"/>
                </a:lnTo>
                <a:lnTo>
                  <a:pt x="1350" y="2767"/>
                </a:lnTo>
                <a:lnTo>
                  <a:pt x="1342" y="2765"/>
                </a:lnTo>
                <a:lnTo>
                  <a:pt x="1334" y="2762"/>
                </a:lnTo>
                <a:lnTo>
                  <a:pt x="1326" y="2760"/>
                </a:lnTo>
                <a:lnTo>
                  <a:pt x="1309" y="2755"/>
                </a:lnTo>
                <a:lnTo>
                  <a:pt x="1292" y="2749"/>
                </a:lnTo>
                <a:lnTo>
                  <a:pt x="1275" y="2740"/>
                </a:lnTo>
                <a:lnTo>
                  <a:pt x="1258" y="2731"/>
                </a:lnTo>
                <a:lnTo>
                  <a:pt x="1239" y="2720"/>
                </a:lnTo>
                <a:lnTo>
                  <a:pt x="1222" y="2707"/>
                </a:lnTo>
                <a:lnTo>
                  <a:pt x="1205" y="2693"/>
                </a:lnTo>
                <a:lnTo>
                  <a:pt x="1197" y="2686"/>
                </a:lnTo>
                <a:lnTo>
                  <a:pt x="1188" y="2678"/>
                </a:lnTo>
                <a:lnTo>
                  <a:pt x="1173" y="2661"/>
                </a:lnTo>
                <a:lnTo>
                  <a:pt x="1153" y="2642"/>
                </a:lnTo>
                <a:lnTo>
                  <a:pt x="1134" y="2623"/>
                </a:lnTo>
                <a:lnTo>
                  <a:pt x="1114" y="2604"/>
                </a:lnTo>
                <a:lnTo>
                  <a:pt x="1095" y="2586"/>
                </a:lnTo>
                <a:lnTo>
                  <a:pt x="1074" y="2568"/>
                </a:lnTo>
                <a:lnTo>
                  <a:pt x="1052" y="2551"/>
                </a:lnTo>
                <a:lnTo>
                  <a:pt x="1031" y="2533"/>
                </a:lnTo>
                <a:lnTo>
                  <a:pt x="1010" y="2517"/>
                </a:lnTo>
                <a:lnTo>
                  <a:pt x="988" y="2500"/>
                </a:lnTo>
                <a:lnTo>
                  <a:pt x="965" y="2484"/>
                </a:lnTo>
                <a:lnTo>
                  <a:pt x="942" y="2469"/>
                </a:lnTo>
                <a:lnTo>
                  <a:pt x="918" y="2454"/>
                </a:lnTo>
                <a:lnTo>
                  <a:pt x="895" y="2440"/>
                </a:lnTo>
                <a:lnTo>
                  <a:pt x="871" y="2427"/>
                </a:lnTo>
                <a:lnTo>
                  <a:pt x="846" y="2413"/>
                </a:lnTo>
                <a:lnTo>
                  <a:pt x="821" y="2400"/>
                </a:lnTo>
                <a:lnTo>
                  <a:pt x="796" y="2388"/>
                </a:lnTo>
                <a:lnTo>
                  <a:pt x="771" y="2378"/>
                </a:lnTo>
                <a:lnTo>
                  <a:pt x="744" y="2366"/>
                </a:lnTo>
                <a:lnTo>
                  <a:pt x="719" y="2356"/>
                </a:lnTo>
                <a:lnTo>
                  <a:pt x="692" y="2347"/>
                </a:lnTo>
                <a:lnTo>
                  <a:pt x="664" y="2338"/>
                </a:lnTo>
                <a:lnTo>
                  <a:pt x="638" y="2331"/>
                </a:lnTo>
                <a:lnTo>
                  <a:pt x="610" y="2323"/>
                </a:lnTo>
                <a:lnTo>
                  <a:pt x="583" y="2317"/>
                </a:lnTo>
                <a:lnTo>
                  <a:pt x="569" y="2314"/>
                </a:lnTo>
                <a:lnTo>
                  <a:pt x="554" y="2312"/>
                </a:lnTo>
                <a:lnTo>
                  <a:pt x="540" y="2308"/>
                </a:lnTo>
                <a:lnTo>
                  <a:pt x="526" y="2306"/>
                </a:lnTo>
                <a:lnTo>
                  <a:pt x="497" y="2303"/>
                </a:lnTo>
                <a:lnTo>
                  <a:pt x="469" y="2300"/>
                </a:lnTo>
                <a:lnTo>
                  <a:pt x="439" y="2297"/>
                </a:lnTo>
                <a:lnTo>
                  <a:pt x="410" y="2296"/>
                </a:lnTo>
                <a:lnTo>
                  <a:pt x="381" y="2296"/>
                </a:lnTo>
                <a:lnTo>
                  <a:pt x="351" y="2296"/>
                </a:lnTo>
                <a:lnTo>
                  <a:pt x="322" y="2298"/>
                </a:lnTo>
                <a:lnTo>
                  <a:pt x="292" y="2300"/>
                </a:lnTo>
                <a:lnTo>
                  <a:pt x="264" y="2304"/>
                </a:lnTo>
                <a:lnTo>
                  <a:pt x="250" y="2306"/>
                </a:lnTo>
                <a:lnTo>
                  <a:pt x="236" y="2310"/>
                </a:lnTo>
                <a:lnTo>
                  <a:pt x="208" y="2315"/>
                </a:lnTo>
                <a:lnTo>
                  <a:pt x="182" y="2321"/>
                </a:lnTo>
                <a:lnTo>
                  <a:pt x="156" y="2329"/>
                </a:lnTo>
                <a:lnTo>
                  <a:pt x="132" y="2336"/>
                </a:lnTo>
                <a:lnTo>
                  <a:pt x="108" y="2346"/>
                </a:lnTo>
                <a:lnTo>
                  <a:pt x="97" y="2350"/>
                </a:lnTo>
                <a:lnTo>
                  <a:pt x="86" y="2355"/>
                </a:lnTo>
                <a:lnTo>
                  <a:pt x="66" y="2365"/>
                </a:lnTo>
                <a:lnTo>
                  <a:pt x="47" y="2375"/>
                </a:lnTo>
                <a:lnTo>
                  <a:pt x="29" y="2387"/>
                </a:lnTo>
                <a:lnTo>
                  <a:pt x="21" y="2392"/>
                </a:lnTo>
                <a:lnTo>
                  <a:pt x="14" y="2398"/>
                </a:lnTo>
                <a:lnTo>
                  <a:pt x="0" y="2411"/>
                </a:lnTo>
                <a:lnTo>
                  <a:pt x="35" y="2415"/>
                </a:lnTo>
                <a:lnTo>
                  <a:pt x="69" y="2421"/>
                </a:lnTo>
                <a:lnTo>
                  <a:pt x="102" y="2428"/>
                </a:lnTo>
                <a:lnTo>
                  <a:pt x="134" y="2436"/>
                </a:lnTo>
                <a:lnTo>
                  <a:pt x="150" y="2440"/>
                </a:lnTo>
                <a:lnTo>
                  <a:pt x="166" y="2446"/>
                </a:lnTo>
                <a:lnTo>
                  <a:pt x="197" y="2456"/>
                </a:lnTo>
                <a:lnTo>
                  <a:pt x="212" y="2462"/>
                </a:lnTo>
                <a:lnTo>
                  <a:pt x="226" y="2468"/>
                </a:lnTo>
                <a:lnTo>
                  <a:pt x="241" y="2474"/>
                </a:lnTo>
                <a:lnTo>
                  <a:pt x="256" y="2482"/>
                </a:lnTo>
                <a:lnTo>
                  <a:pt x="270" y="2488"/>
                </a:lnTo>
                <a:lnTo>
                  <a:pt x="285" y="2496"/>
                </a:lnTo>
                <a:lnTo>
                  <a:pt x="299" y="2504"/>
                </a:lnTo>
                <a:lnTo>
                  <a:pt x="313" y="2512"/>
                </a:lnTo>
                <a:lnTo>
                  <a:pt x="326" y="2520"/>
                </a:lnTo>
                <a:lnTo>
                  <a:pt x="340" y="2530"/>
                </a:lnTo>
                <a:lnTo>
                  <a:pt x="354" y="2538"/>
                </a:lnTo>
                <a:lnTo>
                  <a:pt x="367" y="2548"/>
                </a:lnTo>
                <a:lnTo>
                  <a:pt x="393" y="2568"/>
                </a:lnTo>
                <a:lnTo>
                  <a:pt x="419" y="2589"/>
                </a:lnTo>
                <a:lnTo>
                  <a:pt x="432" y="2601"/>
                </a:lnTo>
                <a:lnTo>
                  <a:pt x="444" y="2612"/>
                </a:lnTo>
                <a:lnTo>
                  <a:pt x="457" y="2624"/>
                </a:lnTo>
                <a:lnTo>
                  <a:pt x="470" y="2636"/>
                </a:lnTo>
                <a:lnTo>
                  <a:pt x="482" y="2649"/>
                </a:lnTo>
                <a:lnTo>
                  <a:pt x="494" y="2661"/>
                </a:lnTo>
                <a:lnTo>
                  <a:pt x="518" y="2689"/>
                </a:lnTo>
                <a:lnTo>
                  <a:pt x="530" y="2703"/>
                </a:lnTo>
                <a:lnTo>
                  <a:pt x="542" y="2718"/>
                </a:lnTo>
                <a:lnTo>
                  <a:pt x="566" y="2748"/>
                </a:lnTo>
                <a:lnTo>
                  <a:pt x="589" y="2780"/>
                </a:lnTo>
                <a:lnTo>
                  <a:pt x="611" y="2812"/>
                </a:lnTo>
                <a:lnTo>
                  <a:pt x="634" y="2848"/>
                </a:lnTo>
                <a:lnTo>
                  <a:pt x="656" y="2884"/>
                </a:lnTo>
                <a:lnTo>
                  <a:pt x="678" y="2922"/>
                </a:lnTo>
                <a:lnTo>
                  <a:pt x="701" y="2961"/>
                </a:lnTo>
                <a:lnTo>
                  <a:pt x="723" y="3003"/>
                </a:lnTo>
                <a:lnTo>
                  <a:pt x="744" y="3045"/>
                </a:lnTo>
                <a:lnTo>
                  <a:pt x="766" y="3090"/>
                </a:lnTo>
                <a:lnTo>
                  <a:pt x="788" y="3136"/>
                </a:lnTo>
                <a:lnTo>
                  <a:pt x="810" y="3184"/>
                </a:lnTo>
                <a:lnTo>
                  <a:pt x="831" y="3234"/>
                </a:lnTo>
                <a:lnTo>
                  <a:pt x="857" y="3290"/>
                </a:lnTo>
                <a:lnTo>
                  <a:pt x="871" y="3319"/>
                </a:lnTo>
                <a:lnTo>
                  <a:pt x="883" y="3346"/>
                </a:lnTo>
                <a:lnTo>
                  <a:pt x="898" y="3374"/>
                </a:lnTo>
                <a:lnTo>
                  <a:pt x="913" y="3402"/>
                </a:lnTo>
                <a:lnTo>
                  <a:pt x="928" y="3428"/>
                </a:lnTo>
                <a:lnTo>
                  <a:pt x="944" y="3455"/>
                </a:lnTo>
                <a:lnTo>
                  <a:pt x="961" y="3480"/>
                </a:lnTo>
                <a:lnTo>
                  <a:pt x="978" y="3506"/>
                </a:lnTo>
                <a:lnTo>
                  <a:pt x="996" y="3530"/>
                </a:lnTo>
                <a:lnTo>
                  <a:pt x="1015" y="3555"/>
                </a:lnTo>
                <a:lnTo>
                  <a:pt x="1034" y="3578"/>
                </a:lnTo>
                <a:lnTo>
                  <a:pt x="1056" y="3600"/>
                </a:lnTo>
                <a:lnTo>
                  <a:pt x="1066" y="3612"/>
                </a:lnTo>
                <a:lnTo>
                  <a:pt x="1077" y="3623"/>
                </a:lnTo>
                <a:lnTo>
                  <a:pt x="1099" y="3644"/>
                </a:lnTo>
                <a:lnTo>
                  <a:pt x="1123" y="3664"/>
                </a:lnTo>
                <a:lnTo>
                  <a:pt x="1147" y="3683"/>
                </a:lnTo>
                <a:lnTo>
                  <a:pt x="1160" y="3693"/>
                </a:lnTo>
                <a:lnTo>
                  <a:pt x="1173" y="3701"/>
                </a:lnTo>
                <a:lnTo>
                  <a:pt x="1199" y="3719"/>
                </a:lnTo>
                <a:lnTo>
                  <a:pt x="1213" y="3728"/>
                </a:lnTo>
                <a:lnTo>
                  <a:pt x="1227" y="3735"/>
                </a:lnTo>
                <a:lnTo>
                  <a:pt x="1241" y="3743"/>
                </a:lnTo>
                <a:lnTo>
                  <a:pt x="1255" y="3750"/>
                </a:lnTo>
                <a:lnTo>
                  <a:pt x="1286" y="3764"/>
                </a:lnTo>
                <a:lnTo>
                  <a:pt x="1301" y="3772"/>
                </a:lnTo>
                <a:lnTo>
                  <a:pt x="1317" y="3778"/>
                </a:lnTo>
                <a:lnTo>
                  <a:pt x="1334" y="3783"/>
                </a:lnTo>
                <a:lnTo>
                  <a:pt x="1350" y="3789"/>
                </a:lnTo>
                <a:lnTo>
                  <a:pt x="1367" y="3794"/>
                </a:lnTo>
                <a:lnTo>
                  <a:pt x="1385" y="3799"/>
                </a:lnTo>
                <a:lnTo>
                  <a:pt x="1402" y="3803"/>
                </a:lnTo>
                <a:lnTo>
                  <a:pt x="1420" y="3808"/>
                </a:lnTo>
                <a:lnTo>
                  <a:pt x="1438" y="3812"/>
                </a:lnTo>
                <a:lnTo>
                  <a:pt x="1457" y="3815"/>
                </a:lnTo>
                <a:lnTo>
                  <a:pt x="1496" y="3822"/>
                </a:lnTo>
                <a:lnTo>
                  <a:pt x="1516" y="3824"/>
                </a:lnTo>
                <a:lnTo>
                  <a:pt x="1536" y="3826"/>
                </a:lnTo>
                <a:lnTo>
                  <a:pt x="1556" y="3828"/>
                </a:lnTo>
                <a:lnTo>
                  <a:pt x="1578" y="3829"/>
                </a:lnTo>
                <a:lnTo>
                  <a:pt x="1599" y="3830"/>
                </a:lnTo>
                <a:lnTo>
                  <a:pt x="1621" y="3830"/>
                </a:lnTo>
                <a:lnTo>
                  <a:pt x="1641" y="3830"/>
                </a:lnTo>
                <a:lnTo>
                  <a:pt x="1663" y="3830"/>
                </a:lnTo>
                <a:lnTo>
                  <a:pt x="1684" y="3828"/>
                </a:lnTo>
                <a:lnTo>
                  <a:pt x="1705" y="3827"/>
                </a:lnTo>
                <a:lnTo>
                  <a:pt x="1750" y="3823"/>
                </a:lnTo>
                <a:lnTo>
                  <a:pt x="1795" y="3818"/>
                </a:lnTo>
                <a:lnTo>
                  <a:pt x="1842" y="3813"/>
                </a:lnTo>
                <a:lnTo>
                  <a:pt x="1889" y="3809"/>
                </a:lnTo>
                <a:lnTo>
                  <a:pt x="1936" y="3806"/>
                </a:lnTo>
                <a:lnTo>
                  <a:pt x="1984" y="3802"/>
                </a:lnTo>
                <a:lnTo>
                  <a:pt x="2007" y="3802"/>
                </a:lnTo>
                <a:lnTo>
                  <a:pt x="2030" y="3802"/>
                </a:lnTo>
                <a:lnTo>
                  <a:pt x="2053" y="3803"/>
                </a:lnTo>
                <a:lnTo>
                  <a:pt x="2076" y="3804"/>
                </a:lnTo>
                <a:lnTo>
                  <a:pt x="2098" y="3807"/>
                </a:lnTo>
                <a:lnTo>
                  <a:pt x="2121" y="3810"/>
                </a:lnTo>
                <a:lnTo>
                  <a:pt x="2143" y="3814"/>
                </a:lnTo>
                <a:lnTo>
                  <a:pt x="2164" y="3819"/>
                </a:lnTo>
                <a:lnTo>
                  <a:pt x="2175" y="3822"/>
                </a:lnTo>
                <a:lnTo>
                  <a:pt x="2186" y="3825"/>
                </a:lnTo>
                <a:lnTo>
                  <a:pt x="2207" y="3832"/>
                </a:lnTo>
                <a:lnTo>
                  <a:pt x="2227" y="3841"/>
                </a:lnTo>
                <a:lnTo>
                  <a:pt x="2237" y="3845"/>
                </a:lnTo>
                <a:lnTo>
                  <a:pt x="2246" y="3850"/>
                </a:lnTo>
                <a:lnTo>
                  <a:pt x="2256" y="3856"/>
                </a:lnTo>
                <a:lnTo>
                  <a:pt x="2265" y="3861"/>
                </a:lnTo>
                <a:lnTo>
                  <a:pt x="2283" y="3874"/>
                </a:lnTo>
                <a:lnTo>
                  <a:pt x="2293" y="3880"/>
                </a:lnTo>
                <a:lnTo>
                  <a:pt x="2301" y="3887"/>
                </a:lnTo>
                <a:lnTo>
                  <a:pt x="2310" y="3895"/>
                </a:lnTo>
                <a:lnTo>
                  <a:pt x="2318" y="3902"/>
                </a:lnTo>
                <a:lnTo>
                  <a:pt x="2327" y="3910"/>
                </a:lnTo>
                <a:lnTo>
                  <a:pt x="2334" y="3917"/>
                </a:lnTo>
                <a:lnTo>
                  <a:pt x="2341" y="3926"/>
                </a:lnTo>
                <a:lnTo>
                  <a:pt x="2348" y="3933"/>
                </a:lnTo>
                <a:lnTo>
                  <a:pt x="2361" y="3949"/>
                </a:lnTo>
                <a:lnTo>
                  <a:pt x="2373" y="3965"/>
                </a:lnTo>
                <a:lnTo>
                  <a:pt x="2383" y="3982"/>
                </a:lnTo>
                <a:lnTo>
                  <a:pt x="2393" y="3998"/>
                </a:lnTo>
                <a:lnTo>
                  <a:pt x="2401" y="4015"/>
                </a:lnTo>
                <a:lnTo>
                  <a:pt x="2409" y="4032"/>
                </a:lnTo>
                <a:lnTo>
                  <a:pt x="2416" y="4049"/>
                </a:lnTo>
                <a:lnTo>
                  <a:pt x="2422" y="4066"/>
                </a:lnTo>
                <a:lnTo>
                  <a:pt x="2428" y="4084"/>
                </a:lnTo>
                <a:lnTo>
                  <a:pt x="2432" y="4101"/>
                </a:lnTo>
                <a:lnTo>
                  <a:pt x="2438" y="4119"/>
                </a:lnTo>
                <a:lnTo>
                  <a:pt x="2441" y="4137"/>
                </a:lnTo>
                <a:lnTo>
                  <a:pt x="2448" y="4172"/>
                </a:lnTo>
                <a:lnTo>
                  <a:pt x="2453" y="4209"/>
                </a:lnTo>
                <a:lnTo>
                  <a:pt x="2459" y="4244"/>
                </a:lnTo>
                <a:lnTo>
                  <a:pt x="2464" y="4280"/>
                </a:lnTo>
                <a:lnTo>
                  <a:pt x="2469" y="4315"/>
                </a:lnTo>
                <a:lnTo>
                  <a:pt x="2477" y="4350"/>
                </a:lnTo>
                <a:lnTo>
                  <a:pt x="2481" y="4367"/>
                </a:lnTo>
                <a:lnTo>
                  <a:pt x="2485" y="4384"/>
                </a:lnTo>
                <a:lnTo>
                  <a:pt x="2490" y="4401"/>
                </a:lnTo>
                <a:lnTo>
                  <a:pt x="2495" y="4417"/>
                </a:lnTo>
                <a:lnTo>
                  <a:pt x="2501" y="4434"/>
                </a:lnTo>
                <a:lnTo>
                  <a:pt x="2509" y="4450"/>
                </a:lnTo>
                <a:lnTo>
                  <a:pt x="2518" y="4470"/>
                </a:lnTo>
                <a:lnTo>
                  <a:pt x="2528" y="4489"/>
                </a:lnTo>
                <a:lnTo>
                  <a:pt x="2538" y="4508"/>
                </a:lnTo>
                <a:lnTo>
                  <a:pt x="2550" y="4526"/>
                </a:lnTo>
                <a:lnTo>
                  <a:pt x="2562" y="4545"/>
                </a:lnTo>
                <a:lnTo>
                  <a:pt x="2575" y="4562"/>
                </a:lnTo>
                <a:lnTo>
                  <a:pt x="2588" y="4577"/>
                </a:lnTo>
                <a:lnTo>
                  <a:pt x="2602" y="4593"/>
                </a:lnTo>
                <a:lnTo>
                  <a:pt x="2617" y="4608"/>
                </a:lnTo>
                <a:lnTo>
                  <a:pt x="2633" y="4623"/>
                </a:lnTo>
                <a:lnTo>
                  <a:pt x="2649" y="4637"/>
                </a:lnTo>
                <a:lnTo>
                  <a:pt x="2667" y="4651"/>
                </a:lnTo>
                <a:lnTo>
                  <a:pt x="2684" y="4664"/>
                </a:lnTo>
                <a:lnTo>
                  <a:pt x="2703" y="4676"/>
                </a:lnTo>
                <a:lnTo>
                  <a:pt x="2723" y="4688"/>
                </a:lnTo>
                <a:lnTo>
                  <a:pt x="2744" y="4699"/>
                </a:lnTo>
                <a:lnTo>
                  <a:pt x="2765" y="4709"/>
                </a:lnTo>
                <a:lnTo>
                  <a:pt x="2787" y="4719"/>
                </a:lnTo>
                <a:lnTo>
                  <a:pt x="2811" y="4728"/>
                </a:lnTo>
                <a:lnTo>
                  <a:pt x="2835" y="4737"/>
                </a:lnTo>
                <a:lnTo>
                  <a:pt x="2860" y="4745"/>
                </a:lnTo>
                <a:lnTo>
                  <a:pt x="2886" y="4753"/>
                </a:lnTo>
                <a:lnTo>
                  <a:pt x="2913" y="4760"/>
                </a:lnTo>
                <a:lnTo>
                  <a:pt x="2941" y="4767"/>
                </a:lnTo>
                <a:lnTo>
                  <a:pt x="2970" y="4773"/>
                </a:lnTo>
                <a:lnTo>
                  <a:pt x="3000" y="4778"/>
                </a:lnTo>
                <a:lnTo>
                  <a:pt x="3015" y="4781"/>
                </a:lnTo>
                <a:lnTo>
                  <a:pt x="3031" y="4784"/>
                </a:lnTo>
                <a:lnTo>
                  <a:pt x="3063" y="4788"/>
                </a:lnTo>
                <a:lnTo>
                  <a:pt x="3097" y="4791"/>
                </a:lnTo>
                <a:lnTo>
                  <a:pt x="3114" y="4793"/>
                </a:lnTo>
                <a:lnTo>
                  <a:pt x="3131" y="4794"/>
                </a:lnTo>
                <a:lnTo>
                  <a:pt x="3166" y="4798"/>
                </a:lnTo>
                <a:lnTo>
                  <a:pt x="3202" y="4800"/>
                </a:lnTo>
                <a:lnTo>
                  <a:pt x="3186" y="4812"/>
                </a:lnTo>
                <a:lnTo>
                  <a:pt x="3170" y="4824"/>
                </a:lnTo>
                <a:lnTo>
                  <a:pt x="3153" y="4836"/>
                </a:lnTo>
                <a:lnTo>
                  <a:pt x="3136" y="4846"/>
                </a:lnTo>
                <a:lnTo>
                  <a:pt x="3118" y="4856"/>
                </a:lnTo>
                <a:lnTo>
                  <a:pt x="3099" y="4866"/>
                </a:lnTo>
                <a:lnTo>
                  <a:pt x="3080" y="4874"/>
                </a:lnTo>
                <a:lnTo>
                  <a:pt x="3059" y="4883"/>
                </a:lnTo>
                <a:lnTo>
                  <a:pt x="3039" y="4890"/>
                </a:lnTo>
                <a:lnTo>
                  <a:pt x="3019" y="4898"/>
                </a:lnTo>
                <a:lnTo>
                  <a:pt x="2998" y="4904"/>
                </a:lnTo>
                <a:lnTo>
                  <a:pt x="2976" y="4909"/>
                </a:lnTo>
                <a:lnTo>
                  <a:pt x="2954" y="4916"/>
                </a:lnTo>
                <a:lnTo>
                  <a:pt x="2932" y="4920"/>
                </a:lnTo>
                <a:lnTo>
                  <a:pt x="2909" y="4924"/>
                </a:lnTo>
                <a:lnTo>
                  <a:pt x="2886" y="4928"/>
                </a:lnTo>
                <a:lnTo>
                  <a:pt x="2863" y="4932"/>
                </a:lnTo>
                <a:lnTo>
                  <a:pt x="2839" y="4934"/>
                </a:lnTo>
                <a:lnTo>
                  <a:pt x="2816" y="4936"/>
                </a:lnTo>
                <a:lnTo>
                  <a:pt x="2791" y="4938"/>
                </a:lnTo>
                <a:lnTo>
                  <a:pt x="2767" y="4939"/>
                </a:lnTo>
                <a:lnTo>
                  <a:pt x="2743" y="4940"/>
                </a:lnTo>
                <a:lnTo>
                  <a:pt x="2693" y="4940"/>
                </a:lnTo>
                <a:lnTo>
                  <a:pt x="2668" y="4939"/>
                </a:lnTo>
                <a:lnTo>
                  <a:pt x="2643" y="4938"/>
                </a:lnTo>
                <a:lnTo>
                  <a:pt x="2618" y="4937"/>
                </a:lnTo>
                <a:lnTo>
                  <a:pt x="2593" y="4935"/>
                </a:lnTo>
                <a:lnTo>
                  <a:pt x="2567" y="4933"/>
                </a:lnTo>
                <a:lnTo>
                  <a:pt x="2542" y="4929"/>
                </a:lnTo>
                <a:lnTo>
                  <a:pt x="2491" y="4922"/>
                </a:lnTo>
                <a:lnTo>
                  <a:pt x="2441" y="4913"/>
                </a:lnTo>
                <a:lnTo>
                  <a:pt x="2391" y="4904"/>
                </a:lnTo>
                <a:lnTo>
                  <a:pt x="2365" y="4898"/>
                </a:lnTo>
                <a:lnTo>
                  <a:pt x="2341" y="4892"/>
                </a:lnTo>
                <a:lnTo>
                  <a:pt x="2316" y="4885"/>
                </a:lnTo>
                <a:lnTo>
                  <a:pt x="2292" y="4878"/>
                </a:lnTo>
                <a:lnTo>
                  <a:pt x="2268" y="4871"/>
                </a:lnTo>
                <a:lnTo>
                  <a:pt x="2244" y="4864"/>
                </a:lnTo>
                <a:lnTo>
                  <a:pt x="2221" y="4856"/>
                </a:lnTo>
                <a:lnTo>
                  <a:pt x="2197" y="4849"/>
                </a:lnTo>
                <a:lnTo>
                  <a:pt x="2152" y="4831"/>
                </a:lnTo>
                <a:lnTo>
                  <a:pt x="2129" y="4822"/>
                </a:lnTo>
                <a:lnTo>
                  <a:pt x="2107" y="4812"/>
                </a:lnTo>
                <a:lnTo>
                  <a:pt x="2086" y="4803"/>
                </a:lnTo>
                <a:lnTo>
                  <a:pt x="2064" y="4793"/>
                </a:lnTo>
                <a:lnTo>
                  <a:pt x="2024" y="4772"/>
                </a:lnTo>
                <a:lnTo>
                  <a:pt x="2004" y="4761"/>
                </a:lnTo>
                <a:lnTo>
                  <a:pt x="1985" y="4751"/>
                </a:lnTo>
                <a:lnTo>
                  <a:pt x="1967" y="4740"/>
                </a:lnTo>
                <a:lnTo>
                  <a:pt x="1949" y="4728"/>
                </a:lnTo>
                <a:lnTo>
                  <a:pt x="1930" y="4717"/>
                </a:lnTo>
                <a:lnTo>
                  <a:pt x="1913" y="4705"/>
                </a:lnTo>
                <a:lnTo>
                  <a:pt x="1897" y="4692"/>
                </a:lnTo>
                <a:lnTo>
                  <a:pt x="1882" y="4681"/>
                </a:lnTo>
                <a:lnTo>
                  <a:pt x="1867" y="4668"/>
                </a:lnTo>
                <a:lnTo>
                  <a:pt x="1852" y="4655"/>
                </a:lnTo>
                <a:lnTo>
                  <a:pt x="1839" y="4642"/>
                </a:lnTo>
                <a:lnTo>
                  <a:pt x="1826" y="4630"/>
                </a:lnTo>
                <a:lnTo>
                  <a:pt x="1827" y="4663"/>
                </a:lnTo>
                <a:lnTo>
                  <a:pt x="1831" y="4694"/>
                </a:lnTo>
                <a:lnTo>
                  <a:pt x="1834" y="4727"/>
                </a:lnTo>
                <a:lnTo>
                  <a:pt x="1838" y="4759"/>
                </a:lnTo>
                <a:lnTo>
                  <a:pt x="1843" y="4792"/>
                </a:lnTo>
                <a:lnTo>
                  <a:pt x="1850" y="4824"/>
                </a:lnTo>
                <a:lnTo>
                  <a:pt x="1856" y="4856"/>
                </a:lnTo>
                <a:lnTo>
                  <a:pt x="1863" y="4887"/>
                </a:lnTo>
                <a:lnTo>
                  <a:pt x="1871" y="4919"/>
                </a:lnTo>
                <a:lnTo>
                  <a:pt x="1880" y="4950"/>
                </a:lnTo>
                <a:lnTo>
                  <a:pt x="1890" y="4980"/>
                </a:lnTo>
                <a:lnTo>
                  <a:pt x="1901" y="5010"/>
                </a:lnTo>
                <a:lnTo>
                  <a:pt x="1911" y="5040"/>
                </a:lnTo>
                <a:lnTo>
                  <a:pt x="1923" y="5070"/>
                </a:lnTo>
                <a:lnTo>
                  <a:pt x="1936" y="5100"/>
                </a:lnTo>
                <a:lnTo>
                  <a:pt x="1950" y="5128"/>
                </a:lnTo>
                <a:lnTo>
                  <a:pt x="1963" y="5157"/>
                </a:lnTo>
                <a:lnTo>
                  <a:pt x="1979" y="5185"/>
                </a:lnTo>
                <a:lnTo>
                  <a:pt x="1994" y="5212"/>
                </a:lnTo>
                <a:lnTo>
                  <a:pt x="2011" y="5239"/>
                </a:lnTo>
                <a:lnTo>
                  <a:pt x="2028" y="5265"/>
                </a:lnTo>
                <a:lnTo>
                  <a:pt x="2046" y="5292"/>
                </a:lnTo>
                <a:lnTo>
                  <a:pt x="2065" y="5318"/>
                </a:lnTo>
                <a:lnTo>
                  <a:pt x="2085" y="5342"/>
                </a:lnTo>
                <a:lnTo>
                  <a:pt x="2106" y="5366"/>
                </a:lnTo>
                <a:lnTo>
                  <a:pt x="2127" y="5391"/>
                </a:lnTo>
                <a:lnTo>
                  <a:pt x="2148" y="5414"/>
                </a:lnTo>
                <a:lnTo>
                  <a:pt x="2172" y="5437"/>
                </a:lnTo>
                <a:lnTo>
                  <a:pt x="2195" y="5458"/>
                </a:lnTo>
                <a:lnTo>
                  <a:pt x="2220" y="5479"/>
                </a:lnTo>
                <a:lnTo>
                  <a:pt x="2244" y="5500"/>
                </a:lnTo>
                <a:lnTo>
                  <a:pt x="2270" y="5520"/>
                </a:lnTo>
                <a:lnTo>
                  <a:pt x="2296" y="5539"/>
                </a:lnTo>
                <a:lnTo>
                  <a:pt x="2324" y="5558"/>
                </a:lnTo>
                <a:lnTo>
                  <a:pt x="2352" y="5575"/>
                </a:lnTo>
                <a:lnTo>
                  <a:pt x="2381" y="5592"/>
                </a:lnTo>
                <a:lnTo>
                  <a:pt x="2411" y="5608"/>
                </a:lnTo>
                <a:lnTo>
                  <a:pt x="2442" y="5623"/>
                </a:lnTo>
                <a:lnTo>
                  <a:pt x="2473" y="5638"/>
                </a:lnTo>
                <a:lnTo>
                  <a:pt x="2504" y="5650"/>
                </a:lnTo>
                <a:lnTo>
                  <a:pt x="2537" y="5663"/>
                </a:lnTo>
                <a:lnTo>
                  <a:pt x="2571" y="5675"/>
                </a:lnTo>
                <a:lnTo>
                  <a:pt x="2605" y="5685"/>
                </a:lnTo>
                <a:lnTo>
                  <a:pt x="2641" y="5696"/>
                </a:lnTo>
                <a:lnTo>
                  <a:pt x="2677" y="5705"/>
                </a:lnTo>
                <a:lnTo>
                  <a:pt x="2714" y="5712"/>
                </a:lnTo>
                <a:lnTo>
                  <a:pt x="2751" y="5719"/>
                </a:lnTo>
                <a:lnTo>
                  <a:pt x="2789" y="5725"/>
                </a:lnTo>
                <a:lnTo>
                  <a:pt x="2829" y="5730"/>
                </a:lnTo>
                <a:lnTo>
                  <a:pt x="2868" y="5733"/>
                </a:lnTo>
                <a:lnTo>
                  <a:pt x="2909" y="5736"/>
                </a:lnTo>
                <a:lnTo>
                  <a:pt x="2951" y="5738"/>
                </a:lnTo>
                <a:lnTo>
                  <a:pt x="2993" y="5738"/>
                </a:lnTo>
                <a:lnTo>
                  <a:pt x="3036" y="5738"/>
                </a:lnTo>
                <a:lnTo>
                  <a:pt x="3080" y="5735"/>
                </a:lnTo>
                <a:lnTo>
                  <a:pt x="3124" y="5732"/>
                </a:lnTo>
                <a:lnTo>
                  <a:pt x="3170" y="5728"/>
                </a:lnTo>
                <a:lnTo>
                  <a:pt x="3217" y="5723"/>
                </a:lnTo>
                <a:lnTo>
                  <a:pt x="3263" y="5716"/>
                </a:lnTo>
                <a:lnTo>
                  <a:pt x="3311" y="5708"/>
                </a:lnTo>
                <a:lnTo>
                  <a:pt x="3360" y="5699"/>
                </a:lnTo>
                <a:lnTo>
                  <a:pt x="3409" y="5689"/>
                </a:lnTo>
                <a:lnTo>
                  <a:pt x="3459" y="5676"/>
                </a:lnTo>
                <a:lnTo>
                  <a:pt x="3510" y="5663"/>
                </a:lnTo>
                <a:lnTo>
                  <a:pt x="3546" y="5655"/>
                </a:lnTo>
                <a:lnTo>
                  <a:pt x="3563" y="5651"/>
                </a:lnTo>
                <a:lnTo>
                  <a:pt x="3579" y="5648"/>
                </a:lnTo>
                <a:lnTo>
                  <a:pt x="3596" y="5645"/>
                </a:lnTo>
                <a:lnTo>
                  <a:pt x="3612" y="5643"/>
                </a:lnTo>
                <a:lnTo>
                  <a:pt x="3643" y="5641"/>
                </a:lnTo>
                <a:lnTo>
                  <a:pt x="3673" y="5641"/>
                </a:lnTo>
                <a:lnTo>
                  <a:pt x="3688" y="5642"/>
                </a:lnTo>
                <a:lnTo>
                  <a:pt x="3701" y="5644"/>
                </a:lnTo>
                <a:lnTo>
                  <a:pt x="3715" y="5646"/>
                </a:lnTo>
                <a:lnTo>
                  <a:pt x="3729" y="5649"/>
                </a:lnTo>
                <a:lnTo>
                  <a:pt x="3742" y="5652"/>
                </a:lnTo>
                <a:lnTo>
                  <a:pt x="3755" y="5657"/>
                </a:lnTo>
                <a:lnTo>
                  <a:pt x="3767" y="5662"/>
                </a:lnTo>
                <a:lnTo>
                  <a:pt x="3779" y="5667"/>
                </a:lnTo>
                <a:lnTo>
                  <a:pt x="3791" y="5674"/>
                </a:lnTo>
                <a:lnTo>
                  <a:pt x="3802" y="5681"/>
                </a:lnTo>
                <a:lnTo>
                  <a:pt x="3813" y="5690"/>
                </a:lnTo>
                <a:lnTo>
                  <a:pt x="3824" y="5698"/>
                </a:lnTo>
                <a:lnTo>
                  <a:pt x="3834" y="5708"/>
                </a:lnTo>
                <a:lnTo>
                  <a:pt x="3844" y="5718"/>
                </a:lnTo>
                <a:lnTo>
                  <a:pt x="3853" y="5730"/>
                </a:lnTo>
                <a:lnTo>
                  <a:pt x="3863" y="5742"/>
                </a:lnTo>
                <a:lnTo>
                  <a:pt x="3872" y="5756"/>
                </a:lnTo>
                <a:lnTo>
                  <a:pt x="3880" y="5769"/>
                </a:lnTo>
                <a:lnTo>
                  <a:pt x="3889" y="5784"/>
                </a:lnTo>
                <a:lnTo>
                  <a:pt x="3896" y="5799"/>
                </a:lnTo>
                <a:lnTo>
                  <a:pt x="3903" y="5816"/>
                </a:lnTo>
                <a:lnTo>
                  <a:pt x="3911" y="5834"/>
                </a:lnTo>
                <a:lnTo>
                  <a:pt x="3920" y="5858"/>
                </a:lnTo>
                <a:lnTo>
                  <a:pt x="3931" y="5881"/>
                </a:lnTo>
                <a:lnTo>
                  <a:pt x="3943" y="5902"/>
                </a:lnTo>
                <a:lnTo>
                  <a:pt x="3954" y="5924"/>
                </a:lnTo>
                <a:lnTo>
                  <a:pt x="3967" y="5943"/>
                </a:lnTo>
                <a:lnTo>
                  <a:pt x="3974" y="5951"/>
                </a:lnTo>
                <a:lnTo>
                  <a:pt x="3981" y="5961"/>
                </a:lnTo>
                <a:lnTo>
                  <a:pt x="3995" y="5978"/>
                </a:lnTo>
                <a:lnTo>
                  <a:pt x="4010" y="5994"/>
                </a:lnTo>
                <a:lnTo>
                  <a:pt x="4025" y="6009"/>
                </a:lnTo>
                <a:lnTo>
                  <a:pt x="4041" y="6022"/>
                </a:lnTo>
                <a:lnTo>
                  <a:pt x="4049" y="6029"/>
                </a:lnTo>
                <a:lnTo>
                  <a:pt x="4058" y="6035"/>
                </a:lnTo>
                <a:lnTo>
                  <a:pt x="4075" y="6047"/>
                </a:lnTo>
                <a:lnTo>
                  <a:pt x="4092" y="6058"/>
                </a:lnTo>
                <a:lnTo>
                  <a:pt x="4110" y="6067"/>
                </a:lnTo>
                <a:lnTo>
                  <a:pt x="4128" y="6076"/>
                </a:lnTo>
                <a:lnTo>
                  <a:pt x="4147" y="6084"/>
                </a:lnTo>
                <a:lnTo>
                  <a:pt x="4155" y="6088"/>
                </a:lnTo>
                <a:lnTo>
                  <a:pt x="4165" y="6092"/>
                </a:lnTo>
                <a:lnTo>
                  <a:pt x="4185" y="6098"/>
                </a:lnTo>
                <a:lnTo>
                  <a:pt x="4204" y="6103"/>
                </a:lnTo>
                <a:lnTo>
                  <a:pt x="4224" y="6108"/>
                </a:lnTo>
                <a:lnTo>
                  <a:pt x="4245" y="6112"/>
                </a:lnTo>
                <a:lnTo>
                  <a:pt x="4254" y="6114"/>
                </a:lnTo>
                <a:lnTo>
                  <a:pt x="4265" y="6115"/>
                </a:lnTo>
                <a:lnTo>
                  <a:pt x="4285" y="6118"/>
                </a:lnTo>
                <a:lnTo>
                  <a:pt x="4306" y="6120"/>
                </a:lnTo>
                <a:lnTo>
                  <a:pt x="4328" y="6121"/>
                </a:lnTo>
                <a:lnTo>
                  <a:pt x="4349" y="6122"/>
                </a:lnTo>
                <a:lnTo>
                  <a:pt x="4369" y="6122"/>
                </a:lnTo>
                <a:lnTo>
                  <a:pt x="4390" y="6121"/>
                </a:lnTo>
                <a:lnTo>
                  <a:pt x="4433" y="6119"/>
                </a:lnTo>
                <a:lnTo>
                  <a:pt x="4454" y="6117"/>
                </a:lnTo>
                <a:lnTo>
                  <a:pt x="4475" y="6115"/>
                </a:lnTo>
                <a:lnTo>
                  <a:pt x="4523" y="6110"/>
                </a:lnTo>
                <a:lnTo>
                  <a:pt x="4570" y="6104"/>
                </a:lnTo>
                <a:lnTo>
                  <a:pt x="4616" y="6101"/>
                </a:lnTo>
                <a:lnTo>
                  <a:pt x="4659" y="6099"/>
                </a:lnTo>
                <a:lnTo>
                  <a:pt x="4703" y="6098"/>
                </a:lnTo>
                <a:lnTo>
                  <a:pt x="4724" y="6097"/>
                </a:lnTo>
                <a:lnTo>
                  <a:pt x="4744" y="6097"/>
                </a:lnTo>
                <a:lnTo>
                  <a:pt x="4786" y="6098"/>
                </a:lnTo>
                <a:lnTo>
                  <a:pt x="4826" y="6100"/>
                </a:lnTo>
                <a:lnTo>
                  <a:pt x="4865" y="6102"/>
                </a:lnTo>
                <a:lnTo>
                  <a:pt x="4885" y="6104"/>
                </a:lnTo>
                <a:lnTo>
                  <a:pt x="4904" y="6106"/>
                </a:lnTo>
                <a:lnTo>
                  <a:pt x="4941" y="6112"/>
                </a:lnTo>
                <a:lnTo>
                  <a:pt x="4978" y="6118"/>
                </a:lnTo>
                <a:lnTo>
                  <a:pt x="5013" y="6126"/>
                </a:lnTo>
                <a:lnTo>
                  <a:pt x="5031" y="6130"/>
                </a:lnTo>
                <a:lnTo>
                  <a:pt x="5048" y="6134"/>
                </a:lnTo>
                <a:lnTo>
                  <a:pt x="5083" y="6144"/>
                </a:lnTo>
                <a:lnTo>
                  <a:pt x="5100" y="6149"/>
                </a:lnTo>
                <a:lnTo>
                  <a:pt x="5116" y="6155"/>
                </a:lnTo>
                <a:lnTo>
                  <a:pt x="5150" y="6167"/>
                </a:lnTo>
                <a:lnTo>
                  <a:pt x="5166" y="6175"/>
                </a:lnTo>
                <a:lnTo>
                  <a:pt x="5182" y="6181"/>
                </a:lnTo>
                <a:lnTo>
                  <a:pt x="5198" y="6188"/>
                </a:lnTo>
                <a:lnTo>
                  <a:pt x="5214" y="6196"/>
                </a:lnTo>
                <a:lnTo>
                  <a:pt x="5230" y="6203"/>
                </a:lnTo>
                <a:lnTo>
                  <a:pt x="5246" y="6212"/>
                </a:lnTo>
                <a:lnTo>
                  <a:pt x="5277" y="6229"/>
                </a:lnTo>
                <a:lnTo>
                  <a:pt x="5307" y="6248"/>
                </a:lnTo>
                <a:lnTo>
                  <a:pt x="5337" y="6268"/>
                </a:lnTo>
                <a:lnTo>
                  <a:pt x="5366" y="6289"/>
                </a:lnTo>
                <a:lnTo>
                  <a:pt x="5396" y="6312"/>
                </a:lnTo>
                <a:lnTo>
                  <a:pt x="5411" y="6323"/>
                </a:lnTo>
                <a:lnTo>
                  <a:pt x="5425" y="6336"/>
                </a:lnTo>
                <a:lnTo>
                  <a:pt x="5453" y="6362"/>
                </a:lnTo>
                <a:lnTo>
                  <a:pt x="5482" y="6388"/>
                </a:lnTo>
                <a:lnTo>
                  <a:pt x="5496" y="6402"/>
                </a:lnTo>
                <a:lnTo>
                  <a:pt x="5510" y="6416"/>
                </a:lnTo>
                <a:lnTo>
                  <a:pt x="5538" y="6446"/>
                </a:lnTo>
                <a:lnTo>
                  <a:pt x="5566" y="6476"/>
                </a:lnTo>
                <a:lnTo>
                  <a:pt x="5594" y="6509"/>
                </a:lnTo>
                <a:lnTo>
                  <a:pt x="5597" y="6482"/>
                </a:lnTo>
                <a:lnTo>
                  <a:pt x="5599" y="6455"/>
                </a:lnTo>
                <a:lnTo>
                  <a:pt x="5600" y="6429"/>
                </a:lnTo>
                <a:lnTo>
                  <a:pt x="5601" y="6402"/>
                </a:lnTo>
                <a:lnTo>
                  <a:pt x="5601" y="6377"/>
                </a:lnTo>
                <a:lnTo>
                  <a:pt x="5600" y="6351"/>
                </a:lnTo>
                <a:lnTo>
                  <a:pt x="5599" y="6325"/>
                </a:lnTo>
                <a:lnTo>
                  <a:pt x="5597" y="6301"/>
                </a:lnTo>
                <a:lnTo>
                  <a:pt x="5595" y="6276"/>
                </a:lnTo>
                <a:lnTo>
                  <a:pt x="5592" y="6252"/>
                </a:lnTo>
                <a:lnTo>
                  <a:pt x="5588" y="6228"/>
                </a:lnTo>
                <a:lnTo>
                  <a:pt x="5584" y="6204"/>
                </a:lnTo>
                <a:lnTo>
                  <a:pt x="5579" y="6181"/>
                </a:lnTo>
                <a:lnTo>
                  <a:pt x="5573" y="6159"/>
                </a:lnTo>
                <a:lnTo>
                  <a:pt x="5568" y="6136"/>
                </a:lnTo>
                <a:lnTo>
                  <a:pt x="5562" y="6114"/>
                </a:lnTo>
                <a:lnTo>
                  <a:pt x="5555" y="6092"/>
                </a:lnTo>
                <a:lnTo>
                  <a:pt x="5548" y="6070"/>
                </a:lnTo>
                <a:lnTo>
                  <a:pt x="5540" y="6049"/>
                </a:lnTo>
                <a:lnTo>
                  <a:pt x="5532" y="6028"/>
                </a:lnTo>
                <a:lnTo>
                  <a:pt x="5525" y="6008"/>
                </a:lnTo>
                <a:lnTo>
                  <a:pt x="5515" y="5987"/>
                </a:lnTo>
                <a:lnTo>
                  <a:pt x="5506" y="5967"/>
                </a:lnTo>
                <a:lnTo>
                  <a:pt x="5497" y="5948"/>
                </a:lnTo>
                <a:lnTo>
                  <a:pt x="5486" y="5929"/>
                </a:lnTo>
                <a:lnTo>
                  <a:pt x="5477" y="5910"/>
                </a:lnTo>
                <a:lnTo>
                  <a:pt x="5466" y="5892"/>
                </a:lnTo>
                <a:lnTo>
                  <a:pt x="5454" y="5873"/>
                </a:lnTo>
                <a:lnTo>
                  <a:pt x="5444" y="5856"/>
                </a:lnTo>
                <a:lnTo>
                  <a:pt x="5432" y="5837"/>
                </a:lnTo>
                <a:lnTo>
                  <a:pt x="5420" y="5820"/>
                </a:lnTo>
                <a:lnTo>
                  <a:pt x="5409" y="5803"/>
                </a:lnTo>
                <a:lnTo>
                  <a:pt x="5383" y="5769"/>
                </a:lnTo>
                <a:lnTo>
                  <a:pt x="5358" y="5738"/>
                </a:lnTo>
                <a:lnTo>
                  <a:pt x="5331" y="5707"/>
                </a:lnTo>
                <a:lnTo>
                  <a:pt x="5318" y="5692"/>
                </a:lnTo>
                <a:lnTo>
                  <a:pt x="5304" y="5678"/>
                </a:lnTo>
                <a:lnTo>
                  <a:pt x="5277" y="5649"/>
                </a:lnTo>
                <a:lnTo>
                  <a:pt x="5249" y="5623"/>
                </a:lnTo>
                <a:lnTo>
                  <a:pt x="5222" y="5596"/>
                </a:lnTo>
                <a:lnTo>
                  <a:pt x="5193" y="5572"/>
                </a:lnTo>
                <a:lnTo>
                  <a:pt x="5164" y="5547"/>
                </a:lnTo>
                <a:lnTo>
                  <a:pt x="5137" y="5525"/>
                </a:lnTo>
                <a:lnTo>
                  <a:pt x="5109" y="5504"/>
                </a:lnTo>
                <a:lnTo>
                  <a:pt x="5081" y="5483"/>
                </a:lnTo>
                <a:lnTo>
                  <a:pt x="5054" y="5464"/>
                </a:lnTo>
                <a:lnTo>
                  <a:pt x="5027" y="5446"/>
                </a:lnTo>
                <a:lnTo>
                  <a:pt x="5002" y="5429"/>
                </a:lnTo>
                <a:lnTo>
                  <a:pt x="4976" y="5413"/>
                </a:lnTo>
                <a:lnTo>
                  <a:pt x="4954" y="5398"/>
                </a:lnTo>
                <a:lnTo>
                  <a:pt x="4942" y="5391"/>
                </a:lnTo>
                <a:lnTo>
                  <a:pt x="4931" y="5383"/>
                </a:lnTo>
                <a:lnTo>
                  <a:pt x="4911" y="5369"/>
                </a:lnTo>
                <a:lnTo>
                  <a:pt x="4892" y="5354"/>
                </a:lnTo>
                <a:lnTo>
                  <a:pt x="4884" y="5346"/>
                </a:lnTo>
                <a:lnTo>
                  <a:pt x="4874" y="5339"/>
                </a:lnTo>
                <a:lnTo>
                  <a:pt x="4857" y="5324"/>
                </a:lnTo>
                <a:lnTo>
                  <a:pt x="4842" y="5310"/>
                </a:lnTo>
                <a:lnTo>
                  <a:pt x="4827" y="5295"/>
                </a:lnTo>
                <a:lnTo>
                  <a:pt x="4813" y="5280"/>
                </a:lnTo>
                <a:lnTo>
                  <a:pt x="4801" y="5265"/>
                </a:lnTo>
                <a:lnTo>
                  <a:pt x="4789" y="5251"/>
                </a:lnTo>
                <a:lnTo>
                  <a:pt x="4778" y="5236"/>
                </a:lnTo>
                <a:lnTo>
                  <a:pt x="4769" y="5222"/>
                </a:lnTo>
                <a:lnTo>
                  <a:pt x="4759" y="5207"/>
                </a:lnTo>
                <a:lnTo>
                  <a:pt x="4752" y="5192"/>
                </a:lnTo>
                <a:lnTo>
                  <a:pt x="4744" y="5178"/>
                </a:lnTo>
                <a:lnTo>
                  <a:pt x="4737" y="5164"/>
                </a:lnTo>
                <a:lnTo>
                  <a:pt x="4732" y="5150"/>
                </a:lnTo>
                <a:lnTo>
                  <a:pt x="4725" y="5136"/>
                </a:lnTo>
                <a:lnTo>
                  <a:pt x="4721" y="5122"/>
                </a:lnTo>
                <a:lnTo>
                  <a:pt x="4713" y="5094"/>
                </a:lnTo>
                <a:lnTo>
                  <a:pt x="4710" y="5080"/>
                </a:lnTo>
                <a:lnTo>
                  <a:pt x="4707" y="5068"/>
                </a:lnTo>
                <a:lnTo>
                  <a:pt x="4703" y="5041"/>
                </a:lnTo>
                <a:lnTo>
                  <a:pt x="4702" y="5028"/>
                </a:lnTo>
                <a:lnTo>
                  <a:pt x="4700" y="5016"/>
                </a:lnTo>
                <a:lnTo>
                  <a:pt x="4699" y="4990"/>
                </a:lnTo>
                <a:lnTo>
                  <a:pt x="4697" y="4967"/>
                </a:lnTo>
                <a:lnTo>
                  <a:pt x="4715" y="4986"/>
                </a:lnTo>
                <a:lnTo>
                  <a:pt x="4733" y="5004"/>
                </a:lnTo>
                <a:lnTo>
                  <a:pt x="4750" y="5022"/>
                </a:lnTo>
                <a:lnTo>
                  <a:pt x="4768" y="5039"/>
                </a:lnTo>
                <a:lnTo>
                  <a:pt x="4787" y="5055"/>
                </a:lnTo>
                <a:lnTo>
                  <a:pt x="4805" y="5071"/>
                </a:lnTo>
                <a:lnTo>
                  <a:pt x="4824" y="5086"/>
                </a:lnTo>
                <a:lnTo>
                  <a:pt x="4843" y="5101"/>
                </a:lnTo>
                <a:lnTo>
                  <a:pt x="4862" y="5114"/>
                </a:lnTo>
                <a:lnTo>
                  <a:pt x="4882" y="5128"/>
                </a:lnTo>
                <a:lnTo>
                  <a:pt x="4903" y="5141"/>
                </a:lnTo>
                <a:lnTo>
                  <a:pt x="4923" y="5153"/>
                </a:lnTo>
                <a:lnTo>
                  <a:pt x="4943" y="5164"/>
                </a:lnTo>
                <a:lnTo>
                  <a:pt x="4963" y="5176"/>
                </a:lnTo>
                <a:lnTo>
                  <a:pt x="4985" y="5187"/>
                </a:lnTo>
                <a:lnTo>
                  <a:pt x="5006" y="5196"/>
                </a:lnTo>
                <a:lnTo>
                  <a:pt x="5027" y="5206"/>
                </a:lnTo>
                <a:lnTo>
                  <a:pt x="5048" y="5215"/>
                </a:lnTo>
                <a:lnTo>
                  <a:pt x="5070" y="5224"/>
                </a:lnTo>
                <a:lnTo>
                  <a:pt x="5092" y="5231"/>
                </a:lnTo>
                <a:lnTo>
                  <a:pt x="5113" y="5240"/>
                </a:lnTo>
                <a:lnTo>
                  <a:pt x="5135" y="5246"/>
                </a:lnTo>
                <a:lnTo>
                  <a:pt x="5158" y="5254"/>
                </a:lnTo>
                <a:lnTo>
                  <a:pt x="5180" y="5260"/>
                </a:lnTo>
                <a:lnTo>
                  <a:pt x="5202" y="5265"/>
                </a:lnTo>
                <a:lnTo>
                  <a:pt x="5225" y="5272"/>
                </a:lnTo>
                <a:lnTo>
                  <a:pt x="5247" y="5276"/>
                </a:lnTo>
                <a:lnTo>
                  <a:pt x="5270" y="5281"/>
                </a:lnTo>
                <a:lnTo>
                  <a:pt x="5293" y="5286"/>
                </a:lnTo>
                <a:lnTo>
                  <a:pt x="5316" y="5290"/>
                </a:lnTo>
                <a:lnTo>
                  <a:pt x="5362" y="5297"/>
                </a:lnTo>
                <a:lnTo>
                  <a:pt x="5401" y="5303"/>
                </a:lnTo>
                <a:lnTo>
                  <a:pt x="5441" y="5309"/>
                </a:lnTo>
                <a:lnTo>
                  <a:pt x="5516" y="5322"/>
                </a:lnTo>
                <a:lnTo>
                  <a:pt x="5552" y="5329"/>
                </a:lnTo>
                <a:lnTo>
                  <a:pt x="5588" y="5337"/>
                </a:lnTo>
                <a:lnTo>
                  <a:pt x="5623" y="5345"/>
                </a:lnTo>
                <a:lnTo>
                  <a:pt x="5658" y="5354"/>
                </a:lnTo>
                <a:lnTo>
                  <a:pt x="5692" y="5362"/>
                </a:lnTo>
                <a:lnTo>
                  <a:pt x="5725" y="5372"/>
                </a:lnTo>
                <a:lnTo>
                  <a:pt x="5757" y="5381"/>
                </a:lnTo>
                <a:lnTo>
                  <a:pt x="5789" y="5392"/>
                </a:lnTo>
                <a:lnTo>
                  <a:pt x="5819" y="5403"/>
                </a:lnTo>
                <a:lnTo>
                  <a:pt x="5850" y="5413"/>
                </a:lnTo>
                <a:lnTo>
                  <a:pt x="5879" y="5425"/>
                </a:lnTo>
                <a:lnTo>
                  <a:pt x="5907" y="5438"/>
                </a:lnTo>
                <a:lnTo>
                  <a:pt x="5935" y="5449"/>
                </a:lnTo>
                <a:lnTo>
                  <a:pt x="5961" y="5463"/>
                </a:lnTo>
                <a:lnTo>
                  <a:pt x="5988" y="5476"/>
                </a:lnTo>
                <a:lnTo>
                  <a:pt x="6014" y="5491"/>
                </a:lnTo>
                <a:lnTo>
                  <a:pt x="6038" y="5505"/>
                </a:lnTo>
                <a:lnTo>
                  <a:pt x="6061" y="5521"/>
                </a:lnTo>
                <a:lnTo>
                  <a:pt x="6085" y="5537"/>
                </a:lnTo>
                <a:lnTo>
                  <a:pt x="6106" y="5553"/>
                </a:lnTo>
                <a:lnTo>
                  <a:pt x="6127" y="5570"/>
                </a:lnTo>
                <a:lnTo>
                  <a:pt x="6138" y="5578"/>
                </a:lnTo>
                <a:lnTo>
                  <a:pt x="6149" y="5587"/>
                </a:lnTo>
                <a:lnTo>
                  <a:pt x="6168" y="5605"/>
                </a:lnTo>
                <a:lnTo>
                  <a:pt x="6187" y="5624"/>
                </a:lnTo>
                <a:lnTo>
                  <a:pt x="6205" y="5643"/>
                </a:lnTo>
                <a:lnTo>
                  <a:pt x="6213" y="5652"/>
                </a:lnTo>
                <a:lnTo>
                  <a:pt x="6222" y="5662"/>
                </a:lnTo>
                <a:lnTo>
                  <a:pt x="6239" y="5682"/>
                </a:lnTo>
                <a:lnTo>
                  <a:pt x="6254" y="5703"/>
                </a:lnTo>
                <a:lnTo>
                  <a:pt x="6256" y="5674"/>
                </a:lnTo>
                <a:lnTo>
                  <a:pt x="6256" y="5645"/>
                </a:lnTo>
                <a:lnTo>
                  <a:pt x="6256" y="5616"/>
                </a:lnTo>
                <a:lnTo>
                  <a:pt x="6255" y="5589"/>
                </a:lnTo>
                <a:lnTo>
                  <a:pt x="6253" y="5561"/>
                </a:lnTo>
                <a:lnTo>
                  <a:pt x="6250" y="5535"/>
                </a:lnTo>
                <a:lnTo>
                  <a:pt x="6245" y="5509"/>
                </a:lnTo>
                <a:lnTo>
                  <a:pt x="6240" y="5484"/>
                </a:lnTo>
                <a:lnTo>
                  <a:pt x="6235" y="5460"/>
                </a:lnTo>
                <a:lnTo>
                  <a:pt x="6228" y="5436"/>
                </a:lnTo>
                <a:lnTo>
                  <a:pt x="6221" y="5412"/>
                </a:lnTo>
                <a:lnTo>
                  <a:pt x="6212" y="5390"/>
                </a:lnTo>
                <a:lnTo>
                  <a:pt x="6204" y="5367"/>
                </a:lnTo>
                <a:lnTo>
                  <a:pt x="6194" y="5345"/>
                </a:lnTo>
                <a:lnTo>
                  <a:pt x="6185" y="5325"/>
                </a:lnTo>
                <a:lnTo>
                  <a:pt x="6174" y="5304"/>
                </a:lnTo>
                <a:lnTo>
                  <a:pt x="6163" y="5283"/>
                </a:lnTo>
                <a:lnTo>
                  <a:pt x="6152" y="5264"/>
                </a:lnTo>
                <a:lnTo>
                  <a:pt x="6139" y="5245"/>
                </a:lnTo>
                <a:lnTo>
                  <a:pt x="6126" y="5226"/>
                </a:lnTo>
                <a:lnTo>
                  <a:pt x="6113" y="5208"/>
                </a:lnTo>
                <a:lnTo>
                  <a:pt x="6100" y="5190"/>
                </a:lnTo>
                <a:lnTo>
                  <a:pt x="6086" y="5173"/>
                </a:lnTo>
                <a:lnTo>
                  <a:pt x="6071" y="5156"/>
                </a:lnTo>
                <a:lnTo>
                  <a:pt x="6041" y="5123"/>
                </a:lnTo>
                <a:lnTo>
                  <a:pt x="6026" y="5107"/>
                </a:lnTo>
                <a:lnTo>
                  <a:pt x="6010" y="5091"/>
                </a:lnTo>
                <a:lnTo>
                  <a:pt x="5994" y="5076"/>
                </a:lnTo>
                <a:lnTo>
                  <a:pt x="5978" y="5061"/>
                </a:lnTo>
                <a:lnTo>
                  <a:pt x="5947" y="5033"/>
                </a:lnTo>
                <a:lnTo>
                  <a:pt x="5914" y="5005"/>
                </a:lnTo>
                <a:lnTo>
                  <a:pt x="5881" y="4978"/>
                </a:lnTo>
                <a:lnTo>
                  <a:pt x="5848" y="4952"/>
                </a:lnTo>
                <a:lnTo>
                  <a:pt x="5816" y="4927"/>
                </a:lnTo>
                <a:lnTo>
                  <a:pt x="5753" y="4878"/>
                </a:lnTo>
                <a:lnTo>
                  <a:pt x="5722" y="4855"/>
                </a:lnTo>
                <a:lnTo>
                  <a:pt x="5694" y="4832"/>
                </a:lnTo>
                <a:lnTo>
                  <a:pt x="5667" y="4808"/>
                </a:lnTo>
                <a:lnTo>
                  <a:pt x="5654" y="4797"/>
                </a:lnTo>
                <a:lnTo>
                  <a:pt x="5641" y="4785"/>
                </a:lnTo>
                <a:lnTo>
                  <a:pt x="5630" y="4773"/>
                </a:lnTo>
                <a:lnTo>
                  <a:pt x="5618" y="4762"/>
                </a:lnTo>
                <a:lnTo>
                  <a:pt x="5607" y="4751"/>
                </a:lnTo>
                <a:lnTo>
                  <a:pt x="5598" y="4739"/>
                </a:lnTo>
                <a:lnTo>
                  <a:pt x="5588" y="4727"/>
                </a:lnTo>
                <a:lnTo>
                  <a:pt x="5579" y="4715"/>
                </a:lnTo>
                <a:lnTo>
                  <a:pt x="5570" y="4703"/>
                </a:lnTo>
                <a:lnTo>
                  <a:pt x="5563" y="4691"/>
                </a:lnTo>
                <a:lnTo>
                  <a:pt x="5556" y="4678"/>
                </a:lnTo>
                <a:lnTo>
                  <a:pt x="5550" y="4667"/>
                </a:lnTo>
                <a:lnTo>
                  <a:pt x="5546" y="4654"/>
                </a:lnTo>
                <a:lnTo>
                  <a:pt x="5542" y="4641"/>
                </a:lnTo>
                <a:lnTo>
                  <a:pt x="5581" y="4667"/>
                </a:lnTo>
                <a:lnTo>
                  <a:pt x="5600" y="4678"/>
                </a:lnTo>
                <a:lnTo>
                  <a:pt x="5618" y="4689"/>
                </a:lnTo>
                <a:lnTo>
                  <a:pt x="5637" y="4701"/>
                </a:lnTo>
                <a:lnTo>
                  <a:pt x="5655" y="4710"/>
                </a:lnTo>
                <a:lnTo>
                  <a:pt x="5674" y="4720"/>
                </a:lnTo>
                <a:lnTo>
                  <a:pt x="5692" y="4730"/>
                </a:lnTo>
                <a:lnTo>
                  <a:pt x="5711" y="4738"/>
                </a:lnTo>
                <a:lnTo>
                  <a:pt x="5728" y="4747"/>
                </a:lnTo>
                <a:lnTo>
                  <a:pt x="5764" y="4761"/>
                </a:lnTo>
                <a:lnTo>
                  <a:pt x="5781" y="4769"/>
                </a:lnTo>
                <a:lnTo>
                  <a:pt x="5799" y="4775"/>
                </a:lnTo>
                <a:lnTo>
                  <a:pt x="5816" y="4781"/>
                </a:lnTo>
                <a:lnTo>
                  <a:pt x="5834" y="4786"/>
                </a:lnTo>
                <a:lnTo>
                  <a:pt x="5869" y="4795"/>
                </a:lnTo>
                <a:lnTo>
                  <a:pt x="5877" y="4798"/>
                </a:lnTo>
                <a:lnTo>
                  <a:pt x="5887" y="4800"/>
                </a:lnTo>
                <a:lnTo>
                  <a:pt x="5904" y="4804"/>
                </a:lnTo>
                <a:lnTo>
                  <a:pt x="5922" y="4807"/>
                </a:lnTo>
                <a:lnTo>
                  <a:pt x="5940" y="4809"/>
                </a:lnTo>
                <a:lnTo>
                  <a:pt x="5958" y="4812"/>
                </a:lnTo>
                <a:lnTo>
                  <a:pt x="5976" y="4814"/>
                </a:lnTo>
                <a:lnTo>
                  <a:pt x="6015" y="4817"/>
                </a:lnTo>
                <a:lnTo>
                  <a:pt x="6034" y="4817"/>
                </a:lnTo>
                <a:lnTo>
                  <a:pt x="6053" y="4818"/>
                </a:lnTo>
                <a:lnTo>
                  <a:pt x="6092" y="4817"/>
                </a:lnTo>
                <a:lnTo>
                  <a:pt x="6133" y="4815"/>
                </a:lnTo>
                <a:lnTo>
                  <a:pt x="6161" y="4811"/>
                </a:lnTo>
                <a:lnTo>
                  <a:pt x="6189" y="4808"/>
                </a:lnTo>
                <a:lnTo>
                  <a:pt x="6218" y="4803"/>
                </a:lnTo>
                <a:lnTo>
                  <a:pt x="6246" y="4798"/>
                </a:lnTo>
                <a:lnTo>
                  <a:pt x="6276" y="4792"/>
                </a:lnTo>
                <a:lnTo>
                  <a:pt x="6305" y="4786"/>
                </a:lnTo>
                <a:lnTo>
                  <a:pt x="6364" y="4772"/>
                </a:lnTo>
                <a:lnTo>
                  <a:pt x="6424" y="4759"/>
                </a:lnTo>
                <a:lnTo>
                  <a:pt x="6455" y="4753"/>
                </a:lnTo>
                <a:lnTo>
                  <a:pt x="6484" y="4748"/>
                </a:lnTo>
                <a:lnTo>
                  <a:pt x="6514" y="4743"/>
                </a:lnTo>
                <a:lnTo>
                  <a:pt x="6545" y="4739"/>
                </a:lnTo>
                <a:lnTo>
                  <a:pt x="6575" y="4737"/>
                </a:lnTo>
                <a:lnTo>
                  <a:pt x="6590" y="4736"/>
                </a:lnTo>
                <a:lnTo>
                  <a:pt x="6605" y="4735"/>
                </a:lnTo>
                <a:lnTo>
                  <a:pt x="6635" y="4735"/>
                </a:lnTo>
                <a:lnTo>
                  <a:pt x="6650" y="4736"/>
                </a:lnTo>
                <a:lnTo>
                  <a:pt x="6665" y="4737"/>
                </a:lnTo>
                <a:lnTo>
                  <a:pt x="6695" y="4740"/>
                </a:lnTo>
                <a:lnTo>
                  <a:pt x="6710" y="4742"/>
                </a:lnTo>
                <a:lnTo>
                  <a:pt x="6724" y="4745"/>
                </a:lnTo>
                <a:lnTo>
                  <a:pt x="6739" y="4749"/>
                </a:lnTo>
                <a:lnTo>
                  <a:pt x="6753" y="4753"/>
                </a:lnTo>
                <a:lnTo>
                  <a:pt x="6768" y="4757"/>
                </a:lnTo>
                <a:lnTo>
                  <a:pt x="6782" y="4761"/>
                </a:lnTo>
                <a:lnTo>
                  <a:pt x="6797" y="4768"/>
                </a:lnTo>
                <a:lnTo>
                  <a:pt x="6811" y="4773"/>
                </a:lnTo>
                <a:lnTo>
                  <a:pt x="6826" y="4781"/>
                </a:lnTo>
                <a:lnTo>
                  <a:pt x="6839" y="4788"/>
                </a:lnTo>
                <a:lnTo>
                  <a:pt x="6854" y="4797"/>
                </a:lnTo>
                <a:lnTo>
                  <a:pt x="6868" y="4805"/>
                </a:lnTo>
                <a:lnTo>
                  <a:pt x="6882" y="4815"/>
                </a:lnTo>
                <a:lnTo>
                  <a:pt x="6896" y="4825"/>
                </a:lnTo>
                <a:lnTo>
                  <a:pt x="6910" y="4836"/>
                </a:lnTo>
                <a:lnTo>
                  <a:pt x="6923" y="4848"/>
                </a:lnTo>
                <a:lnTo>
                  <a:pt x="6937" y="4860"/>
                </a:lnTo>
                <a:lnTo>
                  <a:pt x="6950" y="4874"/>
                </a:lnTo>
                <a:lnTo>
                  <a:pt x="6964" y="4889"/>
                </a:lnTo>
                <a:lnTo>
                  <a:pt x="6977" y="4904"/>
                </a:lnTo>
                <a:lnTo>
                  <a:pt x="6990" y="4920"/>
                </a:lnTo>
                <a:lnTo>
                  <a:pt x="7003" y="4937"/>
                </a:lnTo>
                <a:lnTo>
                  <a:pt x="7016" y="4955"/>
                </a:lnTo>
                <a:lnTo>
                  <a:pt x="7029" y="4974"/>
                </a:lnTo>
                <a:lnTo>
                  <a:pt x="7041" y="4993"/>
                </a:lnTo>
                <a:lnTo>
                  <a:pt x="7054" y="5014"/>
                </a:lnTo>
                <a:lnTo>
                  <a:pt x="7070" y="5004"/>
                </a:lnTo>
                <a:lnTo>
                  <a:pt x="7086" y="4994"/>
                </a:lnTo>
                <a:lnTo>
                  <a:pt x="7102" y="4986"/>
                </a:lnTo>
                <a:lnTo>
                  <a:pt x="7119" y="4976"/>
                </a:lnTo>
                <a:lnTo>
                  <a:pt x="7135" y="4968"/>
                </a:lnTo>
                <a:lnTo>
                  <a:pt x="7152" y="4960"/>
                </a:lnTo>
                <a:lnTo>
                  <a:pt x="7169" y="4953"/>
                </a:lnTo>
                <a:lnTo>
                  <a:pt x="7186" y="4945"/>
                </a:lnTo>
                <a:lnTo>
                  <a:pt x="7203" y="4939"/>
                </a:lnTo>
                <a:lnTo>
                  <a:pt x="7220" y="4933"/>
                </a:lnTo>
                <a:lnTo>
                  <a:pt x="7237" y="4926"/>
                </a:lnTo>
                <a:lnTo>
                  <a:pt x="7254" y="4921"/>
                </a:lnTo>
                <a:lnTo>
                  <a:pt x="7289" y="4910"/>
                </a:lnTo>
                <a:lnTo>
                  <a:pt x="7306" y="4906"/>
                </a:lnTo>
                <a:lnTo>
                  <a:pt x="7324" y="4902"/>
                </a:lnTo>
                <a:lnTo>
                  <a:pt x="7341" y="4899"/>
                </a:lnTo>
                <a:lnTo>
                  <a:pt x="7359" y="4895"/>
                </a:lnTo>
                <a:lnTo>
                  <a:pt x="7377" y="4892"/>
                </a:lnTo>
                <a:lnTo>
                  <a:pt x="7394" y="4890"/>
                </a:lnTo>
                <a:lnTo>
                  <a:pt x="7431" y="4886"/>
                </a:lnTo>
                <a:lnTo>
                  <a:pt x="7449" y="4884"/>
                </a:lnTo>
                <a:lnTo>
                  <a:pt x="7467" y="4883"/>
                </a:lnTo>
                <a:lnTo>
                  <a:pt x="7485" y="4882"/>
                </a:lnTo>
                <a:lnTo>
                  <a:pt x="7502" y="4882"/>
                </a:lnTo>
                <a:lnTo>
                  <a:pt x="7538" y="4882"/>
                </a:lnTo>
                <a:lnTo>
                  <a:pt x="7574" y="4883"/>
                </a:lnTo>
                <a:lnTo>
                  <a:pt x="7610" y="4885"/>
                </a:lnTo>
                <a:lnTo>
                  <a:pt x="7627" y="4887"/>
                </a:lnTo>
                <a:lnTo>
                  <a:pt x="7645" y="4889"/>
                </a:lnTo>
                <a:lnTo>
                  <a:pt x="7681" y="4893"/>
                </a:lnTo>
                <a:lnTo>
                  <a:pt x="7716" y="4900"/>
                </a:lnTo>
                <a:lnTo>
                  <a:pt x="7752" y="4906"/>
                </a:lnTo>
                <a:lnTo>
                  <a:pt x="7786" y="4915"/>
                </a:lnTo>
                <a:lnTo>
                  <a:pt x="7804" y="4919"/>
                </a:lnTo>
                <a:lnTo>
                  <a:pt x="7821" y="4924"/>
                </a:lnTo>
                <a:lnTo>
                  <a:pt x="7855" y="4934"/>
                </a:lnTo>
                <a:lnTo>
                  <a:pt x="7888" y="4945"/>
                </a:lnTo>
                <a:lnTo>
                  <a:pt x="7921" y="4957"/>
                </a:lnTo>
                <a:lnTo>
                  <a:pt x="7954" y="4970"/>
                </a:lnTo>
                <a:lnTo>
                  <a:pt x="7985" y="4984"/>
                </a:lnTo>
                <a:lnTo>
                  <a:pt x="8016" y="4999"/>
                </a:lnTo>
                <a:lnTo>
                  <a:pt x="8047" y="5014"/>
                </a:lnTo>
                <a:lnTo>
                  <a:pt x="8077" y="5030"/>
                </a:lnTo>
                <a:lnTo>
                  <a:pt x="8107" y="5047"/>
                </a:lnTo>
                <a:lnTo>
                  <a:pt x="8135" y="5066"/>
                </a:lnTo>
                <a:close/>
                <a:moveTo>
                  <a:pt x="4449" y="4196"/>
                </a:moveTo>
                <a:lnTo>
                  <a:pt x="3687" y="4196"/>
                </a:lnTo>
                <a:lnTo>
                  <a:pt x="3687" y="3432"/>
                </a:lnTo>
                <a:lnTo>
                  <a:pt x="4449" y="3432"/>
                </a:lnTo>
                <a:lnTo>
                  <a:pt x="4449" y="4196"/>
                </a:lnTo>
                <a:close/>
                <a:moveTo>
                  <a:pt x="3687" y="762"/>
                </a:moveTo>
                <a:lnTo>
                  <a:pt x="4449" y="762"/>
                </a:lnTo>
                <a:lnTo>
                  <a:pt x="4449" y="0"/>
                </a:lnTo>
                <a:lnTo>
                  <a:pt x="3687" y="0"/>
                </a:lnTo>
                <a:lnTo>
                  <a:pt x="3687" y="762"/>
                </a:lnTo>
                <a:close/>
                <a:moveTo>
                  <a:pt x="4449" y="6866"/>
                </a:moveTo>
                <a:lnTo>
                  <a:pt x="3687" y="6866"/>
                </a:lnTo>
                <a:lnTo>
                  <a:pt x="3687" y="7628"/>
                </a:lnTo>
                <a:lnTo>
                  <a:pt x="4449" y="7628"/>
                </a:lnTo>
                <a:lnTo>
                  <a:pt x="4449" y="6866"/>
                </a:lnTo>
                <a:close/>
              </a:path>
            </a:pathLst>
          </a:custGeom>
          <a:solidFill>
            <a:srgbClr val="FDD839"/>
          </a:solidFill>
          <a:ln w="9525">
            <a:noFill/>
            <a:round/>
            <a:headEnd/>
            <a:tailEnd/>
          </a:ln>
        </p:spPr>
        <p:txBody>
          <a:bodyPr/>
          <a:lstStyle/>
          <a:p>
            <a:pPr>
              <a:defRPr/>
            </a:pPr>
            <a:endParaRPr lang="en-GB"/>
          </a:p>
        </p:txBody>
      </p:sp>
      <p:pic>
        <p:nvPicPr>
          <p:cNvPr id="2" name="Picture 37" descr="FSE_RGB.png"/>
          <p:cNvPicPr>
            <a:picLocks noChangeAspect="1"/>
          </p:cNvPicPr>
          <p:nvPr userDrawn="1"/>
        </p:nvPicPr>
        <p:blipFill>
          <a:blip r:embed="rId15" cstate="print"/>
          <a:srcRect/>
          <a:stretch>
            <a:fillRect/>
          </a:stretch>
        </p:blipFill>
        <p:spPr bwMode="auto">
          <a:xfrm>
            <a:off x="53975" y="6442075"/>
            <a:ext cx="1454150" cy="3746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49"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 id="2147484247" r:id="rId12"/>
    <p:sldLayoutId id="2147484248" r:id="rId13"/>
  </p:sldLayoutIdLst>
  <p:hf hdr="0" ftr="0" dt="0"/>
  <p:txStyles>
    <p:titleStyle>
      <a:lvl1pPr algn="l" rtl="0" eaLnBrk="0" fontAlgn="base" hangingPunct="0">
        <a:lnSpc>
          <a:spcPts val="3000"/>
        </a:lnSpc>
        <a:spcBef>
          <a:spcPct val="0"/>
        </a:spcBef>
        <a:spcAft>
          <a:spcPct val="0"/>
        </a:spcAft>
        <a:defRPr sz="2400" b="1">
          <a:solidFill>
            <a:schemeClr val="tx1"/>
          </a:solidFill>
          <a:latin typeface="+mj-lt"/>
          <a:ea typeface="+mj-ea"/>
          <a:cs typeface="+mj-cs"/>
        </a:defRPr>
      </a:lvl1pPr>
      <a:lvl2pPr algn="l" rtl="0" eaLnBrk="0" fontAlgn="base" hangingPunct="0">
        <a:lnSpc>
          <a:spcPts val="3000"/>
        </a:lnSpc>
        <a:spcBef>
          <a:spcPct val="0"/>
        </a:spcBef>
        <a:spcAft>
          <a:spcPct val="0"/>
        </a:spcAft>
        <a:defRPr sz="2400" b="1">
          <a:solidFill>
            <a:schemeClr val="tx1"/>
          </a:solidFill>
          <a:latin typeface="Arial" pitchFamily="34" charset="0"/>
        </a:defRPr>
      </a:lvl2pPr>
      <a:lvl3pPr algn="l" rtl="0" eaLnBrk="0" fontAlgn="base" hangingPunct="0">
        <a:lnSpc>
          <a:spcPts val="3000"/>
        </a:lnSpc>
        <a:spcBef>
          <a:spcPct val="0"/>
        </a:spcBef>
        <a:spcAft>
          <a:spcPct val="0"/>
        </a:spcAft>
        <a:defRPr sz="2400" b="1">
          <a:solidFill>
            <a:schemeClr val="tx1"/>
          </a:solidFill>
          <a:latin typeface="Arial" pitchFamily="34" charset="0"/>
        </a:defRPr>
      </a:lvl3pPr>
      <a:lvl4pPr algn="l" rtl="0" eaLnBrk="0" fontAlgn="base" hangingPunct="0">
        <a:lnSpc>
          <a:spcPts val="3000"/>
        </a:lnSpc>
        <a:spcBef>
          <a:spcPct val="0"/>
        </a:spcBef>
        <a:spcAft>
          <a:spcPct val="0"/>
        </a:spcAft>
        <a:defRPr sz="2400" b="1">
          <a:solidFill>
            <a:schemeClr val="tx1"/>
          </a:solidFill>
          <a:latin typeface="Arial" pitchFamily="34" charset="0"/>
        </a:defRPr>
      </a:lvl4pPr>
      <a:lvl5pPr algn="l" rtl="0" eaLnBrk="0" fontAlgn="base" hangingPunct="0">
        <a:lnSpc>
          <a:spcPts val="3000"/>
        </a:lnSpc>
        <a:spcBef>
          <a:spcPct val="0"/>
        </a:spcBef>
        <a:spcAft>
          <a:spcPct val="0"/>
        </a:spcAft>
        <a:defRPr sz="2400" b="1">
          <a:solidFill>
            <a:schemeClr val="tx1"/>
          </a:solidFill>
          <a:latin typeface="Arial" pitchFamily="34" charset="0"/>
        </a:defRPr>
      </a:lvl5pPr>
      <a:lvl6pPr marL="457200" algn="l" rtl="0" eaLnBrk="0" fontAlgn="base" hangingPunct="0">
        <a:lnSpc>
          <a:spcPts val="3000"/>
        </a:lnSpc>
        <a:spcBef>
          <a:spcPct val="0"/>
        </a:spcBef>
        <a:spcAft>
          <a:spcPct val="0"/>
        </a:spcAft>
        <a:defRPr sz="2400" b="1">
          <a:solidFill>
            <a:schemeClr val="tx2"/>
          </a:solidFill>
          <a:latin typeface="Arial" pitchFamily="34" charset="0"/>
        </a:defRPr>
      </a:lvl6pPr>
      <a:lvl7pPr marL="914400" algn="l" rtl="0" eaLnBrk="0" fontAlgn="base" hangingPunct="0">
        <a:lnSpc>
          <a:spcPts val="3000"/>
        </a:lnSpc>
        <a:spcBef>
          <a:spcPct val="0"/>
        </a:spcBef>
        <a:spcAft>
          <a:spcPct val="0"/>
        </a:spcAft>
        <a:defRPr sz="2400" b="1">
          <a:solidFill>
            <a:schemeClr val="tx2"/>
          </a:solidFill>
          <a:latin typeface="Arial" pitchFamily="34" charset="0"/>
        </a:defRPr>
      </a:lvl7pPr>
      <a:lvl8pPr marL="1371600" algn="l" rtl="0" eaLnBrk="0" fontAlgn="base" hangingPunct="0">
        <a:lnSpc>
          <a:spcPts val="3000"/>
        </a:lnSpc>
        <a:spcBef>
          <a:spcPct val="0"/>
        </a:spcBef>
        <a:spcAft>
          <a:spcPct val="0"/>
        </a:spcAft>
        <a:defRPr sz="2400" b="1">
          <a:solidFill>
            <a:schemeClr val="tx2"/>
          </a:solidFill>
          <a:latin typeface="Arial" pitchFamily="34" charset="0"/>
        </a:defRPr>
      </a:lvl8pPr>
      <a:lvl9pPr marL="1828800" algn="l" rtl="0" eaLnBrk="0" fontAlgn="base" hangingPunct="0">
        <a:lnSpc>
          <a:spcPts val="3000"/>
        </a:lnSpc>
        <a:spcBef>
          <a:spcPct val="0"/>
        </a:spcBef>
        <a:spcAft>
          <a:spcPct val="0"/>
        </a:spcAft>
        <a:defRPr sz="2400" b="1">
          <a:solidFill>
            <a:schemeClr val="tx2"/>
          </a:solidFill>
          <a:latin typeface="Arial" pitchFamily="34" charset="0"/>
        </a:defRPr>
      </a:lvl9pPr>
    </p:titleStyle>
    <p:bodyStyle>
      <a:lvl1pPr marL="282575" indent="-282575"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ea typeface="+mn-ea"/>
          <a:cs typeface="+mn-cs"/>
        </a:defRPr>
      </a:lvl1pPr>
      <a:lvl2pPr marL="855663" indent="-282575"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2pPr>
      <a:lvl3pPr marL="12747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3pPr>
      <a:lvl4pPr marL="16938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4pPr>
      <a:lvl5pPr marL="21129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5pPr>
      <a:lvl6pPr marL="25701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6pPr>
      <a:lvl7pPr marL="30273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7pPr>
      <a:lvl8pPr marL="34845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8pPr>
      <a:lvl9pPr marL="39417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GuRw5Em8zS0" TargetMode="External"/><Relationship Id="rId2" Type="http://schemas.openxmlformats.org/officeDocument/2006/relationships/hyperlink" Target="https://www.youtube.com/watch?v=YpBU7ZOuyR0"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vimeo.com/145918925"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267744" y="3717032"/>
            <a:ext cx="6732240" cy="1143000"/>
          </a:xfrm>
        </p:spPr>
        <p:txBody>
          <a:bodyPr/>
          <a:lstStyle/>
          <a:p>
            <a:pPr>
              <a:lnSpc>
                <a:spcPct val="100000"/>
              </a:lnSpc>
            </a:pPr>
            <a:r>
              <a:rPr lang="fi-FI" sz="2800" dirty="0" err="1" smtClean="0">
                <a:solidFill>
                  <a:srgbClr val="FFC000"/>
                </a:solidFill>
              </a:rPr>
              <a:t>Finnish</a:t>
            </a:r>
            <a:r>
              <a:rPr lang="fi-FI" sz="2800" dirty="0" smtClean="0">
                <a:solidFill>
                  <a:srgbClr val="FFC000"/>
                </a:solidFill>
              </a:rPr>
              <a:t> </a:t>
            </a:r>
            <a:r>
              <a:rPr lang="fi-FI" sz="2800" dirty="0" err="1" smtClean="0">
                <a:solidFill>
                  <a:srgbClr val="FFC000"/>
                </a:solidFill>
              </a:rPr>
              <a:t>Experiences</a:t>
            </a:r>
            <a:r>
              <a:rPr lang="fi-FI" sz="2800" dirty="0" smtClean="0">
                <a:solidFill>
                  <a:srgbClr val="FFC000"/>
                </a:solidFill>
              </a:rPr>
              <a:t> </a:t>
            </a:r>
            <a:br>
              <a:rPr lang="fi-FI" sz="2800" dirty="0" smtClean="0">
                <a:solidFill>
                  <a:srgbClr val="FFC000"/>
                </a:solidFill>
              </a:rPr>
            </a:br>
            <a:r>
              <a:rPr lang="fi-FI" sz="2800" dirty="0" smtClean="0">
                <a:solidFill>
                  <a:srgbClr val="FFC000"/>
                </a:solidFill>
              </a:rPr>
              <a:t>in </a:t>
            </a:r>
            <a:r>
              <a:rPr lang="fi-FI" sz="2800" dirty="0">
                <a:solidFill>
                  <a:srgbClr val="FFC000"/>
                </a:solidFill>
              </a:rPr>
              <a:t>STEM </a:t>
            </a:r>
            <a:r>
              <a:rPr lang="fi-FI" sz="2800" dirty="0" smtClean="0">
                <a:solidFill>
                  <a:srgbClr val="FFC000"/>
                </a:solidFill>
              </a:rPr>
              <a:t>Education </a:t>
            </a:r>
            <a:r>
              <a:rPr lang="fi-FI" sz="2800" dirty="0" smtClean="0">
                <a:solidFill>
                  <a:srgbClr val="FFC000"/>
                </a:solidFill>
              </a:rPr>
              <a:t/>
            </a:r>
            <a:br>
              <a:rPr lang="fi-FI" sz="2800" dirty="0" smtClean="0">
                <a:solidFill>
                  <a:srgbClr val="FFC000"/>
                </a:solidFill>
              </a:rPr>
            </a:br>
            <a:r>
              <a:rPr lang="fi-FI" dirty="0" smtClean="0">
                <a:solidFill>
                  <a:srgbClr val="FFC000"/>
                </a:solidFill>
              </a:rPr>
              <a:t>(30 </a:t>
            </a:r>
            <a:r>
              <a:rPr lang="fi-FI" dirty="0">
                <a:solidFill>
                  <a:srgbClr val="FFC000"/>
                </a:solidFill>
              </a:rPr>
              <a:t>min)</a:t>
            </a:r>
            <a:br>
              <a:rPr lang="fi-FI" dirty="0">
                <a:solidFill>
                  <a:srgbClr val="FFC000"/>
                </a:solidFill>
              </a:rPr>
            </a:br>
            <a:r>
              <a:rPr lang="en-GB" sz="3200" dirty="0" smtClean="0">
                <a:solidFill>
                  <a:srgbClr val="FFC000"/>
                </a:solidFill>
              </a:rPr>
              <a:t/>
            </a:r>
            <a:br>
              <a:rPr lang="en-GB" sz="3200" dirty="0" smtClean="0">
                <a:solidFill>
                  <a:srgbClr val="FFC000"/>
                </a:solidFill>
              </a:rPr>
            </a:br>
            <a:r>
              <a:rPr lang="en-GB" sz="2000" dirty="0" smtClean="0">
                <a:solidFill>
                  <a:srgbClr val="FFC000"/>
                </a:solidFill>
              </a:rPr>
              <a:t/>
            </a:r>
            <a:br>
              <a:rPr lang="en-GB" sz="2000" dirty="0" smtClean="0">
                <a:solidFill>
                  <a:srgbClr val="FFC000"/>
                </a:solidFill>
              </a:rPr>
            </a:br>
            <a:r>
              <a:rPr lang="fi-FI" sz="1800" dirty="0" err="1">
                <a:solidFill>
                  <a:srgbClr val="FDBF59"/>
                </a:solidFill>
              </a:rPr>
              <a:t>Foro</a:t>
            </a:r>
            <a:r>
              <a:rPr lang="fi-FI" sz="1800" dirty="0">
                <a:solidFill>
                  <a:srgbClr val="FDBF59"/>
                </a:solidFill>
              </a:rPr>
              <a:t> </a:t>
            </a:r>
            <a:r>
              <a:rPr lang="fi-FI" sz="1800" dirty="0" err="1">
                <a:solidFill>
                  <a:srgbClr val="FDBF59"/>
                </a:solidFill>
              </a:rPr>
              <a:t>Nacional</a:t>
            </a:r>
            <a:r>
              <a:rPr lang="fi-FI" sz="1800" dirty="0">
                <a:solidFill>
                  <a:srgbClr val="FDBF59"/>
                </a:solidFill>
              </a:rPr>
              <a:t> STEM </a:t>
            </a:r>
            <a:r>
              <a:rPr lang="fi-FI" sz="1800" dirty="0" smtClean="0">
                <a:solidFill>
                  <a:srgbClr val="FDBF59"/>
                </a:solidFill>
              </a:rPr>
              <a:t/>
            </a:r>
            <a:br>
              <a:rPr lang="fi-FI" sz="1800" dirty="0" smtClean="0">
                <a:solidFill>
                  <a:srgbClr val="FDBF59"/>
                </a:solidFill>
              </a:rPr>
            </a:br>
            <a:r>
              <a:rPr lang="fi-FI" sz="1800" dirty="0" err="1" smtClean="0">
                <a:solidFill>
                  <a:srgbClr val="FDBF59"/>
                </a:solidFill>
              </a:rPr>
              <a:t>Tuesday</a:t>
            </a:r>
            <a:r>
              <a:rPr lang="fi-FI" sz="1800" dirty="0" smtClean="0">
                <a:solidFill>
                  <a:srgbClr val="FDBF59"/>
                </a:solidFill>
              </a:rPr>
              <a:t>, October 17</a:t>
            </a:r>
            <a:r>
              <a:rPr lang="fi-FI" sz="1800" baseline="30000" dirty="0" smtClean="0">
                <a:solidFill>
                  <a:srgbClr val="FDBF59"/>
                </a:solidFill>
              </a:rPr>
              <a:t>th</a:t>
            </a:r>
            <a:r>
              <a:rPr lang="fi-FI" sz="1800" dirty="0" smtClean="0">
                <a:solidFill>
                  <a:srgbClr val="FDBF59"/>
                </a:solidFill>
              </a:rPr>
              <a:t> </a:t>
            </a:r>
            <a:r>
              <a:rPr lang="fi-FI" sz="1800" dirty="0">
                <a:solidFill>
                  <a:srgbClr val="FDBF59"/>
                </a:solidFill>
              </a:rPr>
              <a:t>at </a:t>
            </a:r>
            <a:r>
              <a:rPr lang="fi-FI" sz="1800" dirty="0" smtClean="0">
                <a:solidFill>
                  <a:srgbClr val="FDBF59"/>
                </a:solidFill>
              </a:rPr>
              <a:t>11:00 </a:t>
            </a:r>
            <a:r>
              <a:rPr lang="fi-FI" sz="1800" dirty="0" smtClean="0">
                <a:solidFill>
                  <a:srgbClr val="FFC000"/>
                </a:solidFill>
              </a:rPr>
              <a:t>am</a:t>
            </a:r>
            <a:r>
              <a:rPr lang="fi-FI" sz="1800" dirty="0">
                <a:solidFill>
                  <a:srgbClr val="FFC000"/>
                </a:solidFill>
              </a:rPr>
              <a:t>, </a:t>
            </a:r>
            <a:r>
              <a:rPr lang="en-US" sz="1800" dirty="0">
                <a:solidFill>
                  <a:srgbClr val="FFC000"/>
                </a:solidFill>
              </a:rPr>
              <a:t>2015 Lima</a:t>
            </a:r>
            <a:r>
              <a:rPr lang="en-US" sz="1800" dirty="0" smtClean="0">
                <a:solidFill>
                  <a:srgbClr val="FFC000"/>
                </a:solidFill>
              </a:rPr>
              <a:t>, Peru </a:t>
            </a:r>
            <a:endParaRPr lang="fi-FI" sz="1800" dirty="0">
              <a:solidFill>
                <a:srgbClr val="FFC000"/>
              </a:solidFill>
            </a:endParaRPr>
          </a:p>
        </p:txBody>
      </p:sp>
      <p:sp>
        <p:nvSpPr>
          <p:cNvPr id="3075" name="Rectangle 3"/>
          <p:cNvSpPr>
            <a:spLocks noGrp="1" noChangeArrowheads="1"/>
          </p:cNvSpPr>
          <p:nvPr>
            <p:ph type="subTitle" idx="1"/>
          </p:nvPr>
        </p:nvSpPr>
        <p:spPr>
          <a:xfrm>
            <a:off x="4283968" y="5157192"/>
            <a:ext cx="5410200" cy="1384300"/>
          </a:xfrm>
        </p:spPr>
        <p:txBody>
          <a:bodyPr/>
          <a:lstStyle/>
          <a:p>
            <a:pPr>
              <a:lnSpc>
                <a:spcPct val="100000"/>
              </a:lnSpc>
            </a:pPr>
            <a:endParaRPr lang="fi-FI" sz="1600" dirty="0" smtClean="0">
              <a:solidFill>
                <a:srgbClr val="FFC000"/>
              </a:solidFill>
            </a:endParaRPr>
          </a:p>
          <a:p>
            <a:pPr>
              <a:lnSpc>
                <a:spcPct val="100000"/>
              </a:lnSpc>
            </a:pPr>
            <a:endParaRPr lang="fi-FI" sz="1600" dirty="0" smtClean="0">
              <a:solidFill>
                <a:srgbClr val="FFC000"/>
              </a:solidFill>
            </a:endParaRPr>
          </a:p>
          <a:p>
            <a:pPr>
              <a:lnSpc>
                <a:spcPct val="100000"/>
              </a:lnSpc>
            </a:pPr>
            <a:r>
              <a:rPr lang="en-US" sz="1600" i="1" dirty="0">
                <a:solidFill>
                  <a:srgbClr val="FFC000"/>
                </a:solidFill>
              </a:rPr>
              <a:t>Jari Lavonen</a:t>
            </a:r>
            <a:r>
              <a:rPr lang="en-GB" sz="1600" i="1" dirty="0">
                <a:solidFill>
                  <a:srgbClr val="FFC000"/>
                </a:solidFill>
              </a:rPr>
              <a:t>, </a:t>
            </a:r>
            <a:r>
              <a:rPr lang="pl-PL" sz="1600" i="1" dirty="0">
                <a:solidFill>
                  <a:srgbClr val="FFC000"/>
                </a:solidFill>
              </a:rPr>
              <a:t>Department of </a:t>
            </a:r>
            <a:r>
              <a:rPr lang="en-US" sz="1600" i="1" dirty="0">
                <a:solidFill>
                  <a:srgbClr val="FFC000"/>
                </a:solidFill>
              </a:rPr>
              <a:t>Teacher </a:t>
            </a:r>
            <a:r>
              <a:rPr lang="pl-PL" sz="1600" i="1" dirty="0">
                <a:solidFill>
                  <a:srgbClr val="FFC000"/>
                </a:solidFill>
              </a:rPr>
              <a:t>Education, University of Helsinki,</a:t>
            </a:r>
            <a:r>
              <a:rPr lang="en-GB" sz="1600" i="1" dirty="0">
                <a:solidFill>
                  <a:srgbClr val="FFC000"/>
                </a:solidFill>
              </a:rPr>
              <a:t> </a:t>
            </a:r>
            <a:r>
              <a:rPr lang="en-GB" sz="1600" i="1" dirty="0" smtClean="0">
                <a:solidFill>
                  <a:srgbClr val="FFC000"/>
                </a:solidFill>
              </a:rPr>
              <a:t>Finland</a:t>
            </a:r>
          </a:p>
          <a:p>
            <a:pPr>
              <a:lnSpc>
                <a:spcPct val="100000"/>
              </a:lnSpc>
            </a:pPr>
            <a:r>
              <a:rPr lang="en-GB" sz="1600" i="1" dirty="0" err="1" smtClean="0">
                <a:solidFill>
                  <a:srgbClr val="FFC000"/>
                </a:solidFill>
              </a:rPr>
              <a:t>Jari.Lavonen@Helsinki.Fi</a:t>
            </a:r>
            <a:endParaRPr lang="en-GB" sz="1600" dirty="0" smtClean="0">
              <a:solidFill>
                <a:srgbClr val="FFC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6923" y="1484784"/>
            <a:ext cx="2978092"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076757D2-96AE-41DA-AA1A-548E5DF703F2}" type="slidenum">
              <a:rPr lang="en-US" smtClean="0"/>
              <a:pPr>
                <a:defRPr/>
              </a:pPr>
              <a:t>10</a:t>
            </a:fld>
            <a:endParaRPr lang="en-US"/>
          </a:p>
        </p:txBody>
      </p:sp>
      <p:sp>
        <p:nvSpPr>
          <p:cNvPr id="6" name="Rounded Rectangular Callout 5"/>
          <p:cNvSpPr/>
          <p:nvPr/>
        </p:nvSpPr>
        <p:spPr>
          <a:xfrm>
            <a:off x="683568" y="2204864"/>
            <a:ext cx="4968552" cy="3456384"/>
          </a:xfrm>
          <a:prstGeom prst="wedgeRoundRectCallout">
            <a:avLst>
              <a:gd name="adj1" fmla="val 78231"/>
              <a:gd name="adj2" fmla="val -1799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95250" algn="l"/>
              </a:tabLst>
              <a:defRPr/>
            </a:pPr>
            <a:r>
              <a:rPr lang="en-GB" sz="3000" dirty="0">
                <a:solidFill>
                  <a:schemeClr val="tx1"/>
                </a:solidFill>
              </a:rPr>
              <a:t>We have </a:t>
            </a:r>
            <a:r>
              <a:rPr lang="en-GB" sz="3000" u="sng" dirty="0">
                <a:solidFill>
                  <a:schemeClr val="tx1"/>
                </a:solidFill>
              </a:rPr>
              <a:t>designed</a:t>
            </a:r>
            <a:r>
              <a:rPr lang="en-GB" sz="3000" dirty="0">
                <a:solidFill>
                  <a:schemeClr val="tx1"/>
                </a:solidFill>
              </a:rPr>
              <a:t> in a grade level team the use of smartphones in </a:t>
            </a:r>
            <a:r>
              <a:rPr lang="en-GB" sz="3000" dirty="0" smtClean="0">
                <a:solidFill>
                  <a:schemeClr val="tx1"/>
                </a:solidFill>
              </a:rPr>
              <a:t>STEM </a:t>
            </a:r>
            <a:r>
              <a:rPr lang="en-GB" sz="3000" dirty="0">
                <a:solidFill>
                  <a:schemeClr val="tx1"/>
                </a:solidFill>
              </a:rPr>
              <a:t>learning in order to </a:t>
            </a:r>
            <a:r>
              <a:rPr lang="en-GB" sz="3000" b="1" u="sng" dirty="0">
                <a:solidFill>
                  <a:schemeClr val="tx1"/>
                </a:solidFill>
              </a:rPr>
              <a:t>personalise pupils’ learning</a:t>
            </a:r>
          </a:p>
          <a:p>
            <a:pPr>
              <a:tabLst>
                <a:tab pos="95250" algn="l"/>
              </a:tabLst>
              <a:defRPr/>
            </a:pPr>
            <a:r>
              <a:rPr lang="fi-FI" sz="3000" dirty="0" smtClean="0">
                <a:solidFill>
                  <a:schemeClr val="tx1"/>
                </a:solidFill>
              </a:rPr>
              <a:t>…</a:t>
            </a:r>
            <a:endParaRPr lang="fi-FI" sz="3000" b="1" u="sng" dirty="0" smtClean="0">
              <a:solidFill>
                <a:schemeClr val="tx1"/>
              </a:solidFill>
            </a:endParaRPr>
          </a:p>
        </p:txBody>
      </p:sp>
    </p:spTree>
    <p:extLst>
      <p:ext uri="{BB962C8B-B14F-4D97-AF65-F5344CB8AC3E}">
        <p14:creationId xmlns:p14="http://schemas.microsoft.com/office/powerpoint/2010/main" val="19400000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1707" y="-459433"/>
            <a:ext cx="5207177" cy="7679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076757D2-96AE-41DA-AA1A-548E5DF703F2}" type="slidenum">
              <a:rPr lang="en-US" smtClean="0"/>
              <a:pPr>
                <a:defRPr/>
              </a:pPr>
              <a:t>11</a:t>
            </a:fld>
            <a:endParaRPr lang="en-US"/>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l="14885"/>
          <a:stretch>
            <a:fillRect/>
          </a:stretch>
        </p:blipFill>
        <p:spPr bwMode="auto">
          <a:xfrm>
            <a:off x="-96212" y="-3"/>
            <a:ext cx="4488089" cy="702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5296" r="25636"/>
          <a:stretch/>
        </p:blipFill>
        <p:spPr bwMode="auto">
          <a:xfrm>
            <a:off x="2147832" y="-483835"/>
            <a:ext cx="4102843" cy="9264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35787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509120"/>
            <a:ext cx="8873430" cy="1116013"/>
          </a:xfrm>
        </p:spPr>
        <p:txBody>
          <a:bodyPr/>
          <a:lstStyle/>
          <a:p>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Smartphones in Education: Electricity Project (</a:t>
            </a:r>
            <a:r>
              <a:rPr lang="en-US" sz="2000" dirty="0" err="1"/>
              <a:t>kutoset</a:t>
            </a:r>
            <a:r>
              <a:rPr lang="en-US" sz="2000" dirty="0"/>
              <a:t>) </a:t>
            </a:r>
            <a:r>
              <a:rPr lang="en-US" sz="2000" u="sng" dirty="0">
                <a:hlinkClick r:id="rId2"/>
              </a:rPr>
              <a:t>https://www.youtube.com/watch?v=YpBU7ZOuyR0 </a:t>
            </a:r>
            <a:r>
              <a:rPr lang="en-US" sz="2000" u="sng" dirty="0" smtClean="0"/>
              <a:t/>
            </a:r>
            <a:br>
              <a:rPr lang="en-US" sz="2000" u="sng" dirty="0" smtClean="0"/>
            </a:br>
            <a:r>
              <a:rPr lang="en-US" sz="2000" u="sng" dirty="0"/>
              <a:t/>
            </a:r>
            <a:br>
              <a:rPr lang="en-US" sz="2000" u="sng" dirty="0"/>
            </a:br>
            <a:r>
              <a:rPr lang="en-US" sz="2000" u="sng" dirty="0" smtClean="0"/>
              <a:t/>
            </a:r>
            <a:br>
              <a:rPr lang="en-US" sz="2000" u="sng" dirty="0" smtClean="0"/>
            </a:br>
            <a:r>
              <a:rPr lang="en-US" sz="2000" u="sng" dirty="0"/>
              <a:t/>
            </a:r>
            <a:br>
              <a:rPr lang="en-US" sz="2000" u="sng" dirty="0"/>
            </a:br>
            <a:r>
              <a:rPr lang="en-US" sz="2000" dirty="0" smtClean="0"/>
              <a:t>Smartphones </a:t>
            </a:r>
            <a:r>
              <a:rPr lang="en-US" sz="2000" dirty="0"/>
              <a:t>in education: Exploring sky (</a:t>
            </a:r>
            <a:r>
              <a:rPr lang="en-US" sz="2000" dirty="0" err="1"/>
              <a:t>vitoset</a:t>
            </a:r>
            <a:r>
              <a:rPr lang="en-US" sz="2000" dirty="0"/>
              <a:t>) </a:t>
            </a:r>
            <a:r>
              <a:rPr lang="en-US" sz="2000" u="sng" dirty="0">
                <a:hlinkClick r:id="rId3"/>
              </a:rPr>
              <a:t>https://www.youtube.com/watch?v=GuRw5Em8zS0</a:t>
            </a:r>
            <a:r>
              <a:rPr lang="fi-FI" sz="2000" dirty="0"/>
              <a:t/>
            </a:r>
            <a:br>
              <a:rPr lang="fi-FI" sz="2000" dirty="0"/>
            </a:br>
            <a:endParaRPr lang="fi-FI" sz="2000" dirty="0"/>
          </a:p>
        </p:txBody>
      </p:sp>
      <p:sp>
        <p:nvSpPr>
          <p:cNvPr id="3" name="Slide Number Placeholder 2"/>
          <p:cNvSpPr>
            <a:spLocks noGrp="1"/>
          </p:cNvSpPr>
          <p:nvPr>
            <p:ph type="sldNum" sz="quarter" idx="10"/>
          </p:nvPr>
        </p:nvSpPr>
        <p:spPr/>
        <p:txBody>
          <a:bodyPr/>
          <a:lstStyle/>
          <a:p>
            <a:pPr>
              <a:defRPr/>
            </a:pPr>
            <a:fld id="{02E9A2F0-AF30-491C-98E6-0745394A03E8}" type="slidenum">
              <a:rPr lang="en-US" smtClean="0"/>
              <a:pPr>
                <a:defRPr/>
              </a:pPr>
              <a:t>12</a:t>
            </a:fld>
            <a:endParaRPr lang="en-US"/>
          </a:p>
        </p:txBody>
      </p:sp>
    </p:spTree>
    <p:extLst>
      <p:ext uri="{BB962C8B-B14F-4D97-AF65-F5344CB8AC3E}">
        <p14:creationId xmlns:p14="http://schemas.microsoft.com/office/powerpoint/2010/main" val="26645233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536" y="1772816"/>
            <a:ext cx="3367038" cy="3641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076757D2-96AE-41DA-AA1A-548E5DF703F2}" type="slidenum">
              <a:rPr lang="en-US" smtClean="0"/>
              <a:pPr>
                <a:defRPr/>
              </a:pPr>
              <a:t>13</a:t>
            </a:fld>
            <a:endParaRPr lang="en-US"/>
          </a:p>
        </p:txBody>
      </p:sp>
      <p:sp>
        <p:nvSpPr>
          <p:cNvPr id="5" name="Rounded Rectangular Callout 4"/>
          <p:cNvSpPr/>
          <p:nvPr/>
        </p:nvSpPr>
        <p:spPr>
          <a:xfrm>
            <a:off x="3114502" y="1110804"/>
            <a:ext cx="5868144" cy="5589240"/>
          </a:xfrm>
          <a:prstGeom prst="wedgeRoundRectCallout">
            <a:avLst>
              <a:gd name="adj1" fmla="val -71526"/>
              <a:gd name="adj2" fmla="val 86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3000" dirty="0">
                <a:solidFill>
                  <a:schemeClr val="tx1"/>
                </a:solidFill>
              </a:rPr>
              <a:t>I have </a:t>
            </a:r>
            <a:r>
              <a:rPr lang="en-GB" sz="3000" u="sng" dirty="0">
                <a:solidFill>
                  <a:schemeClr val="tx1"/>
                </a:solidFill>
              </a:rPr>
              <a:t>designed </a:t>
            </a:r>
            <a:r>
              <a:rPr lang="en-GB" sz="3000" dirty="0">
                <a:solidFill>
                  <a:schemeClr val="tx1"/>
                </a:solidFill>
              </a:rPr>
              <a:t> with other teachers, </a:t>
            </a:r>
            <a:r>
              <a:rPr lang="en-GB" sz="3000" u="sng" dirty="0">
                <a:solidFill>
                  <a:schemeClr val="tx1"/>
                </a:solidFill>
              </a:rPr>
              <a:t>pupils</a:t>
            </a:r>
            <a:r>
              <a:rPr lang="en-GB" sz="3000" dirty="0">
                <a:solidFill>
                  <a:schemeClr val="tx1"/>
                </a:solidFill>
              </a:rPr>
              <a:t> and out-of-school collaborators a new model for </a:t>
            </a:r>
            <a:r>
              <a:rPr lang="en-GB" sz="3000" i="1" dirty="0">
                <a:solidFill>
                  <a:schemeClr val="tx1"/>
                </a:solidFill>
              </a:rPr>
              <a:t>School-Community Collaboration </a:t>
            </a:r>
            <a:r>
              <a:rPr lang="en-GB" sz="3000" dirty="0">
                <a:solidFill>
                  <a:schemeClr val="tx1"/>
                </a:solidFill>
              </a:rPr>
              <a:t>(SCC) that </a:t>
            </a:r>
            <a:r>
              <a:rPr lang="en-GB" sz="3000" b="1" u="sng" dirty="0">
                <a:solidFill>
                  <a:schemeClr val="tx1"/>
                </a:solidFill>
              </a:rPr>
              <a:t>engage primary pupils </a:t>
            </a:r>
            <a:r>
              <a:rPr lang="en-GB" sz="3000" dirty="0">
                <a:solidFill>
                  <a:schemeClr val="tx1"/>
                </a:solidFill>
              </a:rPr>
              <a:t>in SCC. </a:t>
            </a:r>
            <a:br>
              <a:rPr lang="en-GB" sz="3000" dirty="0">
                <a:solidFill>
                  <a:schemeClr val="tx1"/>
                </a:solidFill>
              </a:rPr>
            </a:br>
            <a:endParaRPr lang="en-GB" sz="3000" dirty="0">
              <a:solidFill>
                <a:schemeClr val="tx1"/>
              </a:solidFill>
            </a:endParaRPr>
          </a:p>
          <a:p>
            <a:pPr>
              <a:defRPr/>
            </a:pPr>
            <a:r>
              <a:rPr lang="en-GB" sz="3000" u="sng" dirty="0">
                <a:solidFill>
                  <a:schemeClr val="tx1"/>
                </a:solidFill>
              </a:rPr>
              <a:t>SSC creates learning environments</a:t>
            </a:r>
            <a:r>
              <a:rPr lang="en-GB" sz="3000" dirty="0">
                <a:solidFill>
                  <a:schemeClr val="tx1"/>
                </a:solidFill>
              </a:rPr>
              <a:t> for creative use of ICT.</a:t>
            </a:r>
            <a:endParaRPr lang="en-GB" sz="3000" dirty="0">
              <a:solidFill>
                <a:schemeClr val="tx1"/>
              </a:solidFill>
            </a:endParaRPr>
          </a:p>
        </p:txBody>
      </p:sp>
    </p:spTree>
    <p:extLst>
      <p:ext uri="{BB962C8B-B14F-4D97-AF65-F5344CB8AC3E}">
        <p14:creationId xmlns:p14="http://schemas.microsoft.com/office/powerpoint/2010/main" val="18982697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76757D2-96AE-41DA-AA1A-548E5DF703F2}" type="slidenum">
              <a:rPr lang="en-US" smtClean="0"/>
              <a:pPr>
                <a:defRPr/>
              </a:pPr>
              <a:t>14</a:t>
            </a:fld>
            <a:endParaRPr lang="en-US"/>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4000" contrast="6000"/>
                    </a14:imgEffect>
                  </a14:imgLayer>
                </a14:imgProps>
              </a:ext>
              <a:ext uri="{28A0092B-C50C-407E-A947-70E740481C1C}">
                <a14:useLocalDpi xmlns:a14="http://schemas.microsoft.com/office/drawing/2010/main" val="0"/>
              </a:ext>
            </a:extLst>
          </a:blip>
          <a:stretch>
            <a:fillRect/>
          </a:stretch>
        </p:blipFill>
        <p:spPr>
          <a:xfrm>
            <a:off x="-108520" y="-315415"/>
            <a:ext cx="9814512" cy="7330592"/>
          </a:xfrm>
          <a:prstGeom prst="rect">
            <a:avLst/>
          </a:prstGeom>
        </p:spPr>
      </p:pic>
    </p:spTree>
    <p:extLst>
      <p:ext uri="{BB962C8B-B14F-4D97-AF65-F5344CB8AC3E}">
        <p14:creationId xmlns:p14="http://schemas.microsoft.com/office/powerpoint/2010/main" val="32225740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76757D2-96AE-41DA-AA1A-548E5DF703F2}" type="slidenum">
              <a:rPr lang="en-US" smtClean="0"/>
              <a:pPr>
                <a:defRPr/>
              </a:pPr>
              <a:t>15</a:t>
            </a:fld>
            <a:endParaRPr lang="en-US"/>
          </a:p>
        </p:txBody>
      </p:sp>
      <p:sp>
        <p:nvSpPr>
          <p:cNvPr id="5" name="Rectangle 4"/>
          <p:cNvSpPr/>
          <p:nvPr/>
        </p:nvSpPr>
        <p:spPr>
          <a:xfrm>
            <a:off x="4283968" y="6176985"/>
            <a:ext cx="7200800" cy="461665"/>
          </a:xfrm>
          <a:prstGeom prst="rect">
            <a:avLst/>
          </a:prstGeom>
          <a:solidFill>
            <a:schemeClr val="bg1"/>
          </a:solidFill>
        </p:spPr>
        <p:txBody>
          <a:bodyPr wrap="square">
            <a:spAutoFit/>
          </a:bodyPr>
          <a:lstStyle/>
          <a:p>
            <a:pPr>
              <a:defRPr/>
            </a:pPr>
            <a:r>
              <a:rPr lang="fi-FI" dirty="0">
                <a:latin typeface="+mn-lt"/>
              </a:rPr>
              <a:t>http://www.innokas.fi/en</a:t>
            </a:r>
            <a:r>
              <a:rPr lang="fi-FI" dirty="0" smtClean="0">
                <a:latin typeface="+mn-lt"/>
              </a:rPr>
              <a:t>/</a:t>
            </a:r>
            <a:endParaRPr lang="fi-FI" dirty="0">
              <a:latin typeface="+mn-lt"/>
            </a:endParaRPr>
          </a:p>
        </p:txBody>
      </p:sp>
      <p:pic>
        <p:nvPicPr>
          <p:cNvPr id="6" name="Kuva 21"/>
          <p:cNvPicPr>
            <a:picLocks noChangeAspect="1"/>
          </p:cNvPicPr>
          <p:nvPr/>
        </p:nvPicPr>
        <p:blipFill rotWithShape="1">
          <a:blip r:embed="rId2"/>
          <a:srcRect l="41625" t="12743" r="33740" b="24820"/>
          <a:stretch/>
        </p:blipFill>
        <p:spPr>
          <a:xfrm>
            <a:off x="0" y="30583"/>
            <a:ext cx="3680072" cy="6218051"/>
          </a:xfrm>
          <a:prstGeom prst="rect">
            <a:avLst/>
          </a:prstGeom>
        </p:spPr>
      </p:pic>
      <p:sp>
        <p:nvSpPr>
          <p:cNvPr id="4" name="Rounded Rectangular Callout 3"/>
          <p:cNvSpPr/>
          <p:nvPr/>
        </p:nvSpPr>
        <p:spPr>
          <a:xfrm>
            <a:off x="3763466" y="764704"/>
            <a:ext cx="5273030" cy="5241990"/>
          </a:xfrm>
          <a:prstGeom prst="wedgeRoundRectCallout">
            <a:avLst>
              <a:gd name="adj1" fmla="val -73330"/>
              <a:gd name="adj2" fmla="val 776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dirty="0" smtClean="0">
                <a:solidFill>
                  <a:schemeClr val="tx1"/>
                </a:solidFill>
              </a:rPr>
              <a:t>“We” have developed in a national </a:t>
            </a:r>
            <a:r>
              <a:rPr lang="en-US" i="1" dirty="0" err="1" smtClean="0">
                <a:solidFill>
                  <a:schemeClr val="tx1"/>
                </a:solidFill>
              </a:rPr>
              <a:t>Innokas</a:t>
            </a:r>
            <a:r>
              <a:rPr lang="en-US" i="1" dirty="0" smtClean="0">
                <a:solidFill>
                  <a:schemeClr val="tx1"/>
                </a:solidFill>
              </a:rPr>
              <a:t> Network</a:t>
            </a:r>
            <a:r>
              <a:rPr lang="en-US" dirty="0" smtClean="0">
                <a:solidFill>
                  <a:schemeClr val="tx1"/>
                </a:solidFill>
              </a:rPr>
              <a:t> </a:t>
            </a:r>
            <a:r>
              <a:rPr lang="en-US" b="1" dirty="0" smtClean="0">
                <a:solidFill>
                  <a:schemeClr val="tx1"/>
                </a:solidFill>
              </a:rPr>
              <a:t>STEAM-practices</a:t>
            </a:r>
            <a:r>
              <a:rPr lang="en-US" dirty="0" smtClean="0">
                <a:solidFill>
                  <a:schemeClr val="tx1"/>
                </a:solidFill>
              </a:rPr>
              <a:t> in order to teach and learn 21</a:t>
            </a:r>
            <a:r>
              <a:rPr lang="en-US" baseline="30000" dirty="0" smtClean="0">
                <a:solidFill>
                  <a:schemeClr val="tx1"/>
                </a:solidFill>
              </a:rPr>
              <a:t>st </a:t>
            </a:r>
            <a:r>
              <a:rPr lang="en-US" dirty="0" smtClean="0">
                <a:solidFill>
                  <a:schemeClr val="tx1"/>
                </a:solidFill>
              </a:rPr>
              <a:t>century competences. </a:t>
            </a:r>
          </a:p>
          <a:p>
            <a:endParaRPr lang="en-US" dirty="0">
              <a:solidFill>
                <a:schemeClr val="tx1"/>
              </a:solidFill>
            </a:endParaRPr>
          </a:p>
          <a:p>
            <a:r>
              <a:rPr lang="en-US" dirty="0" smtClean="0">
                <a:solidFill>
                  <a:schemeClr val="tx1"/>
                </a:solidFill>
              </a:rPr>
              <a:t>As a part of </a:t>
            </a:r>
            <a:r>
              <a:rPr lang="en-US" i="1" dirty="0" err="1" smtClean="0">
                <a:solidFill>
                  <a:schemeClr val="tx1"/>
                </a:solidFill>
              </a:rPr>
              <a:t>Innokas</a:t>
            </a:r>
            <a:r>
              <a:rPr lang="en-US" i="1" dirty="0" smtClean="0">
                <a:solidFill>
                  <a:schemeClr val="tx1"/>
                </a:solidFill>
              </a:rPr>
              <a:t> Network</a:t>
            </a:r>
            <a:r>
              <a:rPr lang="en-US" dirty="0" smtClean="0">
                <a:solidFill>
                  <a:schemeClr val="tx1"/>
                </a:solidFill>
              </a:rPr>
              <a:t> activities we organize every year </a:t>
            </a:r>
            <a:r>
              <a:rPr lang="en-US" b="1" dirty="0" err="1" smtClean="0">
                <a:solidFill>
                  <a:schemeClr val="tx1"/>
                </a:solidFill>
              </a:rPr>
              <a:t>Robocup</a:t>
            </a:r>
            <a:r>
              <a:rPr lang="en-US" b="1" dirty="0" smtClean="0">
                <a:solidFill>
                  <a:schemeClr val="tx1"/>
                </a:solidFill>
              </a:rPr>
              <a:t> </a:t>
            </a:r>
            <a:r>
              <a:rPr lang="en-US" b="1" dirty="0">
                <a:solidFill>
                  <a:schemeClr val="tx1"/>
                </a:solidFill>
              </a:rPr>
              <a:t>Junior </a:t>
            </a:r>
            <a:r>
              <a:rPr lang="en-US" b="1" dirty="0" smtClean="0">
                <a:solidFill>
                  <a:schemeClr val="tx1"/>
                </a:solidFill>
              </a:rPr>
              <a:t>Finland</a:t>
            </a:r>
            <a:r>
              <a:rPr lang="en-US" dirty="0" smtClean="0">
                <a:solidFill>
                  <a:schemeClr val="tx1"/>
                </a:solidFill>
              </a:rPr>
              <a:t>. </a:t>
            </a:r>
          </a:p>
          <a:p>
            <a:r>
              <a:rPr lang="en-US" dirty="0" smtClean="0">
                <a:solidFill>
                  <a:schemeClr val="tx1"/>
                </a:solidFill>
              </a:rPr>
              <a:t>The event include </a:t>
            </a:r>
            <a:r>
              <a:rPr lang="en-US" dirty="0">
                <a:solidFill>
                  <a:schemeClr val="tx1"/>
                </a:solidFill>
              </a:rPr>
              <a:t>action-based presentations and </a:t>
            </a:r>
            <a:r>
              <a:rPr lang="en-US" dirty="0" smtClean="0">
                <a:solidFill>
                  <a:schemeClr val="tx1"/>
                </a:solidFill>
              </a:rPr>
              <a:t>workshops  focusing on coding </a:t>
            </a:r>
            <a:r>
              <a:rPr lang="en-US" dirty="0">
                <a:solidFill>
                  <a:schemeClr val="tx1"/>
                </a:solidFill>
              </a:rPr>
              <a:t>and robotics</a:t>
            </a:r>
          </a:p>
          <a:p>
            <a:endParaRPr lang="en-US" dirty="0">
              <a:solidFill>
                <a:schemeClr val="tx1"/>
              </a:solidFill>
            </a:endParaRPr>
          </a:p>
          <a:p>
            <a:r>
              <a:rPr lang="en-US" dirty="0" smtClean="0">
                <a:solidFill>
                  <a:schemeClr val="tx1"/>
                </a:solidFill>
              </a:rPr>
              <a:t>The </a:t>
            </a:r>
            <a:r>
              <a:rPr lang="en-US" dirty="0">
                <a:solidFill>
                  <a:schemeClr val="tx1"/>
                </a:solidFill>
              </a:rPr>
              <a:t>event is open to the </a:t>
            </a:r>
            <a:r>
              <a:rPr lang="en-US" dirty="0" smtClean="0">
                <a:solidFill>
                  <a:schemeClr val="tx1"/>
                </a:solidFill>
              </a:rPr>
              <a:t>public.</a:t>
            </a:r>
            <a:endParaRPr lang="en-GB" dirty="0">
              <a:solidFill>
                <a:schemeClr val="tx1"/>
              </a:solidFill>
            </a:endParaRPr>
          </a:p>
        </p:txBody>
      </p:sp>
    </p:spTree>
    <p:extLst>
      <p:ext uri="{BB962C8B-B14F-4D97-AF65-F5344CB8AC3E}">
        <p14:creationId xmlns:p14="http://schemas.microsoft.com/office/powerpoint/2010/main" val="37698610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657225"/>
            <a:ext cx="7010400" cy="1116013"/>
          </a:xfrm>
        </p:spPr>
        <p:txBody>
          <a:bodyPr/>
          <a:lstStyle/>
          <a:p>
            <a:r>
              <a:rPr lang="en-US" sz="2800" dirty="0" err="1"/>
              <a:t>Robocup</a:t>
            </a:r>
            <a:r>
              <a:rPr lang="en-US" sz="2800" dirty="0"/>
              <a:t> Junior Finland</a:t>
            </a:r>
            <a:endParaRPr lang="fi-FI" sz="2800" dirty="0"/>
          </a:p>
        </p:txBody>
      </p:sp>
      <p:sp>
        <p:nvSpPr>
          <p:cNvPr id="4" name="Slide Number Placeholder 3"/>
          <p:cNvSpPr>
            <a:spLocks noGrp="1"/>
          </p:cNvSpPr>
          <p:nvPr>
            <p:ph type="sldNum" sz="quarter" idx="10"/>
          </p:nvPr>
        </p:nvSpPr>
        <p:spPr/>
        <p:txBody>
          <a:bodyPr/>
          <a:lstStyle/>
          <a:p>
            <a:pPr>
              <a:defRPr/>
            </a:pPr>
            <a:fld id="{1663DB54-CAA1-4FF1-A656-126DF26C6362}" type="slidenum">
              <a:rPr lang="en-US" smtClean="0"/>
              <a:pPr>
                <a:defRPr/>
              </a:pPr>
              <a:t>16</a:t>
            </a:fld>
            <a:endParaRPr lang="en-US"/>
          </a:p>
        </p:txBody>
      </p:sp>
      <p:sp>
        <p:nvSpPr>
          <p:cNvPr id="5" name="Rectangle 4"/>
          <p:cNvSpPr/>
          <p:nvPr/>
        </p:nvSpPr>
        <p:spPr>
          <a:xfrm>
            <a:off x="1978184" y="3356992"/>
            <a:ext cx="5003293" cy="523220"/>
          </a:xfrm>
          <a:prstGeom prst="rect">
            <a:avLst/>
          </a:prstGeom>
        </p:spPr>
        <p:txBody>
          <a:bodyPr wrap="none">
            <a:spAutoFit/>
          </a:bodyPr>
          <a:lstStyle/>
          <a:p>
            <a:r>
              <a:rPr lang="fi-FI" sz="2800" dirty="0">
                <a:latin typeface="+mn-lt"/>
                <a:hlinkClick r:id="rId2"/>
              </a:rPr>
              <a:t>https://</a:t>
            </a:r>
            <a:r>
              <a:rPr lang="fi-FI" sz="2800" dirty="0" smtClean="0">
                <a:latin typeface="+mn-lt"/>
                <a:hlinkClick r:id="rId2"/>
              </a:rPr>
              <a:t>vimeo.com/145918925</a:t>
            </a:r>
            <a:r>
              <a:rPr lang="fi-FI" sz="2800" dirty="0" smtClean="0">
                <a:latin typeface="+mn-lt"/>
              </a:rPr>
              <a:t> </a:t>
            </a:r>
            <a:endParaRPr lang="fi-FI" sz="2800" dirty="0">
              <a:latin typeface="+mn-lt"/>
            </a:endParaRPr>
          </a:p>
        </p:txBody>
      </p:sp>
    </p:spTree>
    <p:extLst>
      <p:ext uri="{BB962C8B-B14F-4D97-AF65-F5344CB8AC3E}">
        <p14:creationId xmlns:p14="http://schemas.microsoft.com/office/powerpoint/2010/main" val="30057327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a:t>
            </a:r>
            <a:r>
              <a:rPr lang="en-GB" dirty="0" smtClean="0"/>
              <a:t>ational </a:t>
            </a:r>
            <a:r>
              <a:rPr lang="en-GB" dirty="0"/>
              <a:t>framework curriculum for basic education </a:t>
            </a:r>
            <a:r>
              <a:rPr lang="en-GB" dirty="0" smtClean="0"/>
              <a:t>2016 will support schools to look solutions to the questions …</a:t>
            </a:r>
            <a:endParaRPr lang="fi-FI" dirty="0"/>
          </a:p>
        </p:txBody>
      </p:sp>
      <p:sp>
        <p:nvSpPr>
          <p:cNvPr id="3" name="Content Placeholder 2"/>
          <p:cNvSpPr>
            <a:spLocks noGrp="1"/>
          </p:cNvSpPr>
          <p:nvPr>
            <p:ph idx="1"/>
          </p:nvPr>
        </p:nvSpPr>
        <p:spPr/>
        <p:txBody>
          <a:bodyPr/>
          <a:lstStyle/>
          <a:p>
            <a:pPr lvl="0"/>
            <a:r>
              <a:rPr lang="en-GB" u="sng" dirty="0" smtClean="0"/>
              <a:t>What </a:t>
            </a:r>
            <a:r>
              <a:rPr lang="en-GB" u="sng" dirty="0"/>
              <a:t>types of competences will be needed in everyday and working-life situations? </a:t>
            </a:r>
            <a:r>
              <a:rPr lang="en-GB" dirty="0"/>
              <a:t>What will education mean in the future? </a:t>
            </a:r>
            <a:endParaRPr lang="fi-FI" dirty="0"/>
          </a:p>
          <a:p>
            <a:pPr lvl="0"/>
            <a:r>
              <a:rPr lang="en-GB" dirty="0"/>
              <a:t>How will change be </a:t>
            </a:r>
            <a:r>
              <a:rPr lang="en-GB" u="sng" dirty="0"/>
              <a:t>realised in municipal and school level, and even in every lesson</a:t>
            </a:r>
            <a:r>
              <a:rPr lang="en-GB" dirty="0"/>
              <a:t>? </a:t>
            </a:r>
            <a:endParaRPr lang="fi-FI" dirty="0"/>
          </a:p>
          <a:p>
            <a:pPr lvl="0"/>
            <a:r>
              <a:rPr lang="en-GB" dirty="0"/>
              <a:t>What kind of </a:t>
            </a:r>
            <a:r>
              <a:rPr lang="en-GB" u="sng" dirty="0"/>
              <a:t>competences will teachers </a:t>
            </a:r>
            <a:r>
              <a:rPr lang="en-GB" dirty="0"/>
              <a:t>and other school staff need in order to be able to collaborate and promote learning for the future?</a:t>
            </a:r>
            <a:endParaRPr lang="fi-FI" dirty="0"/>
          </a:p>
          <a:p>
            <a:pPr lvl="0"/>
            <a:r>
              <a:rPr lang="en-GB" dirty="0"/>
              <a:t>How do the </a:t>
            </a:r>
            <a:r>
              <a:rPr lang="en-GB" u="sng" dirty="0"/>
              <a:t>national core curricula guide the preparation of local curricula and support th</a:t>
            </a:r>
            <a:r>
              <a:rPr lang="en-GB" dirty="0"/>
              <a:t>e work of teachers and the whole school community? </a:t>
            </a:r>
            <a:endParaRPr lang="fi-FI" dirty="0"/>
          </a:p>
        </p:txBody>
      </p:sp>
      <p:sp>
        <p:nvSpPr>
          <p:cNvPr id="4" name="Slide Number Placeholder 3"/>
          <p:cNvSpPr>
            <a:spLocks noGrp="1"/>
          </p:cNvSpPr>
          <p:nvPr>
            <p:ph type="sldNum" sz="quarter" idx="10"/>
          </p:nvPr>
        </p:nvSpPr>
        <p:spPr/>
        <p:txBody>
          <a:bodyPr/>
          <a:lstStyle/>
          <a:p>
            <a:pPr>
              <a:defRPr/>
            </a:pPr>
            <a:fld id="{1663DB54-CAA1-4FF1-A656-126DF26C6362}" type="slidenum">
              <a:rPr lang="en-US" smtClean="0"/>
              <a:pPr>
                <a:defRPr/>
              </a:pPr>
              <a:t>17</a:t>
            </a:fld>
            <a:endParaRPr lang="en-US"/>
          </a:p>
        </p:txBody>
      </p:sp>
    </p:spTree>
    <p:extLst>
      <p:ext uri="{BB962C8B-B14F-4D97-AF65-F5344CB8AC3E}">
        <p14:creationId xmlns:p14="http://schemas.microsoft.com/office/powerpoint/2010/main" val="38336498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F7C06C31-11F0-43E8-A89D-B2B9B8F068A3}" type="slidenum">
              <a:rPr lang="en-US" altLang="fi-FI"/>
              <a:pPr/>
              <a:t>18</a:t>
            </a:fld>
            <a:endParaRPr lang="en-US" altLang="fi-FI"/>
          </a:p>
        </p:txBody>
      </p:sp>
      <p:sp>
        <p:nvSpPr>
          <p:cNvPr id="472066" name="Rectangle 2"/>
          <p:cNvSpPr>
            <a:spLocks noGrp="1" noChangeArrowheads="1"/>
          </p:cNvSpPr>
          <p:nvPr>
            <p:ph type="title"/>
          </p:nvPr>
        </p:nvSpPr>
        <p:spPr>
          <a:xfrm>
            <a:off x="1979613" y="116632"/>
            <a:ext cx="7010400" cy="1116013"/>
          </a:xfrm>
        </p:spPr>
        <p:txBody>
          <a:bodyPr/>
          <a:lstStyle/>
          <a:p>
            <a:r>
              <a:rPr lang="en-GB" altLang="fi-FI" dirty="0"/>
              <a:t>Teaching Methods </a:t>
            </a:r>
            <a:br>
              <a:rPr lang="en-GB" altLang="fi-FI" dirty="0"/>
            </a:br>
            <a:r>
              <a:rPr lang="en-GB" altLang="fi-FI" dirty="0"/>
              <a:t>in Science Education in Finland</a:t>
            </a:r>
            <a:r>
              <a:rPr lang="en-US" altLang="fi-FI" dirty="0"/>
              <a:t> </a:t>
            </a:r>
            <a:endParaRPr lang="en-GB" altLang="fi-FI" dirty="0"/>
          </a:p>
        </p:txBody>
      </p:sp>
      <p:sp>
        <p:nvSpPr>
          <p:cNvPr id="472067" name="Rectangle 3"/>
          <p:cNvSpPr>
            <a:spLocks noGrp="1" noChangeArrowheads="1"/>
          </p:cNvSpPr>
          <p:nvPr>
            <p:ph type="body" idx="1"/>
          </p:nvPr>
        </p:nvSpPr>
        <p:spPr>
          <a:xfrm>
            <a:off x="1979613" y="1804821"/>
            <a:ext cx="7315200" cy="4953000"/>
          </a:xfrm>
        </p:spPr>
        <p:txBody>
          <a:bodyPr/>
          <a:lstStyle/>
          <a:p>
            <a:r>
              <a:rPr lang="en-GB" altLang="fi-FI" dirty="0"/>
              <a:t>“Teaching method” is used here as a synonym for a </a:t>
            </a:r>
            <a:br>
              <a:rPr lang="en-GB" altLang="fi-FI" dirty="0"/>
            </a:br>
            <a:r>
              <a:rPr lang="en-GB" altLang="fi-FI" dirty="0"/>
              <a:t>- learning or instructional method/model/strategy, </a:t>
            </a:r>
            <a:br>
              <a:rPr lang="en-GB" altLang="fi-FI" dirty="0"/>
            </a:br>
            <a:r>
              <a:rPr lang="en-GB" altLang="fi-FI" dirty="0"/>
              <a:t>- student activity or classroom practice. </a:t>
            </a:r>
          </a:p>
          <a:p>
            <a:r>
              <a:rPr lang="en-GB" altLang="fi-FI" dirty="0"/>
              <a:t>Teaching methods are </a:t>
            </a:r>
            <a:br>
              <a:rPr lang="en-GB" altLang="fi-FI" dirty="0"/>
            </a:br>
            <a:r>
              <a:rPr lang="en-GB" altLang="fi-FI" dirty="0"/>
              <a:t>- </a:t>
            </a:r>
            <a:r>
              <a:rPr lang="en-GB" altLang="fi-FI" u="sng" dirty="0"/>
              <a:t>goal-oriented</a:t>
            </a:r>
            <a:r>
              <a:rPr lang="en-GB" altLang="fi-FI" dirty="0"/>
              <a:t> and </a:t>
            </a:r>
            <a:br>
              <a:rPr lang="en-GB" altLang="fi-FI" dirty="0"/>
            </a:br>
            <a:r>
              <a:rPr lang="en-GB" altLang="fi-FI" dirty="0"/>
              <a:t>- emphasise </a:t>
            </a:r>
            <a:r>
              <a:rPr lang="en-GB" altLang="fi-FI" u="sng" dirty="0"/>
              <a:t>social interaction</a:t>
            </a:r>
            <a:r>
              <a:rPr lang="en-GB" altLang="fi-FI" dirty="0"/>
              <a:t> among students and </a:t>
            </a:r>
            <a:br>
              <a:rPr lang="en-GB" altLang="fi-FI" dirty="0"/>
            </a:br>
            <a:r>
              <a:rPr lang="en-GB" altLang="fi-FI" dirty="0"/>
              <a:t>  between students and the teacher. </a:t>
            </a:r>
            <a:endParaRPr lang="fi-FI" altLang="fi-FI" dirty="0"/>
          </a:p>
          <a:p>
            <a:endParaRPr lang="en-GB" altLang="fi-FI" dirty="0"/>
          </a:p>
        </p:txBody>
      </p:sp>
    </p:spTree>
    <p:extLst>
      <p:ext uri="{BB962C8B-B14F-4D97-AF65-F5344CB8AC3E}">
        <p14:creationId xmlns:p14="http://schemas.microsoft.com/office/powerpoint/2010/main" val="38369615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72067">
                                            <p:txEl>
                                              <p:pRg st="0" end="0"/>
                                            </p:txEl>
                                          </p:spTgt>
                                        </p:tgtEl>
                                        <p:attrNameLst>
                                          <p:attrName>style.visibility</p:attrName>
                                        </p:attrNameLst>
                                      </p:cBhvr>
                                      <p:to>
                                        <p:strVal val="visible"/>
                                      </p:to>
                                    </p:set>
                                    <p:anim calcmode="lin" valueType="num">
                                      <p:cBhvr additive="base">
                                        <p:cTn id="7" dur="500" fill="hold"/>
                                        <p:tgtEl>
                                          <p:spTgt spid="4720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20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72067">
                                            <p:txEl>
                                              <p:pRg st="1" end="1"/>
                                            </p:txEl>
                                          </p:spTgt>
                                        </p:tgtEl>
                                        <p:attrNameLst>
                                          <p:attrName>style.visibility</p:attrName>
                                        </p:attrNameLst>
                                      </p:cBhvr>
                                      <p:to>
                                        <p:strVal val="visible"/>
                                      </p:to>
                                    </p:set>
                                    <p:anim calcmode="lin" valueType="num">
                                      <p:cBhvr additive="base">
                                        <p:cTn id="13" dur="500" fill="hold"/>
                                        <p:tgtEl>
                                          <p:spTgt spid="4720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206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4BC6CD68-5813-42CE-9230-614CCAD3DF59}" type="slidenum">
              <a:rPr lang="en-US" altLang="fi-FI"/>
              <a:pPr/>
              <a:t>19</a:t>
            </a:fld>
            <a:endParaRPr lang="en-US" altLang="fi-FI" dirty="0"/>
          </a:p>
        </p:txBody>
      </p:sp>
      <p:sp>
        <p:nvSpPr>
          <p:cNvPr id="791554" name="Rectangle 2"/>
          <p:cNvSpPr>
            <a:spLocks noGrp="1" noChangeArrowheads="1"/>
          </p:cNvSpPr>
          <p:nvPr>
            <p:ph type="title"/>
          </p:nvPr>
        </p:nvSpPr>
        <p:spPr>
          <a:xfrm>
            <a:off x="1979613" y="260648"/>
            <a:ext cx="7010400" cy="1116013"/>
          </a:xfrm>
        </p:spPr>
        <p:txBody>
          <a:bodyPr/>
          <a:lstStyle/>
          <a:p>
            <a:r>
              <a:rPr lang="en-GB" altLang="fi-FI" dirty="0"/>
              <a:t>PISA 2006 Student questionnaire data:</a:t>
            </a:r>
            <a:br>
              <a:rPr lang="en-GB" altLang="fi-FI" dirty="0"/>
            </a:br>
            <a:r>
              <a:rPr lang="en-GB" altLang="fi-FI" dirty="0"/>
              <a:t>Nature of science teaching and learning</a:t>
            </a:r>
          </a:p>
        </p:txBody>
      </p:sp>
      <p:sp>
        <p:nvSpPr>
          <p:cNvPr id="791555" name="Rectangle 3"/>
          <p:cNvSpPr>
            <a:spLocks noGrp="1" noChangeArrowheads="1"/>
          </p:cNvSpPr>
          <p:nvPr>
            <p:ph type="body" idx="1"/>
          </p:nvPr>
        </p:nvSpPr>
        <p:spPr>
          <a:xfrm>
            <a:off x="1979613" y="1773238"/>
            <a:ext cx="7010400" cy="4953000"/>
          </a:xfrm>
        </p:spPr>
        <p:txBody>
          <a:bodyPr/>
          <a:lstStyle/>
          <a:p>
            <a:r>
              <a:rPr lang="en-US" altLang="ko-KR" dirty="0">
                <a:ea typeface="굴림" panose="020B0600000101010101" pitchFamily="34" charset="-127"/>
              </a:rPr>
              <a:t>In the PISA 2006 Student Questionnaire </a:t>
            </a:r>
            <a:br>
              <a:rPr lang="en-US" altLang="ko-KR" dirty="0">
                <a:ea typeface="굴림" panose="020B0600000101010101" pitchFamily="34" charset="-127"/>
              </a:rPr>
            </a:br>
            <a:r>
              <a:rPr lang="en-US" altLang="ko-KR" u="sng" dirty="0">
                <a:ea typeface="굴림" panose="020B0600000101010101" pitchFamily="34" charset="-127"/>
              </a:rPr>
              <a:t>students were asked</a:t>
            </a:r>
            <a:r>
              <a:rPr lang="en-US" altLang="ko-KR" dirty="0">
                <a:ea typeface="굴림" panose="020B0600000101010101" pitchFamily="34" charset="-127"/>
              </a:rPr>
              <a:t> about their </a:t>
            </a:r>
            <a:br>
              <a:rPr lang="en-US" altLang="ko-KR" dirty="0">
                <a:ea typeface="굴림" panose="020B0600000101010101" pitchFamily="34" charset="-127"/>
              </a:rPr>
            </a:br>
            <a:r>
              <a:rPr lang="en-US" altLang="ko-KR" u="sng" dirty="0">
                <a:ea typeface="굴림" panose="020B0600000101010101" pitchFamily="34" charset="-127"/>
              </a:rPr>
              <a:t>opinions</a:t>
            </a:r>
            <a:r>
              <a:rPr lang="en-US" altLang="ko-KR" dirty="0">
                <a:ea typeface="굴림" panose="020B0600000101010101" pitchFamily="34" charset="-127"/>
              </a:rPr>
              <a:t> concerning </a:t>
            </a:r>
            <a:br>
              <a:rPr lang="en-US" altLang="ko-KR" dirty="0">
                <a:ea typeface="굴림" panose="020B0600000101010101" pitchFamily="34" charset="-127"/>
              </a:rPr>
            </a:br>
            <a:r>
              <a:rPr lang="en-US" altLang="ko-KR" dirty="0">
                <a:ea typeface="굴림" panose="020B0600000101010101" pitchFamily="34" charset="-127"/>
              </a:rPr>
              <a:t>the frequency of different kinds of </a:t>
            </a:r>
            <a:br>
              <a:rPr lang="en-US" altLang="ko-KR" dirty="0">
                <a:ea typeface="굴림" panose="020B0600000101010101" pitchFamily="34" charset="-127"/>
              </a:rPr>
            </a:br>
            <a:r>
              <a:rPr lang="en-US" altLang="ko-KR" dirty="0">
                <a:ea typeface="굴림" panose="020B0600000101010101" pitchFamily="34" charset="-127"/>
              </a:rPr>
              <a:t>- communication styles and </a:t>
            </a:r>
            <a:br>
              <a:rPr lang="en-US" altLang="ko-KR" dirty="0">
                <a:ea typeface="굴림" panose="020B0600000101010101" pitchFamily="34" charset="-127"/>
              </a:rPr>
            </a:br>
            <a:r>
              <a:rPr lang="en-US" altLang="ko-KR" dirty="0">
                <a:ea typeface="굴림" panose="020B0600000101010101" pitchFamily="34" charset="-127"/>
              </a:rPr>
              <a:t>- science activities</a:t>
            </a:r>
            <a:r>
              <a:rPr lang="fi-FI" altLang="ko-KR" dirty="0">
                <a:ea typeface="굴림" panose="020B0600000101010101" pitchFamily="34" charset="-127"/>
              </a:rPr>
              <a:t> </a:t>
            </a:r>
            <a:endParaRPr lang="en-GB" altLang="fi-FI" dirty="0"/>
          </a:p>
        </p:txBody>
      </p:sp>
    </p:spTree>
    <p:extLst>
      <p:ext uri="{BB962C8B-B14F-4D97-AF65-F5344CB8AC3E}">
        <p14:creationId xmlns:p14="http://schemas.microsoft.com/office/powerpoint/2010/main" val="227554291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663DB54-CAA1-4FF1-A656-126DF26C6362}" type="slidenum">
              <a:rPr lang="en-US" smtClean="0"/>
              <a:pPr>
                <a:defRPr/>
              </a:pPr>
              <a:t>2</a:t>
            </a:fld>
            <a:endParaRPr lang="en-US"/>
          </a:p>
        </p:txBody>
      </p:sp>
      <p:pic>
        <p:nvPicPr>
          <p:cNvPr id="5" name="Picture 4" descr="http://4.bp.blogspot.com/-TRIO86mLy5k/Tuy3AZ-kLPI/AAAAAAAAGW4/jBcYe2QlRCs/s1600/new111217PilAM0Z25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33600" y="260649"/>
            <a:ext cx="7010400" cy="6896596"/>
          </a:xfrm>
        </p:spPr>
        <p:txBody>
          <a:bodyPr/>
          <a:lstStyle/>
          <a:p>
            <a:r>
              <a:rPr lang="fi-FI" sz="2800" dirty="0">
                <a:solidFill>
                  <a:schemeClr val="bg1"/>
                </a:solidFill>
                <a:effectLst>
                  <a:outerShdw blurRad="38100" dist="38100" dir="2700000" algn="tl">
                    <a:srgbClr val="000000">
                      <a:alpha val="43137"/>
                    </a:srgbClr>
                  </a:outerShdw>
                </a:effectLst>
              </a:rPr>
              <a:t>Content of the </a:t>
            </a:r>
            <a:r>
              <a:rPr lang="fi-FI" sz="2800" dirty="0" err="1">
                <a:solidFill>
                  <a:schemeClr val="bg1"/>
                </a:solidFill>
                <a:effectLst>
                  <a:outerShdw blurRad="38100" dist="38100" dir="2700000" algn="tl">
                    <a:srgbClr val="000000">
                      <a:alpha val="43137"/>
                    </a:srgbClr>
                  </a:outerShdw>
                </a:effectLst>
              </a:rPr>
              <a:t>presentation</a:t>
            </a:r>
            <a:r>
              <a:rPr lang="fi-FI" sz="2800" dirty="0">
                <a:solidFill>
                  <a:schemeClr val="bg1"/>
                </a:solidFill>
                <a:effectLst>
                  <a:outerShdw blurRad="38100" dist="38100" dir="2700000" algn="tl">
                    <a:srgbClr val="000000">
                      <a:alpha val="43137"/>
                    </a:srgbClr>
                  </a:outerShdw>
                </a:effectLst>
              </a:rPr>
              <a:t/>
            </a:r>
            <a:br>
              <a:rPr lang="fi-FI" sz="2800" dirty="0">
                <a:solidFill>
                  <a:schemeClr val="bg1"/>
                </a:solidFill>
                <a:effectLst>
                  <a:outerShdw blurRad="38100" dist="38100" dir="2700000" algn="tl">
                    <a:srgbClr val="000000">
                      <a:alpha val="43137"/>
                    </a:srgbClr>
                  </a:outerShdw>
                </a:effectLst>
              </a:rPr>
            </a:br>
            <a:r>
              <a:rPr lang="fi-FI" sz="2800" dirty="0">
                <a:solidFill>
                  <a:schemeClr val="bg1"/>
                </a:solidFill>
                <a:effectLst>
                  <a:outerShdw blurRad="38100" dist="38100" dir="2700000" algn="tl">
                    <a:srgbClr val="000000">
                      <a:alpha val="43137"/>
                    </a:srgbClr>
                  </a:outerShdw>
                </a:effectLst>
              </a:rPr>
              <a:t/>
            </a:r>
            <a:br>
              <a:rPr lang="fi-FI" sz="2800" dirty="0">
                <a:solidFill>
                  <a:schemeClr val="bg1"/>
                </a:solidFill>
                <a:effectLst>
                  <a:outerShdw blurRad="38100" dist="38100" dir="2700000" algn="tl">
                    <a:srgbClr val="000000">
                      <a:alpha val="43137"/>
                    </a:srgbClr>
                  </a:outerShdw>
                </a:effectLst>
              </a:rPr>
            </a:br>
            <a:r>
              <a:rPr lang="en-US" dirty="0">
                <a:solidFill>
                  <a:schemeClr val="bg1"/>
                </a:solidFill>
                <a:effectLst>
                  <a:outerShdw blurRad="38100" dist="38100" dir="2700000" algn="tl">
                    <a:srgbClr val="000000">
                      <a:alpha val="43137"/>
                    </a:srgbClr>
                  </a:outerShdw>
                </a:effectLst>
              </a:rPr>
              <a:t>1. </a:t>
            </a:r>
            <a:r>
              <a:rPr lang="en-US" dirty="0" smtClean="0">
                <a:solidFill>
                  <a:schemeClr val="bg1"/>
                </a:solidFill>
                <a:effectLst>
                  <a:outerShdw blurRad="38100" dist="38100" dir="2700000" algn="tl">
                    <a:srgbClr val="000000">
                      <a:alpha val="43137"/>
                    </a:srgbClr>
                  </a:outerShdw>
                </a:effectLst>
              </a:rPr>
              <a:t>STEM </a:t>
            </a:r>
            <a:r>
              <a:rPr lang="en-US" dirty="0" smtClean="0">
                <a:solidFill>
                  <a:schemeClr val="bg1"/>
                </a:solidFill>
                <a:effectLst>
                  <a:outerShdw blurRad="38100" dist="38100" dir="2700000" algn="tl">
                    <a:srgbClr val="000000">
                      <a:alpha val="43137"/>
                    </a:srgbClr>
                  </a:outerShdw>
                </a:effectLst>
              </a:rPr>
              <a:t>in the </a:t>
            </a:r>
            <a:r>
              <a:rPr lang="en-US" dirty="0" smtClean="0">
                <a:solidFill>
                  <a:schemeClr val="bg1"/>
                </a:solidFill>
                <a:effectLst>
                  <a:outerShdw blurRad="38100" dist="38100" dir="2700000" algn="tl">
                    <a:srgbClr val="000000">
                      <a:alpha val="43137"/>
                    </a:srgbClr>
                  </a:outerShdw>
                </a:effectLst>
              </a:rPr>
              <a:t>curriculum</a:t>
            </a:r>
            <a:br>
              <a:rPr lang="en-US" dirty="0" smtClean="0">
                <a:solidFill>
                  <a:schemeClr val="bg1"/>
                </a:solidFill>
                <a:effectLst>
                  <a:outerShdw blurRad="38100" dist="38100" dir="2700000" algn="tl">
                    <a:srgbClr val="000000">
                      <a:alpha val="43137"/>
                    </a:srgbClr>
                  </a:outerShdw>
                </a:effectLst>
              </a:rPr>
            </a:br>
            <a:r>
              <a:rPr lang="en-US" dirty="0">
                <a:solidFill>
                  <a:schemeClr val="bg1"/>
                </a:solidFill>
                <a:effectLst>
                  <a:outerShdw blurRad="38100" dist="38100" dir="2700000" algn="tl">
                    <a:srgbClr val="000000">
                      <a:alpha val="43137"/>
                    </a:srgbClr>
                  </a:outerShdw>
                </a:effectLst>
              </a:rPr>
              <a:t/>
            </a:r>
            <a:br>
              <a:rPr lang="en-US" dirty="0">
                <a:solidFill>
                  <a:schemeClr val="bg1"/>
                </a:solidFill>
                <a:effectLst>
                  <a:outerShdw blurRad="38100" dist="38100" dir="2700000" algn="tl">
                    <a:srgbClr val="000000">
                      <a:alpha val="43137"/>
                    </a:srgbClr>
                  </a:outerShdw>
                </a:effectLst>
              </a:rPr>
            </a:br>
            <a:r>
              <a:rPr lang="fi-FI" dirty="0">
                <a:solidFill>
                  <a:schemeClr val="bg1"/>
                </a:solidFill>
                <a:effectLst>
                  <a:outerShdw blurRad="38100" dist="38100" dir="2700000" algn="tl">
                    <a:srgbClr val="000000">
                      <a:alpha val="43137"/>
                    </a:srgbClr>
                  </a:outerShdw>
                </a:effectLst>
              </a:rPr>
              <a:t>2. </a:t>
            </a:r>
            <a:r>
              <a:rPr lang="fi-FI" dirty="0" smtClean="0">
                <a:solidFill>
                  <a:schemeClr val="bg1"/>
                </a:solidFill>
              </a:rPr>
              <a:t>STEM </a:t>
            </a:r>
            <a:r>
              <a:rPr lang="fi-FI" dirty="0" err="1" smtClean="0">
                <a:solidFill>
                  <a:schemeClr val="bg1"/>
                </a:solidFill>
              </a:rPr>
              <a:t>learning</a:t>
            </a:r>
            <a:r>
              <a:rPr lang="fi-FI" dirty="0" smtClean="0">
                <a:solidFill>
                  <a:schemeClr val="bg1"/>
                </a:solidFill>
              </a:rPr>
              <a:t> </a:t>
            </a:r>
            <a:r>
              <a:rPr lang="fi-FI" dirty="0" err="1" smtClean="0">
                <a:solidFill>
                  <a:schemeClr val="bg1"/>
                </a:solidFill>
              </a:rPr>
              <a:t>practices</a:t>
            </a:r>
            <a:r>
              <a:rPr lang="fi-FI" dirty="0" smtClean="0">
                <a:solidFill>
                  <a:schemeClr val="bg1"/>
                </a:solidFill>
                <a:effectLst>
                  <a:outerShdw blurRad="38100" dist="38100" dir="2700000" algn="tl">
                    <a:srgbClr val="000000">
                      <a:alpha val="43137"/>
                    </a:srgbClr>
                  </a:outerShdw>
                </a:effectLst>
              </a:rPr>
              <a:t/>
            </a:r>
            <a:br>
              <a:rPr lang="fi-FI" dirty="0" smtClean="0">
                <a:solidFill>
                  <a:schemeClr val="bg1"/>
                </a:solidFill>
                <a:effectLst>
                  <a:outerShdw blurRad="38100" dist="38100" dir="2700000" algn="tl">
                    <a:srgbClr val="000000">
                      <a:alpha val="43137"/>
                    </a:srgbClr>
                  </a:outerShdw>
                </a:effectLst>
              </a:rPr>
            </a:br>
            <a:r>
              <a:rPr lang="fi-FI" dirty="0">
                <a:solidFill>
                  <a:schemeClr val="bg1"/>
                </a:solidFill>
                <a:effectLst>
                  <a:outerShdw blurRad="38100" dist="38100" dir="2700000" algn="tl">
                    <a:srgbClr val="000000">
                      <a:alpha val="43137"/>
                    </a:srgbClr>
                  </a:outerShdw>
                </a:effectLst>
              </a:rPr>
              <a:t/>
            </a:r>
            <a:br>
              <a:rPr lang="fi-FI" dirty="0">
                <a:solidFill>
                  <a:schemeClr val="bg1"/>
                </a:solidFill>
                <a:effectLst>
                  <a:outerShdw blurRad="38100" dist="38100" dir="2700000" algn="tl">
                    <a:srgbClr val="000000">
                      <a:alpha val="43137"/>
                    </a:srgbClr>
                  </a:outerShdw>
                </a:effectLst>
              </a:rPr>
            </a:br>
            <a:r>
              <a:rPr lang="fi-FI" dirty="0" smtClean="0">
                <a:solidFill>
                  <a:schemeClr val="bg1"/>
                </a:solidFill>
                <a:effectLst>
                  <a:outerShdw blurRad="38100" dist="38100" dir="2700000" algn="tl">
                    <a:srgbClr val="000000">
                      <a:alpha val="43137"/>
                    </a:srgbClr>
                  </a:outerShdw>
                </a:effectLst>
              </a:rPr>
              <a:t>3. STEM </a:t>
            </a:r>
            <a:r>
              <a:rPr lang="fi-FI" dirty="0" err="1" smtClean="0">
                <a:solidFill>
                  <a:schemeClr val="bg1"/>
                </a:solidFill>
                <a:effectLst>
                  <a:outerShdw blurRad="38100" dist="38100" dir="2700000" algn="tl">
                    <a:srgbClr val="000000">
                      <a:alpha val="43137"/>
                    </a:srgbClr>
                  </a:outerShdw>
                </a:effectLst>
              </a:rPr>
              <a:t>learning</a:t>
            </a:r>
            <a:r>
              <a:rPr lang="fi-FI" dirty="0" smtClean="0">
                <a:solidFill>
                  <a:schemeClr val="bg1"/>
                </a:solidFill>
                <a:effectLst>
                  <a:outerShdw blurRad="38100" dist="38100" dir="2700000" algn="tl">
                    <a:srgbClr val="000000">
                      <a:alpha val="43137"/>
                    </a:srgbClr>
                  </a:outerShdw>
                </a:effectLst>
              </a:rPr>
              <a:t> </a:t>
            </a:r>
            <a:r>
              <a:rPr lang="fi-FI" dirty="0" err="1" smtClean="0">
                <a:solidFill>
                  <a:schemeClr val="bg1"/>
                </a:solidFill>
                <a:effectLst>
                  <a:outerShdw blurRad="38100" dist="38100" dir="2700000" algn="tl">
                    <a:srgbClr val="000000">
                      <a:alpha val="43137"/>
                    </a:srgbClr>
                  </a:outerShdw>
                </a:effectLst>
              </a:rPr>
              <a:t>materials</a:t>
            </a:r>
            <a:r>
              <a:rPr lang="fi-FI" dirty="0" smtClean="0">
                <a:solidFill>
                  <a:schemeClr val="bg1"/>
                </a:solidFill>
                <a:effectLst>
                  <a:outerShdw blurRad="38100" dist="38100" dir="2700000" algn="tl">
                    <a:srgbClr val="000000">
                      <a:alpha val="43137"/>
                    </a:srgbClr>
                  </a:outerShdw>
                </a:effectLst>
              </a:rPr>
              <a:t/>
            </a:r>
            <a:br>
              <a:rPr lang="fi-FI" dirty="0" smtClean="0">
                <a:solidFill>
                  <a:schemeClr val="bg1"/>
                </a:solidFill>
                <a:effectLst>
                  <a:outerShdw blurRad="38100" dist="38100" dir="2700000" algn="tl">
                    <a:srgbClr val="000000">
                      <a:alpha val="43137"/>
                    </a:srgbClr>
                  </a:outerShdw>
                </a:effectLst>
              </a:rPr>
            </a:br>
            <a:r>
              <a:rPr lang="fi-FI" dirty="0" smtClean="0">
                <a:solidFill>
                  <a:schemeClr val="bg1"/>
                </a:solidFill>
                <a:effectLst>
                  <a:outerShdw blurRad="38100" dist="38100" dir="2700000" algn="tl">
                    <a:srgbClr val="000000">
                      <a:alpha val="43137"/>
                    </a:srgbClr>
                  </a:outerShdw>
                </a:effectLst>
              </a:rPr>
              <a:t/>
            </a:r>
            <a:br>
              <a:rPr lang="fi-FI"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4. </a:t>
            </a:r>
            <a:r>
              <a:rPr lang="fi-FI" dirty="0" err="1" smtClean="0">
                <a:solidFill>
                  <a:schemeClr val="bg1"/>
                </a:solidFill>
              </a:rPr>
              <a:t>Assessment</a:t>
            </a:r>
            <a:r>
              <a:rPr lang="fi-FI" dirty="0" smtClean="0">
                <a:solidFill>
                  <a:schemeClr val="bg1"/>
                </a:solidFill>
              </a:rPr>
              <a:t> in STEM </a:t>
            </a:r>
            <a:r>
              <a:rPr lang="fi-FI" dirty="0" err="1" smtClean="0">
                <a:solidFill>
                  <a:schemeClr val="bg1"/>
                </a:solidFill>
              </a:rPr>
              <a:t>education</a:t>
            </a:r>
            <a:r>
              <a:rPr lang="fi-FI" dirty="0">
                <a:solidFill>
                  <a:schemeClr val="bg1"/>
                </a:solidFill>
                <a:effectLst>
                  <a:outerShdw blurRad="38100" dist="38100" dir="2700000" algn="tl">
                    <a:srgbClr val="000000">
                      <a:alpha val="43137"/>
                    </a:srgbClr>
                  </a:outerShdw>
                </a:effectLst>
              </a:rPr>
              <a:t/>
            </a:r>
            <a:br>
              <a:rPr lang="fi-FI" dirty="0">
                <a:solidFill>
                  <a:schemeClr val="bg1"/>
                </a:solidFill>
                <a:effectLst>
                  <a:outerShdw blurRad="38100" dist="38100" dir="2700000" algn="tl">
                    <a:srgbClr val="000000">
                      <a:alpha val="43137"/>
                    </a:srgbClr>
                  </a:outerShdw>
                </a:effectLst>
              </a:rPr>
            </a:br>
            <a:r>
              <a:rPr lang="fi-FI" dirty="0" smtClean="0">
                <a:solidFill>
                  <a:schemeClr val="accent1"/>
                </a:solidFill>
                <a:effectLst>
                  <a:outerShdw blurRad="38100" dist="38100" dir="2700000" algn="tl">
                    <a:srgbClr val="000000">
                      <a:alpha val="43137"/>
                    </a:srgbClr>
                  </a:outerShdw>
                </a:effectLst>
              </a:rPr>
              <a:t/>
            </a:r>
            <a:br>
              <a:rPr lang="fi-FI" dirty="0" smtClean="0">
                <a:solidFill>
                  <a:schemeClr val="accent1"/>
                </a:solidFill>
                <a:effectLst>
                  <a:outerShdw blurRad="38100" dist="38100" dir="2700000" algn="tl">
                    <a:srgbClr val="000000">
                      <a:alpha val="43137"/>
                    </a:srgbClr>
                  </a:outerShdw>
                </a:effectLst>
              </a:rPr>
            </a:br>
            <a:r>
              <a:rPr lang="fi-FI" dirty="0" smtClean="0">
                <a:solidFill>
                  <a:schemeClr val="bg1"/>
                </a:solidFill>
                <a:effectLst>
                  <a:outerShdw blurRad="38100" dist="38100" dir="2700000" algn="tl">
                    <a:srgbClr val="000000">
                      <a:alpha val="43137"/>
                    </a:srgbClr>
                  </a:outerShdw>
                </a:effectLst>
              </a:rPr>
              <a:t/>
            </a:r>
            <a:br>
              <a:rPr lang="fi-FI" dirty="0" smtClean="0">
                <a:solidFill>
                  <a:schemeClr val="bg1"/>
                </a:solidFill>
                <a:effectLst>
                  <a:outerShdw blurRad="38100" dist="38100" dir="2700000" algn="tl">
                    <a:srgbClr val="000000">
                      <a:alpha val="43137"/>
                    </a:srgbClr>
                  </a:outerShdw>
                </a:effectLst>
              </a:rPr>
            </a:br>
            <a:r>
              <a:rPr lang="fi-FI" dirty="0" smtClean="0">
                <a:solidFill>
                  <a:schemeClr val="bg1"/>
                </a:solidFill>
                <a:effectLst>
                  <a:outerShdw blurRad="38100" dist="38100" dir="2700000" algn="tl">
                    <a:srgbClr val="000000">
                      <a:alpha val="43137"/>
                    </a:srgbClr>
                  </a:outerShdw>
                </a:effectLst>
              </a:rPr>
              <a:t/>
            </a:r>
            <a:br>
              <a:rPr lang="fi-FI" dirty="0" smtClean="0">
                <a:solidFill>
                  <a:schemeClr val="bg1"/>
                </a:solidFill>
                <a:effectLst>
                  <a:outerShdw blurRad="38100" dist="38100" dir="2700000" algn="tl">
                    <a:srgbClr val="000000">
                      <a:alpha val="43137"/>
                    </a:srgbClr>
                  </a:outerShdw>
                </a:effectLst>
              </a:rPr>
            </a:br>
            <a:endParaRPr lang="fi-FI"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49874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 name="Slide Number Placeholder 3"/>
          <p:cNvSpPr>
            <a:spLocks noGrp="1"/>
          </p:cNvSpPr>
          <p:nvPr>
            <p:ph type="sldNum" sz="quarter" idx="10"/>
          </p:nvPr>
        </p:nvSpPr>
        <p:spPr/>
        <p:txBody>
          <a:bodyPr/>
          <a:lstStyle/>
          <a:p>
            <a:fld id="{8C82E530-0B95-47D0-AC05-38049BE6498D}" type="slidenum">
              <a:rPr lang="en-US" altLang="fi-FI"/>
              <a:pPr/>
              <a:t>20</a:t>
            </a:fld>
            <a:endParaRPr lang="en-US" altLang="fi-FI" dirty="0"/>
          </a:p>
        </p:txBody>
      </p:sp>
      <p:sp>
        <p:nvSpPr>
          <p:cNvPr id="558082" name="Rectangle 2"/>
          <p:cNvSpPr>
            <a:spLocks noGrp="1" noChangeArrowheads="1"/>
          </p:cNvSpPr>
          <p:nvPr>
            <p:ph type="title"/>
          </p:nvPr>
        </p:nvSpPr>
        <p:spPr>
          <a:xfrm>
            <a:off x="1971392" y="270323"/>
            <a:ext cx="7315200" cy="1116013"/>
          </a:xfrm>
        </p:spPr>
        <p:txBody>
          <a:bodyPr/>
          <a:lstStyle/>
          <a:p>
            <a:r>
              <a:rPr lang="en-GB" altLang="fi-FI" dirty="0"/>
              <a:t>An example</a:t>
            </a:r>
            <a:br>
              <a:rPr lang="en-GB" altLang="fi-FI" dirty="0"/>
            </a:br>
            <a:r>
              <a:rPr lang="en-GB" altLang="fi-FI" dirty="0"/>
              <a:t>According to PISA 2006 Student questionnaire: </a:t>
            </a:r>
            <a:r>
              <a:rPr lang="en-GB" altLang="fi-FI" b="0" i="1" dirty="0"/>
              <a:t>Activities dealing with practical work</a:t>
            </a:r>
            <a:r>
              <a:rPr lang="en-US" altLang="fi-FI" dirty="0"/>
              <a:t> </a:t>
            </a:r>
            <a:endParaRPr lang="en-GB" altLang="fi-FI" dirty="0"/>
          </a:p>
        </p:txBody>
      </p:sp>
      <p:sp>
        <p:nvSpPr>
          <p:cNvPr id="558084" name="Line 4"/>
          <p:cNvSpPr>
            <a:spLocks noChangeShapeType="1"/>
          </p:cNvSpPr>
          <p:nvPr/>
        </p:nvSpPr>
        <p:spPr bwMode="auto">
          <a:xfrm>
            <a:off x="9405938" y="-1355725"/>
            <a:ext cx="80502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i-FI" dirty="0"/>
          </a:p>
        </p:txBody>
      </p:sp>
      <p:sp>
        <p:nvSpPr>
          <p:cNvPr id="558085" name="Line 5"/>
          <p:cNvSpPr>
            <a:spLocks noChangeShapeType="1"/>
          </p:cNvSpPr>
          <p:nvPr/>
        </p:nvSpPr>
        <p:spPr bwMode="auto">
          <a:xfrm>
            <a:off x="9405938" y="-1355725"/>
            <a:ext cx="80502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i-FI" dirty="0"/>
          </a:p>
        </p:txBody>
      </p:sp>
      <p:grpSp>
        <p:nvGrpSpPr>
          <p:cNvPr id="558339" name="Group 259"/>
          <p:cNvGrpSpPr>
            <a:grpSpLocks/>
          </p:cNvGrpSpPr>
          <p:nvPr/>
        </p:nvGrpSpPr>
        <p:grpSpPr bwMode="auto">
          <a:xfrm>
            <a:off x="966788" y="1816100"/>
            <a:ext cx="7670800" cy="4159250"/>
            <a:chOff x="609" y="1144"/>
            <a:chExt cx="4832" cy="2620"/>
          </a:xfrm>
        </p:grpSpPr>
        <p:sp>
          <p:nvSpPr>
            <p:cNvPr id="558335" name="Line 255"/>
            <p:cNvSpPr>
              <a:spLocks noChangeShapeType="1"/>
            </p:cNvSpPr>
            <p:nvPr/>
          </p:nvSpPr>
          <p:spPr bwMode="auto">
            <a:xfrm>
              <a:off x="4020" y="1389"/>
              <a:ext cx="0" cy="1996"/>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i-FI" dirty="0"/>
            </a:p>
          </p:txBody>
        </p:sp>
        <p:grpSp>
          <p:nvGrpSpPr>
            <p:cNvPr id="558087" name="Group 7"/>
            <p:cNvGrpSpPr>
              <a:grpSpLocks/>
            </p:cNvGrpSpPr>
            <p:nvPr/>
          </p:nvGrpSpPr>
          <p:grpSpPr bwMode="auto">
            <a:xfrm>
              <a:off x="2366" y="3440"/>
              <a:ext cx="3075" cy="324"/>
              <a:chOff x="2366" y="3440"/>
              <a:chExt cx="3075" cy="324"/>
            </a:xfrm>
          </p:grpSpPr>
          <p:sp>
            <p:nvSpPr>
              <p:cNvPr id="558088" name="Rectangle 8"/>
              <p:cNvSpPr>
                <a:spLocks noChangeArrowheads="1"/>
              </p:cNvSpPr>
              <p:nvPr/>
            </p:nvSpPr>
            <p:spPr bwMode="auto">
              <a:xfrm>
                <a:off x="2366" y="3440"/>
                <a:ext cx="249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fi-FI" sz="1400" dirty="0">
                    <a:solidFill>
                      <a:srgbClr val="000000"/>
                    </a:solidFill>
                    <a:latin typeface="Arial" panose="020B0604020202020204" pitchFamily="34" charset="0"/>
                  </a:rPr>
                  <a:t>never or hardly never (1)          in most lessons (3) </a:t>
                </a:r>
                <a:endParaRPr lang="en-GB" altLang="fi-FI" sz="1400" dirty="0"/>
              </a:p>
            </p:txBody>
          </p:sp>
          <p:sp>
            <p:nvSpPr>
              <p:cNvPr id="558089" name="Rectangle 9"/>
              <p:cNvSpPr>
                <a:spLocks noChangeArrowheads="1"/>
              </p:cNvSpPr>
              <p:nvPr/>
            </p:nvSpPr>
            <p:spPr bwMode="auto">
              <a:xfrm>
                <a:off x="3139" y="3624"/>
                <a:ext cx="158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fi-FI" sz="1400" dirty="0">
                    <a:solidFill>
                      <a:srgbClr val="000000"/>
                    </a:solidFill>
                    <a:latin typeface="Arial" panose="020B0604020202020204" pitchFamily="34" charset="0"/>
                  </a:rPr>
                  <a:t>in some lessons (2)                    </a:t>
                </a:r>
                <a:endParaRPr lang="en-GB" altLang="fi-FI" sz="1400" dirty="0"/>
              </a:p>
            </p:txBody>
          </p:sp>
          <p:sp>
            <p:nvSpPr>
              <p:cNvPr id="558090" name="Rectangle 10"/>
              <p:cNvSpPr>
                <a:spLocks noChangeArrowheads="1"/>
              </p:cNvSpPr>
              <p:nvPr/>
            </p:nvSpPr>
            <p:spPr bwMode="auto">
              <a:xfrm>
                <a:off x="4634" y="3630"/>
                <a:ext cx="80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fi-FI" sz="1400" dirty="0">
                    <a:solidFill>
                      <a:srgbClr val="000000"/>
                    </a:solidFill>
                    <a:latin typeface="Arial" panose="020B0604020202020204" pitchFamily="34" charset="0"/>
                  </a:rPr>
                  <a:t>in all lessons (4)</a:t>
                </a:r>
                <a:endParaRPr lang="en-GB" altLang="fi-FI" sz="1400" dirty="0"/>
              </a:p>
            </p:txBody>
          </p:sp>
        </p:grpSp>
        <p:sp>
          <p:nvSpPr>
            <p:cNvPr id="558097" name="Rectangle 17"/>
            <p:cNvSpPr>
              <a:spLocks noChangeArrowheads="1"/>
            </p:cNvSpPr>
            <p:nvPr/>
          </p:nvSpPr>
          <p:spPr bwMode="auto">
            <a:xfrm>
              <a:off x="1235" y="2484"/>
              <a:ext cx="1650"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GB" altLang="fi-FI" sz="1600" dirty="0">
                  <a:solidFill>
                    <a:srgbClr val="000000"/>
                  </a:solidFill>
                  <a:latin typeface="Arial" panose="020B0604020202020204" pitchFamily="34" charset="0"/>
                </a:rPr>
                <a:t>Students spend time </a:t>
              </a:r>
              <a:r>
                <a:rPr lang="en-GB" altLang="fi-FI" sz="1600" u="sng" dirty="0">
                  <a:solidFill>
                    <a:srgbClr val="000000"/>
                  </a:solidFill>
                  <a:latin typeface="Arial" panose="020B0604020202020204" pitchFamily="34" charset="0"/>
                </a:rPr>
                <a:t>in the</a:t>
              </a:r>
              <a:br>
                <a:rPr lang="en-GB" altLang="fi-FI" sz="1600" u="sng" dirty="0">
                  <a:solidFill>
                    <a:srgbClr val="000000"/>
                  </a:solidFill>
                  <a:latin typeface="Arial" panose="020B0604020202020204" pitchFamily="34" charset="0"/>
                </a:rPr>
              </a:br>
              <a:r>
                <a:rPr lang="en-GB" altLang="fi-FI" sz="1600" u="sng" dirty="0">
                  <a:solidFill>
                    <a:srgbClr val="000000"/>
                  </a:solidFill>
                  <a:latin typeface="Arial" panose="020B0604020202020204" pitchFamily="34" charset="0"/>
                </a:rPr>
                <a:t>laboratory doing experiments</a:t>
              </a:r>
              <a:endParaRPr lang="en-GB" altLang="fi-FI" sz="1600" u="sng" dirty="0">
                <a:latin typeface="Arial" panose="020B0604020202020204" pitchFamily="34" charset="0"/>
              </a:endParaRPr>
            </a:p>
          </p:txBody>
        </p:sp>
        <p:sp>
          <p:nvSpPr>
            <p:cNvPr id="558099" name="Rectangle 19"/>
            <p:cNvSpPr>
              <a:spLocks noChangeArrowheads="1"/>
            </p:cNvSpPr>
            <p:nvPr/>
          </p:nvSpPr>
          <p:spPr bwMode="auto">
            <a:xfrm>
              <a:off x="763" y="1942"/>
              <a:ext cx="2119"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GB" altLang="fi-FI" sz="1600" u="sng" dirty="0">
                  <a:solidFill>
                    <a:srgbClr val="000000"/>
                  </a:solidFill>
                  <a:latin typeface="Arial" panose="020B0604020202020204" pitchFamily="34" charset="0"/>
                </a:rPr>
                <a:t>Students do experiments</a:t>
              </a:r>
              <a:r>
                <a:rPr lang="en-GB" altLang="fi-FI" sz="1600" dirty="0">
                  <a:solidFill>
                    <a:srgbClr val="000000"/>
                  </a:solidFill>
                  <a:latin typeface="Arial" panose="020B0604020202020204" pitchFamily="34" charset="0"/>
                </a:rPr>
                <a:t> by following</a:t>
              </a:r>
              <a:br>
                <a:rPr lang="en-GB" altLang="fi-FI" sz="1600" dirty="0">
                  <a:solidFill>
                    <a:srgbClr val="000000"/>
                  </a:solidFill>
                  <a:latin typeface="Arial" panose="020B0604020202020204" pitchFamily="34" charset="0"/>
                </a:rPr>
              </a:br>
              <a:r>
                <a:rPr lang="en-GB" altLang="fi-FI" sz="1600" dirty="0">
                  <a:solidFill>
                    <a:srgbClr val="000000"/>
                  </a:solidFill>
                  <a:latin typeface="Arial" panose="020B0604020202020204" pitchFamily="34" charset="0"/>
                </a:rPr>
                <a:t>the </a:t>
              </a:r>
              <a:r>
                <a:rPr lang="en-GB" altLang="fi-FI" sz="1600" u="sng" dirty="0">
                  <a:solidFill>
                    <a:srgbClr val="000000"/>
                  </a:solidFill>
                  <a:latin typeface="Arial" panose="020B0604020202020204" pitchFamily="34" charset="0"/>
                </a:rPr>
                <a:t>instructions of the teacher</a:t>
              </a:r>
            </a:p>
          </p:txBody>
        </p:sp>
        <p:sp>
          <p:nvSpPr>
            <p:cNvPr id="558101" name="Rectangle 21"/>
            <p:cNvSpPr>
              <a:spLocks noChangeArrowheads="1"/>
            </p:cNvSpPr>
            <p:nvPr/>
          </p:nvSpPr>
          <p:spPr bwMode="auto">
            <a:xfrm>
              <a:off x="609" y="1419"/>
              <a:ext cx="22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GB" altLang="fi-FI" sz="1600" dirty="0">
                  <a:solidFill>
                    <a:srgbClr val="000000"/>
                  </a:solidFill>
                  <a:latin typeface="Arial" panose="020B0604020202020204" pitchFamily="34" charset="0"/>
                </a:rPr>
                <a:t>Students are asked to </a:t>
              </a:r>
              <a:r>
                <a:rPr lang="en-GB" altLang="fi-FI" sz="1600" u="sng" dirty="0">
                  <a:solidFill>
                    <a:srgbClr val="000000"/>
                  </a:solidFill>
                  <a:latin typeface="Arial" panose="020B0604020202020204" pitchFamily="34" charset="0"/>
                </a:rPr>
                <a:t>draw conclusions</a:t>
              </a:r>
              <a:br>
                <a:rPr lang="en-GB" altLang="fi-FI" sz="1600" u="sng" dirty="0">
                  <a:solidFill>
                    <a:srgbClr val="000000"/>
                  </a:solidFill>
                  <a:latin typeface="Arial" panose="020B0604020202020204" pitchFamily="34" charset="0"/>
                </a:rPr>
              </a:br>
              <a:r>
                <a:rPr lang="en-GB" altLang="fi-FI" sz="1600" dirty="0">
                  <a:solidFill>
                    <a:srgbClr val="000000"/>
                  </a:solidFill>
                  <a:latin typeface="Arial" panose="020B0604020202020204" pitchFamily="34" charset="0"/>
                </a:rPr>
                <a:t>from their experiments</a:t>
              </a:r>
            </a:p>
          </p:txBody>
        </p:sp>
        <p:sp>
          <p:nvSpPr>
            <p:cNvPr id="558103" name="Rectangle 23"/>
            <p:cNvSpPr>
              <a:spLocks noChangeArrowheads="1"/>
            </p:cNvSpPr>
            <p:nvPr/>
          </p:nvSpPr>
          <p:spPr bwMode="auto">
            <a:xfrm>
              <a:off x="1235" y="2999"/>
              <a:ext cx="166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GB" altLang="fi-FI" sz="1600" dirty="0">
                  <a:solidFill>
                    <a:srgbClr val="000000"/>
                  </a:solidFill>
                  <a:latin typeface="Arial" panose="020B0604020202020204" pitchFamily="34" charset="0"/>
                </a:rPr>
                <a:t>Students are allowed to </a:t>
              </a:r>
              <a:br>
                <a:rPr lang="en-GB" altLang="fi-FI" sz="1600" dirty="0">
                  <a:solidFill>
                    <a:srgbClr val="000000"/>
                  </a:solidFill>
                  <a:latin typeface="Arial" panose="020B0604020202020204" pitchFamily="34" charset="0"/>
                </a:rPr>
              </a:br>
              <a:r>
                <a:rPr lang="en-GB" altLang="fi-FI" sz="1600" u="sng" dirty="0">
                  <a:solidFill>
                    <a:srgbClr val="000000"/>
                  </a:solidFill>
                  <a:latin typeface="Arial" panose="020B0604020202020204" pitchFamily="34" charset="0"/>
                </a:rPr>
                <a:t>design their own experiments</a:t>
              </a:r>
              <a:endParaRPr lang="en-GB" altLang="fi-FI" sz="1600" u="sng" dirty="0">
                <a:latin typeface="Arial" panose="020B0604020202020204" pitchFamily="34" charset="0"/>
              </a:endParaRPr>
            </a:p>
          </p:txBody>
        </p:sp>
        <p:sp>
          <p:nvSpPr>
            <p:cNvPr id="558261" name="Line 181"/>
            <p:cNvSpPr>
              <a:spLocks noChangeShapeType="1"/>
            </p:cNvSpPr>
            <p:nvPr/>
          </p:nvSpPr>
          <p:spPr bwMode="auto">
            <a:xfrm>
              <a:off x="2921" y="3390"/>
              <a:ext cx="3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dirty="0"/>
            </a:p>
          </p:txBody>
        </p:sp>
        <p:grpSp>
          <p:nvGrpSpPr>
            <p:cNvPr id="558269" name="Group 189"/>
            <p:cNvGrpSpPr>
              <a:grpSpLocks/>
            </p:cNvGrpSpPr>
            <p:nvPr/>
          </p:nvGrpSpPr>
          <p:grpSpPr bwMode="auto">
            <a:xfrm>
              <a:off x="2947" y="1387"/>
              <a:ext cx="2201" cy="2003"/>
              <a:chOff x="5970" y="1350"/>
              <a:chExt cx="5063" cy="2003"/>
            </a:xfrm>
          </p:grpSpPr>
          <p:sp>
            <p:nvSpPr>
              <p:cNvPr id="558270" name="Line 190"/>
              <p:cNvSpPr>
                <a:spLocks noChangeShapeType="1"/>
              </p:cNvSpPr>
              <p:nvPr/>
            </p:nvSpPr>
            <p:spPr bwMode="auto">
              <a:xfrm>
                <a:off x="5970" y="3353"/>
                <a:ext cx="506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i-FI" dirty="0"/>
              </a:p>
            </p:txBody>
          </p:sp>
          <p:sp>
            <p:nvSpPr>
              <p:cNvPr id="558271" name="Line 191"/>
              <p:cNvSpPr>
                <a:spLocks noChangeShapeType="1"/>
              </p:cNvSpPr>
              <p:nvPr/>
            </p:nvSpPr>
            <p:spPr bwMode="auto">
              <a:xfrm>
                <a:off x="5970" y="1350"/>
                <a:ext cx="506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i-FI" dirty="0"/>
              </a:p>
            </p:txBody>
          </p:sp>
        </p:grpSp>
        <p:grpSp>
          <p:nvGrpSpPr>
            <p:cNvPr id="558310" name="Group 230"/>
            <p:cNvGrpSpPr>
              <a:grpSpLocks/>
            </p:cNvGrpSpPr>
            <p:nvPr/>
          </p:nvGrpSpPr>
          <p:grpSpPr bwMode="auto">
            <a:xfrm>
              <a:off x="2952" y="1372"/>
              <a:ext cx="2190" cy="2050"/>
              <a:chOff x="8837" y="1335"/>
              <a:chExt cx="2190" cy="4336"/>
            </a:xfrm>
          </p:grpSpPr>
          <p:sp>
            <p:nvSpPr>
              <p:cNvPr id="558311" name="Line 231"/>
              <p:cNvSpPr>
                <a:spLocks noChangeShapeType="1"/>
              </p:cNvSpPr>
              <p:nvPr/>
            </p:nvSpPr>
            <p:spPr bwMode="auto">
              <a:xfrm>
                <a:off x="10291" y="1343"/>
                <a:ext cx="0" cy="431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fi-FI" dirty="0"/>
              </a:p>
            </p:txBody>
          </p:sp>
          <p:sp>
            <p:nvSpPr>
              <p:cNvPr id="558312" name="Line 232"/>
              <p:cNvSpPr>
                <a:spLocks noChangeShapeType="1"/>
              </p:cNvSpPr>
              <p:nvPr/>
            </p:nvSpPr>
            <p:spPr bwMode="auto">
              <a:xfrm>
                <a:off x="9506" y="1343"/>
                <a:ext cx="0" cy="431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fi-FI" dirty="0"/>
              </a:p>
            </p:txBody>
          </p:sp>
          <p:sp>
            <p:nvSpPr>
              <p:cNvPr id="558313" name="Line 233"/>
              <p:cNvSpPr>
                <a:spLocks noChangeShapeType="1"/>
              </p:cNvSpPr>
              <p:nvPr/>
            </p:nvSpPr>
            <p:spPr bwMode="auto">
              <a:xfrm>
                <a:off x="8837" y="1335"/>
                <a:ext cx="0" cy="431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fi-FI" dirty="0"/>
              </a:p>
            </p:txBody>
          </p:sp>
          <p:sp>
            <p:nvSpPr>
              <p:cNvPr id="558314" name="Line 234"/>
              <p:cNvSpPr>
                <a:spLocks noChangeShapeType="1"/>
              </p:cNvSpPr>
              <p:nvPr/>
            </p:nvSpPr>
            <p:spPr bwMode="auto">
              <a:xfrm>
                <a:off x="11027" y="1353"/>
                <a:ext cx="0" cy="431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fi-FI" dirty="0"/>
              </a:p>
            </p:txBody>
          </p:sp>
        </p:grpSp>
        <p:grpSp>
          <p:nvGrpSpPr>
            <p:cNvPr id="558323" name="Group 243"/>
            <p:cNvGrpSpPr>
              <a:grpSpLocks/>
            </p:cNvGrpSpPr>
            <p:nvPr/>
          </p:nvGrpSpPr>
          <p:grpSpPr bwMode="auto">
            <a:xfrm>
              <a:off x="2957" y="1144"/>
              <a:ext cx="558" cy="154"/>
              <a:chOff x="2957" y="1144"/>
              <a:chExt cx="558" cy="154"/>
            </a:xfrm>
          </p:grpSpPr>
          <p:sp>
            <p:nvSpPr>
              <p:cNvPr id="558307" name="Rectangle 227"/>
              <p:cNvSpPr>
                <a:spLocks noChangeArrowheads="1"/>
              </p:cNvSpPr>
              <p:nvPr/>
            </p:nvSpPr>
            <p:spPr bwMode="auto">
              <a:xfrm>
                <a:off x="2957" y="1176"/>
                <a:ext cx="92" cy="87"/>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i-FI" dirty="0"/>
              </a:p>
            </p:txBody>
          </p:sp>
          <p:sp>
            <p:nvSpPr>
              <p:cNvPr id="558308" name="Rectangle 228"/>
              <p:cNvSpPr>
                <a:spLocks noChangeArrowheads="1"/>
              </p:cNvSpPr>
              <p:nvPr/>
            </p:nvSpPr>
            <p:spPr bwMode="auto">
              <a:xfrm>
                <a:off x="2957" y="1176"/>
                <a:ext cx="92" cy="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i-FI" dirty="0"/>
              </a:p>
            </p:txBody>
          </p:sp>
          <p:sp>
            <p:nvSpPr>
              <p:cNvPr id="558309" name="Rectangle 229"/>
              <p:cNvSpPr>
                <a:spLocks noChangeArrowheads="1"/>
              </p:cNvSpPr>
              <p:nvPr/>
            </p:nvSpPr>
            <p:spPr bwMode="auto">
              <a:xfrm>
                <a:off x="3097" y="1144"/>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fi-FI" sz="1600" dirty="0">
                    <a:solidFill>
                      <a:srgbClr val="000000"/>
                    </a:solidFill>
                    <a:latin typeface="Arial" panose="020B0604020202020204" pitchFamily="34" charset="0"/>
                  </a:rPr>
                  <a:t>Finland</a:t>
                </a:r>
                <a:endParaRPr lang="en-GB" altLang="fi-FI" dirty="0"/>
              </a:p>
            </p:txBody>
          </p:sp>
        </p:grpSp>
        <p:sp>
          <p:nvSpPr>
            <p:cNvPr id="558272" name="Rectangle 192"/>
            <p:cNvSpPr>
              <a:spLocks noChangeArrowheads="1"/>
            </p:cNvSpPr>
            <p:nvPr/>
          </p:nvSpPr>
          <p:spPr bwMode="auto">
            <a:xfrm>
              <a:off x="2954" y="2637"/>
              <a:ext cx="719" cy="127"/>
            </a:xfrm>
            <a:prstGeom prst="rect">
              <a:avLst/>
            </a:prstGeom>
            <a:solidFill>
              <a:srgbClr val="0066CC"/>
            </a:solidFill>
            <a:ln w="9525">
              <a:solidFill>
                <a:schemeClr val="tx1"/>
              </a:solidFill>
              <a:miter lim="800000"/>
              <a:headEnd/>
              <a:tailEnd/>
            </a:ln>
          </p:spPr>
          <p:txBody>
            <a:bodyPr/>
            <a:lstStyle/>
            <a:p>
              <a:endParaRPr lang="fi-FI" dirty="0"/>
            </a:p>
          </p:txBody>
        </p:sp>
        <p:sp>
          <p:nvSpPr>
            <p:cNvPr id="558276" name="Rectangle 196"/>
            <p:cNvSpPr>
              <a:spLocks noChangeArrowheads="1"/>
            </p:cNvSpPr>
            <p:nvPr/>
          </p:nvSpPr>
          <p:spPr bwMode="auto">
            <a:xfrm>
              <a:off x="2952" y="1577"/>
              <a:ext cx="1151" cy="127"/>
            </a:xfrm>
            <a:prstGeom prst="rect">
              <a:avLst/>
            </a:prstGeom>
            <a:solidFill>
              <a:srgbClr val="0066CC"/>
            </a:solidFill>
            <a:ln w="9525">
              <a:solidFill>
                <a:schemeClr val="tx1"/>
              </a:solidFill>
              <a:miter lim="800000"/>
              <a:headEnd/>
              <a:tailEnd/>
            </a:ln>
          </p:spPr>
          <p:txBody>
            <a:bodyPr/>
            <a:lstStyle/>
            <a:p>
              <a:endParaRPr lang="fi-FI" dirty="0"/>
            </a:p>
          </p:txBody>
        </p:sp>
        <p:sp>
          <p:nvSpPr>
            <p:cNvPr id="558278" name="Rectangle 198"/>
            <p:cNvSpPr>
              <a:spLocks noChangeArrowheads="1"/>
            </p:cNvSpPr>
            <p:nvPr/>
          </p:nvSpPr>
          <p:spPr bwMode="auto">
            <a:xfrm>
              <a:off x="2953" y="3149"/>
              <a:ext cx="213" cy="127"/>
            </a:xfrm>
            <a:prstGeom prst="rect">
              <a:avLst/>
            </a:prstGeom>
            <a:solidFill>
              <a:srgbClr val="0066CC"/>
            </a:solidFill>
            <a:ln w="9525">
              <a:solidFill>
                <a:schemeClr val="tx1"/>
              </a:solidFill>
              <a:miter lim="800000"/>
              <a:headEnd/>
              <a:tailEnd/>
            </a:ln>
          </p:spPr>
          <p:txBody>
            <a:bodyPr/>
            <a:lstStyle/>
            <a:p>
              <a:endParaRPr lang="fi-FI" dirty="0"/>
            </a:p>
          </p:txBody>
        </p:sp>
        <p:sp>
          <p:nvSpPr>
            <p:cNvPr id="558284" name="Rectangle 204"/>
            <p:cNvSpPr>
              <a:spLocks noChangeArrowheads="1"/>
            </p:cNvSpPr>
            <p:nvPr/>
          </p:nvSpPr>
          <p:spPr bwMode="auto">
            <a:xfrm>
              <a:off x="2957" y="2089"/>
              <a:ext cx="1102" cy="129"/>
            </a:xfrm>
            <a:prstGeom prst="rect">
              <a:avLst/>
            </a:prstGeom>
            <a:solidFill>
              <a:srgbClr val="0066CC"/>
            </a:solidFill>
            <a:ln w="9525">
              <a:solidFill>
                <a:schemeClr val="tx1"/>
              </a:solidFill>
              <a:miter lim="800000"/>
              <a:headEnd/>
              <a:tailEnd/>
            </a:ln>
          </p:spPr>
          <p:txBody>
            <a:bodyPr/>
            <a:lstStyle/>
            <a:p>
              <a:endParaRPr lang="fi-FI" dirty="0"/>
            </a:p>
          </p:txBody>
        </p:sp>
        <p:sp>
          <p:nvSpPr>
            <p:cNvPr id="558288" name="Rectangle 208"/>
            <p:cNvSpPr>
              <a:spLocks noChangeArrowheads="1"/>
            </p:cNvSpPr>
            <p:nvPr/>
          </p:nvSpPr>
          <p:spPr bwMode="auto">
            <a:xfrm>
              <a:off x="2957" y="2520"/>
              <a:ext cx="688" cy="115"/>
            </a:xfrm>
            <a:prstGeom prst="rect">
              <a:avLst/>
            </a:prstGeom>
            <a:solidFill>
              <a:srgbClr val="8C8A87"/>
            </a:solidFill>
            <a:ln w="9525">
              <a:solidFill>
                <a:schemeClr val="tx1"/>
              </a:solidFill>
              <a:miter lim="800000"/>
              <a:headEnd/>
              <a:tailEnd/>
            </a:ln>
          </p:spPr>
          <p:txBody>
            <a:bodyPr/>
            <a:lstStyle/>
            <a:p>
              <a:endParaRPr lang="fi-FI" dirty="0"/>
            </a:p>
          </p:txBody>
        </p:sp>
        <p:sp>
          <p:nvSpPr>
            <p:cNvPr id="558293" name="Rectangle 213"/>
            <p:cNvSpPr>
              <a:spLocks noChangeArrowheads="1"/>
            </p:cNvSpPr>
            <p:nvPr/>
          </p:nvSpPr>
          <p:spPr bwMode="auto">
            <a:xfrm>
              <a:off x="2953" y="1463"/>
              <a:ext cx="1108" cy="111"/>
            </a:xfrm>
            <a:prstGeom prst="rect">
              <a:avLst/>
            </a:prstGeom>
            <a:solidFill>
              <a:srgbClr val="8C8A87"/>
            </a:solidFill>
            <a:ln w="9525">
              <a:solidFill>
                <a:schemeClr val="tx1"/>
              </a:solidFill>
              <a:miter lim="800000"/>
              <a:headEnd/>
              <a:tailEnd/>
            </a:ln>
          </p:spPr>
          <p:txBody>
            <a:bodyPr/>
            <a:lstStyle/>
            <a:p>
              <a:endParaRPr lang="fi-FI" dirty="0"/>
            </a:p>
          </p:txBody>
        </p:sp>
        <p:sp>
          <p:nvSpPr>
            <p:cNvPr id="558294" name="Rectangle 214"/>
            <p:cNvSpPr>
              <a:spLocks noChangeArrowheads="1"/>
            </p:cNvSpPr>
            <p:nvPr/>
          </p:nvSpPr>
          <p:spPr bwMode="auto">
            <a:xfrm>
              <a:off x="2953" y="3028"/>
              <a:ext cx="487" cy="119"/>
            </a:xfrm>
            <a:prstGeom prst="rect">
              <a:avLst/>
            </a:prstGeom>
            <a:solidFill>
              <a:srgbClr val="8C8A87"/>
            </a:solidFill>
            <a:ln w="9525">
              <a:solidFill>
                <a:schemeClr val="tx1"/>
              </a:solidFill>
              <a:miter lim="800000"/>
              <a:headEnd/>
              <a:tailEnd/>
            </a:ln>
          </p:spPr>
          <p:txBody>
            <a:bodyPr/>
            <a:lstStyle/>
            <a:p>
              <a:endParaRPr lang="fi-FI" dirty="0"/>
            </a:p>
          </p:txBody>
        </p:sp>
        <p:sp>
          <p:nvSpPr>
            <p:cNvPr id="558300" name="Rectangle 220"/>
            <p:cNvSpPr>
              <a:spLocks noChangeArrowheads="1"/>
            </p:cNvSpPr>
            <p:nvPr/>
          </p:nvSpPr>
          <p:spPr bwMode="auto">
            <a:xfrm>
              <a:off x="2953" y="1978"/>
              <a:ext cx="1005" cy="115"/>
            </a:xfrm>
            <a:prstGeom prst="rect">
              <a:avLst/>
            </a:prstGeom>
            <a:solidFill>
              <a:srgbClr val="8C8A87"/>
            </a:solidFill>
            <a:ln w="9525">
              <a:solidFill>
                <a:schemeClr val="tx1"/>
              </a:solidFill>
              <a:miter lim="800000"/>
              <a:headEnd/>
              <a:tailEnd/>
            </a:ln>
          </p:spPr>
          <p:txBody>
            <a:bodyPr/>
            <a:lstStyle/>
            <a:p>
              <a:endParaRPr lang="fi-FI" dirty="0"/>
            </a:p>
          </p:txBody>
        </p:sp>
        <p:grpSp>
          <p:nvGrpSpPr>
            <p:cNvPr id="558325" name="Group 245"/>
            <p:cNvGrpSpPr>
              <a:grpSpLocks/>
            </p:cNvGrpSpPr>
            <p:nvPr/>
          </p:nvGrpSpPr>
          <p:grpSpPr bwMode="auto">
            <a:xfrm>
              <a:off x="3657" y="1144"/>
              <a:ext cx="1027" cy="154"/>
              <a:chOff x="3657" y="1144"/>
              <a:chExt cx="1027" cy="154"/>
            </a:xfrm>
          </p:grpSpPr>
          <p:sp>
            <p:nvSpPr>
              <p:cNvPr id="558304" name="Rectangle 224"/>
              <p:cNvSpPr>
                <a:spLocks noChangeArrowheads="1"/>
              </p:cNvSpPr>
              <p:nvPr/>
            </p:nvSpPr>
            <p:spPr bwMode="auto">
              <a:xfrm>
                <a:off x="3657" y="1176"/>
                <a:ext cx="98" cy="8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i-FI" dirty="0"/>
              </a:p>
            </p:txBody>
          </p:sp>
          <p:sp>
            <p:nvSpPr>
              <p:cNvPr id="558305" name="Rectangle 225"/>
              <p:cNvSpPr>
                <a:spLocks noChangeArrowheads="1"/>
              </p:cNvSpPr>
              <p:nvPr/>
            </p:nvSpPr>
            <p:spPr bwMode="auto">
              <a:xfrm>
                <a:off x="3657" y="1176"/>
                <a:ext cx="98" cy="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i-FI" dirty="0"/>
              </a:p>
            </p:txBody>
          </p:sp>
          <p:sp>
            <p:nvSpPr>
              <p:cNvPr id="558306" name="Rectangle 226"/>
              <p:cNvSpPr>
                <a:spLocks noChangeArrowheads="1"/>
              </p:cNvSpPr>
              <p:nvPr/>
            </p:nvSpPr>
            <p:spPr bwMode="auto">
              <a:xfrm>
                <a:off x="3803" y="1144"/>
                <a:ext cx="88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fi-FI" sz="1600" dirty="0">
                    <a:solidFill>
                      <a:srgbClr val="000000"/>
                    </a:solidFill>
                    <a:latin typeface="Arial" panose="020B0604020202020204" pitchFamily="34" charset="0"/>
                  </a:rPr>
                  <a:t>OECD Average</a:t>
                </a:r>
                <a:endParaRPr lang="en-GB" altLang="fi-FI" dirty="0"/>
              </a:p>
            </p:txBody>
          </p:sp>
        </p:grpSp>
      </p:grpSp>
    </p:spTree>
    <p:extLst>
      <p:ext uri="{BB962C8B-B14F-4D97-AF65-F5344CB8AC3E}">
        <p14:creationId xmlns:p14="http://schemas.microsoft.com/office/powerpoint/2010/main" val="33090484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8339"/>
                                        </p:tgtEl>
                                        <p:attrNameLst>
                                          <p:attrName>style.visibility</p:attrName>
                                        </p:attrNameLst>
                                      </p:cBhvr>
                                      <p:to>
                                        <p:strVal val="visible"/>
                                      </p:to>
                                    </p:set>
                                    <p:animEffect transition="in" filter="dissolve">
                                      <p:cBhvr>
                                        <p:cTn id="7" dur="500"/>
                                        <p:tgtEl>
                                          <p:spTgt spid="558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7ECF396D-BCAE-4121-9CDB-E5F1FB50820E}" type="slidenum">
              <a:rPr lang="en-US" altLang="fi-FI"/>
              <a:pPr/>
              <a:t>21</a:t>
            </a:fld>
            <a:endParaRPr lang="en-US" altLang="fi-FI" dirty="0"/>
          </a:p>
        </p:txBody>
      </p:sp>
      <p:sp>
        <p:nvSpPr>
          <p:cNvPr id="781314" name="Rectangle 2"/>
          <p:cNvSpPr>
            <a:spLocks noGrp="1" noChangeArrowheads="1"/>
          </p:cNvSpPr>
          <p:nvPr>
            <p:ph type="title"/>
          </p:nvPr>
        </p:nvSpPr>
        <p:spPr>
          <a:xfrm>
            <a:off x="1978869" y="260648"/>
            <a:ext cx="7010400" cy="1116013"/>
          </a:xfrm>
        </p:spPr>
        <p:txBody>
          <a:bodyPr/>
          <a:lstStyle/>
          <a:p>
            <a:r>
              <a:rPr lang="en-GB" altLang="fi-FI" dirty="0"/>
              <a:t>How Finnish students learn PISA competences?   A summary</a:t>
            </a:r>
          </a:p>
        </p:txBody>
      </p:sp>
      <p:sp>
        <p:nvSpPr>
          <p:cNvPr id="781315" name="Rectangle 3"/>
          <p:cNvSpPr>
            <a:spLocks noGrp="1" noChangeArrowheads="1"/>
          </p:cNvSpPr>
          <p:nvPr>
            <p:ph type="body" idx="1"/>
          </p:nvPr>
        </p:nvSpPr>
        <p:spPr>
          <a:xfrm>
            <a:off x="1979613" y="1835398"/>
            <a:ext cx="6883400" cy="4953000"/>
          </a:xfrm>
        </p:spPr>
        <p:txBody>
          <a:bodyPr/>
          <a:lstStyle/>
          <a:p>
            <a:pPr>
              <a:lnSpc>
                <a:spcPts val="2800"/>
              </a:lnSpc>
            </a:pPr>
            <a:r>
              <a:rPr lang="en-GB" altLang="ko-KR" sz="1800" u="sng" dirty="0">
                <a:ea typeface="굴림" panose="020B0600000101010101" pitchFamily="34" charset="-127"/>
              </a:rPr>
              <a:t>Role of a teacher</a:t>
            </a:r>
            <a:r>
              <a:rPr lang="en-GB" altLang="ko-KR" sz="1800" dirty="0">
                <a:ea typeface="굴림" panose="020B0600000101010101" pitchFamily="34" charset="-127"/>
              </a:rPr>
              <a:t> is important in a science classroom (like a teacher guided practical work)</a:t>
            </a:r>
          </a:p>
          <a:p>
            <a:pPr>
              <a:lnSpc>
                <a:spcPts val="2800"/>
              </a:lnSpc>
            </a:pPr>
            <a:endParaRPr lang="en-GB" altLang="ko-KR" sz="1800" dirty="0">
              <a:ea typeface="굴림" panose="020B0600000101010101" pitchFamily="34" charset="-127"/>
            </a:endParaRPr>
          </a:p>
          <a:p>
            <a:pPr>
              <a:lnSpc>
                <a:spcPts val="2800"/>
              </a:lnSpc>
            </a:pPr>
            <a:r>
              <a:rPr lang="en-GB" altLang="ko-KR" sz="1800" dirty="0">
                <a:ea typeface="굴림" panose="020B0600000101010101" pitchFamily="34" charset="-127"/>
              </a:rPr>
              <a:t>Students were </a:t>
            </a:r>
            <a:r>
              <a:rPr lang="en-GB" altLang="ko-KR" sz="1800" u="sng" dirty="0">
                <a:ea typeface="굴림" panose="020B0600000101010101" pitchFamily="34" charset="-127"/>
              </a:rPr>
              <a:t>not interested how scientists design experiments</a:t>
            </a:r>
            <a:r>
              <a:rPr lang="en-GB" altLang="ko-KR" sz="1800" dirty="0">
                <a:ea typeface="굴림" panose="020B0600000101010101" pitchFamily="34" charset="-127"/>
              </a:rPr>
              <a:t> and what is required for scientific explanations. </a:t>
            </a:r>
          </a:p>
          <a:p>
            <a:pPr>
              <a:lnSpc>
                <a:spcPts val="2800"/>
              </a:lnSpc>
            </a:pPr>
            <a:r>
              <a:rPr lang="en-GB" altLang="ko-KR" sz="1800" dirty="0">
                <a:ea typeface="굴림" panose="020B0600000101010101" pitchFamily="34" charset="-127"/>
              </a:rPr>
              <a:t>There were </a:t>
            </a:r>
            <a:r>
              <a:rPr lang="en-GB" altLang="ko-KR" sz="1800" u="sng" dirty="0">
                <a:ea typeface="굴림" panose="020B0600000101010101" pitchFamily="34" charset="-127"/>
              </a:rPr>
              <a:t>low frequencies in science inquiry and debate activities</a:t>
            </a:r>
            <a:r>
              <a:rPr lang="en-GB" altLang="ko-KR" sz="1800" dirty="0">
                <a:ea typeface="굴림" panose="020B0600000101010101" pitchFamily="34" charset="-127"/>
              </a:rPr>
              <a:t>. </a:t>
            </a:r>
          </a:p>
          <a:p>
            <a:pPr lvl="1">
              <a:lnSpc>
                <a:spcPts val="2800"/>
              </a:lnSpc>
              <a:buFont typeface="Wingdings" panose="05000000000000000000" pitchFamily="2" charset="2"/>
              <a:buNone/>
            </a:pPr>
            <a:r>
              <a:rPr lang="en-GB" altLang="ko-KR" sz="1800" dirty="0">
                <a:solidFill>
                  <a:schemeClr val="accent1"/>
                </a:solidFill>
                <a:ea typeface="굴림" panose="020B0600000101010101" pitchFamily="34" charset="-127"/>
              </a:rPr>
              <a:t/>
            </a:r>
            <a:br>
              <a:rPr lang="en-GB" altLang="ko-KR" sz="1800" dirty="0">
                <a:solidFill>
                  <a:schemeClr val="accent1"/>
                </a:solidFill>
                <a:ea typeface="굴림" panose="020B0600000101010101" pitchFamily="34" charset="-127"/>
              </a:rPr>
            </a:br>
            <a:r>
              <a:rPr lang="en-GB" altLang="ko-KR" sz="1800" dirty="0" smtClean="0">
                <a:solidFill>
                  <a:schemeClr val="accent1"/>
                </a:solidFill>
                <a:ea typeface="굴림" panose="020B0600000101010101" pitchFamily="34" charset="-127"/>
              </a:rPr>
              <a:t>However, students performed well in PISA </a:t>
            </a:r>
          </a:p>
          <a:p>
            <a:pPr lvl="1">
              <a:lnSpc>
                <a:spcPts val="2800"/>
              </a:lnSpc>
              <a:buFont typeface="Wingdings" panose="05000000000000000000" pitchFamily="2" charset="2"/>
              <a:buNone/>
            </a:pPr>
            <a:endParaRPr lang="en-GB" altLang="ko-KR" sz="1800" dirty="0">
              <a:ea typeface="굴림" panose="020B0600000101010101" pitchFamily="34" charset="-127"/>
            </a:endParaRPr>
          </a:p>
          <a:p>
            <a:pPr>
              <a:lnSpc>
                <a:spcPts val="2800"/>
              </a:lnSpc>
            </a:pPr>
            <a:r>
              <a:rPr lang="en-GB" altLang="ko-KR" sz="1800" dirty="0">
                <a:ea typeface="굴림" panose="020B0600000101010101" pitchFamily="34" charset="-127"/>
              </a:rPr>
              <a:t>Finnish teachers help students to acquire </a:t>
            </a:r>
            <a:r>
              <a:rPr lang="en-GB" altLang="ko-KR" sz="1800" u="sng" dirty="0" smtClean="0">
                <a:ea typeface="굴림" panose="020B0600000101010101" pitchFamily="34" charset="-127"/>
              </a:rPr>
              <a:t>competences</a:t>
            </a:r>
            <a:r>
              <a:rPr lang="en-GB" altLang="ko-KR" sz="1800" dirty="0" smtClean="0">
                <a:ea typeface="굴림" panose="020B0600000101010101" pitchFamily="34" charset="-127"/>
              </a:rPr>
              <a:t> </a:t>
            </a:r>
            <a:r>
              <a:rPr lang="en-GB" altLang="ko-KR" sz="1800" dirty="0">
                <a:ea typeface="굴림" panose="020B0600000101010101" pitchFamily="34" charset="-127"/>
              </a:rPr>
              <a:t>through guided practical work activities: a student has possibility to make conclusions. </a:t>
            </a:r>
          </a:p>
        </p:txBody>
      </p:sp>
    </p:spTree>
    <p:extLst>
      <p:ext uri="{BB962C8B-B14F-4D97-AF65-F5344CB8AC3E}">
        <p14:creationId xmlns:p14="http://schemas.microsoft.com/office/powerpoint/2010/main" val="28936689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81315">
                                            <p:txEl>
                                              <p:pRg st="0" end="0"/>
                                            </p:txEl>
                                          </p:spTgt>
                                        </p:tgtEl>
                                        <p:attrNameLst>
                                          <p:attrName>style.visibility</p:attrName>
                                        </p:attrNameLst>
                                      </p:cBhvr>
                                      <p:to>
                                        <p:strVal val="visible"/>
                                      </p:to>
                                    </p:set>
                                    <p:anim calcmode="lin" valueType="num">
                                      <p:cBhvr additive="base">
                                        <p:cTn id="7" dur="500" fill="hold"/>
                                        <p:tgtEl>
                                          <p:spTgt spid="781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81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81315">
                                            <p:txEl>
                                              <p:pRg st="2" end="2"/>
                                            </p:txEl>
                                          </p:spTgt>
                                        </p:tgtEl>
                                        <p:attrNameLst>
                                          <p:attrName>style.visibility</p:attrName>
                                        </p:attrNameLst>
                                      </p:cBhvr>
                                      <p:to>
                                        <p:strVal val="visible"/>
                                      </p:to>
                                    </p:set>
                                    <p:anim calcmode="lin" valueType="num">
                                      <p:cBhvr additive="base">
                                        <p:cTn id="13" dur="500" fill="hold"/>
                                        <p:tgtEl>
                                          <p:spTgt spid="78131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81315">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81315">
                                            <p:txEl>
                                              <p:pRg st="3" end="3"/>
                                            </p:txEl>
                                          </p:spTgt>
                                        </p:tgtEl>
                                        <p:attrNameLst>
                                          <p:attrName>style.visibility</p:attrName>
                                        </p:attrNameLst>
                                      </p:cBhvr>
                                      <p:to>
                                        <p:strVal val="visible"/>
                                      </p:to>
                                    </p:set>
                                    <p:anim calcmode="lin" valueType="num">
                                      <p:cBhvr additive="base">
                                        <p:cTn id="17" dur="500" fill="hold"/>
                                        <p:tgtEl>
                                          <p:spTgt spid="78131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813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781315">
                                            <p:txEl>
                                              <p:pRg st="4" end="4"/>
                                            </p:txEl>
                                          </p:spTgt>
                                        </p:tgtEl>
                                        <p:attrNameLst>
                                          <p:attrName>style.visibility</p:attrName>
                                        </p:attrNameLst>
                                      </p:cBhvr>
                                      <p:to>
                                        <p:strVal val="visible"/>
                                      </p:to>
                                    </p:set>
                                    <p:anim calcmode="lin" valueType="num">
                                      <p:cBhvr additive="base">
                                        <p:cTn id="23" dur="500" fill="hold"/>
                                        <p:tgtEl>
                                          <p:spTgt spid="78131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813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781315">
                                            <p:txEl>
                                              <p:pRg st="6" end="6"/>
                                            </p:txEl>
                                          </p:spTgt>
                                        </p:tgtEl>
                                        <p:attrNameLst>
                                          <p:attrName>style.visibility</p:attrName>
                                        </p:attrNameLst>
                                      </p:cBhvr>
                                      <p:to>
                                        <p:strVal val="visible"/>
                                      </p:to>
                                    </p:set>
                                    <p:anim calcmode="lin" valueType="num">
                                      <p:cBhvr additive="base">
                                        <p:cTn id="29" dur="500" fill="hold"/>
                                        <p:tgtEl>
                                          <p:spTgt spid="781315">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8131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5" name="Text Box 3"/>
          <p:cNvSpPr txBox="1">
            <a:spLocks noChangeArrowheads="1"/>
          </p:cNvSpPr>
          <p:nvPr/>
        </p:nvSpPr>
        <p:spPr bwMode="auto">
          <a:xfrm>
            <a:off x="1063625" y="5029200"/>
            <a:ext cx="6937375"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spcBef>
                <a:spcPct val="50000"/>
              </a:spcBef>
            </a:pPr>
            <a:endParaRPr lang="en-GB" altLang="fi-FI" sz="1600" b="1" dirty="0">
              <a:latin typeface="Arial" panose="020B0604020202020204" pitchFamily="34" charset="0"/>
            </a:endParaRPr>
          </a:p>
        </p:txBody>
      </p:sp>
      <p:sp>
        <p:nvSpPr>
          <p:cNvPr id="801796" name="Rectangle 4"/>
          <p:cNvSpPr>
            <a:spLocks noChangeArrowheads="1"/>
          </p:cNvSpPr>
          <p:nvPr/>
        </p:nvSpPr>
        <p:spPr bwMode="auto">
          <a:xfrm>
            <a:off x="179388" y="4437063"/>
            <a:ext cx="6696075" cy="2227262"/>
          </a:xfrm>
          <a:prstGeom prst="rect">
            <a:avLst/>
          </a:prstGeom>
          <a:solidFill>
            <a:srgbClr val="FEEEA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fi-FI" sz="2800" b="1" dirty="0">
                <a:latin typeface="Arial" panose="020B0604020202020204" pitchFamily="34" charset="0"/>
              </a:rPr>
              <a:t>Independent publishing houses are</a:t>
            </a:r>
            <a:br>
              <a:rPr lang="en-US" altLang="fi-FI" sz="2800" b="1" dirty="0">
                <a:latin typeface="Arial" panose="020B0604020202020204" pitchFamily="34" charset="0"/>
              </a:rPr>
            </a:br>
            <a:r>
              <a:rPr lang="en-US" altLang="fi-FI" sz="2800" b="1" dirty="0">
                <a:latin typeface="Arial" panose="020B0604020202020204" pitchFamily="34" charset="0"/>
              </a:rPr>
              <a:t>producing learning materials</a:t>
            </a:r>
          </a:p>
          <a:p>
            <a:r>
              <a:rPr lang="en-US" altLang="fi-FI" sz="2800" b="1" dirty="0">
                <a:latin typeface="Arial" panose="020B0604020202020204" pitchFamily="34" charset="0"/>
              </a:rPr>
              <a:t/>
            </a:r>
            <a:br>
              <a:rPr lang="en-US" altLang="fi-FI" sz="2800" b="1" dirty="0">
                <a:latin typeface="Arial" panose="020B0604020202020204" pitchFamily="34" charset="0"/>
              </a:rPr>
            </a:br>
            <a:r>
              <a:rPr lang="en-US" altLang="fi-FI" sz="2800" b="1" dirty="0">
                <a:latin typeface="Arial" panose="020B0604020202020204" pitchFamily="34" charset="0"/>
              </a:rPr>
              <a:t>Teachers are responsible for selection</a:t>
            </a:r>
            <a:br>
              <a:rPr lang="en-US" altLang="fi-FI" sz="2800" b="1" dirty="0">
                <a:latin typeface="Arial" panose="020B0604020202020204" pitchFamily="34" charset="0"/>
              </a:rPr>
            </a:br>
            <a:r>
              <a:rPr lang="en-US" altLang="fi-FI" sz="2800" b="1" dirty="0">
                <a:latin typeface="Arial" panose="020B0604020202020204" pitchFamily="34" charset="0"/>
              </a:rPr>
              <a:t>and use of the materials</a:t>
            </a:r>
            <a:endParaRPr lang="en-GB" altLang="fi-FI" sz="2800" b="1" dirty="0">
              <a:latin typeface="Arial" panose="020B0604020202020204" pitchFamily="34" charset="0"/>
            </a:endParaRPr>
          </a:p>
        </p:txBody>
      </p:sp>
      <p:sp>
        <p:nvSpPr>
          <p:cNvPr id="8" name="Rectangle 2"/>
          <p:cNvSpPr txBox="1">
            <a:spLocks noChangeArrowheads="1"/>
          </p:cNvSpPr>
          <p:nvPr/>
        </p:nvSpPr>
        <p:spPr bwMode="auto">
          <a:xfrm>
            <a:off x="2477138" y="2016866"/>
            <a:ext cx="55451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lnSpc>
                <a:spcPts val="3000"/>
              </a:lnSpc>
              <a:spcBef>
                <a:spcPct val="0"/>
              </a:spcBef>
              <a:spcAft>
                <a:spcPct val="0"/>
              </a:spcAft>
              <a:defRPr sz="2400" b="1">
                <a:solidFill>
                  <a:srgbClr val="1E1C77"/>
                </a:solidFill>
                <a:latin typeface="+mj-lt"/>
                <a:ea typeface="+mj-ea"/>
                <a:cs typeface="+mj-cs"/>
              </a:defRPr>
            </a:lvl1pPr>
            <a:lvl2pPr algn="l" rtl="0" eaLnBrk="0" fontAlgn="base" hangingPunct="0">
              <a:lnSpc>
                <a:spcPts val="3000"/>
              </a:lnSpc>
              <a:spcBef>
                <a:spcPct val="0"/>
              </a:spcBef>
              <a:spcAft>
                <a:spcPct val="0"/>
              </a:spcAft>
              <a:defRPr sz="2400" b="1">
                <a:solidFill>
                  <a:schemeClr val="tx1"/>
                </a:solidFill>
                <a:latin typeface="Arial" pitchFamily="34" charset="0"/>
              </a:defRPr>
            </a:lvl2pPr>
            <a:lvl3pPr algn="l" rtl="0" eaLnBrk="0" fontAlgn="base" hangingPunct="0">
              <a:lnSpc>
                <a:spcPts val="3000"/>
              </a:lnSpc>
              <a:spcBef>
                <a:spcPct val="0"/>
              </a:spcBef>
              <a:spcAft>
                <a:spcPct val="0"/>
              </a:spcAft>
              <a:defRPr sz="2400" b="1">
                <a:solidFill>
                  <a:schemeClr val="tx1"/>
                </a:solidFill>
                <a:latin typeface="Arial" pitchFamily="34" charset="0"/>
              </a:defRPr>
            </a:lvl3pPr>
            <a:lvl4pPr algn="l" rtl="0" eaLnBrk="0" fontAlgn="base" hangingPunct="0">
              <a:lnSpc>
                <a:spcPts val="3000"/>
              </a:lnSpc>
              <a:spcBef>
                <a:spcPct val="0"/>
              </a:spcBef>
              <a:spcAft>
                <a:spcPct val="0"/>
              </a:spcAft>
              <a:defRPr sz="2400" b="1">
                <a:solidFill>
                  <a:schemeClr val="tx1"/>
                </a:solidFill>
                <a:latin typeface="Arial" pitchFamily="34" charset="0"/>
              </a:defRPr>
            </a:lvl4pPr>
            <a:lvl5pPr algn="l" rtl="0" eaLnBrk="0" fontAlgn="base" hangingPunct="0">
              <a:lnSpc>
                <a:spcPts val="3000"/>
              </a:lnSpc>
              <a:spcBef>
                <a:spcPct val="0"/>
              </a:spcBef>
              <a:spcAft>
                <a:spcPct val="0"/>
              </a:spcAft>
              <a:defRPr sz="2400" b="1">
                <a:solidFill>
                  <a:schemeClr val="tx1"/>
                </a:solidFill>
                <a:latin typeface="Arial" pitchFamily="34" charset="0"/>
              </a:defRPr>
            </a:lvl5pPr>
            <a:lvl6pPr marL="457200" algn="l" rtl="0" eaLnBrk="0" fontAlgn="base" hangingPunct="0">
              <a:lnSpc>
                <a:spcPts val="3000"/>
              </a:lnSpc>
              <a:spcBef>
                <a:spcPct val="0"/>
              </a:spcBef>
              <a:spcAft>
                <a:spcPct val="0"/>
              </a:spcAft>
              <a:defRPr sz="2400" b="1">
                <a:solidFill>
                  <a:schemeClr val="tx2"/>
                </a:solidFill>
                <a:latin typeface="Arial" pitchFamily="34" charset="0"/>
              </a:defRPr>
            </a:lvl6pPr>
            <a:lvl7pPr marL="914400" algn="l" rtl="0" eaLnBrk="0" fontAlgn="base" hangingPunct="0">
              <a:lnSpc>
                <a:spcPts val="3000"/>
              </a:lnSpc>
              <a:spcBef>
                <a:spcPct val="0"/>
              </a:spcBef>
              <a:spcAft>
                <a:spcPct val="0"/>
              </a:spcAft>
              <a:defRPr sz="2400" b="1">
                <a:solidFill>
                  <a:schemeClr val="tx2"/>
                </a:solidFill>
                <a:latin typeface="Arial" pitchFamily="34" charset="0"/>
              </a:defRPr>
            </a:lvl7pPr>
            <a:lvl8pPr marL="1371600" algn="l" rtl="0" eaLnBrk="0" fontAlgn="base" hangingPunct="0">
              <a:lnSpc>
                <a:spcPts val="3000"/>
              </a:lnSpc>
              <a:spcBef>
                <a:spcPct val="0"/>
              </a:spcBef>
              <a:spcAft>
                <a:spcPct val="0"/>
              </a:spcAft>
              <a:defRPr sz="2400" b="1">
                <a:solidFill>
                  <a:schemeClr val="tx2"/>
                </a:solidFill>
                <a:latin typeface="Arial" pitchFamily="34" charset="0"/>
              </a:defRPr>
            </a:lvl8pPr>
            <a:lvl9pPr marL="1828800" algn="l" rtl="0" eaLnBrk="0" fontAlgn="base" hangingPunct="0">
              <a:lnSpc>
                <a:spcPts val="3000"/>
              </a:lnSpc>
              <a:spcBef>
                <a:spcPct val="0"/>
              </a:spcBef>
              <a:spcAft>
                <a:spcPct val="0"/>
              </a:spcAft>
              <a:defRPr sz="2400" b="1">
                <a:solidFill>
                  <a:schemeClr val="tx2"/>
                </a:solidFill>
                <a:latin typeface="Arial" pitchFamily="34" charset="0"/>
              </a:defRPr>
            </a:lvl9pPr>
          </a:lstStyle>
          <a:p>
            <a:r>
              <a:rPr lang="en-US" altLang="fi-FI" sz="3600" kern="0" dirty="0" smtClean="0"/>
              <a:t>STEM learning materials</a:t>
            </a:r>
            <a:endParaRPr lang="fi-FI" altLang="fi-FI" sz="3600" kern="0" dirty="0"/>
          </a:p>
        </p:txBody>
      </p:sp>
    </p:spTree>
    <p:extLst>
      <p:ext uri="{BB962C8B-B14F-4D97-AF65-F5344CB8AC3E}">
        <p14:creationId xmlns:p14="http://schemas.microsoft.com/office/powerpoint/2010/main" val="16727382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fld id="{2793DEEA-2599-4D1B-93C1-D08186C73ED1}" type="slidenum">
              <a:rPr lang="en-US" altLang="fi-FI"/>
              <a:pPr/>
              <a:t>23</a:t>
            </a:fld>
            <a:endParaRPr lang="en-US" altLang="fi-FI" dirty="0"/>
          </a:p>
        </p:txBody>
      </p:sp>
      <p:pic>
        <p:nvPicPr>
          <p:cNvPr id="803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0"/>
            <a:ext cx="6097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152854" y="1773238"/>
            <a:ext cx="2376264" cy="3327735"/>
          </a:xfrm>
          <a:prstGeom prst="wedgeRoundRectCallout">
            <a:avLst>
              <a:gd name="adj1" fmla="val 71539"/>
              <a:gd name="adj2" fmla="val 19833"/>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95250" algn="l"/>
              </a:tabLst>
              <a:defRPr/>
            </a:pPr>
            <a:r>
              <a:rPr lang="en-GB" dirty="0" smtClean="0">
                <a:solidFill>
                  <a:schemeClr val="tx2"/>
                </a:solidFill>
              </a:rPr>
              <a:t>Finnish textbooks connect phenomena and applications: </a:t>
            </a:r>
            <a:r>
              <a:rPr lang="en-GB" b="1" dirty="0" smtClean="0">
                <a:solidFill>
                  <a:schemeClr val="tx2"/>
                </a:solidFill>
              </a:rPr>
              <a:t>rich contexts</a:t>
            </a:r>
            <a:endParaRPr lang="fi-FI" b="1" u="sng" dirty="0" smtClean="0">
              <a:solidFill>
                <a:schemeClr val="tx2"/>
              </a:solidFill>
            </a:endParaRPr>
          </a:p>
        </p:txBody>
      </p:sp>
    </p:spTree>
    <p:extLst>
      <p:ext uri="{BB962C8B-B14F-4D97-AF65-F5344CB8AC3E}">
        <p14:creationId xmlns:p14="http://schemas.microsoft.com/office/powerpoint/2010/main" val="8607427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76757D2-96AE-41DA-AA1A-548E5DF703F2}" type="slidenum">
              <a:rPr lang="en-US" smtClean="0"/>
              <a:pPr>
                <a:defRPr/>
              </a:pPr>
              <a:t>24</a:t>
            </a:fld>
            <a:endParaRPr lang="en-US" dirty="0"/>
          </a:p>
        </p:txBody>
      </p:sp>
      <p:pic>
        <p:nvPicPr>
          <p:cNvPr id="3" name="Picture 2"/>
          <p:cNvPicPr>
            <a:picLocks noChangeAspect="1"/>
          </p:cNvPicPr>
          <p:nvPr/>
        </p:nvPicPr>
        <p:blipFill>
          <a:blip r:embed="rId2"/>
          <a:stretch>
            <a:fillRect/>
          </a:stretch>
        </p:blipFill>
        <p:spPr>
          <a:xfrm>
            <a:off x="3674271" y="-1"/>
            <a:ext cx="5649243" cy="7029401"/>
          </a:xfrm>
          <a:prstGeom prst="rect">
            <a:avLst/>
          </a:prstGeom>
        </p:spPr>
      </p:pic>
      <p:sp>
        <p:nvSpPr>
          <p:cNvPr id="4" name="Rounded Rectangular Callout 3"/>
          <p:cNvSpPr/>
          <p:nvPr/>
        </p:nvSpPr>
        <p:spPr>
          <a:xfrm>
            <a:off x="179512" y="2708920"/>
            <a:ext cx="2376264" cy="3327735"/>
          </a:xfrm>
          <a:prstGeom prst="wedgeRoundRectCallout">
            <a:avLst>
              <a:gd name="adj1" fmla="val 105000"/>
              <a:gd name="adj2" fmla="val 58462"/>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95250" algn="l"/>
              </a:tabLst>
              <a:defRPr/>
            </a:pPr>
            <a:r>
              <a:rPr lang="en-GB" dirty="0" smtClean="0">
                <a:solidFill>
                  <a:schemeClr val="tx2"/>
                </a:solidFill>
              </a:rPr>
              <a:t>Finnish textbooks introduce several everyday and technical applications: </a:t>
            </a:r>
            <a:r>
              <a:rPr lang="en-GB" b="1" dirty="0" smtClean="0">
                <a:solidFill>
                  <a:schemeClr val="tx2"/>
                </a:solidFill>
              </a:rPr>
              <a:t>rich contexts</a:t>
            </a:r>
            <a:endParaRPr lang="fi-FI" b="1" u="sng" dirty="0" smtClean="0">
              <a:solidFill>
                <a:schemeClr val="tx2"/>
              </a:solidFill>
            </a:endParaRPr>
          </a:p>
        </p:txBody>
      </p:sp>
    </p:spTree>
    <p:extLst>
      <p:ext uri="{BB962C8B-B14F-4D97-AF65-F5344CB8AC3E}">
        <p14:creationId xmlns:p14="http://schemas.microsoft.com/office/powerpoint/2010/main" val="4726546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fld id="{31ADB142-6E7D-43CA-9B6D-CDFB12488C6C}" type="slidenum">
              <a:rPr lang="en-US" altLang="fi-FI"/>
              <a:pPr/>
              <a:t>25</a:t>
            </a:fld>
            <a:endParaRPr lang="en-US" altLang="fi-FI" dirty="0"/>
          </a:p>
        </p:txBody>
      </p:sp>
      <p:pic>
        <p:nvPicPr>
          <p:cNvPr id="805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0"/>
            <a:ext cx="6762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40507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fld id="{FD94BF72-62DD-47F3-942E-F8D7A299641C}" type="slidenum">
              <a:rPr lang="en-US" altLang="fi-FI"/>
              <a:pPr/>
              <a:t>26</a:t>
            </a:fld>
            <a:endParaRPr lang="en-US" altLang="fi-FI" dirty="0"/>
          </a:p>
        </p:txBody>
      </p:sp>
      <p:pic>
        <p:nvPicPr>
          <p:cNvPr id="807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3775" y="0"/>
            <a:ext cx="6681788" cy="738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571188" y="5922776"/>
            <a:ext cx="1223412" cy="323165"/>
          </a:xfrm>
          <a:prstGeom prst="rect">
            <a:avLst/>
          </a:prstGeom>
          <a:solidFill>
            <a:schemeClr val="bg1"/>
          </a:solidFill>
        </p:spPr>
        <p:txBody>
          <a:bodyPr wrap="none" rtlCol="0">
            <a:spAutoFit/>
          </a:bodyPr>
          <a:lstStyle/>
          <a:p>
            <a:r>
              <a:rPr lang="fi-FI" sz="1500" dirty="0" err="1" smtClean="0">
                <a:latin typeface="+mn-lt"/>
              </a:rPr>
              <a:t>predictions</a:t>
            </a:r>
            <a:r>
              <a:rPr lang="fi-FI" sz="1500" dirty="0" smtClean="0">
                <a:latin typeface="+mn-lt"/>
              </a:rPr>
              <a:t>  </a:t>
            </a:r>
            <a:endParaRPr lang="fi-FI" sz="1500" dirty="0">
              <a:latin typeface="+mn-lt"/>
            </a:endParaRPr>
          </a:p>
        </p:txBody>
      </p:sp>
      <p:sp>
        <p:nvSpPr>
          <p:cNvPr id="5" name="Rounded Rectangular Callout 4"/>
          <p:cNvSpPr/>
          <p:nvPr/>
        </p:nvSpPr>
        <p:spPr>
          <a:xfrm>
            <a:off x="33400" y="1788924"/>
            <a:ext cx="2376264" cy="2072124"/>
          </a:xfrm>
          <a:prstGeom prst="wedgeRoundRectCallout">
            <a:avLst>
              <a:gd name="adj1" fmla="val 78231"/>
              <a:gd name="adj2" fmla="val -17999"/>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95250" algn="l"/>
              </a:tabLst>
              <a:defRPr/>
            </a:pPr>
            <a:r>
              <a:rPr lang="en-GB" dirty="0" smtClean="0">
                <a:solidFill>
                  <a:schemeClr val="tx2"/>
                </a:solidFill>
              </a:rPr>
              <a:t>Guided inquiry:</a:t>
            </a:r>
          </a:p>
          <a:p>
            <a:pPr>
              <a:tabLst>
                <a:tab pos="95250" algn="l"/>
              </a:tabLst>
              <a:defRPr/>
            </a:pPr>
            <a:r>
              <a:rPr lang="en-GB" dirty="0">
                <a:solidFill>
                  <a:schemeClr val="tx2"/>
                </a:solidFill>
              </a:rPr>
              <a:t>Students are </a:t>
            </a:r>
            <a:r>
              <a:rPr lang="en-GB" dirty="0" smtClean="0">
                <a:solidFill>
                  <a:schemeClr val="tx2"/>
                </a:solidFill>
              </a:rPr>
              <a:t>guided </a:t>
            </a:r>
            <a:r>
              <a:rPr lang="en-GB" dirty="0">
                <a:solidFill>
                  <a:schemeClr val="tx2"/>
                </a:solidFill>
              </a:rPr>
              <a:t>to plan </a:t>
            </a:r>
            <a:r>
              <a:rPr lang="en-GB" dirty="0" smtClean="0">
                <a:solidFill>
                  <a:schemeClr val="tx2"/>
                </a:solidFill>
              </a:rPr>
              <a:t>investigations</a:t>
            </a:r>
            <a:endParaRPr lang="fi-FI" b="1" u="sng" dirty="0" smtClean="0">
              <a:solidFill>
                <a:schemeClr val="tx2"/>
              </a:solidFill>
            </a:endParaRPr>
          </a:p>
        </p:txBody>
      </p:sp>
    </p:spTree>
    <p:extLst>
      <p:ext uri="{BB962C8B-B14F-4D97-AF65-F5344CB8AC3E}">
        <p14:creationId xmlns:p14="http://schemas.microsoft.com/office/powerpoint/2010/main" val="4545981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76757D2-96AE-41DA-AA1A-548E5DF703F2}" type="slidenum">
              <a:rPr lang="en-US" smtClean="0"/>
              <a:pPr>
                <a:defRPr/>
              </a:pPr>
              <a:t>27</a:t>
            </a:fld>
            <a:endParaRPr lang="en-US" dirty="0"/>
          </a:p>
        </p:txBody>
      </p:sp>
      <p:pic>
        <p:nvPicPr>
          <p:cNvPr id="3" name="Picture 2"/>
          <p:cNvPicPr>
            <a:picLocks noChangeAspect="1"/>
          </p:cNvPicPr>
          <p:nvPr/>
        </p:nvPicPr>
        <p:blipFill>
          <a:blip r:embed="rId2"/>
          <a:stretch>
            <a:fillRect/>
          </a:stretch>
        </p:blipFill>
        <p:spPr>
          <a:xfrm>
            <a:off x="-71305" y="0"/>
            <a:ext cx="9233470" cy="8475006"/>
          </a:xfrm>
          <a:prstGeom prst="rect">
            <a:avLst/>
          </a:prstGeom>
        </p:spPr>
      </p:pic>
      <p:sp>
        <p:nvSpPr>
          <p:cNvPr id="4" name="Rounded Rectangular Callout 3"/>
          <p:cNvSpPr/>
          <p:nvPr/>
        </p:nvSpPr>
        <p:spPr>
          <a:xfrm>
            <a:off x="31980" y="1628800"/>
            <a:ext cx="1947633" cy="2072124"/>
          </a:xfrm>
          <a:prstGeom prst="wedgeRoundRectCallout">
            <a:avLst>
              <a:gd name="adj1" fmla="val 78231"/>
              <a:gd name="adj2" fmla="val -17999"/>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95250" algn="l"/>
              </a:tabLst>
              <a:defRPr/>
            </a:pPr>
            <a:r>
              <a:rPr lang="en-GB" dirty="0" smtClean="0">
                <a:solidFill>
                  <a:schemeClr val="tx2"/>
                </a:solidFill>
              </a:rPr>
              <a:t>Guided inquiry:</a:t>
            </a:r>
          </a:p>
          <a:p>
            <a:pPr>
              <a:tabLst>
                <a:tab pos="95250" algn="l"/>
              </a:tabLst>
              <a:defRPr/>
            </a:pPr>
            <a:r>
              <a:rPr lang="en-GB" dirty="0">
                <a:solidFill>
                  <a:schemeClr val="tx2"/>
                </a:solidFill>
              </a:rPr>
              <a:t>Students are </a:t>
            </a:r>
            <a:r>
              <a:rPr lang="en-GB" dirty="0" smtClean="0">
                <a:solidFill>
                  <a:schemeClr val="tx2"/>
                </a:solidFill>
              </a:rPr>
              <a:t>guided </a:t>
            </a:r>
            <a:r>
              <a:rPr lang="en-GB" dirty="0">
                <a:solidFill>
                  <a:schemeClr val="tx2"/>
                </a:solidFill>
              </a:rPr>
              <a:t>to </a:t>
            </a:r>
            <a:r>
              <a:rPr lang="en-GB" dirty="0" smtClean="0">
                <a:solidFill>
                  <a:schemeClr val="tx2"/>
                </a:solidFill>
              </a:rPr>
              <a:t>predict</a:t>
            </a:r>
            <a:endParaRPr lang="fi-FI" b="1" u="sng" dirty="0" smtClean="0">
              <a:solidFill>
                <a:schemeClr val="tx2"/>
              </a:solidFill>
            </a:endParaRPr>
          </a:p>
        </p:txBody>
      </p:sp>
    </p:spTree>
    <p:extLst>
      <p:ext uri="{BB962C8B-B14F-4D97-AF65-F5344CB8AC3E}">
        <p14:creationId xmlns:p14="http://schemas.microsoft.com/office/powerpoint/2010/main" val="31912565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 y="5229236"/>
            <a:ext cx="1600200" cy="1628775"/>
          </a:xfrm>
          <a:prstGeom prst="rect">
            <a:avLst/>
          </a:prstGeom>
        </p:spPr>
      </p:pic>
      <p:pic>
        <p:nvPicPr>
          <p:cNvPr id="8" name="Picture 2" descr="E:\WDC-ELE\wdc-ele kuvia\Opetuslabra posteri-1.jpg"/>
          <p:cNvPicPr>
            <a:picLocks noChangeAspect="1" noChangeArrowheads="1"/>
          </p:cNvPicPr>
          <p:nvPr/>
        </p:nvPicPr>
        <p:blipFill>
          <a:blip r:embed="rId3" cstate="print"/>
          <a:srcRect/>
          <a:stretch>
            <a:fillRect/>
          </a:stretch>
        </p:blipFill>
        <p:spPr bwMode="auto">
          <a:xfrm>
            <a:off x="-520797" y="-891480"/>
            <a:ext cx="10064958" cy="6696744"/>
          </a:xfrm>
          <a:prstGeom prst="rect">
            <a:avLst/>
          </a:prstGeom>
          <a:ln>
            <a:noFill/>
          </a:ln>
          <a:effectLst>
            <a:softEdge rad="112500"/>
          </a:effectLst>
        </p:spPr>
      </p:pic>
      <p:pic>
        <p:nvPicPr>
          <p:cNvPr id="10" name="Picture 2" descr="C:\Users\Lauri\Dropbox\Minervatori\Minervatorin kuvat\Students webpages-18.jpg"/>
          <p:cNvPicPr>
            <a:picLocks noChangeAspect="1" noChangeArrowheads="1"/>
          </p:cNvPicPr>
          <p:nvPr/>
        </p:nvPicPr>
        <p:blipFill>
          <a:blip r:embed="rId4" cstate="print"/>
          <a:srcRect/>
          <a:stretch>
            <a:fillRect/>
          </a:stretch>
        </p:blipFill>
        <p:spPr bwMode="auto">
          <a:xfrm>
            <a:off x="-590843" y="3356992"/>
            <a:ext cx="5359016" cy="3564834"/>
          </a:xfrm>
          <a:prstGeom prst="rect">
            <a:avLst/>
          </a:prstGeom>
          <a:ln>
            <a:noFill/>
          </a:ln>
          <a:effectLst>
            <a:softEdge rad="112500"/>
          </a:effectLst>
        </p:spPr>
      </p:pic>
      <p:pic>
        <p:nvPicPr>
          <p:cNvPr id="9" name="Picture 2" descr="E:\WDC-ELE\wdc-ele kuvia\Opetuslabra posteri-5.jpg"/>
          <p:cNvPicPr>
            <a:picLocks noChangeAspect="1" noChangeArrowheads="1"/>
          </p:cNvPicPr>
          <p:nvPr/>
        </p:nvPicPr>
        <p:blipFill>
          <a:blip r:embed="rId5" cstate="print"/>
          <a:srcRect/>
          <a:stretch>
            <a:fillRect/>
          </a:stretch>
        </p:blipFill>
        <p:spPr bwMode="auto">
          <a:xfrm>
            <a:off x="2950366" y="1372844"/>
            <a:ext cx="8264597" cy="5498869"/>
          </a:xfrm>
          <a:prstGeom prst="rect">
            <a:avLst/>
          </a:prstGeom>
          <a:ln>
            <a:noFill/>
          </a:ln>
          <a:effectLst>
            <a:softEdge rad="112500"/>
          </a:effectLst>
        </p:spPr>
      </p:pic>
      <p:sp>
        <p:nvSpPr>
          <p:cNvPr id="11" name="Tekstiruutu 10"/>
          <p:cNvSpPr txBox="1"/>
          <p:nvPr/>
        </p:nvSpPr>
        <p:spPr>
          <a:xfrm>
            <a:off x="3988431" y="1556792"/>
            <a:ext cx="5179504" cy="1200329"/>
          </a:xfrm>
          <a:prstGeom prst="rect">
            <a:avLst/>
          </a:prstGeom>
          <a:solidFill>
            <a:schemeClr val="accent4">
              <a:lumMod val="95000"/>
              <a:lumOff val="5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defTabSz="457200"/>
            <a:r>
              <a:rPr lang="fi-FI" sz="3600" b="1" dirty="0" smtClean="0">
                <a:solidFill>
                  <a:prstClr val="white"/>
                </a:solidFill>
              </a:rPr>
              <a:t>3. </a:t>
            </a:r>
            <a:r>
              <a:rPr lang="fi-FI" sz="3600" b="1" dirty="0" err="1" smtClean="0">
                <a:solidFill>
                  <a:prstClr val="white"/>
                </a:solidFill>
              </a:rPr>
              <a:t>Assessment</a:t>
            </a:r>
            <a:r>
              <a:rPr lang="fi-FI" sz="3600" b="1" dirty="0" smtClean="0">
                <a:solidFill>
                  <a:prstClr val="white"/>
                </a:solidFill>
              </a:rPr>
              <a:t> in STEM </a:t>
            </a:r>
            <a:r>
              <a:rPr lang="fi-FI" sz="3600" b="1" dirty="0" err="1" smtClean="0">
                <a:solidFill>
                  <a:prstClr val="white"/>
                </a:solidFill>
              </a:rPr>
              <a:t>subjects</a:t>
            </a:r>
            <a:endParaRPr lang="fi-FI" sz="3600" b="1" dirty="0">
              <a:solidFill>
                <a:prstClr val="white"/>
              </a:solidFill>
            </a:endParaRPr>
          </a:p>
        </p:txBody>
      </p:sp>
    </p:spTree>
    <p:extLst>
      <p:ext uri="{BB962C8B-B14F-4D97-AF65-F5344CB8AC3E}">
        <p14:creationId xmlns:p14="http://schemas.microsoft.com/office/powerpoint/2010/main" val="21568891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979613" y="1827278"/>
            <a:ext cx="6840538" cy="4176565"/>
          </a:xfrm>
        </p:spPr>
        <p:txBody>
          <a:bodyPr>
            <a:noAutofit/>
          </a:bodyPr>
          <a:lstStyle/>
          <a:p>
            <a:pPr>
              <a:lnSpc>
                <a:spcPts val="2500"/>
              </a:lnSpc>
              <a:spcAft>
                <a:spcPct val="15000"/>
              </a:spcAft>
            </a:pPr>
            <a:r>
              <a:rPr lang="en-GB" dirty="0"/>
              <a:t>Teachers are autonomous academic professionals, who are able to plan, implement, and assess teaching and </a:t>
            </a:r>
            <a:r>
              <a:rPr lang="en-GB" dirty="0" smtClean="0"/>
              <a:t>learning</a:t>
            </a:r>
          </a:p>
          <a:p>
            <a:pPr>
              <a:lnSpc>
                <a:spcPts val="2500"/>
              </a:lnSpc>
              <a:spcAft>
                <a:spcPct val="15000"/>
              </a:spcAft>
            </a:pPr>
            <a:endParaRPr lang="en-GB" dirty="0"/>
          </a:p>
          <a:p>
            <a:pPr marL="0" indent="0">
              <a:lnSpc>
                <a:spcPts val="2500"/>
              </a:lnSpc>
              <a:spcAft>
                <a:spcPct val="15000"/>
              </a:spcAft>
              <a:buNone/>
            </a:pPr>
            <a:endParaRPr lang="fi-FI" dirty="0" smtClean="0"/>
          </a:p>
          <a:p>
            <a:r>
              <a:rPr lang="fi-FI" dirty="0" smtClean="0"/>
              <a:t>Assessment data is used in for </a:t>
            </a:r>
            <a:r>
              <a:rPr lang="en-GB" dirty="0" smtClean="0"/>
              <a:t>improving teaching and learning</a:t>
            </a:r>
          </a:p>
          <a:p>
            <a:endParaRPr lang="en-GB" dirty="0" smtClean="0"/>
          </a:p>
          <a:p>
            <a:endParaRPr lang="en-GB" dirty="0" smtClean="0"/>
          </a:p>
        </p:txBody>
      </p:sp>
      <p:sp>
        <p:nvSpPr>
          <p:cNvPr id="4" name="Date Placeholder 3"/>
          <p:cNvSpPr>
            <a:spLocks noGrp="1"/>
          </p:cNvSpPr>
          <p:nvPr>
            <p:ph type="dt" sz="half" idx="10"/>
          </p:nvPr>
        </p:nvSpPr>
        <p:spPr/>
        <p:txBody>
          <a:bodyPr/>
          <a:lstStyle/>
          <a:p>
            <a:fld id="{9D195EBF-A623-4132-8BFB-6C390436C964}" type="datetime1">
              <a:rPr lang="fi-FI" smtClean="0"/>
              <a:pPr/>
              <a:t>16.11.2015</a:t>
            </a:fld>
            <a:endParaRPr lang="en-GB"/>
          </a:p>
        </p:txBody>
      </p:sp>
      <p:sp>
        <p:nvSpPr>
          <p:cNvPr id="7" name="Title 6"/>
          <p:cNvSpPr>
            <a:spLocks noGrp="1"/>
          </p:cNvSpPr>
          <p:nvPr>
            <p:ph type="title"/>
          </p:nvPr>
        </p:nvSpPr>
        <p:spPr>
          <a:xfrm>
            <a:off x="1979613" y="260648"/>
            <a:ext cx="7010400" cy="1116013"/>
          </a:xfrm>
        </p:spPr>
        <p:txBody>
          <a:bodyPr>
            <a:noAutofit/>
          </a:bodyPr>
          <a:lstStyle/>
          <a:p>
            <a:r>
              <a:rPr lang="fi-FI" dirty="0" smtClean="0"/>
              <a:t/>
            </a:r>
            <a:br>
              <a:rPr lang="fi-FI" dirty="0" smtClean="0"/>
            </a:br>
            <a:r>
              <a:rPr lang="fi-FI" dirty="0" err="1" smtClean="0"/>
              <a:t>Teacher-conducted</a:t>
            </a:r>
            <a:r>
              <a:rPr lang="fi-FI" dirty="0" smtClean="0"/>
              <a:t> </a:t>
            </a:r>
            <a:r>
              <a:rPr lang="fi-FI" dirty="0" err="1" smtClean="0"/>
              <a:t>assessment</a:t>
            </a:r>
            <a:r>
              <a:rPr lang="fi-FI" dirty="0" smtClean="0"/>
              <a:t> </a:t>
            </a:r>
            <a:r>
              <a:rPr lang="en-GB" dirty="0"/>
              <a:t>has a central role in Finnish </a:t>
            </a:r>
            <a:r>
              <a:rPr lang="en-GB" dirty="0" smtClean="0"/>
              <a:t>classrooms</a:t>
            </a:r>
            <a:endParaRPr lang="en-GB" dirty="0"/>
          </a:p>
        </p:txBody>
      </p:sp>
    </p:spTree>
    <p:extLst>
      <p:ext uri="{BB962C8B-B14F-4D97-AF65-F5344CB8AC3E}">
        <p14:creationId xmlns:p14="http://schemas.microsoft.com/office/powerpoint/2010/main" val="37290120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Olarin lukiolaiset vierailulla kemian laboratoriossa, kuva: Adolfo Ve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640" y="-5024"/>
            <a:ext cx="8921291" cy="2973764"/>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3"/>
          <p:cNvSpPr txBox="1">
            <a:spLocks/>
          </p:cNvSpPr>
          <p:nvPr/>
        </p:nvSpPr>
        <p:spPr bwMode="auto">
          <a:xfrm>
            <a:off x="12572780" y="6565306"/>
            <a:ext cx="952500" cy="2016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6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fld id="{759DC800-9D8C-43CB-8BBE-0C9BD38EEBF1}" type="slidenum">
              <a:rPr lang="en-US" smtClean="0"/>
              <a:pPr>
                <a:defRPr/>
              </a:pPr>
              <a:t>3</a:t>
            </a:fld>
            <a:endParaRPr lang="en-US" dirty="0"/>
          </a:p>
        </p:txBody>
      </p:sp>
      <p:pic>
        <p:nvPicPr>
          <p:cNvPr id="11" name="Picture 6" descr="http://www.timmitaivot.fi/cache/a8e9a9d1b1aead1871b28346f9f0f66d.jpg"/>
          <p:cNvPicPr>
            <a:picLocks noChangeAspect="1" noChangeArrowheads="1"/>
          </p:cNvPicPr>
          <p:nvPr/>
        </p:nvPicPr>
        <p:blipFill>
          <a:blip r:embed="rId4" cstate="print"/>
          <a:srcRect/>
          <a:stretch>
            <a:fillRect/>
          </a:stretch>
        </p:blipFill>
        <p:spPr bwMode="auto">
          <a:xfrm>
            <a:off x="5004048" y="2842223"/>
            <a:ext cx="6018993" cy="4166509"/>
          </a:xfrm>
          <a:prstGeom prst="rect">
            <a:avLst/>
          </a:prstGeom>
          <a:noFill/>
          <a:ln w="9525">
            <a:noFill/>
            <a:miter lim="800000"/>
            <a:headEnd/>
            <a:tailEnd/>
          </a:ln>
        </p:spPr>
      </p:pic>
      <p:pic>
        <p:nvPicPr>
          <p:cNvPr id="12" name="Picture 10" descr="http://www.lykhki.edu.hel.fi/paakuvat/pkpaasivukuv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2" y="-5024"/>
            <a:ext cx="3936457" cy="297376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076757D2-96AE-41DA-AA1A-548E5DF703F2}" type="slidenum">
              <a:rPr lang="en-US" smtClean="0"/>
              <a:pPr>
                <a:defRPr/>
              </a:pPr>
              <a:t>3</a:t>
            </a:fld>
            <a:endParaRPr lang="en-US" dirty="0"/>
          </a:p>
        </p:txBody>
      </p:sp>
      <p:pic>
        <p:nvPicPr>
          <p:cNvPr id="1026" name="Picture 2" descr="http://www.technobothnia.fi/attachment/68beb9c5946317c1ab2931ead6b05737/51618e66247152561804bd2ef53116b2/Fyssan_labr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19" y="2968739"/>
            <a:ext cx="5617431" cy="39134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62826" y="2968739"/>
            <a:ext cx="5427476" cy="1200329"/>
          </a:xfrm>
          <a:prstGeom prst="rect">
            <a:avLst/>
          </a:prstGeom>
          <a:solidFill>
            <a:srgbClr val="D1D0CF"/>
          </a:solidFill>
        </p:spPr>
        <p:txBody>
          <a:bodyPr wrap="square">
            <a:spAutoFit/>
          </a:bodyPr>
          <a:lstStyle/>
          <a:p>
            <a:pPr algn="ctr"/>
            <a:r>
              <a:rPr lang="en-US" sz="3600" b="1" dirty="0" smtClean="0">
                <a:effectLst>
                  <a:outerShdw blurRad="38100" dist="38100" dir="2700000" algn="tl">
                    <a:srgbClr val="000000">
                      <a:alpha val="43137"/>
                    </a:srgbClr>
                  </a:outerShdw>
                </a:effectLst>
                <a:latin typeface="+mn-lt"/>
              </a:rPr>
              <a:t>1. STEM in </a:t>
            </a:r>
            <a:r>
              <a:rPr lang="en-US" sz="3600" b="1" dirty="0" smtClean="0">
                <a:effectLst>
                  <a:outerShdw blurRad="38100" dist="38100" dir="2700000" algn="tl">
                    <a:srgbClr val="000000">
                      <a:alpha val="43137"/>
                    </a:srgbClr>
                  </a:outerShdw>
                </a:effectLst>
                <a:latin typeface="+mn-lt"/>
              </a:rPr>
              <a:t>the curriculum</a:t>
            </a:r>
            <a:endParaRPr lang="fi-FI" sz="36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835450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65112" lvl="1" indent="0">
              <a:spcAft>
                <a:spcPts val="0"/>
              </a:spcAft>
              <a:buNone/>
            </a:pPr>
            <a:r>
              <a:rPr lang="en-GB" sz="2400" dirty="0" smtClean="0"/>
              <a:t>22 teachers </a:t>
            </a:r>
            <a:r>
              <a:rPr lang="en-GB" sz="2400" dirty="0" smtClean="0">
                <a:sym typeface="Wingdings" pitchFamily="2" charset="2"/>
              </a:rPr>
              <a:t> different backgrounds, from different schools, different experience with educational technology</a:t>
            </a:r>
          </a:p>
        </p:txBody>
      </p:sp>
      <p:sp>
        <p:nvSpPr>
          <p:cNvPr id="3" name="Date Placeholder 2"/>
          <p:cNvSpPr>
            <a:spLocks noGrp="1"/>
          </p:cNvSpPr>
          <p:nvPr>
            <p:ph type="dt" sz="half" idx="10"/>
          </p:nvPr>
        </p:nvSpPr>
        <p:spPr/>
        <p:txBody>
          <a:bodyPr/>
          <a:lstStyle/>
          <a:p>
            <a:fld id="{F1885724-97BC-4BD1-A4CC-983250FA4695}" type="datetime1">
              <a:rPr lang="fi-FI" smtClean="0"/>
              <a:pPr/>
              <a:t>16.11.2015</a:t>
            </a:fld>
            <a:endParaRPr lang="en-GB"/>
          </a:p>
        </p:txBody>
      </p:sp>
      <p:sp>
        <p:nvSpPr>
          <p:cNvPr id="4" name="Slide Number Placeholder 3"/>
          <p:cNvSpPr>
            <a:spLocks noGrp="1"/>
          </p:cNvSpPr>
          <p:nvPr>
            <p:ph type="sldNum" sz="quarter" idx="4294967295"/>
          </p:nvPr>
        </p:nvSpPr>
        <p:spPr>
          <a:xfrm>
            <a:off x="8388351" y="6165851"/>
            <a:ext cx="431800" cy="431799"/>
          </a:xfrm>
          <a:prstGeom prst="rect">
            <a:avLst/>
          </a:prstGeom>
        </p:spPr>
        <p:txBody>
          <a:bodyPr/>
          <a:lstStyle/>
          <a:p>
            <a:fld id="{89059335-AFD3-4DED-970B-1AD46A147785}" type="slidenum">
              <a:rPr lang="en-GB" smtClean="0"/>
              <a:pPr/>
              <a:t>30</a:t>
            </a:fld>
            <a:endParaRPr lang="en-GB"/>
          </a:p>
        </p:txBody>
      </p:sp>
      <p:sp>
        <p:nvSpPr>
          <p:cNvPr id="6" name="Title 5"/>
          <p:cNvSpPr>
            <a:spLocks noGrp="1"/>
          </p:cNvSpPr>
          <p:nvPr>
            <p:ph type="title"/>
          </p:nvPr>
        </p:nvSpPr>
        <p:spPr>
          <a:xfrm>
            <a:off x="1976796" y="260648"/>
            <a:ext cx="7010400" cy="1116013"/>
          </a:xfrm>
        </p:spPr>
        <p:txBody>
          <a:bodyPr/>
          <a:lstStyle/>
          <a:p>
            <a:r>
              <a:rPr lang="en-US" dirty="0" smtClean="0"/>
              <a:t>A case study on school assessment: </a:t>
            </a:r>
            <a:br>
              <a:rPr lang="en-US" dirty="0" smtClean="0"/>
            </a:br>
            <a:r>
              <a:rPr lang="en-US" dirty="0" smtClean="0"/>
              <a:t>how?, why? , Needs? -&gt; Development of assessment tools and practices</a:t>
            </a:r>
            <a:endParaRPr lang="en-US" dirty="0"/>
          </a:p>
        </p:txBody>
      </p:sp>
      <p:graphicFrame>
        <p:nvGraphicFramePr>
          <p:cNvPr id="7" name="Table 6"/>
          <p:cNvGraphicFramePr>
            <a:graphicFrameLocks noGrp="1"/>
          </p:cNvGraphicFramePr>
          <p:nvPr/>
        </p:nvGraphicFramePr>
        <p:xfrm>
          <a:off x="2303748" y="3284984"/>
          <a:ext cx="6372708" cy="2808900"/>
        </p:xfrm>
        <a:graphic>
          <a:graphicData uri="http://schemas.openxmlformats.org/drawingml/2006/table">
            <a:tbl>
              <a:tblPr firstRow="1" bandRow="1">
                <a:tableStyleId>{5C22544A-7EE6-4342-B048-85BDC9FD1C3A}</a:tableStyleId>
              </a:tblPr>
              <a:tblGrid>
                <a:gridCol w="1404156"/>
                <a:gridCol w="2052228"/>
                <a:gridCol w="1440160"/>
                <a:gridCol w="1476164"/>
              </a:tblGrid>
              <a:tr h="1188132">
                <a:tc>
                  <a:txBody>
                    <a:bodyPr/>
                    <a:lstStyle/>
                    <a:p>
                      <a:endParaRPr lang="en-US" noProof="0" dirty="0"/>
                    </a:p>
                  </a:txBody>
                  <a:tcPr/>
                </a:tc>
                <a:tc>
                  <a:txBody>
                    <a:bodyPr/>
                    <a:lstStyle/>
                    <a:p>
                      <a:r>
                        <a:rPr lang="en-US" noProof="0" dirty="0" smtClean="0"/>
                        <a:t>14 subject </a:t>
                      </a:r>
                      <a:r>
                        <a:rPr lang="en-US" baseline="0" noProof="0" dirty="0" smtClean="0"/>
                        <a:t>teachers (math, physics, English, biology)</a:t>
                      </a:r>
                      <a:endParaRPr lang="en-US" noProof="0" dirty="0"/>
                    </a:p>
                  </a:txBody>
                  <a:tcPr/>
                </a:tc>
                <a:tc>
                  <a:txBody>
                    <a:bodyPr/>
                    <a:lstStyle/>
                    <a:p>
                      <a:r>
                        <a:rPr lang="en-US" noProof="0" dirty="0" smtClean="0"/>
                        <a:t>4 primary</a:t>
                      </a:r>
                      <a:r>
                        <a:rPr lang="en-US" baseline="0" noProof="0" dirty="0" smtClean="0"/>
                        <a:t> school teachers</a:t>
                      </a:r>
                      <a:endParaRPr lang="en-US" noProof="0" dirty="0"/>
                    </a:p>
                  </a:txBody>
                  <a:tcPr/>
                </a:tc>
                <a:tc>
                  <a:txBody>
                    <a:bodyPr/>
                    <a:lstStyle/>
                    <a:p>
                      <a:r>
                        <a:rPr lang="en-US" noProof="0" dirty="0" smtClean="0"/>
                        <a:t>4 preschool</a:t>
                      </a:r>
                      <a:r>
                        <a:rPr lang="en-US" baseline="0" noProof="0" dirty="0" smtClean="0"/>
                        <a:t> teachers</a:t>
                      </a:r>
                      <a:endParaRPr lang="en-US" noProof="0" dirty="0"/>
                    </a:p>
                  </a:txBody>
                  <a:tcPr/>
                </a:tc>
              </a:tr>
              <a:tr h="855084">
                <a:tc>
                  <a:txBody>
                    <a:bodyPr/>
                    <a:lstStyle/>
                    <a:p>
                      <a:r>
                        <a:rPr lang="en-US" noProof="0" smtClean="0"/>
                        <a:t>Teaching experience</a:t>
                      </a:r>
                      <a:endParaRPr lang="en-US" noProof="0"/>
                    </a:p>
                  </a:txBody>
                  <a:tcPr/>
                </a:tc>
                <a:tc>
                  <a:txBody>
                    <a:bodyPr/>
                    <a:lstStyle/>
                    <a:p>
                      <a:r>
                        <a:rPr lang="en-US" noProof="0" dirty="0" smtClean="0"/>
                        <a:t>2,5-30 years</a:t>
                      </a:r>
                      <a:endParaRPr lang="en-US" noProof="0" dirty="0"/>
                    </a:p>
                  </a:txBody>
                  <a:tcPr/>
                </a:tc>
                <a:tc>
                  <a:txBody>
                    <a:bodyPr/>
                    <a:lstStyle/>
                    <a:p>
                      <a:r>
                        <a:rPr lang="en-US" noProof="0" dirty="0" smtClean="0"/>
                        <a:t>8-11 years</a:t>
                      </a:r>
                      <a:endParaRPr lang="en-US" noProof="0" dirty="0"/>
                    </a:p>
                  </a:txBody>
                  <a:tcPr/>
                </a:tc>
                <a:tc>
                  <a:txBody>
                    <a:bodyPr/>
                    <a:lstStyle/>
                    <a:p>
                      <a:r>
                        <a:rPr lang="en-US" noProof="0" smtClean="0"/>
                        <a:t>2-15 years</a:t>
                      </a:r>
                      <a:endParaRPr lang="en-US" noProof="0"/>
                    </a:p>
                  </a:txBody>
                  <a:tcPr/>
                </a:tc>
              </a:tr>
              <a:tr h="765096">
                <a:tc>
                  <a:txBody>
                    <a:bodyPr/>
                    <a:lstStyle/>
                    <a:p>
                      <a:r>
                        <a:rPr lang="en-US" noProof="0" smtClean="0"/>
                        <a:t>Gender</a:t>
                      </a:r>
                      <a:endParaRPr lang="en-US" noProof="0"/>
                    </a:p>
                  </a:txBody>
                  <a:tcPr/>
                </a:tc>
                <a:tc>
                  <a:txBody>
                    <a:bodyPr/>
                    <a:lstStyle/>
                    <a:p>
                      <a:r>
                        <a:rPr lang="en-US" noProof="0" dirty="0" smtClean="0"/>
                        <a:t>7 females</a:t>
                      </a:r>
                    </a:p>
                    <a:p>
                      <a:r>
                        <a:rPr lang="en-US" noProof="0" dirty="0" smtClean="0"/>
                        <a:t>7</a:t>
                      </a:r>
                      <a:r>
                        <a:rPr lang="en-US" baseline="0" noProof="0" dirty="0" smtClean="0"/>
                        <a:t> males</a:t>
                      </a:r>
                      <a:endParaRPr lang="en-US" noProof="0" dirty="0"/>
                    </a:p>
                  </a:txBody>
                  <a:tcPr/>
                </a:tc>
                <a:tc>
                  <a:txBody>
                    <a:bodyPr/>
                    <a:lstStyle/>
                    <a:p>
                      <a:r>
                        <a:rPr lang="en-US" noProof="0" dirty="0" smtClean="0"/>
                        <a:t>4 females</a:t>
                      </a:r>
                      <a:endParaRPr lang="en-US" noProof="0" dirty="0"/>
                    </a:p>
                  </a:txBody>
                  <a:tcPr/>
                </a:tc>
                <a:tc>
                  <a:txBody>
                    <a:bodyPr/>
                    <a:lstStyle/>
                    <a:p>
                      <a:r>
                        <a:rPr lang="en-US" noProof="0" dirty="0" smtClean="0"/>
                        <a:t>4</a:t>
                      </a:r>
                      <a:r>
                        <a:rPr lang="en-US" baseline="0" noProof="0" dirty="0" smtClean="0"/>
                        <a:t> females</a:t>
                      </a:r>
                      <a:endParaRPr lang="en-US" noProof="0" dirty="0"/>
                    </a:p>
                  </a:txBody>
                  <a:tcPr/>
                </a:tc>
              </a:tr>
            </a:tbl>
          </a:graphicData>
        </a:graphic>
      </p:graphicFrame>
    </p:spTree>
    <p:extLst>
      <p:ext uri="{BB962C8B-B14F-4D97-AF65-F5344CB8AC3E}">
        <p14:creationId xmlns:p14="http://schemas.microsoft.com/office/powerpoint/2010/main" val="18398548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979613" y="1747044"/>
            <a:ext cx="7010400" cy="4953000"/>
          </a:xfrm>
        </p:spPr>
        <p:txBody>
          <a:bodyPr>
            <a:normAutofit/>
          </a:bodyPr>
          <a:lstStyle/>
          <a:p>
            <a:pPr>
              <a:buNone/>
            </a:pPr>
            <a:r>
              <a:rPr lang="en-GB" dirty="0" smtClean="0"/>
              <a:t>Five themes emerged from the data</a:t>
            </a:r>
          </a:p>
          <a:p>
            <a:pPr marL="457200" indent="-457200">
              <a:buClr>
                <a:schemeClr val="tx1"/>
              </a:buClr>
              <a:buAutoNum type="arabicParenR"/>
            </a:pPr>
            <a:r>
              <a:rPr lang="en-GB" dirty="0" smtClean="0"/>
              <a:t>Assessment as part of professional development</a:t>
            </a:r>
          </a:p>
          <a:p>
            <a:pPr marL="457200" indent="-457200">
              <a:buClr>
                <a:schemeClr val="tx1"/>
              </a:buClr>
              <a:buAutoNum type="arabicParenR"/>
            </a:pPr>
            <a:r>
              <a:rPr lang="en-GB" dirty="0" smtClean="0"/>
              <a:t>Technical properties of available resources</a:t>
            </a:r>
          </a:p>
          <a:p>
            <a:pPr marL="457200" indent="-457200">
              <a:buClr>
                <a:schemeClr val="tx1"/>
              </a:buClr>
              <a:buAutoNum type="arabicParenR"/>
            </a:pPr>
            <a:r>
              <a:rPr lang="en-GB" dirty="0" smtClean="0"/>
              <a:t>Pedagogical usability of assessment resources</a:t>
            </a:r>
          </a:p>
          <a:p>
            <a:pPr marL="457200" indent="-457200">
              <a:buClr>
                <a:schemeClr val="tx1"/>
              </a:buClr>
              <a:buAutoNum type="arabicParenR"/>
            </a:pPr>
            <a:r>
              <a:rPr lang="en-GB" dirty="0" smtClean="0"/>
              <a:t>Different forms of assessment</a:t>
            </a:r>
          </a:p>
          <a:p>
            <a:pPr marL="457200" indent="-457200">
              <a:buClr>
                <a:schemeClr val="tx1"/>
              </a:buClr>
              <a:buAutoNum type="arabicParenR"/>
            </a:pPr>
            <a:r>
              <a:rPr lang="en-GB" dirty="0" smtClean="0"/>
              <a:t>Special features of teaching and learning science</a:t>
            </a:r>
          </a:p>
        </p:txBody>
      </p:sp>
      <p:sp>
        <p:nvSpPr>
          <p:cNvPr id="4" name="Date Placeholder 3"/>
          <p:cNvSpPr>
            <a:spLocks noGrp="1"/>
          </p:cNvSpPr>
          <p:nvPr>
            <p:ph type="dt" sz="half" idx="10"/>
          </p:nvPr>
        </p:nvSpPr>
        <p:spPr/>
        <p:txBody>
          <a:bodyPr/>
          <a:lstStyle/>
          <a:p>
            <a:fld id="{9D195EBF-A623-4132-8BFB-6C390436C964}" type="datetime1">
              <a:rPr lang="fi-FI" smtClean="0"/>
              <a:pPr/>
              <a:t>16.11.2015</a:t>
            </a:fld>
            <a:endParaRPr lang="en-GB"/>
          </a:p>
        </p:txBody>
      </p:sp>
      <p:sp>
        <p:nvSpPr>
          <p:cNvPr id="6" name="Slide Number Placeholder 5"/>
          <p:cNvSpPr>
            <a:spLocks noGrp="1"/>
          </p:cNvSpPr>
          <p:nvPr>
            <p:ph type="sldNum" sz="quarter" idx="4294967295"/>
          </p:nvPr>
        </p:nvSpPr>
        <p:spPr>
          <a:xfrm>
            <a:off x="8388351" y="6165851"/>
            <a:ext cx="431800" cy="431799"/>
          </a:xfrm>
          <a:prstGeom prst="rect">
            <a:avLst/>
          </a:prstGeom>
        </p:spPr>
        <p:txBody>
          <a:bodyPr/>
          <a:lstStyle/>
          <a:p>
            <a:fld id="{89059335-AFD3-4DED-970B-1AD46A147785}" type="slidenum">
              <a:rPr lang="en-GB" smtClean="0"/>
              <a:pPr/>
              <a:t>31</a:t>
            </a:fld>
            <a:endParaRPr lang="en-GB"/>
          </a:p>
        </p:txBody>
      </p:sp>
      <p:sp>
        <p:nvSpPr>
          <p:cNvPr id="7" name="Title 6"/>
          <p:cNvSpPr>
            <a:spLocks noGrp="1"/>
          </p:cNvSpPr>
          <p:nvPr>
            <p:ph type="title"/>
          </p:nvPr>
        </p:nvSpPr>
        <p:spPr>
          <a:xfrm>
            <a:off x="2081426" y="332656"/>
            <a:ext cx="7010400" cy="1116013"/>
          </a:xfrm>
        </p:spPr>
        <p:txBody>
          <a:bodyPr>
            <a:normAutofit/>
          </a:bodyPr>
          <a:lstStyle/>
          <a:p>
            <a:r>
              <a:rPr lang="fi-FI" dirty="0" err="1" smtClean="0"/>
              <a:t>Outcomes</a:t>
            </a:r>
            <a:r>
              <a:rPr lang="fi-FI" dirty="0"/>
              <a:t> </a:t>
            </a:r>
            <a:r>
              <a:rPr lang="fi-FI" dirty="0" smtClean="0"/>
              <a:t/>
            </a:r>
            <a:br>
              <a:rPr lang="fi-FI" dirty="0" smtClean="0"/>
            </a:br>
            <a:endParaRPr lang="en-GB" dirty="0"/>
          </a:p>
        </p:txBody>
      </p:sp>
    </p:spTree>
    <p:extLst>
      <p:ext uri="{BB962C8B-B14F-4D97-AF65-F5344CB8AC3E}">
        <p14:creationId xmlns:p14="http://schemas.microsoft.com/office/powerpoint/2010/main" val="39478117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79612" y="152400"/>
            <a:ext cx="6886575" cy="1116013"/>
          </a:xfrm>
        </p:spPr>
        <p:txBody>
          <a:bodyPr>
            <a:normAutofit/>
          </a:bodyPr>
          <a:lstStyle/>
          <a:p>
            <a:pPr>
              <a:lnSpc>
                <a:spcPct val="100000"/>
              </a:lnSpc>
            </a:pPr>
            <a:r>
              <a:rPr lang="en-GB" dirty="0" smtClean="0">
                <a:latin typeface="+mn-lt"/>
              </a:rPr>
              <a:t>Theme 1: </a:t>
            </a:r>
            <a:r>
              <a:rPr lang="fi-FI" dirty="0" err="1" smtClean="0">
                <a:latin typeface="+mn-lt"/>
              </a:rPr>
              <a:t>Assessment</a:t>
            </a:r>
            <a:r>
              <a:rPr lang="fi-FI" dirty="0" smtClean="0">
                <a:latin typeface="+mn-lt"/>
              </a:rPr>
              <a:t> as </a:t>
            </a:r>
            <a:r>
              <a:rPr lang="fi-FI" dirty="0" err="1" smtClean="0">
                <a:latin typeface="+mn-lt"/>
              </a:rPr>
              <a:t>part</a:t>
            </a:r>
            <a:r>
              <a:rPr lang="fi-FI" dirty="0" smtClean="0">
                <a:latin typeface="+mn-lt"/>
              </a:rPr>
              <a:t> of </a:t>
            </a:r>
            <a:r>
              <a:rPr lang="fi-FI" dirty="0" err="1" smtClean="0">
                <a:latin typeface="+mn-lt"/>
              </a:rPr>
              <a:t>professional</a:t>
            </a:r>
            <a:r>
              <a:rPr lang="fi-FI" dirty="0" smtClean="0">
                <a:latin typeface="+mn-lt"/>
              </a:rPr>
              <a:t> </a:t>
            </a:r>
            <a:r>
              <a:rPr lang="fi-FI" dirty="0" err="1" smtClean="0">
                <a:latin typeface="+mn-lt"/>
              </a:rPr>
              <a:t>development</a:t>
            </a:r>
            <a:endParaRPr lang="en-GB" dirty="0">
              <a:latin typeface="+mn-lt"/>
            </a:endParaRPr>
          </a:p>
        </p:txBody>
      </p:sp>
      <p:sp>
        <p:nvSpPr>
          <p:cNvPr id="8" name="Content Placeholder 7"/>
          <p:cNvSpPr>
            <a:spLocks noGrp="1"/>
          </p:cNvSpPr>
          <p:nvPr>
            <p:ph idx="1"/>
          </p:nvPr>
        </p:nvSpPr>
        <p:spPr>
          <a:xfrm>
            <a:off x="1979612" y="1860376"/>
            <a:ext cx="7056883" cy="4953000"/>
          </a:xfrm>
        </p:spPr>
        <p:txBody>
          <a:bodyPr>
            <a:noAutofit/>
          </a:bodyPr>
          <a:lstStyle/>
          <a:p>
            <a:r>
              <a:rPr lang="en-GB" dirty="0" smtClean="0"/>
              <a:t>Teachers’ </a:t>
            </a:r>
            <a:r>
              <a:rPr lang="en-GB" u="sng" dirty="0" smtClean="0"/>
              <a:t>autonomous </a:t>
            </a:r>
            <a:r>
              <a:rPr lang="en-GB" u="sng" dirty="0"/>
              <a:t>role as a conductor of assessment</a:t>
            </a:r>
            <a:r>
              <a:rPr lang="en-GB" dirty="0"/>
              <a:t>: </a:t>
            </a:r>
            <a:r>
              <a:rPr lang="en-GB" dirty="0" smtClean="0"/>
              <a:t>teachers </a:t>
            </a:r>
            <a:r>
              <a:rPr lang="en-GB" dirty="0"/>
              <a:t>know best  how to organize assessment </a:t>
            </a:r>
          </a:p>
          <a:p>
            <a:r>
              <a:rPr lang="en-GB" dirty="0" smtClean="0"/>
              <a:t>Student assessment </a:t>
            </a:r>
            <a:r>
              <a:rPr lang="en-GB" u="sng" dirty="0" smtClean="0"/>
              <a:t>provides teachers a starting-point for reflecting</a:t>
            </a:r>
            <a:r>
              <a:rPr lang="en-GB" dirty="0" smtClean="0"/>
              <a:t> on the quality of teaching science</a:t>
            </a:r>
          </a:p>
          <a:p>
            <a:endParaRPr lang="en-GB" dirty="0" smtClean="0"/>
          </a:p>
          <a:p>
            <a:endParaRPr lang="en-GB" dirty="0" smtClean="0"/>
          </a:p>
          <a:p>
            <a:pPr>
              <a:buNone/>
            </a:pPr>
            <a:r>
              <a:rPr lang="en-GB" i="1" dirty="0" smtClean="0">
                <a:solidFill>
                  <a:srgbClr val="002060"/>
                </a:solidFill>
              </a:rPr>
              <a:t>…there has to be knowledge of the students when implementing </a:t>
            </a:r>
            <a:r>
              <a:rPr lang="en-GB" i="1" dirty="0" smtClean="0">
                <a:solidFill>
                  <a:srgbClr val="002060"/>
                </a:solidFill>
              </a:rPr>
              <a:t>assessment, </a:t>
            </a:r>
            <a:r>
              <a:rPr lang="en-GB" i="1" dirty="0" smtClean="0">
                <a:solidFill>
                  <a:srgbClr val="002060"/>
                </a:solidFill>
              </a:rPr>
              <a:t>we can’t have outsiders come in and use the same scales for everybody, </a:t>
            </a:r>
            <a:r>
              <a:rPr lang="en-GB" i="1" u="sng" dirty="0" smtClean="0">
                <a:solidFill>
                  <a:srgbClr val="002060"/>
                </a:solidFill>
              </a:rPr>
              <a:t>we have to understand the reasons behind the results</a:t>
            </a:r>
            <a:r>
              <a:rPr lang="en-GB" i="1" dirty="0" smtClean="0">
                <a:solidFill>
                  <a:srgbClr val="002060"/>
                </a:solidFill>
              </a:rPr>
              <a:t>.</a:t>
            </a:r>
            <a:br>
              <a:rPr lang="en-GB" i="1" dirty="0" smtClean="0">
                <a:solidFill>
                  <a:srgbClr val="002060"/>
                </a:solidFill>
              </a:rPr>
            </a:br>
            <a:r>
              <a:rPr lang="en-GB" i="1" dirty="0" smtClean="0">
                <a:solidFill>
                  <a:srgbClr val="002060"/>
                </a:solidFill>
              </a:rPr>
              <a:t>(Teacher 3, 121)</a:t>
            </a:r>
            <a:endParaRPr lang="en-GB" dirty="0">
              <a:solidFill>
                <a:srgbClr val="002060"/>
              </a:solidFill>
            </a:endParaRPr>
          </a:p>
        </p:txBody>
      </p:sp>
      <p:sp>
        <p:nvSpPr>
          <p:cNvPr id="6" name="Slide Number Placeholder 5"/>
          <p:cNvSpPr>
            <a:spLocks noGrp="1"/>
          </p:cNvSpPr>
          <p:nvPr>
            <p:ph type="sldNum" sz="quarter" idx="10"/>
          </p:nvPr>
        </p:nvSpPr>
        <p:spPr/>
        <p:txBody>
          <a:bodyPr/>
          <a:lstStyle/>
          <a:p>
            <a:fld id="{89059335-AFD3-4DED-970B-1AD46A147785}" type="slidenum">
              <a:rPr lang="en-GB" smtClean="0">
                <a:solidFill>
                  <a:srgbClr val="8C8A87"/>
                </a:solidFill>
              </a:rPr>
              <a:pPr/>
              <a:t>32</a:t>
            </a:fld>
            <a:endParaRPr lang="en-GB">
              <a:solidFill>
                <a:srgbClr val="8C8A87"/>
              </a:solidFill>
            </a:endParaRPr>
          </a:p>
        </p:txBody>
      </p:sp>
    </p:spTree>
    <p:extLst>
      <p:ext uri="{BB962C8B-B14F-4D97-AF65-F5344CB8AC3E}">
        <p14:creationId xmlns:p14="http://schemas.microsoft.com/office/powerpoint/2010/main" val="283161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a:xfrm>
            <a:off x="1835696" y="116632"/>
            <a:ext cx="7010400" cy="1116013"/>
          </a:xfrm>
        </p:spPr>
        <p:txBody>
          <a:bodyPr>
            <a:normAutofit/>
          </a:bodyPr>
          <a:lstStyle/>
          <a:p>
            <a:pPr>
              <a:lnSpc>
                <a:spcPct val="100000"/>
              </a:lnSpc>
            </a:pPr>
            <a:r>
              <a:rPr lang="en-GB" sz="3100" dirty="0" smtClean="0">
                <a:latin typeface="+mn-lt"/>
              </a:rPr>
              <a:t>Theme 2: </a:t>
            </a:r>
            <a:r>
              <a:rPr lang="fi-FI" sz="3100" dirty="0" smtClean="0">
                <a:latin typeface="+mn-lt"/>
              </a:rPr>
              <a:t> Technical </a:t>
            </a:r>
            <a:r>
              <a:rPr lang="fi-FI" sz="3100" dirty="0" err="1" smtClean="0">
                <a:latin typeface="+mn-lt"/>
              </a:rPr>
              <a:t>properties</a:t>
            </a:r>
            <a:r>
              <a:rPr lang="fi-FI" sz="3100" dirty="0" smtClean="0">
                <a:latin typeface="+mn-lt"/>
              </a:rPr>
              <a:t> ´(</a:t>
            </a:r>
            <a:r>
              <a:rPr lang="fi-FI" sz="3100" dirty="0" err="1" smtClean="0">
                <a:latin typeface="+mn-lt"/>
              </a:rPr>
              <a:t>usability</a:t>
            </a:r>
            <a:r>
              <a:rPr lang="fi-FI" sz="3100" dirty="0" smtClean="0">
                <a:latin typeface="+mn-lt"/>
              </a:rPr>
              <a:t>) of available resources</a:t>
            </a:r>
            <a:endParaRPr lang="en-GB" sz="3100" dirty="0">
              <a:latin typeface="+mn-lt"/>
            </a:endParaRPr>
          </a:p>
        </p:txBody>
      </p:sp>
      <p:sp>
        <p:nvSpPr>
          <p:cNvPr id="8" name="Content Placeholder 7"/>
          <p:cNvSpPr>
            <a:spLocks noGrp="1"/>
          </p:cNvSpPr>
          <p:nvPr>
            <p:ph idx="1"/>
          </p:nvPr>
        </p:nvSpPr>
        <p:spPr>
          <a:xfrm>
            <a:off x="1943708" y="1896380"/>
            <a:ext cx="6895492" cy="4953000"/>
          </a:xfrm>
        </p:spPr>
        <p:txBody>
          <a:bodyPr>
            <a:noAutofit/>
          </a:bodyPr>
          <a:lstStyle/>
          <a:p>
            <a:r>
              <a:rPr lang="en-GB" dirty="0" smtClean="0"/>
              <a:t>teachers value technology which is convenient and easy to use</a:t>
            </a:r>
          </a:p>
          <a:p>
            <a:pPr lvl="1"/>
            <a:r>
              <a:rPr lang="en-GB" dirty="0" smtClean="0"/>
              <a:t>learnability</a:t>
            </a:r>
          </a:p>
          <a:p>
            <a:pPr lvl="1"/>
            <a:r>
              <a:rPr lang="en-GB" dirty="0"/>
              <a:t>easy to use</a:t>
            </a:r>
          </a:p>
          <a:p>
            <a:pPr lvl="1"/>
            <a:r>
              <a:rPr lang="en-GB" dirty="0" smtClean="0"/>
              <a:t>added value for assessment practice: diverse</a:t>
            </a:r>
            <a:r>
              <a:rPr lang="en-GB" dirty="0"/>
              <a:t>, </a:t>
            </a:r>
            <a:r>
              <a:rPr lang="en-GB" dirty="0" smtClean="0"/>
              <a:t>quality</a:t>
            </a:r>
            <a:r>
              <a:rPr lang="en-GB" dirty="0"/>
              <a:t>, context, </a:t>
            </a:r>
            <a:r>
              <a:rPr lang="en-GB" dirty="0" smtClean="0"/>
              <a:t>terminology, difficulty scale</a:t>
            </a:r>
          </a:p>
          <a:p>
            <a:pPr lvl="1">
              <a:buNone/>
            </a:pPr>
            <a:endParaRPr lang="en-GB" dirty="0" smtClean="0"/>
          </a:p>
          <a:p>
            <a:r>
              <a:rPr lang="en-GB" dirty="0" smtClean="0"/>
              <a:t>Aid for carrying out assessment and documenting as well as processing the assessment data</a:t>
            </a:r>
          </a:p>
          <a:p>
            <a:pPr>
              <a:buNone/>
            </a:pPr>
            <a:endParaRPr lang="en-GB" dirty="0" smtClean="0"/>
          </a:p>
          <a:p>
            <a:pPr>
              <a:buNone/>
            </a:pPr>
            <a:r>
              <a:rPr lang="en-GB" i="1" dirty="0" smtClean="0">
                <a:solidFill>
                  <a:srgbClr val="002060"/>
                </a:solidFill>
              </a:rPr>
              <a:t>    The system should be user-friendly, where teachers can easily find the content that they are currently teaching. (Teacher 4, 152)</a:t>
            </a:r>
            <a:endParaRPr lang="en-GB" dirty="0">
              <a:solidFill>
                <a:srgbClr val="002060"/>
              </a:solidFill>
            </a:endParaRPr>
          </a:p>
        </p:txBody>
      </p:sp>
      <p:sp>
        <p:nvSpPr>
          <p:cNvPr id="6" name="Slide Number Placeholder 5"/>
          <p:cNvSpPr>
            <a:spLocks noGrp="1"/>
          </p:cNvSpPr>
          <p:nvPr>
            <p:ph type="sldNum" sz="quarter" idx="10"/>
          </p:nvPr>
        </p:nvSpPr>
        <p:spPr/>
        <p:txBody>
          <a:bodyPr/>
          <a:lstStyle/>
          <a:p>
            <a:fld id="{89059335-AFD3-4DED-970B-1AD46A147785}" type="slidenum">
              <a:rPr lang="en-GB" smtClean="0">
                <a:solidFill>
                  <a:srgbClr val="8C8A87"/>
                </a:solidFill>
              </a:rPr>
              <a:pPr/>
              <a:t>33</a:t>
            </a:fld>
            <a:endParaRPr lang="en-GB">
              <a:solidFill>
                <a:srgbClr val="8C8A87"/>
              </a:solidFill>
            </a:endParaRPr>
          </a:p>
        </p:txBody>
      </p:sp>
    </p:spTree>
    <p:extLst>
      <p:ext uri="{BB962C8B-B14F-4D97-AF65-F5344CB8AC3E}">
        <p14:creationId xmlns:p14="http://schemas.microsoft.com/office/powerpoint/2010/main" val="704991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GB" sz="3100" dirty="0" smtClean="0"/>
              <a:t>About assessment materials or resources...</a:t>
            </a:r>
            <a:endParaRPr lang="en-GB" sz="3100" dirty="0"/>
          </a:p>
        </p:txBody>
      </p:sp>
      <p:sp>
        <p:nvSpPr>
          <p:cNvPr id="8" name="Content Placeholder 7"/>
          <p:cNvSpPr>
            <a:spLocks noGrp="1"/>
          </p:cNvSpPr>
          <p:nvPr>
            <p:ph idx="1"/>
          </p:nvPr>
        </p:nvSpPr>
        <p:spPr>
          <a:xfrm>
            <a:off x="1763688" y="1952836"/>
            <a:ext cx="7075512" cy="4284476"/>
          </a:xfrm>
        </p:spPr>
        <p:txBody>
          <a:bodyPr>
            <a:normAutofit/>
          </a:bodyPr>
          <a:lstStyle/>
          <a:p>
            <a:pPr>
              <a:buNone/>
            </a:pPr>
            <a:r>
              <a:rPr lang="en-GB" dirty="0" smtClean="0">
                <a:sym typeface="Wingdings" pitchFamily="2" charset="2"/>
              </a:rPr>
              <a:t>both </a:t>
            </a:r>
            <a:r>
              <a:rPr lang="en-GB" dirty="0" smtClean="0"/>
              <a:t>technical and pedagogical aspects</a:t>
            </a:r>
          </a:p>
          <a:p>
            <a:pPr>
              <a:buNone/>
            </a:pPr>
            <a:r>
              <a:rPr lang="en-GB" dirty="0" smtClean="0">
                <a:sym typeface="Wingdings" pitchFamily="2" charset="2"/>
              </a:rPr>
              <a:t></a:t>
            </a:r>
            <a:r>
              <a:rPr lang="en-GB" dirty="0" smtClean="0"/>
              <a:t>alignment with teaching</a:t>
            </a:r>
          </a:p>
          <a:p>
            <a:pPr>
              <a:buNone/>
            </a:pPr>
            <a:r>
              <a:rPr lang="en-GB" dirty="0" smtClean="0">
                <a:sym typeface="Wingdings" pitchFamily="2" charset="2"/>
              </a:rPr>
              <a:t></a:t>
            </a:r>
            <a:r>
              <a:rPr lang="en-GB" dirty="0" smtClean="0"/>
              <a:t>possibility to adapt materials</a:t>
            </a:r>
          </a:p>
          <a:p>
            <a:pPr>
              <a:buNone/>
            </a:pPr>
            <a:r>
              <a:rPr lang="en-GB" dirty="0" smtClean="0"/>
              <a:t>				or e.g. use self-made materials</a:t>
            </a:r>
          </a:p>
          <a:p>
            <a:pPr>
              <a:buNone/>
            </a:pPr>
            <a:r>
              <a:rPr lang="en-GB" dirty="0" smtClean="0"/>
              <a:t>Requirements for materials and resources</a:t>
            </a:r>
          </a:p>
          <a:p>
            <a:pPr>
              <a:buFont typeface="Wingdings" pitchFamily="2" charset="2"/>
              <a:buChar char="q"/>
            </a:pPr>
            <a:r>
              <a:rPr lang="en-GB" dirty="0" smtClean="0"/>
              <a:t>high in learnability</a:t>
            </a:r>
          </a:p>
          <a:p>
            <a:pPr>
              <a:buFont typeface="Wingdings" pitchFamily="2" charset="2"/>
              <a:buChar char="q"/>
            </a:pPr>
            <a:r>
              <a:rPr lang="en-GB" dirty="0" smtClean="0"/>
              <a:t>easy to use</a:t>
            </a:r>
          </a:p>
          <a:p>
            <a:pPr>
              <a:buFont typeface="Wingdings" pitchFamily="2" charset="2"/>
              <a:buChar char="q"/>
            </a:pPr>
            <a:r>
              <a:rPr lang="en-GB" dirty="0" smtClean="0"/>
              <a:t>tasks: diverse, good quality, context, terminology, content and difficulty level</a:t>
            </a:r>
          </a:p>
          <a:p>
            <a:pPr>
              <a:buFont typeface="Wingdings" pitchFamily="2" charset="2"/>
              <a:buChar char="q"/>
            </a:pPr>
            <a:endParaRPr lang="en-GB" dirty="0" smtClean="0"/>
          </a:p>
          <a:p>
            <a:endParaRPr lang="en-GB" sz="2200" dirty="0"/>
          </a:p>
        </p:txBody>
      </p:sp>
      <p:sp>
        <p:nvSpPr>
          <p:cNvPr id="6" name="Slide Number Placeholder 5"/>
          <p:cNvSpPr>
            <a:spLocks noGrp="1"/>
          </p:cNvSpPr>
          <p:nvPr>
            <p:ph type="sldNum" sz="quarter" idx="10"/>
          </p:nvPr>
        </p:nvSpPr>
        <p:spPr/>
        <p:txBody>
          <a:bodyPr/>
          <a:lstStyle/>
          <a:p>
            <a:fld id="{89059335-AFD3-4DED-970B-1AD46A147785}" type="slidenum">
              <a:rPr lang="en-GB" smtClean="0">
                <a:solidFill>
                  <a:srgbClr val="8C8A87"/>
                </a:solidFill>
              </a:rPr>
              <a:pPr/>
              <a:t>34</a:t>
            </a:fld>
            <a:endParaRPr lang="en-GB">
              <a:solidFill>
                <a:srgbClr val="8C8A87"/>
              </a:solidFill>
            </a:endParaRPr>
          </a:p>
        </p:txBody>
      </p:sp>
    </p:spTree>
    <p:extLst>
      <p:ext uri="{BB962C8B-B14F-4D97-AF65-F5344CB8AC3E}">
        <p14:creationId xmlns:p14="http://schemas.microsoft.com/office/powerpoint/2010/main" val="1507649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pPr>
              <a:lnSpc>
                <a:spcPct val="100000"/>
              </a:lnSpc>
            </a:pPr>
            <a:r>
              <a:rPr lang="en-GB" sz="3100" dirty="0" smtClean="0"/>
              <a:t>Theme 3: Pedagogical usability of available resources</a:t>
            </a:r>
            <a:endParaRPr lang="en-GB" sz="3100" dirty="0"/>
          </a:p>
        </p:txBody>
      </p:sp>
      <p:sp>
        <p:nvSpPr>
          <p:cNvPr id="8" name="Content Placeholder 7"/>
          <p:cNvSpPr>
            <a:spLocks noGrp="1"/>
          </p:cNvSpPr>
          <p:nvPr>
            <p:ph idx="1"/>
          </p:nvPr>
        </p:nvSpPr>
        <p:spPr>
          <a:xfrm>
            <a:off x="1763688" y="1772816"/>
            <a:ext cx="7075512" cy="5085184"/>
          </a:xfrm>
        </p:spPr>
        <p:txBody>
          <a:bodyPr>
            <a:normAutofit/>
          </a:bodyPr>
          <a:lstStyle/>
          <a:p>
            <a:r>
              <a:rPr lang="en-GB" sz="2200" u="sng" dirty="0" smtClean="0"/>
              <a:t>Possibility to adapt resources to one’s needs flexibly</a:t>
            </a:r>
            <a:r>
              <a:rPr lang="en-GB" sz="2200" dirty="0" smtClean="0"/>
              <a:t>:</a:t>
            </a:r>
            <a:br>
              <a:rPr lang="en-GB" sz="2200" dirty="0" smtClean="0"/>
            </a:br>
            <a:r>
              <a:rPr lang="en-GB" sz="2200" dirty="0" smtClean="0"/>
              <a:t>the forms and purpose of assessment activities vary</a:t>
            </a:r>
          </a:p>
          <a:p>
            <a:r>
              <a:rPr lang="en-GB" sz="2200" dirty="0" smtClean="0"/>
              <a:t>resources should be in accordance with implemented instruction</a:t>
            </a:r>
          </a:p>
          <a:p>
            <a:pPr lvl="1"/>
            <a:r>
              <a:rPr lang="en-GB" sz="2200" dirty="0" smtClean="0"/>
              <a:t>types of items</a:t>
            </a:r>
          </a:p>
          <a:p>
            <a:pPr lvl="1"/>
            <a:r>
              <a:rPr lang="en-GB" sz="2200" dirty="0" smtClean="0"/>
              <a:t>contexts of the items</a:t>
            </a:r>
          </a:p>
          <a:p>
            <a:pPr lvl="1"/>
            <a:r>
              <a:rPr lang="en-GB" sz="2200" dirty="0" smtClean="0"/>
              <a:t>aligning approaches used in teaching</a:t>
            </a:r>
          </a:p>
          <a:p>
            <a:pPr lvl="1">
              <a:buNone/>
            </a:pPr>
            <a:endParaRPr lang="en-GB" sz="1000" dirty="0" smtClean="0"/>
          </a:p>
          <a:p>
            <a:pPr>
              <a:buNone/>
            </a:pPr>
            <a:r>
              <a:rPr lang="en-GB" sz="2200" i="1" dirty="0" smtClean="0">
                <a:solidFill>
                  <a:srgbClr val="002060"/>
                </a:solidFill>
              </a:rPr>
              <a:t>    partly </a:t>
            </a:r>
            <a:r>
              <a:rPr lang="en-GB" sz="2200" i="1" dirty="0" smtClean="0">
                <a:solidFill>
                  <a:srgbClr val="002060"/>
                </a:solidFill>
              </a:rPr>
              <a:t>I make them [tests] myself, partly I choose from ready materials, from these teachers’ materials I see if there are suitable tasks...It’s a pretty big job to make each one by myself and sometimes I look at some other material... (Teacher 5, 30)</a:t>
            </a:r>
            <a:endParaRPr lang="en-GB" sz="2200" dirty="0"/>
          </a:p>
        </p:txBody>
      </p:sp>
      <p:sp>
        <p:nvSpPr>
          <p:cNvPr id="6" name="Slide Number Placeholder 5"/>
          <p:cNvSpPr>
            <a:spLocks noGrp="1"/>
          </p:cNvSpPr>
          <p:nvPr>
            <p:ph type="sldNum" sz="quarter" idx="10"/>
          </p:nvPr>
        </p:nvSpPr>
        <p:spPr/>
        <p:txBody>
          <a:bodyPr/>
          <a:lstStyle/>
          <a:p>
            <a:fld id="{89059335-AFD3-4DED-970B-1AD46A147785}" type="slidenum">
              <a:rPr lang="en-GB" smtClean="0">
                <a:solidFill>
                  <a:srgbClr val="8C8A87"/>
                </a:solidFill>
              </a:rPr>
              <a:pPr/>
              <a:t>35</a:t>
            </a:fld>
            <a:endParaRPr lang="en-GB">
              <a:solidFill>
                <a:srgbClr val="8C8A87"/>
              </a:solidFill>
            </a:endParaRPr>
          </a:p>
        </p:txBody>
      </p:sp>
    </p:spTree>
    <p:extLst>
      <p:ext uri="{BB962C8B-B14F-4D97-AF65-F5344CB8AC3E}">
        <p14:creationId xmlns:p14="http://schemas.microsoft.com/office/powerpoint/2010/main" val="13327613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nSpc>
                <a:spcPct val="100000"/>
              </a:lnSpc>
            </a:pPr>
            <a:r>
              <a:rPr lang="en-GB" sz="3100" dirty="0" smtClean="0"/>
              <a:t>Theme 4: Different forms of assessment</a:t>
            </a:r>
            <a:endParaRPr lang="en-GB" sz="3100" dirty="0"/>
          </a:p>
        </p:txBody>
      </p:sp>
      <p:sp>
        <p:nvSpPr>
          <p:cNvPr id="8" name="Content Placeholder 7"/>
          <p:cNvSpPr>
            <a:spLocks noGrp="1"/>
          </p:cNvSpPr>
          <p:nvPr>
            <p:ph idx="1"/>
          </p:nvPr>
        </p:nvSpPr>
        <p:spPr>
          <a:xfrm>
            <a:off x="1763688" y="1700808"/>
            <a:ext cx="7272808" cy="4745124"/>
          </a:xfrm>
        </p:spPr>
        <p:txBody>
          <a:bodyPr>
            <a:noAutofit/>
          </a:bodyPr>
          <a:lstStyle/>
          <a:p>
            <a:r>
              <a:rPr lang="en-GB" dirty="0" smtClean="0"/>
              <a:t>Assessment is an element of everyday classroom activities: different forms are combined flexibly and there is no need to classify the forms of assessment</a:t>
            </a:r>
          </a:p>
          <a:p>
            <a:pPr lvl="1"/>
            <a:r>
              <a:rPr lang="en-GB" dirty="0" smtClean="0"/>
              <a:t>teachers conduct assessment</a:t>
            </a:r>
          </a:p>
          <a:p>
            <a:pPr lvl="1"/>
            <a:r>
              <a:rPr lang="en-GB" dirty="0" smtClean="0"/>
              <a:t>continuous </a:t>
            </a:r>
            <a:r>
              <a:rPr lang="en-GB" dirty="0"/>
              <a:t>part of </a:t>
            </a:r>
            <a:r>
              <a:rPr lang="en-GB" dirty="0" smtClean="0"/>
              <a:t>teaching</a:t>
            </a:r>
          </a:p>
          <a:p>
            <a:pPr lvl="1"/>
            <a:r>
              <a:rPr lang="en-GB" dirty="0" smtClean="0"/>
              <a:t>consists </a:t>
            </a:r>
            <a:r>
              <a:rPr lang="en-GB" dirty="0"/>
              <a:t>of multiple elements and a variety of approaches (e.g. not just tests)</a:t>
            </a:r>
          </a:p>
          <a:p>
            <a:pPr lvl="1"/>
            <a:r>
              <a:rPr lang="en-GB" dirty="0" smtClean="0"/>
              <a:t>feedback to both students and a teacher</a:t>
            </a:r>
          </a:p>
          <a:p>
            <a:pPr lvl="1"/>
            <a:r>
              <a:rPr lang="en-GB" dirty="0" smtClean="0"/>
              <a:t>self-assessment (!)</a:t>
            </a:r>
            <a:endParaRPr lang="en-GB" dirty="0"/>
          </a:p>
          <a:p>
            <a:pPr marL="812800" lvl="1" indent="0">
              <a:buNone/>
            </a:pPr>
            <a:r>
              <a:rPr lang="en-GB" sz="1800" i="1" dirty="0" smtClean="0">
                <a:solidFill>
                  <a:srgbClr val="002060"/>
                </a:solidFill>
              </a:rPr>
              <a:t>how s/he works in science class and you can see it from their classroom activities, for example, if they have understood something and…so I would argue that it is quite innate that a teacher assesses all the time…(Teacher 7, 168)</a:t>
            </a:r>
            <a:endParaRPr lang="en-GB" sz="1800" dirty="0" smtClean="0">
              <a:solidFill>
                <a:srgbClr val="002060"/>
              </a:solidFill>
            </a:endParaRPr>
          </a:p>
        </p:txBody>
      </p:sp>
      <p:sp>
        <p:nvSpPr>
          <p:cNvPr id="6" name="Slide Number Placeholder 5"/>
          <p:cNvSpPr>
            <a:spLocks noGrp="1"/>
          </p:cNvSpPr>
          <p:nvPr>
            <p:ph type="sldNum" sz="quarter" idx="10"/>
          </p:nvPr>
        </p:nvSpPr>
        <p:spPr/>
        <p:txBody>
          <a:bodyPr/>
          <a:lstStyle/>
          <a:p>
            <a:fld id="{89059335-AFD3-4DED-970B-1AD46A147785}" type="slidenum">
              <a:rPr lang="en-GB" smtClean="0">
                <a:solidFill>
                  <a:srgbClr val="8C8A87"/>
                </a:solidFill>
              </a:rPr>
              <a:pPr/>
              <a:t>36</a:t>
            </a:fld>
            <a:endParaRPr lang="en-GB">
              <a:solidFill>
                <a:srgbClr val="8C8A87"/>
              </a:solidFill>
            </a:endParaRPr>
          </a:p>
        </p:txBody>
      </p:sp>
    </p:spTree>
    <p:extLst>
      <p:ext uri="{BB962C8B-B14F-4D97-AF65-F5344CB8AC3E}">
        <p14:creationId xmlns:p14="http://schemas.microsoft.com/office/powerpoint/2010/main" val="40033337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GB" dirty="0" smtClean="0"/>
              <a:t>Theme 5: Special features of teaching and learning science</a:t>
            </a:r>
            <a:endParaRPr lang="en-GB" sz="3100" dirty="0"/>
          </a:p>
        </p:txBody>
      </p:sp>
      <p:sp>
        <p:nvSpPr>
          <p:cNvPr id="8" name="Content Placeholder 7"/>
          <p:cNvSpPr>
            <a:spLocks noGrp="1"/>
          </p:cNvSpPr>
          <p:nvPr>
            <p:ph idx="1"/>
          </p:nvPr>
        </p:nvSpPr>
        <p:spPr>
          <a:xfrm>
            <a:off x="1672952" y="1860376"/>
            <a:ext cx="7111516" cy="4520952"/>
          </a:xfrm>
        </p:spPr>
        <p:txBody>
          <a:bodyPr>
            <a:noAutofit/>
          </a:bodyPr>
          <a:lstStyle/>
          <a:p>
            <a:r>
              <a:rPr lang="en-GB" dirty="0" smtClean="0"/>
              <a:t>A special attention paid on inquiry as an approach as well as experiments in science education</a:t>
            </a:r>
          </a:p>
          <a:p>
            <a:pPr lvl="1"/>
            <a:r>
              <a:rPr lang="en-GB" dirty="0" smtClean="0"/>
              <a:t>paper-and-pencil tests do not cover all aspects of learning science</a:t>
            </a:r>
          </a:p>
          <a:p>
            <a:r>
              <a:rPr lang="en-GB" dirty="0" smtClean="0"/>
              <a:t>Potential in using technology (e.g., simulations)</a:t>
            </a:r>
          </a:p>
          <a:p>
            <a:pPr>
              <a:spcBef>
                <a:spcPts val="600"/>
              </a:spcBef>
              <a:buNone/>
            </a:pPr>
            <a:r>
              <a:rPr lang="en-GB" i="1" dirty="0" smtClean="0">
                <a:solidFill>
                  <a:srgbClr val="002060"/>
                </a:solidFill>
              </a:rPr>
              <a:t>..</a:t>
            </a:r>
            <a:r>
              <a:rPr lang="fi-FI" i="1" dirty="0" smtClean="0">
                <a:solidFill>
                  <a:srgbClr val="002060"/>
                </a:solidFill>
              </a:rPr>
              <a:t> I document quite in detail how well students have managed to reach the aims... The paper-and-pencil tests are a starting-point and then I check the notebooks, how well students have taken part in classroom discussion and how well they carry out and understand experiments... </a:t>
            </a:r>
            <a:r>
              <a:rPr lang="en-GB" i="1" dirty="0" smtClean="0">
                <a:solidFill>
                  <a:srgbClr val="002060"/>
                </a:solidFill>
              </a:rPr>
              <a:t>(Teacher 1, 167)</a:t>
            </a:r>
            <a:endParaRPr lang="en-GB" dirty="0" smtClean="0">
              <a:solidFill>
                <a:srgbClr val="002060"/>
              </a:solidFill>
            </a:endParaRPr>
          </a:p>
        </p:txBody>
      </p:sp>
      <p:sp>
        <p:nvSpPr>
          <p:cNvPr id="6" name="Slide Number Placeholder 5"/>
          <p:cNvSpPr>
            <a:spLocks noGrp="1"/>
          </p:cNvSpPr>
          <p:nvPr>
            <p:ph type="sldNum" sz="quarter" idx="10"/>
          </p:nvPr>
        </p:nvSpPr>
        <p:spPr/>
        <p:txBody>
          <a:bodyPr/>
          <a:lstStyle/>
          <a:p>
            <a:fld id="{89059335-AFD3-4DED-970B-1AD46A147785}" type="slidenum">
              <a:rPr lang="en-GB" smtClean="0">
                <a:solidFill>
                  <a:srgbClr val="8C8A87"/>
                </a:solidFill>
              </a:rPr>
              <a:pPr/>
              <a:t>37</a:t>
            </a:fld>
            <a:endParaRPr lang="en-GB" dirty="0">
              <a:solidFill>
                <a:srgbClr val="8C8A87"/>
              </a:solidFill>
            </a:endParaRPr>
          </a:p>
        </p:txBody>
      </p:sp>
    </p:spTree>
    <p:extLst>
      <p:ext uri="{BB962C8B-B14F-4D97-AF65-F5344CB8AC3E}">
        <p14:creationId xmlns:p14="http://schemas.microsoft.com/office/powerpoint/2010/main" val="1606980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998477" y="1757743"/>
            <a:ext cx="7010400" cy="4953000"/>
          </a:xfrm>
        </p:spPr>
        <p:txBody>
          <a:bodyPr>
            <a:normAutofit/>
          </a:bodyPr>
          <a:lstStyle/>
          <a:p>
            <a:r>
              <a:rPr lang="en-GB" dirty="0" smtClean="0"/>
              <a:t>Teachers emphasise differently pedagogical aims in (science classrooms) </a:t>
            </a:r>
            <a:r>
              <a:rPr lang="en-GB" dirty="0" smtClean="0">
                <a:sym typeface="Wingdings" pitchFamily="2" charset="2"/>
              </a:rPr>
              <a:t> </a:t>
            </a:r>
            <a:r>
              <a:rPr lang="en-GB" dirty="0" smtClean="0"/>
              <a:t>various needs</a:t>
            </a:r>
          </a:p>
          <a:p>
            <a:pPr lvl="1">
              <a:buClr>
                <a:schemeClr val="tx1"/>
              </a:buClr>
              <a:buFont typeface="Wingdings" pitchFamily="2" charset="2"/>
              <a:buChar char="à"/>
            </a:pPr>
            <a:r>
              <a:rPr lang="en-GB" dirty="0" smtClean="0"/>
              <a:t> assessment materials should be adaptable, easy to use and still serve specific demands of science education</a:t>
            </a:r>
          </a:p>
          <a:p>
            <a:pPr lvl="1">
              <a:buClr>
                <a:schemeClr val="tx1"/>
              </a:buClr>
              <a:buFont typeface="Wingdings" pitchFamily="2" charset="2"/>
              <a:buChar char="à"/>
            </a:pPr>
            <a:r>
              <a:rPr lang="en-GB" dirty="0" smtClean="0"/>
              <a:t> pedagogical issues should be </a:t>
            </a:r>
            <a:r>
              <a:rPr lang="en-GB" dirty="0" smtClean="0"/>
              <a:t>considered</a:t>
            </a:r>
            <a:endParaRPr lang="en-GB" dirty="0" smtClean="0">
              <a:sym typeface="Wingdings" pitchFamily="2" charset="2"/>
            </a:endParaRPr>
          </a:p>
          <a:p>
            <a:r>
              <a:rPr lang="en-GB" dirty="0" smtClean="0">
                <a:sym typeface="Wingdings" pitchFamily="2" charset="2"/>
              </a:rPr>
              <a:t>Teachers are aware of principles of assessment and self-regulated </a:t>
            </a:r>
            <a:r>
              <a:rPr lang="en-GB" dirty="0" smtClean="0">
                <a:sym typeface="Wingdings" pitchFamily="2" charset="2"/>
              </a:rPr>
              <a:t>learning</a:t>
            </a:r>
          </a:p>
          <a:p>
            <a:pPr>
              <a:buNone/>
            </a:pPr>
            <a:r>
              <a:rPr lang="en-GB" dirty="0">
                <a:sym typeface="Wingdings" pitchFamily="2" charset="2"/>
              </a:rPr>
              <a:t>	 willingness to try and use new innovations</a:t>
            </a:r>
          </a:p>
          <a:p>
            <a:pPr>
              <a:buNone/>
            </a:pPr>
            <a:r>
              <a:rPr lang="en-GB" dirty="0">
                <a:sym typeface="Wingdings" pitchFamily="2" charset="2"/>
              </a:rPr>
              <a:t>	 a need for modifying the current practice</a:t>
            </a:r>
          </a:p>
          <a:p>
            <a:r>
              <a:rPr lang="fi-FI" dirty="0" smtClean="0"/>
              <a:t>A </a:t>
            </a:r>
            <a:r>
              <a:rPr lang="fi-FI" dirty="0" err="1"/>
              <a:t>challenge</a:t>
            </a:r>
            <a:r>
              <a:rPr lang="fi-FI" dirty="0"/>
              <a:t> </a:t>
            </a:r>
            <a:r>
              <a:rPr lang="fi-FI" dirty="0" smtClean="0"/>
              <a:t>to </a:t>
            </a:r>
            <a:r>
              <a:rPr lang="fi-FI" dirty="0" err="1" smtClean="0"/>
              <a:t>teacher-adaptive</a:t>
            </a:r>
            <a:r>
              <a:rPr lang="fi-FI" dirty="0" smtClean="0"/>
              <a:t> </a:t>
            </a:r>
            <a:r>
              <a:rPr lang="fi-FI" dirty="0" err="1" smtClean="0"/>
              <a:t>assessment</a:t>
            </a:r>
            <a:endParaRPr lang="en-GB" dirty="0">
              <a:sym typeface="Wingdings" pitchFamily="2" charset="2"/>
            </a:endParaRPr>
          </a:p>
        </p:txBody>
      </p:sp>
      <p:sp>
        <p:nvSpPr>
          <p:cNvPr id="4" name="Date Placeholder 3"/>
          <p:cNvSpPr>
            <a:spLocks noGrp="1"/>
          </p:cNvSpPr>
          <p:nvPr>
            <p:ph type="dt" sz="half" idx="10"/>
          </p:nvPr>
        </p:nvSpPr>
        <p:spPr/>
        <p:txBody>
          <a:bodyPr/>
          <a:lstStyle/>
          <a:p>
            <a:fld id="{9D195EBF-A623-4132-8BFB-6C390436C964}" type="datetime1">
              <a:rPr lang="fi-FI" smtClean="0"/>
              <a:pPr/>
              <a:t>17.11.2015</a:t>
            </a:fld>
            <a:endParaRPr lang="en-GB"/>
          </a:p>
        </p:txBody>
      </p:sp>
      <p:sp>
        <p:nvSpPr>
          <p:cNvPr id="6" name="Slide Number Placeholder 5"/>
          <p:cNvSpPr>
            <a:spLocks noGrp="1"/>
          </p:cNvSpPr>
          <p:nvPr>
            <p:ph type="sldNum" sz="quarter" idx="4294967295"/>
          </p:nvPr>
        </p:nvSpPr>
        <p:spPr>
          <a:xfrm>
            <a:off x="8388351" y="6165851"/>
            <a:ext cx="431800" cy="431799"/>
          </a:xfrm>
          <a:prstGeom prst="rect">
            <a:avLst/>
          </a:prstGeom>
        </p:spPr>
        <p:txBody>
          <a:bodyPr/>
          <a:lstStyle/>
          <a:p>
            <a:fld id="{89059335-AFD3-4DED-970B-1AD46A147785}" type="slidenum">
              <a:rPr lang="en-GB" smtClean="0"/>
              <a:pPr/>
              <a:t>38</a:t>
            </a:fld>
            <a:endParaRPr lang="en-GB"/>
          </a:p>
        </p:txBody>
      </p:sp>
      <p:sp>
        <p:nvSpPr>
          <p:cNvPr id="7" name="Title 6"/>
          <p:cNvSpPr>
            <a:spLocks noGrp="1"/>
          </p:cNvSpPr>
          <p:nvPr>
            <p:ph type="title"/>
          </p:nvPr>
        </p:nvSpPr>
        <p:spPr>
          <a:xfrm>
            <a:off x="1979613" y="188640"/>
            <a:ext cx="7010400" cy="1116013"/>
          </a:xfrm>
        </p:spPr>
        <p:txBody>
          <a:bodyPr/>
          <a:lstStyle/>
          <a:p>
            <a:pPr>
              <a:lnSpc>
                <a:spcPct val="100000"/>
              </a:lnSpc>
            </a:pPr>
            <a:r>
              <a:rPr lang="fi-FI" sz="2800" dirty="0" err="1" smtClean="0"/>
              <a:t>Discussion</a:t>
            </a:r>
            <a:r>
              <a:rPr lang="fi-FI" sz="2800" dirty="0" smtClean="0"/>
              <a:t>:</a:t>
            </a:r>
            <a:endParaRPr lang="en-GB" sz="1800" dirty="0"/>
          </a:p>
        </p:txBody>
      </p:sp>
    </p:spTree>
    <p:extLst>
      <p:ext uri="{BB962C8B-B14F-4D97-AF65-F5344CB8AC3E}">
        <p14:creationId xmlns:p14="http://schemas.microsoft.com/office/powerpoint/2010/main" val="18354942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GB" sz="3100" dirty="0" smtClean="0"/>
              <a:t/>
            </a:r>
            <a:br>
              <a:rPr lang="en-GB" sz="3100" dirty="0" smtClean="0"/>
            </a:br>
            <a:r>
              <a:rPr lang="en-GB" sz="3100" dirty="0" smtClean="0"/>
              <a:t>The practice of assessment</a:t>
            </a:r>
            <a:endParaRPr lang="en-GB" sz="2000" dirty="0">
              <a:latin typeface="+mn-lt"/>
            </a:endParaRPr>
          </a:p>
        </p:txBody>
      </p:sp>
      <p:sp>
        <p:nvSpPr>
          <p:cNvPr id="8" name="Content Placeholder 7"/>
          <p:cNvSpPr>
            <a:spLocks noGrp="1"/>
          </p:cNvSpPr>
          <p:nvPr>
            <p:ph idx="1"/>
          </p:nvPr>
        </p:nvSpPr>
        <p:spPr>
          <a:xfrm>
            <a:off x="1439652" y="1988840"/>
            <a:ext cx="7219528" cy="4608512"/>
          </a:xfrm>
        </p:spPr>
        <p:txBody>
          <a:bodyPr>
            <a:normAutofit fontScale="85000" lnSpcReduction="10000"/>
          </a:bodyPr>
          <a:lstStyle/>
          <a:p>
            <a:pPr>
              <a:buNone/>
            </a:pPr>
            <a:r>
              <a:rPr lang="en-GB" sz="2400" dirty="0" smtClean="0"/>
              <a:t>Data example: “innate feeling”</a:t>
            </a:r>
            <a:endParaRPr lang="en-US" i="1" dirty="0" smtClean="0"/>
          </a:p>
          <a:p>
            <a:pPr>
              <a:buNone/>
            </a:pPr>
            <a:r>
              <a:rPr lang="en-US" sz="2400" i="1" dirty="0" smtClean="0"/>
              <a:t>well a teacher is left with </a:t>
            </a:r>
            <a:r>
              <a:rPr lang="en-US" sz="2400" i="1" u="sng" dirty="0" smtClean="0"/>
              <a:t>this kind of image</a:t>
            </a:r>
            <a:r>
              <a:rPr lang="en-US" sz="2400" i="1" dirty="0" smtClean="0"/>
              <a:t>...let’s say that in time I have learnt to trust my own image for example of class activity and this kind of participation…and then </a:t>
            </a:r>
            <a:r>
              <a:rPr lang="en-US" sz="2400" i="1" u="sng" dirty="0" smtClean="0"/>
              <a:t>you just have to trust your own professionalism </a:t>
            </a:r>
            <a:r>
              <a:rPr lang="en-US" sz="2400" i="1" dirty="0" smtClean="0"/>
              <a:t>too, that I do remember how this one like does…because I can’t write down somebody’s activity in every class… but there is that professionalism that </a:t>
            </a:r>
            <a:r>
              <a:rPr lang="en-US" sz="2400" i="1" u="sng" dirty="0" smtClean="0"/>
              <a:t>you know the students and you can like straight away determine their level of participation</a:t>
            </a:r>
            <a:r>
              <a:rPr lang="en-US" sz="2400" i="1" dirty="0" smtClean="0"/>
              <a:t> which is assessed continuously… (B1, 145)</a:t>
            </a:r>
            <a:endParaRPr lang="en-GB" sz="2400" dirty="0">
              <a:solidFill>
                <a:srgbClr val="002060"/>
              </a:solidFill>
            </a:endParaRPr>
          </a:p>
        </p:txBody>
      </p:sp>
      <p:sp>
        <p:nvSpPr>
          <p:cNvPr id="6" name="Slide Number Placeholder 5"/>
          <p:cNvSpPr>
            <a:spLocks noGrp="1"/>
          </p:cNvSpPr>
          <p:nvPr>
            <p:ph type="sldNum" sz="quarter" idx="10"/>
          </p:nvPr>
        </p:nvSpPr>
        <p:spPr/>
        <p:txBody>
          <a:bodyPr/>
          <a:lstStyle/>
          <a:p>
            <a:fld id="{89059335-AFD3-4DED-970B-1AD46A147785}" type="slidenum">
              <a:rPr lang="en-GB" smtClean="0">
                <a:solidFill>
                  <a:srgbClr val="8C8A87"/>
                </a:solidFill>
              </a:rPr>
              <a:pPr/>
              <a:t>39</a:t>
            </a:fld>
            <a:endParaRPr lang="en-GB">
              <a:solidFill>
                <a:srgbClr val="8C8A87"/>
              </a:solidFill>
            </a:endParaRPr>
          </a:p>
        </p:txBody>
      </p:sp>
    </p:spTree>
    <p:extLst>
      <p:ext uri="{BB962C8B-B14F-4D97-AF65-F5344CB8AC3E}">
        <p14:creationId xmlns:p14="http://schemas.microsoft.com/office/powerpoint/2010/main" val="3211658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nvPr>
        </p:nvGraphicFramePr>
        <p:xfrm>
          <a:off x="29621" y="1634383"/>
          <a:ext cx="9085944" cy="3522809"/>
        </p:xfrm>
        <a:graphic>
          <a:graphicData uri="http://schemas.openxmlformats.org/drawingml/2006/table">
            <a:tbl>
              <a:tblPr firstRow="1" bandRow="1">
                <a:tableStyleId>{5C22544A-7EE6-4342-B048-85BDC9FD1C3A}</a:tableStyleId>
              </a:tblPr>
              <a:tblGrid>
                <a:gridCol w="1766861"/>
                <a:gridCol w="3489199"/>
                <a:gridCol w="3829884"/>
              </a:tblGrid>
              <a:tr h="432048">
                <a:tc>
                  <a:txBody>
                    <a:bodyPr/>
                    <a:lstStyle/>
                    <a:p>
                      <a:endParaRPr lang="fi-FI" sz="2400" dirty="0"/>
                    </a:p>
                  </a:txBody>
                  <a:tcPr/>
                </a:tc>
                <a:tc>
                  <a:txBody>
                    <a:bodyPr/>
                    <a:lstStyle/>
                    <a:p>
                      <a:r>
                        <a:rPr lang="en-US" sz="2000" b="1" dirty="0" smtClean="0"/>
                        <a:t>Outcome based –model</a:t>
                      </a:r>
                      <a:endParaRPr lang="fi-FI" sz="2000" dirty="0"/>
                    </a:p>
                  </a:txBody>
                  <a:tcPr/>
                </a:tc>
                <a:tc>
                  <a:txBody>
                    <a:bodyPr/>
                    <a:lstStyle/>
                    <a:p>
                      <a:r>
                        <a:rPr lang="en-US" sz="2000" b="1" dirty="0" smtClean="0"/>
                        <a:t>Finnish  –model</a:t>
                      </a:r>
                      <a:endParaRPr lang="fi-FI" sz="2000" dirty="0"/>
                    </a:p>
                  </a:txBody>
                  <a:tcPr/>
                </a:tc>
              </a:tr>
              <a:tr h="413849">
                <a:tc>
                  <a:txBody>
                    <a:bodyPr/>
                    <a:lstStyle/>
                    <a:p>
                      <a:r>
                        <a:rPr lang="en-US" sz="1800" noProof="0" dirty="0" smtClean="0"/>
                        <a:t>Aims as</a:t>
                      </a:r>
                      <a:endParaRPr lang="en-US" sz="1800" noProof="0" dirty="0"/>
                    </a:p>
                  </a:txBody>
                  <a:tcPr>
                    <a:solidFill>
                      <a:schemeClr val="accent5">
                        <a:lumMod val="60000"/>
                        <a:lumOff val="40000"/>
                      </a:schemeClr>
                    </a:solidFill>
                  </a:tcPr>
                </a:tc>
                <a:tc>
                  <a:txBody>
                    <a:bodyPr/>
                    <a:lstStyle/>
                    <a:p>
                      <a:r>
                        <a:rPr lang="en-US" sz="1800" noProof="0" dirty="0" smtClean="0"/>
                        <a:t>Learning outcomes</a:t>
                      </a:r>
                      <a:endParaRPr lang="en-US" sz="1800" noProof="0" dirty="0"/>
                    </a:p>
                  </a:txBody>
                  <a:tcPr>
                    <a:solidFill>
                      <a:schemeClr val="accent5">
                        <a:lumMod val="60000"/>
                        <a:lumOff val="40000"/>
                      </a:schemeClr>
                    </a:solidFill>
                  </a:tcPr>
                </a:tc>
                <a:tc>
                  <a:txBody>
                    <a:bodyPr/>
                    <a:lstStyle/>
                    <a:p>
                      <a:r>
                        <a:rPr lang="en-US" sz="1800" noProof="0" dirty="0" smtClean="0"/>
                        <a:t>Broad aims for teaching/ learning</a:t>
                      </a:r>
                      <a:endParaRPr lang="en-US" sz="1800" noProof="0" dirty="0"/>
                    </a:p>
                  </a:txBody>
                  <a:tcPr>
                    <a:solidFill>
                      <a:schemeClr val="accent5">
                        <a:lumMod val="60000"/>
                        <a:lumOff val="40000"/>
                      </a:schemeClr>
                    </a:solidFill>
                  </a:tcPr>
                </a:tc>
              </a:tr>
              <a:tr h="576064">
                <a:tc>
                  <a:txBody>
                    <a:bodyPr/>
                    <a:lstStyle/>
                    <a:p>
                      <a:r>
                        <a:rPr lang="en-US" sz="1800" noProof="0" dirty="0" smtClean="0"/>
                        <a:t>Important</a:t>
                      </a:r>
                      <a:r>
                        <a:rPr lang="en-US" sz="1800" baseline="0" noProof="0" dirty="0" smtClean="0"/>
                        <a:t> l</a:t>
                      </a:r>
                      <a:r>
                        <a:rPr lang="en-US" sz="1800" noProof="0" dirty="0" smtClean="0"/>
                        <a:t>evel</a:t>
                      </a:r>
                      <a:endParaRPr lang="en-US" sz="1800" noProof="0" dirty="0"/>
                    </a:p>
                  </a:txBody>
                  <a:tcPr/>
                </a:tc>
                <a:tc>
                  <a:txBody>
                    <a:bodyPr/>
                    <a:lstStyle/>
                    <a:p>
                      <a:r>
                        <a:rPr lang="en-US" sz="1800" noProof="0" dirty="0" smtClean="0"/>
                        <a:t>National/</a:t>
                      </a:r>
                      <a:r>
                        <a:rPr lang="en-GB" dirty="0" smtClean="0"/>
                        <a:t>district</a:t>
                      </a:r>
                      <a:r>
                        <a:rPr lang="en-US" sz="1800" noProof="0" dirty="0" smtClean="0"/>
                        <a:t>  level planning and assessment</a:t>
                      </a:r>
                      <a:endParaRPr lang="en-US" sz="1800" noProof="0" dirty="0"/>
                    </a:p>
                  </a:txBody>
                  <a:tcPr/>
                </a:tc>
                <a:tc>
                  <a:txBody>
                    <a:bodyPr/>
                    <a:lstStyle/>
                    <a:p>
                      <a:r>
                        <a:rPr lang="en-US" sz="1800" noProof="0" dirty="0" smtClean="0"/>
                        <a:t>Assessment and planning at the level of a school and classrooms </a:t>
                      </a:r>
                      <a:endParaRPr lang="en-US" sz="1800" noProof="0" dirty="0"/>
                    </a:p>
                  </a:txBody>
                  <a:tcPr/>
                </a:tc>
              </a:tr>
              <a:tr h="1757888">
                <a:tc>
                  <a:txBody>
                    <a:bodyPr/>
                    <a:lstStyle/>
                    <a:p>
                      <a:endParaRPr lang="en-US" sz="28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dirty="0" smtClean="0"/>
                        <a:t>+a learner knows what he/she </a:t>
                      </a:r>
                      <a:br>
                        <a:rPr lang="en-US" sz="1800" noProof="0" dirty="0" smtClean="0"/>
                      </a:br>
                      <a:r>
                        <a:rPr lang="en-US" sz="1800" noProof="0" dirty="0" smtClean="0"/>
                        <a:t>  should</a:t>
                      </a:r>
                      <a:r>
                        <a:rPr lang="en-US" sz="1800" baseline="0" noProof="0" dirty="0" smtClean="0"/>
                        <a:t> </a:t>
                      </a:r>
                      <a:r>
                        <a:rPr lang="en-US" sz="1800" noProof="0" dirty="0" smtClean="0"/>
                        <a:t>learn</a:t>
                      </a:r>
                      <a:r>
                        <a:rPr lang="en-US" sz="1800" baseline="0" noProof="0" dirty="0" smtClean="0"/>
                        <a:t> </a:t>
                      </a:r>
                      <a:r>
                        <a:rPr lang="en-US" sz="1800" noProof="0" dirty="0" smtClean="0"/>
                        <a:t/>
                      </a:r>
                      <a:br>
                        <a:rPr lang="en-US" sz="1800" noProof="0" dirty="0" smtClean="0"/>
                      </a:br>
                      <a:r>
                        <a:rPr lang="en-US" sz="1800" noProof="0" dirty="0" smtClean="0"/>
                        <a:t>- competitive school culture:</a:t>
                      </a:r>
                      <a:br>
                        <a:rPr lang="en-US" sz="1800" noProof="0" dirty="0" smtClean="0"/>
                      </a:br>
                      <a:r>
                        <a:rPr lang="en-US" sz="1800" noProof="0" dirty="0" smtClean="0"/>
                        <a:t>  ranking of students and </a:t>
                      </a:r>
                      <a:br>
                        <a:rPr lang="en-US" sz="1800" noProof="0" dirty="0" smtClean="0"/>
                      </a:br>
                      <a:r>
                        <a:rPr lang="en-US" sz="1800" noProof="0" dirty="0" smtClean="0"/>
                        <a:t>  schools</a:t>
                      </a:r>
                    </a:p>
                    <a:p>
                      <a:r>
                        <a:rPr lang="en-US" sz="1800" noProof="0" dirty="0" smtClean="0"/>
                        <a:t>- “teaching to the test”</a:t>
                      </a:r>
                    </a:p>
                    <a:p>
                      <a:endParaRPr lang="en-US" sz="1800" noProof="0" dirty="0"/>
                    </a:p>
                  </a:txBody>
                  <a:tcPr/>
                </a:tc>
                <a:tc>
                  <a:txBody>
                    <a:bodyPr/>
                    <a:lstStyle/>
                    <a:p>
                      <a:r>
                        <a:rPr lang="en-US" sz="1800" noProof="0" dirty="0" smtClean="0"/>
                        <a:t>+co-planning</a:t>
                      </a:r>
                      <a:br>
                        <a:rPr lang="en-US" sz="1800" noProof="0" dirty="0" smtClean="0"/>
                      </a:br>
                      <a:r>
                        <a:rPr lang="en-US" sz="1800" noProof="0" dirty="0" smtClean="0"/>
                        <a:t>+a teacher conducts  assessment  </a:t>
                      </a:r>
                      <a:br>
                        <a:rPr lang="en-US" sz="1800" noProof="0" dirty="0" smtClean="0"/>
                      </a:br>
                      <a:r>
                        <a:rPr lang="en-US" sz="1800" noProof="0" dirty="0" smtClean="0"/>
                        <a:t>  for  enhancing learning processes</a:t>
                      </a:r>
                    </a:p>
                    <a:p>
                      <a:r>
                        <a:rPr lang="en-US" sz="1800" noProof="0" dirty="0" smtClean="0"/>
                        <a:t>- problematic to compare the </a:t>
                      </a:r>
                      <a:br>
                        <a:rPr lang="en-US" sz="1800" noProof="0" dirty="0" smtClean="0"/>
                      </a:br>
                      <a:r>
                        <a:rPr lang="en-US" sz="1800" noProof="0" dirty="0" smtClean="0"/>
                        <a:t>  quality of learning outcomes and </a:t>
                      </a:r>
                      <a:br>
                        <a:rPr lang="en-US" sz="1800" noProof="0" dirty="0" smtClean="0"/>
                      </a:br>
                      <a:r>
                        <a:rPr lang="en-US" sz="1800" noProof="0" dirty="0" smtClean="0"/>
                        <a:t>  select students to next level</a:t>
                      </a:r>
                      <a:endParaRPr lang="en-US" sz="1800" noProof="0" dirty="0"/>
                    </a:p>
                  </a:txBody>
                  <a:tcPr/>
                </a:tc>
              </a:tr>
            </a:tbl>
          </a:graphicData>
        </a:graphic>
      </p:graphicFrame>
      <p:sp>
        <p:nvSpPr>
          <p:cNvPr id="2" name="Rectangle 1"/>
          <p:cNvSpPr/>
          <p:nvPr/>
        </p:nvSpPr>
        <p:spPr bwMode="auto">
          <a:xfrm>
            <a:off x="-324544" y="3177064"/>
            <a:ext cx="9577064" cy="24482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547749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979712" y="1916731"/>
            <a:ext cx="6840438" cy="4176565"/>
          </a:xfrm>
        </p:spPr>
        <p:txBody>
          <a:bodyPr>
            <a:noAutofit/>
          </a:bodyPr>
          <a:lstStyle/>
          <a:p>
            <a:r>
              <a:rPr lang="en-GB" dirty="0" smtClean="0"/>
              <a:t>Shift towards internal, teacher-conducted procedures like alternative and formative forms of assessment (aiming to </a:t>
            </a:r>
            <a:r>
              <a:rPr lang="en-US" dirty="0" smtClean="0"/>
              <a:t>improving learning)</a:t>
            </a:r>
            <a:endParaRPr lang="en-GB" dirty="0" smtClean="0"/>
          </a:p>
          <a:p>
            <a:pPr lvl="1"/>
            <a:r>
              <a:rPr lang="en-US" dirty="0" smtClean="0">
                <a:sym typeface="Wingdings" pitchFamily="2" charset="2"/>
              </a:rPr>
              <a:t>Internal/external perspectives</a:t>
            </a:r>
          </a:p>
          <a:p>
            <a:pPr lvl="1"/>
            <a:r>
              <a:rPr lang="en-US" dirty="0" smtClean="0"/>
              <a:t>Formative/summative/diagnostic</a:t>
            </a:r>
          </a:p>
          <a:p>
            <a:pPr lvl="1"/>
            <a:r>
              <a:rPr lang="en-US" dirty="0" smtClean="0"/>
              <a:t>Purposes of doing assessment</a:t>
            </a:r>
            <a:endParaRPr lang="en-US" dirty="0" smtClean="0">
              <a:sym typeface="Wingdings" pitchFamily="2" charset="2"/>
            </a:endParaRPr>
          </a:p>
          <a:p>
            <a:pPr lvl="1"/>
            <a:r>
              <a:rPr lang="en-US" dirty="0" smtClean="0">
                <a:sym typeface="Wingdings" pitchFamily="2" charset="2"/>
              </a:rPr>
              <a:t>Using of assessment information for different purposes</a:t>
            </a:r>
          </a:p>
          <a:p>
            <a:pPr lvl="1"/>
            <a:r>
              <a:rPr lang="en-US" dirty="0" smtClean="0">
                <a:sym typeface="Wingdings" pitchFamily="2" charset="2"/>
              </a:rPr>
              <a:t>Changes in assessment practice</a:t>
            </a:r>
          </a:p>
          <a:p>
            <a:pPr>
              <a:buNone/>
            </a:pPr>
            <a:endParaRPr lang="fi-FI" dirty="0" smtClean="0"/>
          </a:p>
          <a:p>
            <a:endParaRPr lang="fi-FI" dirty="0" smtClean="0"/>
          </a:p>
        </p:txBody>
      </p:sp>
      <p:sp>
        <p:nvSpPr>
          <p:cNvPr id="7" name="Title 6"/>
          <p:cNvSpPr>
            <a:spLocks noGrp="1"/>
          </p:cNvSpPr>
          <p:nvPr>
            <p:ph type="title"/>
          </p:nvPr>
        </p:nvSpPr>
        <p:spPr>
          <a:xfrm>
            <a:off x="1979613" y="188640"/>
            <a:ext cx="7010400" cy="1116013"/>
          </a:xfrm>
        </p:spPr>
        <p:txBody>
          <a:bodyPr>
            <a:normAutofit/>
          </a:bodyPr>
          <a:lstStyle/>
          <a:p>
            <a:r>
              <a:rPr lang="en-GB" sz="3100" dirty="0" smtClean="0"/>
              <a:t/>
            </a:r>
            <a:br>
              <a:rPr lang="en-GB" sz="3100" dirty="0" smtClean="0"/>
            </a:br>
            <a:r>
              <a:rPr lang="en-GB" sz="3100" dirty="0" smtClean="0"/>
              <a:t>Shift in </a:t>
            </a:r>
            <a:r>
              <a:rPr lang="en-GB" sz="3100" dirty="0" smtClean="0"/>
              <a:t>assessment</a:t>
            </a:r>
            <a:endParaRPr lang="en-GB" sz="3100" dirty="0"/>
          </a:p>
        </p:txBody>
      </p:sp>
      <p:sp>
        <p:nvSpPr>
          <p:cNvPr id="10" name="TextBox 9"/>
          <p:cNvSpPr txBox="1"/>
          <p:nvPr/>
        </p:nvSpPr>
        <p:spPr>
          <a:xfrm>
            <a:off x="10260632" y="5337212"/>
            <a:ext cx="184731" cy="369332"/>
          </a:xfrm>
          <a:prstGeom prst="rect">
            <a:avLst/>
          </a:prstGeom>
          <a:noFill/>
        </p:spPr>
        <p:txBody>
          <a:bodyPr wrap="none" rtlCol="0">
            <a:spAutoFit/>
          </a:bodyPr>
          <a:lstStyle/>
          <a:p>
            <a:endParaRPr lang="fi-FI" dirty="0"/>
          </a:p>
        </p:txBody>
      </p:sp>
      <p:sp>
        <p:nvSpPr>
          <p:cNvPr id="11" name="Text Box 4"/>
          <p:cNvSpPr txBox="1">
            <a:spLocks noChangeArrowheads="1"/>
          </p:cNvSpPr>
          <p:nvPr/>
        </p:nvSpPr>
        <p:spPr bwMode="auto">
          <a:xfrm>
            <a:off x="791580" y="5877272"/>
            <a:ext cx="8172908" cy="586957"/>
          </a:xfrm>
          <a:prstGeom prst="rect">
            <a:avLst/>
          </a:prstGeom>
          <a:solidFill>
            <a:schemeClr val="bg1"/>
          </a:solidFill>
          <a:ln w="9525">
            <a:noFill/>
            <a:round/>
            <a:headEnd/>
            <a:tailEnd/>
          </a:ln>
        </p:spPr>
        <p:txBody>
          <a:bodyPr wrap="square" lIns="90000" tIns="46800" rIns="90000" bIns="46800">
            <a:spAutoFit/>
          </a:bodyPr>
          <a:lstStyle/>
          <a:p>
            <a:pPr algn="r">
              <a:spcAft>
                <a:spcPts val="625"/>
              </a:spcAft>
              <a:tabLst>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smtClean="0">
                <a:solidFill>
                  <a:srgbClr val="1E1C77"/>
                </a:solidFill>
                <a:latin typeface="+mn-lt"/>
              </a:rPr>
              <a:t>(Maier, 2009; Black &amp; </a:t>
            </a:r>
            <a:r>
              <a:rPr lang="en-GB" sz="1600" dirty="0" err="1" smtClean="0">
                <a:solidFill>
                  <a:srgbClr val="1E1C77"/>
                </a:solidFill>
                <a:latin typeface="+mn-lt"/>
              </a:rPr>
              <a:t>Wiliam</a:t>
            </a:r>
            <a:r>
              <a:rPr lang="en-GB" sz="1600" dirty="0" smtClean="0">
                <a:solidFill>
                  <a:srgbClr val="1E1C77"/>
                </a:solidFill>
                <a:latin typeface="+mn-lt"/>
              </a:rPr>
              <a:t>, 2003; Parr &amp; </a:t>
            </a:r>
            <a:r>
              <a:rPr lang="en-GB" sz="1600" dirty="0" err="1" smtClean="0">
                <a:solidFill>
                  <a:srgbClr val="1E1C77"/>
                </a:solidFill>
                <a:latin typeface="+mn-lt"/>
              </a:rPr>
              <a:t>Timperley</a:t>
            </a:r>
            <a:r>
              <a:rPr lang="en-GB" sz="1600" dirty="0" smtClean="0">
                <a:solidFill>
                  <a:srgbClr val="1E1C77"/>
                </a:solidFill>
                <a:latin typeface="+mn-lt"/>
              </a:rPr>
              <a:t>, 2008; </a:t>
            </a:r>
            <a:r>
              <a:rPr lang="nl-NL" sz="1600" dirty="0" smtClean="0">
                <a:solidFill>
                  <a:srgbClr val="1E1C77"/>
                </a:solidFill>
                <a:latin typeface="+mn-lt"/>
              </a:rPr>
              <a:t/>
            </a:r>
            <a:br>
              <a:rPr lang="nl-NL" sz="1600" dirty="0" smtClean="0">
                <a:solidFill>
                  <a:srgbClr val="1E1C77"/>
                </a:solidFill>
                <a:latin typeface="+mn-lt"/>
              </a:rPr>
            </a:br>
            <a:r>
              <a:rPr lang="en-GB" sz="1600" dirty="0" err="1" smtClean="0">
                <a:solidFill>
                  <a:srgbClr val="1E1C77"/>
                </a:solidFill>
                <a:latin typeface="+mn-lt"/>
              </a:rPr>
              <a:t>Inbar</a:t>
            </a:r>
            <a:r>
              <a:rPr lang="en-GB" sz="1600" dirty="0" smtClean="0">
                <a:solidFill>
                  <a:srgbClr val="1E1C77"/>
                </a:solidFill>
                <a:latin typeface="+mn-lt"/>
              </a:rPr>
              <a:t>-</a:t>
            </a:r>
            <a:r>
              <a:rPr lang="en-GB" sz="1600" dirty="0" err="1" smtClean="0">
                <a:solidFill>
                  <a:srgbClr val="1E1C77"/>
                </a:solidFill>
                <a:latin typeface="+mn-lt"/>
              </a:rPr>
              <a:t>Lourie</a:t>
            </a:r>
            <a:r>
              <a:rPr lang="en-GB" sz="1600" dirty="0" smtClean="0">
                <a:solidFill>
                  <a:srgbClr val="1E1C77"/>
                </a:solidFill>
                <a:latin typeface="+mn-lt"/>
              </a:rPr>
              <a:t> &amp; </a:t>
            </a:r>
            <a:r>
              <a:rPr lang="en-GB" sz="1600" dirty="0" err="1" smtClean="0">
                <a:solidFill>
                  <a:srgbClr val="1E1C77"/>
                </a:solidFill>
                <a:latin typeface="+mn-lt"/>
              </a:rPr>
              <a:t>Donitsa</a:t>
            </a:r>
            <a:r>
              <a:rPr lang="en-GB" sz="1600" dirty="0" smtClean="0">
                <a:solidFill>
                  <a:srgbClr val="1E1C77"/>
                </a:solidFill>
                <a:latin typeface="+mn-lt"/>
              </a:rPr>
              <a:t>-Schmidt, 2009;)</a:t>
            </a:r>
            <a:endParaRPr lang="en-GB" sz="1600" dirty="0">
              <a:solidFill>
                <a:srgbClr val="1E1C77"/>
              </a:solidFill>
              <a:latin typeface="+mn-lt"/>
            </a:endParaRPr>
          </a:p>
        </p:txBody>
      </p:sp>
      <p:sp>
        <p:nvSpPr>
          <p:cNvPr id="9" name="Slide Number Placeholder 5"/>
          <p:cNvSpPr>
            <a:spLocks noGrp="1"/>
          </p:cNvSpPr>
          <p:nvPr>
            <p:ph type="sldNum" sz="quarter" idx="4294967295"/>
          </p:nvPr>
        </p:nvSpPr>
        <p:spPr>
          <a:xfrm>
            <a:off x="8604696" y="6453585"/>
            <a:ext cx="431800" cy="431799"/>
          </a:xfrm>
          <a:prstGeom prst="rect">
            <a:avLst/>
          </a:prstGeom>
        </p:spPr>
        <p:txBody>
          <a:bodyPr/>
          <a:lstStyle/>
          <a:p>
            <a:fld id="{89059335-AFD3-4DED-970B-1AD46A147785}" type="slidenum">
              <a:rPr lang="en-GB" smtClean="0"/>
              <a:pPr/>
              <a:t>40</a:t>
            </a:fld>
            <a:endParaRPr lang="en-GB" dirty="0"/>
          </a:p>
        </p:txBody>
      </p:sp>
    </p:spTree>
    <p:extLst>
      <p:ext uri="{BB962C8B-B14F-4D97-AF65-F5344CB8AC3E}">
        <p14:creationId xmlns:p14="http://schemas.microsoft.com/office/powerpoint/2010/main" val="11721337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1030216.JPG"/>
          <p:cNvPicPr>
            <a:picLocks noChangeAspect="1"/>
          </p:cNvPicPr>
          <p:nvPr/>
        </p:nvPicPr>
        <p:blipFill>
          <a:blip r:embed="rId3" cstate="print">
            <a:lum bright="12000"/>
          </a:blip>
          <a:stretch>
            <a:fillRect/>
          </a:stretch>
        </p:blipFill>
        <p:spPr>
          <a:xfrm>
            <a:off x="-785813" y="0"/>
            <a:ext cx="10521951" cy="6986588"/>
          </a:xfrm>
          <a:prstGeom prst="rect">
            <a:avLst/>
          </a:prstGeom>
          <a:effectLst>
            <a:outerShdw blurRad="50800" dist="50800" dir="5400000" algn="ctr" rotWithShape="0">
              <a:srgbClr val="000000">
                <a:alpha val="68000"/>
              </a:srgbClr>
            </a:outerShdw>
          </a:effectLst>
        </p:spPr>
      </p:pic>
      <p:sp>
        <p:nvSpPr>
          <p:cNvPr id="36867" name="Rectangle 2"/>
          <p:cNvSpPr>
            <a:spLocks noGrp="1" noChangeArrowheads="1"/>
          </p:cNvSpPr>
          <p:nvPr>
            <p:ph type="ctrTitle"/>
          </p:nvPr>
        </p:nvSpPr>
        <p:spPr>
          <a:xfrm>
            <a:off x="-357188" y="4786313"/>
            <a:ext cx="10501313" cy="1785937"/>
          </a:xfrm>
          <a:solidFill>
            <a:schemeClr val="bg1"/>
          </a:solidFill>
        </p:spPr>
        <p:txBody>
          <a:bodyPr/>
          <a:lstStyle/>
          <a:p>
            <a:pPr algn="ctr"/>
            <a:r>
              <a:rPr lang="en-US" sz="2800" dirty="0" smtClean="0"/>
              <a:t>National Monitoring in Science </a:t>
            </a:r>
            <a:br>
              <a:rPr lang="en-US" sz="2800" dirty="0" smtClean="0"/>
            </a:br>
            <a:endParaRPr lang="fi-FI" sz="2800" dirty="0" smtClean="0"/>
          </a:p>
        </p:txBody>
      </p:sp>
      <p:sp>
        <p:nvSpPr>
          <p:cNvPr id="36868" name="Text Box 3"/>
          <p:cNvSpPr txBox="1">
            <a:spLocks noChangeArrowheads="1"/>
          </p:cNvSpPr>
          <p:nvPr/>
        </p:nvSpPr>
        <p:spPr bwMode="auto">
          <a:xfrm>
            <a:off x="1071563" y="5429250"/>
            <a:ext cx="6937375" cy="895350"/>
          </a:xfrm>
          <a:prstGeom prst="rect">
            <a:avLst/>
          </a:prstGeom>
          <a:noFill/>
          <a:ln w="9525">
            <a:noFill/>
            <a:miter lim="800000"/>
            <a:headEnd/>
            <a:tailEnd/>
          </a:ln>
        </p:spPr>
        <p:txBody>
          <a:bodyPr anchor="b"/>
          <a:lstStyle/>
          <a:p>
            <a:pPr>
              <a:spcBef>
                <a:spcPct val="50000"/>
              </a:spcBef>
            </a:pPr>
            <a:endParaRPr lang="en-GB" sz="1600" b="1">
              <a:latin typeface="Arial" pitchFamily="34" charset="0"/>
            </a:endParaRPr>
          </a:p>
        </p:txBody>
      </p:sp>
    </p:spTree>
    <p:extLst>
      <p:ext uri="{BB962C8B-B14F-4D97-AF65-F5344CB8AC3E}">
        <p14:creationId xmlns:p14="http://schemas.microsoft.com/office/powerpoint/2010/main" val="53521347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3000" y="116632"/>
            <a:ext cx="7164388" cy="1150938"/>
          </a:xfrm>
        </p:spPr>
        <p:txBody>
          <a:bodyPr>
            <a:normAutofit/>
          </a:bodyPr>
          <a:lstStyle/>
          <a:p>
            <a:r>
              <a:rPr lang="en-GB" dirty="0" smtClean="0"/>
              <a:t>National level monitoring (assessment)</a:t>
            </a:r>
            <a:endParaRPr lang="en-GB" dirty="0"/>
          </a:p>
        </p:txBody>
      </p:sp>
      <p:sp>
        <p:nvSpPr>
          <p:cNvPr id="3" name="Content Placeholder 2"/>
          <p:cNvSpPr>
            <a:spLocks noGrp="1"/>
          </p:cNvSpPr>
          <p:nvPr>
            <p:ph idx="1"/>
          </p:nvPr>
        </p:nvSpPr>
        <p:spPr>
          <a:xfrm>
            <a:off x="1979612" y="1900312"/>
            <a:ext cx="6938491" cy="4953000"/>
          </a:xfrm>
        </p:spPr>
        <p:txBody>
          <a:bodyPr>
            <a:noAutofit/>
          </a:bodyPr>
          <a:lstStyle/>
          <a:p>
            <a:r>
              <a:rPr lang="en-US" dirty="0" smtClean="0"/>
              <a:t>The aim was to </a:t>
            </a:r>
            <a:r>
              <a:rPr lang="en-US" dirty="0"/>
              <a:t>monitor how well students </a:t>
            </a:r>
            <a:r>
              <a:rPr lang="en-US" dirty="0" smtClean="0"/>
              <a:t>had acquired </a:t>
            </a:r>
            <a:r>
              <a:rPr lang="en-US" dirty="0"/>
              <a:t>the knowledge and skills in science subjects indicated in the </a:t>
            </a:r>
            <a:r>
              <a:rPr lang="en-US" i="1" dirty="0"/>
              <a:t>National Core Curriculum for Basic Education</a:t>
            </a:r>
            <a:r>
              <a:rPr lang="en-US" dirty="0"/>
              <a:t> (FNBE, 2004</a:t>
            </a:r>
            <a:r>
              <a:rPr lang="en-US" dirty="0" smtClean="0"/>
              <a:t>):</a:t>
            </a:r>
          </a:p>
          <a:p>
            <a:pPr lvl="1"/>
            <a:r>
              <a:rPr lang="en-US" dirty="0" smtClean="0"/>
              <a:t>Organized in </a:t>
            </a:r>
            <a:r>
              <a:rPr lang="en-US" dirty="0"/>
              <a:t>the year 2011 </a:t>
            </a:r>
            <a:r>
              <a:rPr lang="en-US" dirty="0" smtClean="0"/>
              <a:t/>
            </a:r>
            <a:br>
              <a:rPr lang="en-US" dirty="0" smtClean="0"/>
            </a:br>
            <a:r>
              <a:rPr lang="en-US" dirty="0" smtClean="0"/>
              <a:t>(</a:t>
            </a:r>
            <a:r>
              <a:rPr lang="en-US" dirty="0"/>
              <a:t>previously  in 2001). </a:t>
            </a:r>
            <a:endParaRPr lang="en-US" dirty="0" smtClean="0"/>
          </a:p>
          <a:p>
            <a:pPr lvl="1"/>
            <a:r>
              <a:rPr lang="en-US" dirty="0"/>
              <a:t>In  the end of compulsory education</a:t>
            </a:r>
          </a:p>
          <a:p>
            <a:pPr lvl="1"/>
            <a:r>
              <a:rPr lang="en-US" dirty="0" smtClean="0"/>
              <a:t>A </a:t>
            </a:r>
            <a:r>
              <a:rPr lang="en-US" dirty="0"/>
              <a:t>representative </a:t>
            </a:r>
            <a:r>
              <a:rPr lang="en-US" dirty="0" smtClean="0"/>
              <a:t>sample</a:t>
            </a:r>
            <a:endParaRPr lang="en-US" dirty="0"/>
          </a:p>
          <a:p>
            <a:pPr lvl="1"/>
            <a:r>
              <a:rPr lang="en-US" dirty="0" smtClean="0"/>
              <a:t>A paper-and -pencil-test </a:t>
            </a:r>
          </a:p>
          <a:p>
            <a:endParaRPr lang="en-US" dirty="0"/>
          </a:p>
          <a:p>
            <a:r>
              <a:rPr lang="en-US" dirty="0" smtClean="0"/>
              <a:t>Information about instruction methods and attitudes were collected</a:t>
            </a:r>
          </a:p>
        </p:txBody>
      </p:sp>
    </p:spTree>
    <p:extLst>
      <p:ext uri="{BB962C8B-B14F-4D97-AF65-F5344CB8AC3E}">
        <p14:creationId xmlns:p14="http://schemas.microsoft.com/office/powerpoint/2010/main" val="3058563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framework for monitoring</a:t>
            </a:r>
            <a:endParaRPr lang="en-GB" dirty="0"/>
          </a:p>
        </p:txBody>
      </p:sp>
      <p:sp>
        <p:nvSpPr>
          <p:cNvPr id="3" name="Content Placeholder 2"/>
          <p:cNvSpPr>
            <a:spLocks noGrp="1"/>
          </p:cNvSpPr>
          <p:nvPr>
            <p:ph idx="1"/>
          </p:nvPr>
        </p:nvSpPr>
        <p:spPr>
          <a:xfrm>
            <a:off x="2123728" y="1916832"/>
            <a:ext cx="6563072" cy="4032448"/>
          </a:xfrm>
        </p:spPr>
        <p:txBody>
          <a:bodyPr>
            <a:normAutofit/>
          </a:bodyPr>
          <a:lstStyle/>
          <a:p>
            <a:pPr>
              <a:buNone/>
            </a:pPr>
            <a:endParaRPr lang="en-GB" sz="2400" dirty="0" smtClean="0"/>
          </a:p>
          <a:p>
            <a:r>
              <a:rPr lang="en-US" sz="2400" dirty="0" smtClean="0"/>
              <a:t>The  taxonomy by Anderson &amp; </a:t>
            </a:r>
            <a:r>
              <a:rPr lang="en-US" sz="2400" dirty="0" err="1" smtClean="0"/>
              <a:t>Krathwohl</a:t>
            </a:r>
            <a:r>
              <a:rPr lang="en-US" sz="2400" dirty="0" smtClean="0"/>
              <a:t> (revised Bloom's taxonomy) was used as a framework for designing items which</a:t>
            </a:r>
          </a:p>
          <a:p>
            <a:pPr lvl="1"/>
            <a:r>
              <a:rPr lang="en-US" sz="2200" dirty="0" smtClean="0"/>
              <a:t>could activate different cognitive processes</a:t>
            </a:r>
          </a:p>
          <a:p>
            <a:pPr lvl="1"/>
            <a:r>
              <a:rPr lang="en-US" sz="2200" dirty="0" smtClean="0"/>
              <a:t>measure different types of knowledge </a:t>
            </a:r>
            <a:endParaRPr lang="en-GB" sz="2200" dirty="0" smtClean="0"/>
          </a:p>
        </p:txBody>
      </p:sp>
      <p:sp>
        <p:nvSpPr>
          <p:cNvPr id="4" name="Text Box 4"/>
          <p:cNvSpPr txBox="1">
            <a:spLocks noChangeArrowheads="1"/>
          </p:cNvSpPr>
          <p:nvPr/>
        </p:nvSpPr>
        <p:spPr bwMode="auto">
          <a:xfrm>
            <a:off x="3275856" y="5769261"/>
            <a:ext cx="5364596" cy="402291"/>
          </a:xfrm>
          <a:prstGeom prst="rect">
            <a:avLst/>
          </a:prstGeom>
          <a:noFill/>
          <a:ln w="9525">
            <a:noFill/>
            <a:round/>
            <a:headEnd/>
            <a:tailEnd/>
          </a:ln>
        </p:spPr>
        <p:txBody>
          <a:bodyPr wrap="square" lIns="90000" tIns="46800" rIns="90000" bIns="46800">
            <a:spAutoFit/>
          </a:bodyPr>
          <a:lstStyle/>
          <a:p>
            <a:pPr algn="r">
              <a:spcAft>
                <a:spcPts val="625"/>
              </a:spcAft>
              <a:tabLst>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dirty="0" smtClean="0">
                <a:solidFill>
                  <a:srgbClr val="1E1C77"/>
                </a:solidFill>
                <a:latin typeface="+mn-lt"/>
              </a:rPr>
              <a:t>(Anderson, </a:t>
            </a:r>
            <a:r>
              <a:rPr lang="en-GB" sz="2000" dirty="0" err="1" smtClean="0">
                <a:solidFill>
                  <a:srgbClr val="1E1C77"/>
                </a:solidFill>
                <a:latin typeface="+mn-lt"/>
              </a:rPr>
              <a:t>Krathwohl</a:t>
            </a:r>
            <a:r>
              <a:rPr lang="en-GB" sz="2000" dirty="0" smtClean="0">
                <a:solidFill>
                  <a:srgbClr val="1E1C77"/>
                </a:solidFill>
                <a:latin typeface="+mn-lt"/>
              </a:rPr>
              <a:t> et al. 2001)</a:t>
            </a:r>
            <a:endParaRPr lang="en-GB" sz="2000" dirty="0">
              <a:solidFill>
                <a:srgbClr val="1E1C77"/>
              </a:solidFill>
              <a:latin typeface="+mn-lt"/>
            </a:endParaRPr>
          </a:p>
        </p:txBody>
      </p:sp>
    </p:spTree>
    <p:extLst>
      <p:ext uri="{BB962C8B-B14F-4D97-AF65-F5344CB8AC3E}">
        <p14:creationId xmlns:p14="http://schemas.microsoft.com/office/powerpoint/2010/main" val="400460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2" y="549275"/>
            <a:ext cx="7164388" cy="1150938"/>
          </a:xfrm>
        </p:spPr>
        <p:txBody>
          <a:bodyPr>
            <a:noAutofit/>
          </a:bodyPr>
          <a:lstStyle/>
          <a:p>
            <a:r>
              <a:rPr lang="en-US" sz="3200" dirty="0" smtClean="0"/>
              <a:t>Two-dimensional cross-classification</a:t>
            </a:r>
            <a:endParaRPr lang="en-GB" sz="3200" dirty="0"/>
          </a:p>
        </p:txBody>
      </p:sp>
      <p:pic>
        <p:nvPicPr>
          <p:cNvPr id="28674" name="Picture 2"/>
          <p:cNvPicPr>
            <a:picLocks noChangeAspect="1" noChangeArrowheads="1"/>
          </p:cNvPicPr>
          <p:nvPr/>
        </p:nvPicPr>
        <p:blipFill>
          <a:blip r:embed="rId2" cstate="print"/>
          <a:srcRect/>
          <a:stretch>
            <a:fillRect/>
          </a:stretch>
        </p:blipFill>
        <p:spPr bwMode="auto">
          <a:xfrm>
            <a:off x="35496" y="2132856"/>
            <a:ext cx="9070305" cy="1827782"/>
          </a:xfrm>
          <a:prstGeom prst="rect">
            <a:avLst/>
          </a:prstGeom>
          <a:noFill/>
          <a:ln w="9525">
            <a:noFill/>
            <a:miter lim="800000"/>
            <a:headEnd/>
            <a:tailEnd/>
          </a:ln>
          <a:effectLst/>
        </p:spPr>
      </p:pic>
      <p:sp>
        <p:nvSpPr>
          <p:cNvPr id="5" name="Rectangle 4"/>
          <p:cNvSpPr/>
          <p:nvPr/>
        </p:nvSpPr>
        <p:spPr>
          <a:xfrm>
            <a:off x="9252520" y="4691721"/>
            <a:ext cx="8568952" cy="1938992"/>
          </a:xfrm>
          <a:prstGeom prst="rect">
            <a:avLst/>
          </a:prstGeom>
        </p:spPr>
        <p:txBody>
          <a:bodyPr wrap="square">
            <a:spAutoFit/>
          </a:bodyPr>
          <a:lstStyle/>
          <a:p>
            <a:r>
              <a:rPr lang="en-US" sz="2400" dirty="0" smtClean="0">
                <a:latin typeface="+mj-lt"/>
              </a:rPr>
              <a:t>The use of the taxonomy is complicated and not necessarily reliable. Classification of the desired knowledge and skills seems to vary among individuals. Thus, the scaling of cognitive processes dimension was reduced from 6 points into 3 points.</a:t>
            </a:r>
            <a:endParaRPr lang="en-GB" sz="2400" dirty="0">
              <a:latin typeface="+mj-lt"/>
            </a:endParaRPr>
          </a:p>
        </p:txBody>
      </p:sp>
      <p:pic>
        <p:nvPicPr>
          <p:cNvPr id="28675" name="Picture 3"/>
          <p:cNvPicPr>
            <a:picLocks noChangeAspect="1" noChangeArrowheads="1"/>
          </p:cNvPicPr>
          <p:nvPr/>
        </p:nvPicPr>
        <p:blipFill>
          <a:blip r:embed="rId3" cstate="print"/>
          <a:srcRect/>
          <a:stretch>
            <a:fillRect/>
          </a:stretch>
        </p:blipFill>
        <p:spPr bwMode="auto">
          <a:xfrm>
            <a:off x="35496" y="2132856"/>
            <a:ext cx="11788945" cy="2376264"/>
          </a:xfrm>
          <a:prstGeom prst="rect">
            <a:avLst/>
          </a:prstGeom>
          <a:solidFill>
            <a:schemeClr val="bg1"/>
          </a:solidFill>
          <a:ln w="9525">
            <a:noFill/>
            <a:miter lim="800000"/>
            <a:headEnd/>
            <a:tailEnd/>
          </a:ln>
          <a:effectLst/>
        </p:spPr>
      </p:pic>
    </p:spTree>
    <p:extLst>
      <p:ext uri="{BB962C8B-B14F-4D97-AF65-F5344CB8AC3E}">
        <p14:creationId xmlns:p14="http://schemas.microsoft.com/office/powerpoint/2010/main" val="1089546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8675"/>
                                        </p:tgtEl>
                                        <p:attrNameLst>
                                          <p:attrName>style.visibility</p:attrName>
                                        </p:attrNameLst>
                                      </p:cBhvr>
                                      <p:to>
                                        <p:strVal val="visible"/>
                                      </p:to>
                                    </p:set>
                                    <p:animEffect transition="in" filter="dissolve">
                                      <p:cBhvr>
                                        <p:cTn id="12" dur="5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Knowledge </a:t>
            </a:r>
            <a:r>
              <a:rPr lang="fi-FI" dirty="0" smtClean="0"/>
              <a:t>Dimension</a:t>
            </a:r>
            <a:endParaRPr lang="en-GB" dirty="0"/>
          </a:p>
        </p:txBody>
      </p:sp>
      <p:sp>
        <p:nvSpPr>
          <p:cNvPr id="3" name="Content Placeholder 2"/>
          <p:cNvSpPr>
            <a:spLocks noGrp="1"/>
          </p:cNvSpPr>
          <p:nvPr>
            <p:ph idx="1"/>
          </p:nvPr>
        </p:nvSpPr>
        <p:spPr>
          <a:xfrm>
            <a:off x="1979612" y="1880828"/>
            <a:ext cx="6840538" cy="4140561"/>
          </a:xfrm>
        </p:spPr>
        <p:txBody>
          <a:bodyPr>
            <a:noAutofit/>
          </a:bodyPr>
          <a:lstStyle/>
          <a:p>
            <a:r>
              <a:rPr lang="en-US" dirty="0" smtClean="0"/>
              <a:t>Factual</a:t>
            </a:r>
            <a:r>
              <a:rPr lang="fi-FI" dirty="0" smtClean="0"/>
              <a:t> knowledge</a:t>
            </a:r>
            <a:endParaRPr lang="en-GB" dirty="0" smtClean="0"/>
          </a:p>
          <a:p>
            <a:r>
              <a:rPr lang="en-GB" dirty="0" smtClean="0"/>
              <a:t>Conceptual knowledge </a:t>
            </a:r>
            <a:endParaRPr lang="fi-FI" dirty="0" smtClean="0"/>
          </a:p>
          <a:p>
            <a:pPr lvl="1"/>
            <a:r>
              <a:rPr lang="en-US" sz="1800" dirty="0" smtClean="0"/>
              <a:t>Knowledge of science</a:t>
            </a:r>
          </a:p>
          <a:p>
            <a:r>
              <a:rPr lang="en-GB" dirty="0" smtClean="0"/>
              <a:t>Procedural knowledge</a:t>
            </a:r>
            <a:endParaRPr lang="fi-FI" dirty="0" smtClean="0"/>
          </a:p>
          <a:p>
            <a:pPr lvl="1"/>
            <a:r>
              <a:rPr lang="en-GB" sz="1800" dirty="0" smtClean="0"/>
              <a:t>Procedural knowledge related to science process skills</a:t>
            </a:r>
            <a:endParaRPr lang="fi-FI" sz="1800" dirty="0" smtClean="0"/>
          </a:p>
          <a:p>
            <a:pPr lvl="1"/>
            <a:r>
              <a:rPr lang="en-GB" sz="1800" dirty="0" smtClean="0"/>
              <a:t>Procedural knowledge related to integrated science process skills</a:t>
            </a:r>
          </a:p>
          <a:p>
            <a:r>
              <a:rPr lang="en-GB" dirty="0" smtClean="0"/>
              <a:t>Epistemic </a:t>
            </a:r>
            <a:r>
              <a:rPr lang="en-GB" dirty="0"/>
              <a:t>knowledge</a:t>
            </a:r>
            <a:endParaRPr lang="fi-FI" dirty="0"/>
          </a:p>
          <a:p>
            <a:pPr lvl="1"/>
            <a:r>
              <a:rPr lang="fi-FI" sz="1800" dirty="0" err="1" smtClean="0"/>
              <a:t>Nature</a:t>
            </a:r>
            <a:r>
              <a:rPr lang="fi-FI" sz="1800" dirty="0" smtClean="0"/>
              <a:t> of science </a:t>
            </a:r>
            <a:r>
              <a:rPr lang="fi-FI" sz="1800" dirty="0" err="1" smtClean="0"/>
              <a:t>inquiry</a:t>
            </a:r>
            <a:r>
              <a:rPr lang="fi-FI" sz="1800" dirty="0" smtClean="0"/>
              <a:t> (</a:t>
            </a:r>
            <a:r>
              <a:rPr lang="fi-FI" sz="1800" dirty="0" err="1" smtClean="0"/>
              <a:t>research</a:t>
            </a:r>
            <a:r>
              <a:rPr lang="fi-FI" sz="1800" dirty="0" smtClean="0"/>
              <a:t> </a:t>
            </a:r>
            <a:r>
              <a:rPr lang="fi-FI" sz="1800" dirty="0" err="1" smtClean="0"/>
              <a:t>question</a:t>
            </a:r>
            <a:r>
              <a:rPr lang="fi-FI" sz="1800" dirty="0" smtClean="0"/>
              <a:t>, </a:t>
            </a:r>
            <a:r>
              <a:rPr lang="fi-FI" sz="1800" dirty="0" err="1" smtClean="0"/>
              <a:t>setting</a:t>
            </a:r>
            <a:r>
              <a:rPr lang="fi-FI" sz="1800" dirty="0" smtClean="0"/>
              <a:t>, </a:t>
            </a:r>
            <a:r>
              <a:rPr lang="fi-FI" sz="1800" dirty="0" err="1" smtClean="0"/>
              <a:t>using</a:t>
            </a:r>
            <a:r>
              <a:rPr lang="fi-FI" sz="1800" dirty="0" smtClean="0"/>
              <a:t> the data, …)</a:t>
            </a:r>
          </a:p>
          <a:p>
            <a:pPr lvl="1"/>
            <a:r>
              <a:rPr lang="fi-FI" sz="1800" dirty="0" err="1" smtClean="0"/>
              <a:t>Nature</a:t>
            </a:r>
            <a:r>
              <a:rPr lang="fi-FI" sz="1800" dirty="0" smtClean="0"/>
              <a:t> of </a:t>
            </a:r>
            <a:r>
              <a:rPr lang="fi-FI" sz="1800" dirty="0" err="1" smtClean="0"/>
              <a:t>scientific</a:t>
            </a:r>
            <a:r>
              <a:rPr lang="fi-FI" sz="1800" dirty="0" smtClean="0"/>
              <a:t> </a:t>
            </a:r>
            <a:r>
              <a:rPr lang="fi-FI" sz="1800" dirty="0" err="1" smtClean="0"/>
              <a:t>explanations</a:t>
            </a:r>
            <a:r>
              <a:rPr lang="fi-FI" sz="1800" dirty="0" smtClean="0"/>
              <a:t> (</a:t>
            </a:r>
            <a:r>
              <a:rPr lang="fi-FI" sz="1800" dirty="0" err="1" smtClean="0"/>
              <a:t>limitations</a:t>
            </a:r>
            <a:r>
              <a:rPr lang="fi-FI" sz="1800" dirty="0" smtClean="0"/>
              <a:t>, ..)</a:t>
            </a:r>
            <a:endParaRPr lang="en-GB" sz="600" u="sng" dirty="0" smtClean="0"/>
          </a:p>
          <a:p>
            <a:r>
              <a:rPr lang="fi-FI" dirty="0" smtClean="0"/>
              <a:t>Metacognitive knowledge</a:t>
            </a:r>
            <a:endParaRPr lang="fi-FI" u="sng" dirty="0" smtClean="0"/>
          </a:p>
        </p:txBody>
      </p:sp>
    </p:spTree>
    <p:extLst>
      <p:ext uri="{BB962C8B-B14F-4D97-AF65-F5344CB8AC3E}">
        <p14:creationId xmlns:p14="http://schemas.microsoft.com/office/powerpoint/2010/main" val="289295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2" y="188640"/>
            <a:ext cx="7010400" cy="1116013"/>
          </a:xfrm>
        </p:spPr>
        <p:txBody>
          <a:bodyPr>
            <a:normAutofit/>
          </a:bodyPr>
          <a:lstStyle/>
          <a:p>
            <a:r>
              <a:rPr lang="en-US" dirty="0" smtClean="0"/>
              <a:t>Item types in a paper and pencil test</a:t>
            </a:r>
            <a:endParaRPr lang="en-GB" dirty="0"/>
          </a:p>
        </p:txBody>
      </p:sp>
      <p:sp>
        <p:nvSpPr>
          <p:cNvPr id="3" name="Content Placeholder 2"/>
          <p:cNvSpPr>
            <a:spLocks noGrp="1"/>
          </p:cNvSpPr>
          <p:nvPr>
            <p:ph idx="1"/>
          </p:nvPr>
        </p:nvSpPr>
        <p:spPr>
          <a:xfrm>
            <a:off x="1979612" y="1773238"/>
            <a:ext cx="7164387" cy="5400178"/>
          </a:xfrm>
        </p:spPr>
        <p:txBody>
          <a:bodyPr>
            <a:noAutofit/>
          </a:bodyPr>
          <a:lstStyle/>
          <a:p>
            <a:pPr>
              <a:spcAft>
                <a:spcPts val="0"/>
              </a:spcAft>
            </a:pPr>
            <a:r>
              <a:rPr lang="en-US" dirty="0" smtClean="0"/>
              <a:t>The item types: </a:t>
            </a:r>
          </a:p>
          <a:p>
            <a:pPr lvl="1">
              <a:spcBef>
                <a:spcPts val="0"/>
              </a:spcBef>
              <a:spcAft>
                <a:spcPts val="0"/>
              </a:spcAft>
            </a:pPr>
            <a:r>
              <a:rPr lang="en-US" dirty="0" smtClean="0"/>
              <a:t>multiple choice, </a:t>
            </a:r>
          </a:p>
          <a:p>
            <a:pPr lvl="1">
              <a:spcBef>
                <a:spcPts val="0"/>
              </a:spcBef>
              <a:spcAft>
                <a:spcPts val="0"/>
              </a:spcAft>
            </a:pPr>
            <a:r>
              <a:rPr lang="en-US" dirty="0" smtClean="0"/>
              <a:t>true/false, </a:t>
            </a:r>
          </a:p>
          <a:p>
            <a:pPr lvl="1">
              <a:spcBef>
                <a:spcPts val="0"/>
              </a:spcBef>
              <a:spcAft>
                <a:spcPts val="0"/>
              </a:spcAft>
            </a:pPr>
            <a:r>
              <a:rPr lang="en-US" dirty="0" smtClean="0"/>
              <a:t>matching, </a:t>
            </a:r>
          </a:p>
          <a:p>
            <a:pPr lvl="1">
              <a:spcBef>
                <a:spcPts val="0"/>
              </a:spcBef>
              <a:spcAft>
                <a:spcPts val="0"/>
              </a:spcAft>
            </a:pPr>
            <a:r>
              <a:rPr lang="en-US" dirty="0" smtClean="0"/>
              <a:t>short answer . </a:t>
            </a:r>
          </a:p>
          <a:p>
            <a:pPr>
              <a:spcAft>
                <a:spcPts val="0"/>
              </a:spcAft>
            </a:pPr>
            <a:r>
              <a:rPr lang="en-US" dirty="0" smtClean="0"/>
              <a:t>Information available in the items</a:t>
            </a:r>
          </a:p>
          <a:p>
            <a:pPr lvl="1">
              <a:spcBef>
                <a:spcPts val="0"/>
              </a:spcBef>
              <a:spcAft>
                <a:spcPts val="0"/>
              </a:spcAft>
            </a:pPr>
            <a:r>
              <a:rPr lang="en-US" dirty="0" smtClean="0"/>
              <a:t>text and pictures,</a:t>
            </a:r>
          </a:p>
          <a:p>
            <a:pPr lvl="1">
              <a:spcBef>
                <a:spcPts val="0"/>
              </a:spcBef>
              <a:spcAft>
                <a:spcPts val="0"/>
              </a:spcAft>
            </a:pPr>
            <a:r>
              <a:rPr lang="en-US" dirty="0" smtClean="0"/>
              <a:t>tables and graphs.</a:t>
            </a:r>
            <a:br>
              <a:rPr lang="en-US" dirty="0" smtClean="0"/>
            </a:br>
            <a:endParaRPr lang="en-US" dirty="0" smtClean="0"/>
          </a:p>
        </p:txBody>
      </p:sp>
    </p:spTree>
    <p:extLst>
      <p:ext uri="{BB962C8B-B14F-4D97-AF65-F5344CB8AC3E}">
        <p14:creationId xmlns:p14="http://schemas.microsoft.com/office/powerpoint/2010/main" val="122761177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4"/>
          <p:cNvSpPr>
            <a:spLocks noChangeArrowheads="1"/>
          </p:cNvSpPr>
          <p:nvPr/>
        </p:nvSpPr>
        <p:spPr bwMode="auto">
          <a:xfrm>
            <a:off x="179512" y="6516052"/>
            <a:ext cx="819968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 pos="2251075" algn="l"/>
              </a:tabLst>
            </a:pPr>
            <a:r>
              <a:rPr kumimoji="0" lang="en-GB" sz="18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Coding: </a:t>
            </a:r>
            <a:r>
              <a:rPr kumimoji="0" lang="en-GB" sz="180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0 or 1 </a:t>
            </a:r>
            <a:r>
              <a:rPr kumimoji="0" lang="en-GB" sz="18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correct -&gt; 0 p; 2 correct -&gt; 1 p; 3 correct -&gt; 2 p; 4 correct -&gt; 3 p</a:t>
            </a:r>
            <a:endParaRPr kumimoji="0" lang="en-GB" sz="1800" b="0" i="0" u="none" strike="noStrike" cap="none" normalizeH="0" baseline="0" dirty="0" smtClean="0">
              <a:ln>
                <a:noFill/>
              </a:ln>
              <a:solidFill>
                <a:schemeClr val="tx1"/>
              </a:solidFill>
              <a:effectLst/>
              <a:latin typeface="Arial" pitchFamily="34" charset="0"/>
            </a:endParaRPr>
          </a:p>
        </p:txBody>
      </p:sp>
      <p:pic>
        <p:nvPicPr>
          <p:cNvPr id="7169" name="Picture 1"/>
          <p:cNvPicPr>
            <a:picLocks noChangeAspect="1" noChangeArrowheads="1"/>
          </p:cNvPicPr>
          <p:nvPr/>
        </p:nvPicPr>
        <p:blipFill>
          <a:blip r:embed="rId2" cstate="print"/>
          <a:srcRect/>
          <a:stretch>
            <a:fillRect/>
          </a:stretch>
        </p:blipFill>
        <p:spPr bwMode="auto">
          <a:xfrm>
            <a:off x="251520" y="3140968"/>
            <a:ext cx="9937104" cy="3479327"/>
          </a:xfrm>
          <a:prstGeom prst="rect">
            <a:avLst/>
          </a:prstGeom>
          <a:noFill/>
          <a:ln w="9525">
            <a:noFill/>
            <a:miter lim="800000"/>
            <a:headEnd/>
            <a:tailEnd/>
          </a:ln>
          <a:effectLst/>
        </p:spPr>
      </p:pic>
      <p:sp>
        <p:nvSpPr>
          <p:cNvPr id="15" name="Rectangle 4"/>
          <p:cNvSpPr>
            <a:spLocks noChangeArrowheads="1"/>
          </p:cNvSpPr>
          <p:nvPr/>
        </p:nvSpPr>
        <p:spPr bwMode="auto">
          <a:xfrm>
            <a:off x="270811" y="0"/>
            <a:ext cx="8892480" cy="46474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GB" b="1" i="0" u="none" strike="noStrike" cap="none" normalizeH="0" baseline="0" dirty="0" smtClean="0">
                <a:ln>
                  <a:noFill/>
                </a:ln>
                <a:solidFill>
                  <a:schemeClr val="tx2"/>
                </a:solidFill>
                <a:effectLst/>
                <a:latin typeface="+mn-lt"/>
                <a:ea typeface="Times New Roman" pitchFamily="18" charset="0"/>
                <a:cs typeface="Times New Roman" pitchFamily="18" charset="0"/>
              </a:rPr>
              <a:t>Classification:</a:t>
            </a:r>
            <a:r>
              <a:rPr kumimoji="0" lang="en-GB" b="1" i="0" u="none" strike="noStrike" cap="none" normalizeH="0" dirty="0" smtClean="0">
                <a:ln>
                  <a:noFill/>
                </a:ln>
                <a:solidFill>
                  <a:schemeClr val="tx2"/>
                </a:solidFill>
                <a:effectLst/>
                <a:latin typeface="+mn-lt"/>
                <a:ea typeface="Times New Roman" pitchFamily="18" charset="0"/>
                <a:cs typeface="Times New Roman" pitchFamily="18" charset="0"/>
              </a:rPr>
              <a:t> </a:t>
            </a:r>
            <a:r>
              <a:rPr kumimoji="0" lang="en-GB" b="0" i="0" u="none" strike="noStrike" cap="none" normalizeH="0" baseline="0" dirty="0" smtClean="0">
                <a:ln>
                  <a:noFill/>
                </a:ln>
                <a:solidFill>
                  <a:schemeClr val="tx2"/>
                </a:solidFill>
                <a:effectLst/>
                <a:latin typeface="+mn-lt"/>
                <a:ea typeface="Times New Roman" pitchFamily="18" charset="0"/>
                <a:cs typeface="Times New Roman" pitchFamily="18" charset="0"/>
              </a:rPr>
              <a:t/>
            </a:r>
            <a:br>
              <a:rPr kumimoji="0" lang="en-GB" b="0" i="0" u="none" strike="noStrike" cap="none" normalizeH="0" baseline="0" dirty="0" smtClean="0">
                <a:ln>
                  <a:noFill/>
                </a:ln>
                <a:solidFill>
                  <a:schemeClr val="tx2"/>
                </a:solidFill>
                <a:effectLst/>
                <a:latin typeface="+mn-lt"/>
                <a:ea typeface="Times New Roman" pitchFamily="18" charset="0"/>
                <a:cs typeface="Times New Roman" pitchFamily="18" charset="0"/>
              </a:rPr>
            </a:br>
            <a:r>
              <a:rPr lang="en-GB" dirty="0" smtClean="0">
                <a:solidFill>
                  <a:schemeClr val="tx2"/>
                </a:solidFill>
                <a:latin typeface="+mn-lt"/>
              </a:rPr>
              <a:t>Knowledge </a:t>
            </a:r>
            <a:r>
              <a:rPr lang="en-US" dirty="0" smtClean="0">
                <a:solidFill>
                  <a:schemeClr val="tx2"/>
                </a:solidFill>
                <a:latin typeface="+mn-lt"/>
              </a:rPr>
              <a:t>needed for solving the item: </a:t>
            </a:r>
            <a:r>
              <a:rPr lang="en-GB" u="sng" dirty="0" smtClean="0">
                <a:solidFill>
                  <a:schemeClr val="tx2"/>
                </a:solidFill>
                <a:latin typeface="+mn-lt"/>
              </a:rPr>
              <a:t>Conceptual knowledge  </a:t>
            </a:r>
            <a:endParaRPr lang="fi-FI" u="sng" dirty="0" smtClean="0">
              <a:solidFill>
                <a:schemeClr val="tx2"/>
              </a:solidFill>
              <a:latin typeface="+mn-lt"/>
            </a:endParaRPr>
          </a:p>
          <a:p>
            <a:pPr lvl="0" fontAlgn="base">
              <a:spcBef>
                <a:spcPct val="0"/>
              </a:spcBef>
              <a:spcAft>
                <a:spcPct val="0"/>
              </a:spcAft>
              <a:tabLst>
                <a:tab pos="180975" algn="l"/>
                <a:tab pos="2251075" algn="l"/>
              </a:tabLst>
            </a:pPr>
            <a:r>
              <a:rPr lang="en-US" dirty="0" smtClean="0">
                <a:solidFill>
                  <a:schemeClr val="tx2"/>
                </a:solidFill>
                <a:latin typeface="+mn-lt"/>
              </a:rPr>
              <a:t>Cognitive processes: b) </a:t>
            </a:r>
            <a:r>
              <a:rPr lang="en-US" u="sng" dirty="0" smtClean="0">
                <a:solidFill>
                  <a:schemeClr val="tx2"/>
                </a:solidFill>
                <a:latin typeface="+mn-lt"/>
              </a:rPr>
              <a:t>Remember</a:t>
            </a:r>
            <a:r>
              <a:rPr lang="en-US" dirty="0" smtClean="0">
                <a:solidFill>
                  <a:schemeClr val="tx2"/>
                </a:solidFill>
                <a:latin typeface="+mn-lt"/>
              </a:rPr>
              <a:t>, a) c) d) Understand </a:t>
            </a:r>
            <a:br>
              <a:rPr lang="en-US" dirty="0" smtClean="0">
                <a:solidFill>
                  <a:schemeClr val="tx2"/>
                </a:solidFill>
                <a:latin typeface="+mn-lt"/>
              </a:rPr>
            </a:br>
            <a:r>
              <a:rPr lang="en-US" dirty="0" smtClean="0">
                <a:solidFill>
                  <a:schemeClr val="tx2"/>
                </a:solidFill>
                <a:latin typeface="+mn-lt"/>
              </a:rPr>
              <a:t>Item type: </a:t>
            </a:r>
            <a:r>
              <a:rPr lang="en-US" u="sng" dirty="0" smtClean="0">
                <a:solidFill>
                  <a:schemeClr val="tx2"/>
                </a:solidFill>
                <a:latin typeface="+mn-lt"/>
              </a:rPr>
              <a:t>true/false</a:t>
            </a:r>
          </a:p>
          <a:p>
            <a:pPr lvl="0" fontAlgn="base">
              <a:spcBef>
                <a:spcPct val="0"/>
              </a:spcBef>
              <a:spcAft>
                <a:spcPct val="0"/>
              </a:spcAft>
              <a:tabLst>
                <a:tab pos="180975" algn="l"/>
                <a:tab pos="2251075" algn="l"/>
              </a:tabLst>
            </a:pPr>
            <a:endParaRPr lang="en-US" dirty="0" smtClean="0">
              <a:solidFill>
                <a:schemeClr val="tx2"/>
              </a:solidFill>
              <a:latin typeface="+mn-lt"/>
            </a:endParaRPr>
          </a:p>
          <a:p>
            <a:pPr lvl="0" fontAlgn="base">
              <a:spcBef>
                <a:spcPct val="0"/>
              </a:spcBef>
              <a:spcAft>
                <a:spcPct val="0"/>
              </a:spcAft>
              <a:tabLst>
                <a:tab pos="180975" algn="l"/>
                <a:tab pos="2251075" algn="l"/>
              </a:tabLst>
            </a:pPr>
            <a:r>
              <a:rPr lang="en-US" sz="2000" dirty="0" smtClean="0">
                <a:latin typeface="+mn-lt"/>
              </a:rPr>
              <a:t>This question was interesting for me    			O  </a:t>
            </a:r>
            <a:r>
              <a:rPr lang="en-US" sz="2000" dirty="0" err="1" smtClean="0">
                <a:latin typeface="+mn-lt"/>
              </a:rPr>
              <a:t>O</a:t>
            </a:r>
            <a:r>
              <a:rPr lang="en-US" sz="2000" dirty="0" smtClean="0">
                <a:latin typeface="+mn-lt"/>
              </a:rPr>
              <a:t>  </a:t>
            </a:r>
            <a:r>
              <a:rPr lang="en-US" sz="2000" dirty="0" err="1" smtClean="0">
                <a:latin typeface="+mn-lt"/>
              </a:rPr>
              <a:t>O</a:t>
            </a:r>
            <a:r>
              <a:rPr lang="en-US" sz="2000" dirty="0" smtClean="0">
                <a:latin typeface="+mn-lt"/>
              </a:rPr>
              <a:t>  </a:t>
            </a:r>
            <a:r>
              <a:rPr lang="en-US" sz="2000" dirty="0" err="1" smtClean="0">
                <a:latin typeface="+mn-lt"/>
              </a:rPr>
              <a:t>O</a:t>
            </a:r>
            <a:r>
              <a:rPr lang="en-US" sz="2000" dirty="0" smtClean="0">
                <a:latin typeface="+mn-lt"/>
              </a:rPr>
              <a:t>  </a:t>
            </a:r>
            <a:r>
              <a:rPr lang="en-US" sz="2000" dirty="0" err="1" smtClean="0">
                <a:latin typeface="+mn-lt"/>
              </a:rPr>
              <a:t>O</a:t>
            </a:r>
            <a:endParaRPr lang="en-US" sz="2000" dirty="0" smtClean="0">
              <a:latin typeface="+mn-lt"/>
            </a:endParaRPr>
          </a:p>
          <a:p>
            <a:pPr fontAlgn="base">
              <a:spcBef>
                <a:spcPct val="0"/>
              </a:spcBef>
              <a:spcAft>
                <a:spcPct val="0"/>
              </a:spcAft>
              <a:tabLst>
                <a:tab pos="180975" algn="l"/>
                <a:tab pos="2251075" algn="l"/>
              </a:tabLst>
            </a:pPr>
            <a:r>
              <a:rPr lang="en-US" sz="2000" dirty="0" smtClean="0">
                <a:latin typeface="+mn-lt"/>
              </a:rPr>
              <a:t>I am sure I am able to solve this question 		O  O  </a:t>
            </a:r>
            <a:r>
              <a:rPr lang="en-US" sz="2000" dirty="0" err="1" smtClean="0">
                <a:latin typeface="+mn-lt"/>
              </a:rPr>
              <a:t>O</a:t>
            </a:r>
            <a:r>
              <a:rPr lang="en-US" sz="2000" dirty="0" smtClean="0">
                <a:latin typeface="+mn-lt"/>
              </a:rPr>
              <a:t>  </a:t>
            </a:r>
            <a:r>
              <a:rPr lang="en-US" sz="2000" dirty="0" err="1" smtClean="0">
                <a:latin typeface="+mn-lt"/>
              </a:rPr>
              <a:t>O</a:t>
            </a:r>
            <a:r>
              <a:rPr lang="en-US" sz="2000" dirty="0" smtClean="0">
                <a:latin typeface="+mn-lt"/>
              </a:rPr>
              <a:t>  </a:t>
            </a:r>
            <a:r>
              <a:rPr lang="en-US" sz="2000" dirty="0" err="1" smtClean="0">
                <a:latin typeface="+mn-lt"/>
              </a:rPr>
              <a:t>O</a:t>
            </a:r>
            <a:endParaRPr lang="en-US" sz="2000" dirty="0" smtClean="0">
              <a:latin typeface="+mn-lt"/>
            </a:endParaRPr>
          </a:p>
          <a:p>
            <a:pPr fontAlgn="base">
              <a:spcBef>
                <a:spcPct val="0"/>
              </a:spcBef>
              <a:spcAft>
                <a:spcPct val="0"/>
              </a:spcAft>
              <a:tabLst>
                <a:tab pos="180975" algn="l"/>
                <a:tab pos="2251075" algn="l"/>
              </a:tabLst>
            </a:pPr>
            <a:r>
              <a:rPr lang="en-US" sz="2000" dirty="0" smtClean="0">
                <a:latin typeface="+mn-lt"/>
              </a:rPr>
              <a:t>I will get benefit of this type of topic in my further studies	O  O  </a:t>
            </a:r>
            <a:r>
              <a:rPr lang="en-US" sz="2000" dirty="0" err="1" smtClean="0">
                <a:latin typeface="+mn-lt"/>
              </a:rPr>
              <a:t>O</a:t>
            </a:r>
            <a:r>
              <a:rPr lang="en-US" sz="2000" dirty="0" smtClean="0">
                <a:latin typeface="+mn-lt"/>
              </a:rPr>
              <a:t>  </a:t>
            </a:r>
            <a:r>
              <a:rPr lang="en-US" sz="2000" dirty="0" err="1" smtClean="0">
                <a:latin typeface="+mn-lt"/>
              </a:rPr>
              <a:t>O</a:t>
            </a:r>
            <a:r>
              <a:rPr lang="en-US" sz="2000" dirty="0" smtClean="0">
                <a:latin typeface="+mn-lt"/>
              </a:rPr>
              <a:t>  </a:t>
            </a:r>
            <a:r>
              <a:rPr lang="en-US" sz="2000" dirty="0" err="1" smtClean="0">
                <a:latin typeface="+mn-lt"/>
              </a:rPr>
              <a:t>O</a:t>
            </a:r>
            <a:endParaRPr lang="en-US" sz="2000" dirty="0" smtClean="0">
              <a:latin typeface="+mn-lt"/>
            </a:endParaRPr>
          </a:p>
          <a:p>
            <a:pPr fontAlgn="base">
              <a:spcBef>
                <a:spcPct val="0"/>
              </a:spcBef>
              <a:spcAft>
                <a:spcPct val="0"/>
              </a:spcAft>
              <a:tabLst>
                <a:tab pos="180975" algn="l"/>
                <a:tab pos="2251075" algn="l"/>
              </a:tabLst>
            </a:pPr>
            <a:r>
              <a:rPr lang="en-US" sz="2000" dirty="0" smtClean="0">
                <a:latin typeface="+mn-lt"/>
              </a:rPr>
              <a:t>I will get benefit of this type of topic in my everyday life	O  O  </a:t>
            </a:r>
            <a:r>
              <a:rPr lang="en-US" sz="2000" dirty="0" err="1" smtClean="0">
                <a:latin typeface="+mn-lt"/>
              </a:rPr>
              <a:t>O</a:t>
            </a:r>
            <a:r>
              <a:rPr lang="en-US" sz="2000" dirty="0" smtClean="0">
                <a:latin typeface="+mn-lt"/>
              </a:rPr>
              <a:t>  </a:t>
            </a:r>
            <a:r>
              <a:rPr lang="en-US" sz="2000" dirty="0" err="1" smtClean="0">
                <a:latin typeface="+mn-lt"/>
              </a:rPr>
              <a:t>O</a:t>
            </a:r>
            <a:r>
              <a:rPr lang="en-US" sz="2000" dirty="0" smtClean="0">
                <a:latin typeface="+mn-lt"/>
              </a:rPr>
              <a:t>  </a:t>
            </a:r>
            <a:r>
              <a:rPr lang="en-US" sz="2000" dirty="0" err="1" smtClean="0">
                <a:latin typeface="+mn-lt"/>
              </a:rPr>
              <a:t>O</a:t>
            </a:r>
            <a:endParaRPr lang="en-US" sz="2000" dirty="0" smtClean="0">
              <a:latin typeface="+mn-lt"/>
            </a:endParaRPr>
          </a:p>
          <a:p>
            <a:pPr fontAlgn="base">
              <a:spcBef>
                <a:spcPct val="0"/>
              </a:spcBef>
              <a:spcAft>
                <a:spcPct val="0"/>
              </a:spcAft>
              <a:tabLst>
                <a:tab pos="180975" algn="l"/>
                <a:tab pos="2251075" algn="l"/>
              </a:tabLst>
            </a:pPr>
            <a:endParaRPr lang="en-US" dirty="0" smtClean="0">
              <a:solidFill>
                <a:schemeClr val="tx2"/>
              </a:solidFill>
              <a:latin typeface="+mn-lt"/>
            </a:endParaRPr>
          </a:p>
          <a:p>
            <a:pPr fontAlgn="base">
              <a:spcBef>
                <a:spcPct val="0"/>
              </a:spcBef>
              <a:spcAft>
                <a:spcPct val="0"/>
              </a:spcAft>
              <a:tabLst>
                <a:tab pos="180975" algn="l"/>
                <a:tab pos="2251075" algn="l"/>
              </a:tabLst>
            </a:pPr>
            <a:endParaRPr lang="en-US" dirty="0" smtClean="0">
              <a:solidFill>
                <a:schemeClr val="tx2"/>
              </a:solidFill>
              <a:latin typeface="+mn-lt"/>
            </a:endParaRPr>
          </a:p>
          <a:p>
            <a:pPr lvl="0" fontAlgn="base">
              <a:spcBef>
                <a:spcPct val="0"/>
              </a:spcBef>
              <a:spcAft>
                <a:spcPct val="0"/>
              </a:spcAft>
              <a:tabLst>
                <a:tab pos="180975" algn="l"/>
                <a:tab pos="2251075" algn="l"/>
              </a:tabLst>
            </a:pPr>
            <a:endParaRPr lang="en-US" dirty="0" smtClean="0">
              <a:solidFill>
                <a:schemeClr val="tx2"/>
              </a:solidFill>
              <a:latin typeface="+mn-lt"/>
            </a:endParaRPr>
          </a:p>
          <a:p>
            <a:pPr lvl="0" fontAlgn="base">
              <a:spcBef>
                <a:spcPct val="0"/>
              </a:spcBef>
              <a:spcAft>
                <a:spcPct val="0"/>
              </a:spcAft>
              <a:tabLst>
                <a:tab pos="180975" algn="l"/>
                <a:tab pos="2251075" algn="l"/>
              </a:tabLst>
            </a:pPr>
            <a:r>
              <a:rPr lang="en-US" dirty="0" smtClean="0">
                <a:solidFill>
                  <a:schemeClr val="tx2"/>
                </a:solidFill>
                <a:latin typeface="+mn-lt"/>
              </a:rPr>
              <a:t> </a:t>
            </a:r>
            <a:endParaRPr kumimoji="0" lang="en-GB" b="0" i="0" u="none" strike="noStrike" cap="none" normalizeH="0" baseline="0" dirty="0" smtClean="0">
              <a:ln>
                <a:noFill/>
              </a:ln>
              <a:solidFill>
                <a:schemeClr val="tx2"/>
              </a:solidFill>
              <a:effectLst/>
              <a:latin typeface="+mn-lt"/>
              <a:ea typeface="Times New Roman" pitchFamily="18" charset="0"/>
              <a:cs typeface="Times New Roman" pitchFamily="18" charset="0"/>
            </a:endParaRPr>
          </a:p>
        </p:txBody>
      </p:sp>
    </p:spTree>
    <p:extLst>
      <p:ext uri="{BB962C8B-B14F-4D97-AF65-F5344CB8AC3E}">
        <p14:creationId xmlns:p14="http://schemas.microsoft.com/office/powerpoint/2010/main" val="34243527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animEffect transition="in" filter="dissolve">
                                      <p:cBhvr>
                                        <p:cTn id="7" dur="500"/>
                                        <p:tgtEl>
                                          <p:spTgt spid="15">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5">
                                            <p:txEl>
                                              <p:pRg st="4" end="4"/>
                                            </p:txEl>
                                          </p:spTgt>
                                        </p:tgtEl>
                                        <p:attrNameLst>
                                          <p:attrName>style.visibility</p:attrName>
                                        </p:attrNameLst>
                                      </p:cBhvr>
                                      <p:to>
                                        <p:strVal val="visible"/>
                                      </p:to>
                                    </p:set>
                                    <p:animEffect transition="in" filter="dissolve">
                                      <p:cBhvr>
                                        <p:cTn id="10" dur="500"/>
                                        <p:tgtEl>
                                          <p:spTgt spid="15">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5">
                                            <p:txEl>
                                              <p:pRg st="5" end="5"/>
                                            </p:txEl>
                                          </p:spTgt>
                                        </p:tgtEl>
                                        <p:attrNameLst>
                                          <p:attrName>style.visibility</p:attrName>
                                        </p:attrNameLst>
                                      </p:cBhvr>
                                      <p:to>
                                        <p:strVal val="visible"/>
                                      </p:to>
                                    </p:set>
                                    <p:animEffect transition="in" filter="dissolve">
                                      <p:cBhvr>
                                        <p:cTn id="13" dur="500"/>
                                        <p:tgtEl>
                                          <p:spTgt spid="15">
                                            <p:txEl>
                                              <p:pRg st="5" end="5"/>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5">
                                            <p:txEl>
                                              <p:pRg st="6" end="6"/>
                                            </p:txEl>
                                          </p:spTgt>
                                        </p:tgtEl>
                                        <p:attrNameLst>
                                          <p:attrName>style.visibility</p:attrName>
                                        </p:attrNameLst>
                                      </p:cBhvr>
                                      <p:to>
                                        <p:strVal val="visible"/>
                                      </p:to>
                                    </p:set>
                                    <p:animEffect transition="in" filter="dissolve">
                                      <p:cBhvr>
                                        <p:cTn id="16"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p:nvPr/>
        </p:nvPicPr>
        <p:blipFill>
          <a:blip r:embed="rId2" cstate="print"/>
          <a:srcRect/>
          <a:stretch>
            <a:fillRect/>
          </a:stretch>
        </p:blipFill>
        <p:spPr bwMode="auto">
          <a:xfrm>
            <a:off x="755576" y="3068960"/>
            <a:ext cx="3960440" cy="1008112"/>
          </a:xfrm>
          <a:prstGeom prst="rect">
            <a:avLst/>
          </a:prstGeom>
          <a:noFill/>
          <a:ln w="9525">
            <a:noFill/>
            <a:miter lim="800000"/>
            <a:headEnd/>
            <a:tailEnd/>
          </a:ln>
        </p:spPr>
      </p:pic>
      <p:sp>
        <p:nvSpPr>
          <p:cNvPr id="4" name="Rectangle 4"/>
          <p:cNvSpPr>
            <a:spLocks noChangeArrowheads="1"/>
          </p:cNvSpPr>
          <p:nvPr/>
        </p:nvSpPr>
        <p:spPr bwMode="auto">
          <a:xfrm>
            <a:off x="179512" y="6444044"/>
            <a:ext cx="773801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 pos="2251075" algn="l"/>
              </a:tabLst>
            </a:pPr>
            <a:r>
              <a:rPr kumimoji="0" lang="en-GB" sz="1800" b="1" i="0" u="none" strike="noStrike" cap="none" normalizeH="0" baseline="0" dirty="0" smtClean="0">
                <a:ln>
                  <a:noFill/>
                </a:ln>
                <a:solidFill>
                  <a:srgbClr val="FF0000"/>
                </a:solidFill>
                <a:effectLst/>
                <a:latin typeface="+mn-lt"/>
                <a:ea typeface="Times New Roman" pitchFamily="18" charset="0"/>
                <a:cs typeface="Times New Roman" pitchFamily="18" charset="0"/>
              </a:rPr>
              <a:t>Coding: </a:t>
            </a:r>
            <a:r>
              <a:rPr kumimoji="0" lang="en-GB" sz="1800" b="0" i="0" u="none" strike="noStrike" cap="none" normalizeH="0" baseline="0" dirty="0" smtClean="0">
                <a:ln>
                  <a:noFill/>
                </a:ln>
                <a:solidFill>
                  <a:srgbClr val="FF0000"/>
                </a:solidFill>
                <a:effectLst/>
                <a:latin typeface="+mn-lt"/>
                <a:ea typeface="Times New Roman" pitchFamily="18" charset="0"/>
                <a:cs typeface="Times New Roman" pitchFamily="18" charset="0"/>
              </a:rPr>
              <a:t>1 correct -&gt; 0 p; 2 correct -&gt; 1 p; 3 correct -&gt; 2 p; 4 correct -&gt; 3 p</a:t>
            </a:r>
            <a:endParaRPr kumimoji="0" lang="en-GB" sz="1800" b="0" i="0" u="none" strike="noStrike" cap="none" normalizeH="0" baseline="0" dirty="0" smtClean="0">
              <a:ln>
                <a:noFill/>
              </a:ln>
              <a:solidFill>
                <a:schemeClr val="tx1"/>
              </a:solidFill>
              <a:effectLst/>
              <a:latin typeface="+mn-lt"/>
            </a:endParaRPr>
          </a:p>
        </p:txBody>
      </p:sp>
      <p:sp>
        <p:nvSpPr>
          <p:cNvPr id="7" name="Rectangle 6"/>
          <p:cNvSpPr/>
          <p:nvPr/>
        </p:nvSpPr>
        <p:spPr>
          <a:xfrm>
            <a:off x="251520" y="1412776"/>
            <a:ext cx="4752528" cy="2031325"/>
          </a:xfrm>
          <a:prstGeom prst="rect">
            <a:avLst/>
          </a:prstGeom>
        </p:spPr>
        <p:txBody>
          <a:bodyPr wrap="square">
            <a:spAutoFit/>
          </a:bodyPr>
          <a:lstStyle/>
          <a:p>
            <a:r>
              <a:rPr lang="en-US" sz="1800" dirty="0" smtClean="0">
                <a:latin typeface="+mn-lt"/>
              </a:rPr>
              <a:t>F_WORK_3_JL. </a:t>
            </a:r>
            <a:r>
              <a:rPr lang="en-GB" sz="1800" dirty="0" smtClean="0">
                <a:latin typeface="+mn-lt"/>
              </a:rPr>
              <a:t>In the laboratory a wooden block’ was drawn on the surface of the table along. In the test the force (</a:t>
            </a:r>
            <a:r>
              <a:rPr lang="en-GB" sz="1800" i="1" dirty="0" smtClean="0">
                <a:latin typeface="+mn-lt"/>
              </a:rPr>
              <a:t>F</a:t>
            </a:r>
            <a:r>
              <a:rPr lang="en-GB" sz="1800" dirty="0" smtClean="0">
                <a:latin typeface="+mn-lt"/>
              </a:rPr>
              <a:t>) and the distance (</a:t>
            </a:r>
            <a:r>
              <a:rPr lang="en-GB" sz="1800" i="1" dirty="0" smtClean="0">
                <a:latin typeface="+mn-lt"/>
              </a:rPr>
              <a:t>s</a:t>
            </a:r>
            <a:r>
              <a:rPr lang="en-GB" sz="1800" dirty="0" smtClean="0">
                <a:latin typeface="+mn-lt"/>
              </a:rPr>
              <a:t>) were measured. The results were presented in a table. The work (</a:t>
            </a:r>
            <a:r>
              <a:rPr lang="en-GB" sz="1800" i="1" dirty="0" smtClean="0">
                <a:latin typeface="+mn-lt"/>
              </a:rPr>
              <a:t>W</a:t>
            </a:r>
            <a:r>
              <a:rPr lang="en-GB" sz="1800" dirty="0" smtClean="0">
                <a:latin typeface="+mn-lt"/>
              </a:rPr>
              <a:t>) made by the force also was calculated to the table.</a:t>
            </a:r>
            <a:endParaRPr lang="fi-FI" sz="1800" dirty="0" smtClean="0">
              <a:latin typeface="+mn-lt"/>
            </a:endParaRPr>
          </a:p>
        </p:txBody>
      </p:sp>
      <p:graphicFrame>
        <p:nvGraphicFramePr>
          <p:cNvPr id="10" name="Table 9"/>
          <p:cNvGraphicFramePr>
            <a:graphicFrameLocks noGrp="1"/>
          </p:cNvGraphicFramePr>
          <p:nvPr/>
        </p:nvGraphicFramePr>
        <p:xfrm>
          <a:off x="5076056" y="1484784"/>
          <a:ext cx="3740820" cy="2194560"/>
        </p:xfrm>
        <a:graphic>
          <a:graphicData uri="http://schemas.openxmlformats.org/drawingml/2006/table">
            <a:tbl>
              <a:tblPr/>
              <a:tblGrid>
                <a:gridCol w="1402179"/>
                <a:gridCol w="1218192"/>
                <a:gridCol w="1120449"/>
              </a:tblGrid>
              <a:tr h="293749">
                <a:tc>
                  <a:txBody>
                    <a:bodyPr/>
                    <a:lstStyle/>
                    <a:p>
                      <a:pPr marR="53975" algn="ctr">
                        <a:lnSpc>
                          <a:spcPct val="150000"/>
                        </a:lnSpc>
                        <a:spcAft>
                          <a:spcPts val="0"/>
                        </a:spcAft>
                        <a:tabLst>
                          <a:tab pos="180340" algn="l"/>
                          <a:tab pos="2250440" algn="l"/>
                        </a:tabLst>
                      </a:pPr>
                      <a:r>
                        <a:rPr lang="en-GB" sz="1600" i="1" dirty="0">
                          <a:solidFill>
                            <a:srgbClr val="000000"/>
                          </a:solidFill>
                          <a:latin typeface="Arial"/>
                          <a:ea typeface="Times New Roman"/>
                          <a:cs typeface="Times New Roman"/>
                        </a:rPr>
                        <a:t>s</a:t>
                      </a:r>
                      <a:r>
                        <a:rPr lang="en-GB" sz="1600" dirty="0">
                          <a:solidFill>
                            <a:srgbClr val="000000"/>
                          </a:solidFill>
                          <a:latin typeface="Arial"/>
                          <a:ea typeface="Times New Roman"/>
                          <a:cs typeface="Times New Roman"/>
                        </a:rPr>
                        <a:t> (m)</a:t>
                      </a:r>
                      <a:endParaRPr lang="fi-FI" sz="1600" dirty="0">
                        <a:solidFill>
                          <a:srgbClr val="000000"/>
                        </a:solidFill>
                        <a:latin typeface="Arial"/>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3975" algn="ctr">
                        <a:lnSpc>
                          <a:spcPct val="150000"/>
                        </a:lnSpc>
                        <a:spcAft>
                          <a:spcPts val="0"/>
                        </a:spcAft>
                        <a:tabLst>
                          <a:tab pos="180340" algn="l"/>
                          <a:tab pos="2250440" algn="l"/>
                        </a:tabLst>
                      </a:pPr>
                      <a:r>
                        <a:rPr lang="en-GB" sz="1600" i="1">
                          <a:solidFill>
                            <a:srgbClr val="000000"/>
                          </a:solidFill>
                          <a:latin typeface="Arial"/>
                          <a:ea typeface="Times New Roman"/>
                          <a:cs typeface="Times New Roman"/>
                        </a:rPr>
                        <a:t>F</a:t>
                      </a:r>
                      <a:r>
                        <a:rPr lang="en-GB" sz="1600">
                          <a:solidFill>
                            <a:srgbClr val="000000"/>
                          </a:solidFill>
                          <a:latin typeface="Arial"/>
                          <a:ea typeface="Times New Roman"/>
                          <a:cs typeface="Times New Roman"/>
                        </a:rPr>
                        <a:t> (N)</a:t>
                      </a:r>
                      <a:endParaRPr lang="fi-FI" sz="1600">
                        <a:solidFill>
                          <a:srgbClr val="000000"/>
                        </a:solidFill>
                        <a:latin typeface="Arial"/>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3975" algn="ctr">
                        <a:lnSpc>
                          <a:spcPct val="150000"/>
                        </a:lnSpc>
                        <a:spcAft>
                          <a:spcPts val="0"/>
                        </a:spcAft>
                        <a:tabLst>
                          <a:tab pos="180340" algn="l"/>
                          <a:tab pos="2250440" algn="l"/>
                        </a:tabLst>
                      </a:pPr>
                      <a:r>
                        <a:rPr lang="en-GB" sz="1600" i="1">
                          <a:solidFill>
                            <a:srgbClr val="000000"/>
                          </a:solidFill>
                          <a:latin typeface="Arial"/>
                          <a:ea typeface="Times New Roman"/>
                          <a:cs typeface="Times New Roman"/>
                        </a:rPr>
                        <a:t>W</a:t>
                      </a:r>
                      <a:r>
                        <a:rPr lang="en-GB" sz="1600">
                          <a:solidFill>
                            <a:srgbClr val="000000"/>
                          </a:solidFill>
                          <a:latin typeface="Arial"/>
                          <a:ea typeface="Times New Roman"/>
                          <a:cs typeface="Times New Roman"/>
                        </a:rPr>
                        <a:t> (J)</a:t>
                      </a:r>
                      <a:endParaRPr lang="fi-FI" sz="1600">
                        <a:solidFill>
                          <a:srgbClr val="000000"/>
                        </a:solidFill>
                        <a:latin typeface="Arial"/>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749">
                <a:tc>
                  <a:txBody>
                    <a:bodyPr/>
                    <a:lstStyle/>
                    <a:p>
                      <a:pPr marR="53975" algn="ctr">
                        <a:lnSpc>
                          <a:spcPct val="150000"/>
                        </a:lnSpc>
                        <a:spcAft>
                          <a:spcPts val="0"/>
                        </a:spcAft>
                        <a:tabLst>
                          <a:tab pos="180340" algn="l"/>
                          <a:tab pos="2250440" algn="l"/>
                        </a:tabLst>
                      </a:pPr>
                      <a:r>
                        <a:rPr lang="en-GB" sz="1600">
                          <a:solidFill>
                            <a:srgbClr val="000000"/>
                          </a:solidFill>
                          <a:latin typeface="Arial"/>
                          <a:ea typeface="Times New Roman"/>
                          <a:cs typeface="Times New Roman"/>
                        </a:rPr>
                        <a:t>0,10</a:t>
                      </a:r>
                      <a:endParaRPr lang="fi-FI" sz="1600">
                        <a:solidFill>
                          <a:srgbClr val="000000"/>
                        </a:solidFill>
                        <a:latin typeface="Arial"/>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marR="53975" algn="ctr">
                        <a:lnSpc>
                          <a:spcPct val="150000"/>
                        </a:lnSpc>
                        <a:spcAft>
                          <a:spcPts val="0"/>
                        </a:spcAft>
                        <a:tabLst>
                          <a:tab pos="180340" algn="l"/>
                          <a:tab pos="2250440" algn="l"/>
                        </a:tabLst>
                      </a:pPr>
                      <a:r>
                        <a:rPr lang="en-GB" sz="1600">
                          <a:solidFill>
                            <a:srgbClr val="000000"/>
                          </a:solidFill>
                          <a:latin typeface="Arial"/>
                          <a:ea typeface="Times New Roman"/>
                          <a:cs typeface="Times New Roman"/>
                        </a:rPr>
                        <a:t>2,0</a:t>
                      </a:r>
                      <a:endParaRPr lang="fi-FI" sz="1600">
                        <a:solidFill>
                          <a:srgbClr val="000000"/>
                        </a:solidFill>
                        <a:latin typeface="Arial"/>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marR="53975" algn="ctr">
                        <a:lnSpc>
                          <a:spcPct val="150000"/>
                        </a:lnSpc>
                        <a:spcAft>
                          <a:spcPts val="0"/>
                        </a:spcAft>
                        <a:tabLst>
                          <a:tab pos="180340" algn="l"/>
                          <a:tab pos="2250440" algn="l"/>
                        </a:tabLst>
                      </a:pPr>
                      <a:r>
                        <a:rPr lang="en-GB" sz="1600">
                          <a:solidFill>
                            <a:srgbClr val="000000"/>
                          </a:solidFill>
                          <a:latin typeface="Arial"/>
                          <a:ea typeface="Times New Roman"/>
                          <a:cs typeface="Times New Roman"/>
                        </a:rPr>
                        <a:t>0,20</a:t>
                      </a:r>
                      <a:endParaRPr lang="fi-FI" sz="1600">
                        <a:solidFill>
                          <a:srgbClr val="000000"/>
                        </a:solidFill>
                        <a:latin typeface="Arial"/>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r h="293749">
                <a:tc>
                  <a:txBody>
                    <a:bodyPr/>
                    <a:lstStyle/>
                    <a:p>
                      <a:pPr marR="53975" algn="ctr">
                        <a:lnSpc>
                          <a:spcPct val="150000"/>
                        </a:lnSpc>
                        <a:spcAft>
                          <a:spcPts val="0"/>
                        </a:spcAft>
                        <a:tabLst>
                          <a:tab pos="180340" algn="l"/>
                          <a:tab pos="2250440" algn="l"/>
                        </a:tabLst>
                      </a:pPr>
                      <a:r>
                        <a:rPr lang="en-GB" sz="1600" dirty="0">
                          <a:solidFill>
                            <a:srgbClr val="000000"/>
                          </a:solidFill>
                          <a:latin typeface="Arial"/>
                          <a:ea typeface="Times New Roman"/>
                          <a:cs typeface="Times New Roman"/>
                        </a:rPr>
                        <a:t>0,20</a:t>
                      </a:r>
                      <a:endParaRPr lang="fi-FI" sz="1600" dirty="0">
                        <a:solidFill>
                          <a:srgbClr val="000000"/>
                        </a:solidFill>
                        <a:latin typeface="Arial"/>
                        <a:ea typeface="Times New Roman"/>
                        <a:cs typeface="Times New Roman"/>
                      </a:endParaRPr>
                    </a:p>
                  </a:txBody>
                  <a:tcPr marL="68580" marR="68580" marT="0" marB="0">
                    <a:lnL>
                      <a:noFill/>
                    </a:lnL>
                    <a:lnR>
                      <a:noFill/>
                    </a:lnR>
                    <a:lnT>
                      <a:noFill/>
                    </a:lnT>
                    <a:lnB>
                      <a:noFill/>
                    </a:lnB>
                  </a:tcPr>
                </a:tc>
                <a:tc>
                  <a:txBody>
                    <a:bodyPr/>
                    <a:lstStyle/>
                    <a:p>
                      <a:pPr marR="53975" algn="ctr">
                        <a:lnSpc>
                          <a:spcPct val="150000"/>
                        </a:lnSpc>
                        <a:spcAft>
                          <a:spcPts val="0"/>
                        </a:spcAft>
                        <a:tabLst>
                          <a:tab pos="180340" algn="l"/>
                          <a:tab pos="2250440" algn="l"/>
                        </a:tabLst>
                      </a:pPr>
                      <a:r>
                        <a:rPr lang="en-GB" sz="1600">
                          <a:solidFill>
                            <a:srgbClr val="000000"/>
                          </a:solidFill>
                          <a:latin typeface="Arial"/>
                          <a:ea typeface="Times New Roman"/>
                          <a:cs typeface="Times New Roman"/>
                        </a:rPr>
                        <a:t>2,0</a:t>
                      </a:r>
                      <a:endParaRPr lang="fi-FI" sz="1600">
                        <a:solidFill>
                          <a:srgbClr val="000000"/>
                        </a:solidFill>
                        <a:latin typeface="Arial"/>
                        <a:ea typeface="Times New Roman"/>
                        <a:cs typeface="Times New Roman"/>
                      </a:endParaRPr>
                    </a:p>
                  </a:txBody>
                  <a:tcPr marL="68580" marR="68580" marT="0" marB="0">
                    <a:lnL>
                      <a:noFill/>
                    </a:lnL>
                    <a:lnR>
                      <a:noFill/>
                    </a:lnR>
                    <a:lnT>
                      <a:noFill/>
                    </a:lnT>
                    <a:lnB>
                      <a:noFill/>
                    </a:lnB>
                  </a:tcPr>
                </a:tc>
                <a:tc>
                  <a:txBody>
                    <a:bodyPr/>
                    <a:lstStyle/>
                    <a:p>
                      <a:pPr marR="53975" algn="ctr">
                        <a:lnSpc>
                          <a:spcPct val="150000"/>
                        </a:lnSpc>
                        <a:spcAft>
                          <a:spcPts val="0"/>
                        </a:spcAft>
                        <a:tabLst>
                          <a:tab pos="180340" algn="l"/>
                          <a:tab pos="2250440" algn="l"/>
                        </a:tabLst>
                      </a:pPr>
                      <a:r>
                        <a:rPr lang="en-GB" sz="1600">
                          <a:solidFill>
                            <a:srgbClr val="000000"/>
                          </a:solidFill>
                          <a:latin typeface="Arial"/>
                          <a:ea typeface="Times New Roman"/>
                          <a:cs typeface="Times New Roman"/>
                        </a:rPr>
                        <a:t>0,40</a:t>
                      </a:r>
                      <a:endParaRPr lang="fi-FI" sz="1600">
                        <a:solidFill>
                          <a:srgbClr val="000000"/>
                        </a:solidFill>
                        <a:latin typeface="Arial"/>
                        <a:ea typeface="Times New Roman"/>
                        <a:cs typeface="Times New Roman"/>
                      </a:endParaRPr>
                    </a:p>
                  </a:txBody>
                  <a:tcPr marL="68580" marR="68580" marT="0" marB="0">
                    <a:lnL>
                      <a:noFill/>
                    </a:lnL>
                    <a:lnR>
                      <a:noFill/>
                    </a:lnR>
                    <a:lnT>
                      <a:noFill/>
                    </a:lnT>
                    <a:lnB>
                      <a:noFill/>
                    </a:lnB>
                  </a:tcPr>
                </a:tc>
              </a:tr>
              <a:tr h="293749">
                <a:tc>
                  <a:txBody>
                    <a:bodyPr/>
                    <a:lstStyle/>
                    <a:p>
                      <a:pPr marR="53975" algn="ctr">
                        <a:lnSpc>
                          <a:spcPct val="150000"/>
                        </a:lnSpc>
                        <a:spcAft>
                          <a:spcPts val="0"/>
                        </a:spcAft>
                        <a:tabLst>
                          <a:tab pos="180340" algn="l"/>
                          <a:tab pos="2250440" algn="l"/>
                        </a:tabLst>
                      </a:pPr>
                      <a:r>
                        <a:rPr lang="en-GB" sz="1600" dirty="0">
                          <a:solidFill>
                            <a:srgbClr val="000000"/>
                          </a:solidFill>
                          <a:latin typeface="Arial"/>
                          <a:ea typeface="Times New Roman"/>
                          <a:cs typeface="Times New Roman"/>
                        </a:rPr>
                        <a:t>0,30</a:t>
                      </a:r>
                      <a:endParaRPr lang="fi-FI" sz="1600" dirty="0">
                        <a:solidFill>
                          <a:srgbClr val="000000"/>
                        </a:solidFill>
                        <a:latin typeface="Arial"/>
                        <a:ea typeface="Times New Roman"/>
                        <a:cs typeface="Times New Roman"/>
                      </a:endParaRPr>
                    </a:p>
                  </a:txBody>
                  <a:tcPr marL="68580" marR="68580" marT="0" marB="0">
                    <a:lnL>
                      <a:noFill/>
                    </a:lnL>
                    <a:lnR>
                      <a:noFill/>
                    </a:lnR>
                    <a:lnT>
                      <a:noFill/>
                    </a:lnT>
                    <a:lnB>
                      <a:noFill/>
                    </a:lnB>
                    <a:solidFill>
                      <a:srgbClr val="C0C0C0"/>
                    </a:solidFill>
                  </a:tcPr>
                </a:tc>
                <a:tc>
                  <a:txBody>
                    <a:bodyPr/>
                    <a:lstStyle/>
                    <a:p>
                      <a:pPr marR="53975" algn="ctr">
                        <a:lnSpc>
                          <a:spcPct val="150000"/>
                        </a:lnSpc>
                        <a:spcAft>
                          <a:spcPts val="0"/>
                        </a:spcAft>
                        <a:tabLst>
                          <a:tab pos="180340" algn="l"/>
                          <a:tab pos="2250440" algn="l"/>
                        </a:tabLst>
                      </a:pPr>
                      <a:r>
                        <a:rPr lang="en-GB" sz="1600">
                          <a:solidFill>
                            <a:srgbClr val="000000"/>
                          </a:solidFill>
                          <a:latin typeface="Arial"/>
                          <a:ea typeface="Times New Roman"/>
                          <a:cs typeface="Times New Roman"/>
                        </a:rPr>
                        <a:t>2,0</a:t>
                      </a:r>
                      <a:endParaRPr lang="fi-FI" sz="1600">
                        <a:solidFill>
                          <a:srgbClr val="000000"/>
                        </a:solidFill>
                        <a:latin typeface="Arial"/>
                        <a:ea typeface="Times New Roman"/>
                        <a:cs typeface="Times New Roman"/>
                      </a:endParaRPr>
                    </a:p>
                  </a:txBody>
                  <a:tcPr marL="68580" marR="68580" marT="0" marB="0">
                    <a:lnL>
                      <a:noFill/>
                    </a:lnL>
                    <a:lnR>
                      <a:noFill/>
                    </a:lnR>
                    <a:lnT>
                      <a:noFill/>
                    </a:lnT>
                    <a:lnB>
                      <a:noFill/>
                    </a:lnB>
                    <a:solidFill>
                      <a:srgbClr val="C0C0C0"/>
                    </a:solidFill>
                  </a:tcPr>
                </a:tc>
                <a:tc>
                  <a:txBody>
                    <a:bodyPr/>
                    <a:lstStyle/>
                    <a:p>
                      <a:pPr marR="53975" algn="ctr">
                        <a:lnSpc>
                          <a:spcPct val="150000"/>
                        </a:lnSpc>
                        <a:spcAft>
                          <a:spcPts val="0"/>
                        </a:spcAft>
                        <a:tabLst>
                          <a:tab pos="180340" algn="l"/>
                          <a:tab pos="2250440" algn="l"/>
                        </a:tabLst>
                      </a:pPr>
                      <a:r>
                        <a:rPr lang="en-GB" sz="1600">
                          <a:solidFill>
                            <a:srgbClr val="000000"/>
                          </a:solidFill>
                          <a:latin typeface="Arial"/>
                          <a:ea typeface="Times New Roman"/>
                          <a:cs typeface="Times New Roman"/>
                        </a:rPr>
                        <a:t>0,60</a:t>
                      </a:r>
                      <a:endParaRPr lang="fi-FI" sz="1600">
                        <a:solidFill>
                          <a:srgbClr val="000000"/>
                        </a:solidFill>
                        <a:latin typeface="Arial"/>
                        <a:ea typeface="Times New Roman"/>
                        <a:cs typeface="Times New Roman"/>
                      </a:endParaRPr>
                    </a:p>
                  </a:txBody>
                  <a:tcPr marL="68580" marR="68580" marT="0" marB="0">
                    <a:lnL>
                      <a:noFill/>
                    </a:lnL>
                    <a:lnR>
                      <a:noFill/>
                    </a:lnR>
                    <a:lnT>
                      <a:noFill/>
                    </a:lnT>
                    <a:lnB>
                      <a:noFill/>
                    </a:lnB>
                    <a:solidFill>
                      <a:srgbClr val="C0C0C0"/>
                    </a:solidFill>
                  </a:tcPr>
                </a:tc>
              </a:tr>
              <a:tr h="293749">
                <a:tc>
                  <a:txBody>
                    <a:bodyPr/>
                    <a:lstStyle/>
                    <a:p>
                      <a:pPr marR="53975" algn="ctr">
                        <a:lnSpc>
                          <a:spcPct val="150000"/>
                        </a:lnSpc>
                        <a:spcAft>
                          <a:spcPts val="0"/>
                        </a:spcAft>
                        <a:tabLst>
                          <a:tab pos="180340" algn="l"/>
                          <a:tab pos="2250440" algn="l"/>
                        </a:tabLst>
                      </a:pPr>
                      <a:r>
                        <a:rPr lang="en-GB" sz="1600">
                          <a:solidFill>
                            <a:srgbClr val="000000"/>
                          </a:solidFill>
                          <a:latin typeface="Arial"/>
                          <a:ea typeface="Times New Roman"/>
                          <a:cs typeface="Times New Roman"/>
                        </a:rPr>
                        <a:t>0,30</a:t>
                      </a:r>
                      <a:endParaRPr lang="fi-FI" sz="1600">
                        <a:solidFill>
                          <a:srgbClr val="000000"/>
                        </a:solidFill>
                        <a:latin typeface="Arial"/>
                        <a:ea typeface="Times New Roman"/>
                        <a:cs typeface="Times New Roman"/>
                      </a:endParaRPr>
                    </a:p>
                  </a:txBody>
                  <a:tcPr marL="68580" marR="68580" marT="0" marB="0">
                    <a:lnL>
                      <a:noFill/>
                    </a:lnL>
                    <a:lnR>
                      <a:noFill/>
                    </a:lnR>
                    <a:lnT>
                      <a:noFill/>
                    </a:lnT>
                    <a:lnB>
                      <a:noFill/>
                    </a:lnB>
                  </a:tcPr>
                </a:tc>
                <a:tc>
                  <a:txBody>
                    <a:bodyPr/>
                    <a:lstStyle/>
                    <a:p>
                      <a:pPr marR="53975" algn="ctr">
                        <a:lnSpc>
                          <a:spcPct val="150000"/>
                        </a:lnSpc>
                        <a:spcAft>
                          <a:spcPts val="0"/>
                        </a:spcAft>
                        <a:tabLst>
                          <a:tab pos="180340" algn="l"/>
                          <a:tab pos="2250440" algn="l"/>
                        </a:tabLst>
                      </a:pPr>
                      <a:r>
                        <a:rPr lang="en-GB" sz="1600">
                          <a:solidFill>
                            <a:srgbClr val="000000"/>
                          </a:solidFill>
                          <a:latin typeface="Arial"/>
                          <a:ea typeface="Times New Roman"/>
                          <a:cs typeface="Times New Roman"/>
                        </a:rPr>
                        <a:t>2,0</a:t>
                      </a:r>
                      <a:endParaRPr lang="fi-FI" sz="1600">
                        <a:solidFill>
                          <a:srgbClr val="000000"/>
                        </a:solidFill>
                        <a:latin typeface="Arial"/>
                        <a:ea typeface="Times New Roman"/>
                        <a:cs typeface="Times New Roman"/>
                      </a:endParaRPr>
                    </a:p>
                  </a:txBody>
                  <a:tcPr marL="68580" marR="68580" marT="0" marB="0">
                    <a:lnL>
                      <a:noFill/>
                    </a:lnL>
                    <a:lnR>
                      <a:noFill/>
                    </a:lnR>
                    <a:lnT>
                      <a:noFill/>
                    </a:lnT>
                    <a:lnB>
                      <a:noFill/>
                    </a:lnB>
                  </a:tcPr>
                </a:tc>
                <a:tc>
                  <a:txBody>
                    <a:bodyPr/>
                    <a:lstStyle/>
                    <a:p>
                      <a:pPr marR="53975" algn="ctr">
                        <a:lnSpc>
                          <a:spcPct val="150000"/>
                        </a:lnSpc>
                        <a:spcAft>
                          <a:spcPts val="0"/>
                        </a:spcAft>
                        <a:tabLst>
                          <a:tab pos="180340" algn="l"/>
                          <a:tab pos="2250440" algn="l"/>
                        </a:tabLst>
                      </a:pPr>
                      <a:r>
                        <a:rPr lang="en-GB" sz="1600">
                          <a:solidFill>
                            <a:srgbClr val="000000"/>
                          </a:solidFill>
                          <a:latin typeface="Arial"/>
                          <a:ea typeface="Times New Roman"/>
                          <a:cs typeface="Times New Roman"/>
                        </a:rPr>
                        <a:t>0,80</a:t>
                      </a:r>
                      <a:endParaRPr lang="fi-FI" sz="1600">
                        <a:solidFill>
                          <a:srgbClr val="000000"/>
                        </a:solidFill>
                        <a:latin typeface="Arial"/>
                        <a:ea typeface="Times New Roman"/>
                        <a:cs typeface="Times New Roman"/>
                      </a:endParaRPr>
                    </a:p>
                  </a:txBody>
                  <a:tcPr marL="68580" marR="68580" marT="0" marB="0">
                    <a:lnL>
                      <a:noFill/>
                    </a:lnL>
                    <a:lnR>
                      <a:noFill/>
                    </a:lnR>
                    <a:lnT>
                      <a:noFill/>
                    </a:lnT>
                    <a:lnB>
                      <a:noFill/>
                    </a:lnB>
                  </a:tcPr>
                </a:tc>
              </a:tr>
              <a:tr h="293749">
                <a:tc>
                  <a:txBody>
                    <a:bodyPr/>
                    <a:lstStyle/>
                    <a:p>
                      <a:pPr marR="53975" algn="ctr">
                        <a:lnSpc>
                          <a:spcPct val="150000"/>
                        </a:lnSpc>
                        <a:spcAft>
                          <a:spcPts val="0"/>
                        </a:spcAft>
                        <a:tabLst>
                          <a:tab pos="180340" algn="l"/>
                          <a:tab pos="2250440" algn="l"/>
                        </a:tabLst>
                      </a:pPr>
                      <a:r>
                        <a:rPr lang="en-GB" sz="1600">
                          <a:solidFill>
                            <a:srgbClr val="000000"/>
                          </a:solidFill>
                          <a:latin typeface="Arial"/>
                          <a:ea typeface="Times New Roman"/>
                          <a:cs typeface="Times New Roman"/>
                        </a:rPr>
                        <a:t>0,50</a:t>
                      </a:r>
                      <a:endParaRPr lang="fi-FI" sz="1600">
                        <a:solidFill>
                          <a:srgbClr val="000000"/>
                        </a:solidFill>
                        <a:latin typeface="Arial"/>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marR="53975" algn="ctr">
                        <a:lnSpc>
                          <a:spcPct val="150000"/>
                        </a:lnSpc>
                        <a:spcAft>
                          <a:spcPts val="0"/>
                        </a:spcAft>
                        <a:tabLst>
                          <a:tab pos="180340" algn="l"/>
                          <a:tab pos="2250440" algn="l"/>
                        </a:tabLst>
                      </a:pPr>
                      <a:r>
                        <a:rPr lang="en-GB" sz="1600">
                          <a:solidFill>
                            <a:srgbClr val="000000"/>
                          </a:solidFill>
                          <a:latin typeface="Arial"/>
                          <a:ea typeface="Times New Roman"/>
                          <a:cs typeface="Times New Roman"/>
                        </a:rPr>
                        <a:t>2,0</a:t>
                      </a:r>
                      <a:endParaRPr lang="fi-FI" sz="1600">
                        <a:solidFill>
                          <a:srgbClr val="000000"/>
                        </a:solidFill>
                        <a:latin typeface="Arial"/>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marR="53975" algn="ctr">
                        <a:lnSpc>
                          <a:spcPct val="150000"/>
                        </a:lnSpc>
                        <a:spcAft>
                          <a:spcPts val="0"/>
                        </a:spcAft>
                        <a:tabLst>
                          <a:tab pos="180340" algn="l"/>
                          <a:tab pos="2250440" algn="l"/>
                        </a:tabLst>
                      </a:pPr>
                      <a:r>
                        <a:rPr lang="en-GB" sz="1600" dirty="0">
                          <a:solidFill>
                            <a:srgbClr val="000000"/>
                          </a:solidFill>
                          <a:latin typeface="Arial"/>
                          <a:ea typeface="Times New Roman"/>
                          <a:cs typeface="Times New Roman"/>
                        </a:rPr>
                        <a:t>1,0</a:t>
                      </a:r>
                      <a:endParaRPr lang="fi-FI" sz="1600" dirty="0">
                        <a:solidFill>
                          <a:srgbClr val="000000"/>
                        </a:solidFill>
                        <a:latin typeface="Arial"/>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r>
            </a:tbl>
          </a:graphicData>
        </a:graphic>
      </p:graphicFrame>
      <p:pic>
        <p:nvPicPr>
          <p:cNvPr id="25601" name="Picture 1"/>
          <p:cNvPicPr>
            <a:picLocks noChangeAspect="1" noChangeArrowheads="1"/>
          </p:cNvPicPr>
          <p:nvPr/>
        </p:nvPicPr>
        <p:blipFill>
          <a:blip r:embed="rId3" cstate="print"/>
          <a:srcRect/>
          <a:stretch>
            <a:fillRect/>
          </a:stretch>
        </p:blipFill>
        <p:spPr bwMode="auto">
          <a:xfrm>
            <a:off x="323528" y="3969060"/>
            <a:ext cx="9588902" cy="2770702"/>
          </a:xfrm>
          <a:prstGeom prst="rect">
            <a:avLst/>
          </a:prstGeom>
          <a:noFill/>
          <a:ln w="9525">
            <a:noFill/>
            <a:miter lim="800000"/>
            <a:headEnd/>
            <a:tailEnd/>
          </a:ln>
          <a:effectLst/>
        </p:spPr>
      </p:pic>
      <p:sp>
        <p:nvSpPr>
          <p:cNvPr id="11" name="Rectangle 4"/>
          <p:cNvSpPr>
            <a:spLocks noChangeArrowheads="1"/>
          </p:cNvSpPr>
          <p:nvPr/>
        </p:nvSpPr>
        <p:spPr bwMode="auto">
          <a:xfrm>
            <a:off x="251520" y="138500"/>
            <a:ext cx="889248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GB" sz="1800" b="1" i="0" u="none" strike="noStrike" cap="none" normalizeH="0" baseline="0" dirty="0" smtClean="0">
                <a:ln>
                  <a:noFill/>
                </a:ln>
                <a:solidFill>
                  <a:schemeClr val="tx2"/>
                </a:solidFill>
                <a:effectLst/>
                <a:latin typeface="+mn-lt"/>
                <a:ea typeface="Times New Roman" pitchFamily="18" charset="0"/>
                <a:cs typeface="Times New Roman" pitchFamily="18" charset="0"/>
              </a:rPr>
              <a:t>Classification:</a:t>
            </a:r>
            <a:r>
              <a:rPr kumimoji="0" lang="en-GB" sz="1800" b="1" i="0" u="none" strike="noStrike" cap="none" normalizeH="0" dirty="0" smtClean="0">
                <a:ln>
                  <a:noFill/>
                </a:ln>
                <a:solidFill>
                  <a:schemeClr val="tx2"/>
                </a:solidFill>
                <a:effectLst/>
                <a:latin typeface="+mn-lt"/>
                <a:ea typeface="Times New Roman" pitchFamily="18" charset="0"/>
                <a:cs typeface="Times New Roman" pitchFamily="18" charset="0"/>
              </a:rPr>
              <a:t> </a:t>
            </a:r>
            <a:r>
              <a:rPr kumimoji="0" lang="en-GB" sz="1800" b="0" i="0" u="none" strike="noStrike" cap="none" normalizeH="0" baseline="0" dirty="0" smtClean="0">
                <a:ln>
                  <a:noFill/>
                </a:ln>
                <a:solidFill>
                  <a:schemeClr val="tx2"/>
                </a:solidFill>
                <a:effectLst/>
                <a:latin typeface="+mn-lt"/>
                <a:ea typeface="Times New Roman" pitchFamily="18" charset="0"/>
                <a:cs typeface="Times New Roman" pitchFamily="18" charset="0"/>
              </a:rPr>
              <a:t/>
            </a:r>
            <a:br>
              <a:rPr kumimoji="0" lang="en-GB" sz="1800" b="0" i="0" u="none" strike="noStrike" cap="none" normalizeH="0" baseline="0" dirty="0" smtClean="0">
                <a:ln>
                  <a:noFill/>
                </a:ln>
                <a:solidFill>
                  <a:schemeClr val="tx2"/>
                </a:solidFill>
                <a:effectLst/>
                <a:latin typeface="+mn-lt"/>
                <a:ea typeface="Times New Roman" pitchFamily="18" charset="0"/>
                <a:cs typeface="Times New Roman" pitchFamily="18" charset="0"/>
              </a:rPr>
            </a:br>
            <a:r>
              <a:rPr lang="en-GB" sz="1800" dirty="0" smtClean="0">
                <a:solidFill>
                  <a:schemeClr val="tx2"/>
                </a:solidFill>
                <a:latin typeface="+mn-lt"/>
              </a:rPr>
              <a:t>Knowledge </a:t>
            </a:r>
            <a:r>
              <a:rPr lang="en-US" sz="1800" dirty="0" smtClean="0">
                <a:solidFill>
                  <a:schemeClr val="tx2"/>
                </a:solidFill>
                <a:latin typeface="+mn-lt"/>
              </a:rPr>
              <a:t>needed for solving the item: </a:t>
            </a:r>
            <a:r>
              <a:rPr lang="en-GB" sz="1800" u="sng" dirty="0" smtClean="0">
                <a:solidFill>
                  <a:schemeClr val="tx2"/>
                </a:solidFill>
                <a:latin typeface="+mn-lt"/>
              </a:rPr>
              <a:t>Procedural knowledge</a:t>
            </a:r>
            <a:r>
              <a:rPr lang="en-GB" sz="1800" dirty="0" smtClean="0">
                <a:solidFill>
                  <a:schemeClr val="tx2"/>
                </a:solidFill>
                <a:latin typeface="+mn-lt"/>
              </a:rPr>
              <a:t>  </a:t>
            </a:r>
            <a:endParaRPr lang="fi-FI" sz="1800" dirty="0" smtClean="0">
              <a:solidFill>
                <a:schemeClr val="tx2"/>
              </a:solidFill>
              <a:latin typeface="+mn-lt"/>
            </a:endParaRPr>
          </a:p>
          <a:p>
            <a:pPr lvl="0" fontAlgn="base">
              <a:spcBef>
                <a:spcPct val="0"/>
              </a:spcBef>
              <a:spcAft>
                <a:spcPct val="0"/>
              </a:spcAft>
              <a:tabLst>
                <a:tab pos="180975" algn="l"/>
                <a:tab pos="2251075" algn="l"/>
              </a:tabLst>
            </a:pPr>
            <a:r>
              <a:rPr lang="en-US" sz="1800" dirty="0" smtClean="0">
                <a:solidFill>
                  <a:schemeClr val="tx2"/>
                </a:solidFill>
                <a:latin typeface="+mn-lt"/>
              </a:rPr>
              <a:t>Cognitive processes: </a:t>
            </a:r>
            <a:r>
              <a:rPr lang="en-US" sz="1800" u="sng" dirty="0" smtClean="0">
                <a:solidFill>
                  <a:schemeClr val="tx2"/>
                </a:solidFill>
                <a:latin typeface="+mn-lt"/>
              </a:rPr>
              <a:t>Understand</a:t>
            </a:r>
            <a:r>
              <a:rPr lang="en-US" sz="1800" dirty="0" smtClean="0">
                <a:solidFill>
                  <a:schemeClr val="tx2"/>
                </a:solidFill>
                <a:latin typeface="+mn-lt"/>
              </a:rPr>
              <a:t> </a:t>
            </a:r>
            <a:br>
              <a:rPr lang="en-US" sz="1800" dirty="0" smtClean="0">
                <a:solidFill>
                  <a:schemeClr val="tx2"/>
                </a:solidFill>
                <a:latin typeface="+mn-lt"/>
              </a:rPr>
            </a:br>
            <a:r>
              <a:rPr lang="en-US" sz="1800" dirty="0" smtClean="0">
                <a:solidFill>
                  <a:schemeClr val="tx2"/>
                </a:solidFill>
                <a:latin typeface="+mn-lt"/>
              </a:rPr>
              <a:t>Item type: </a:t>
            </a:r>
            <a:r>
              <a:rPr lang="en-US" sz="1800" u="sng" dirty="0" smtClean="0">
                <a:solidFill>
                  <a:schemeClr val="tx2"/>
                </a:solidFill>
                <a:latin typeface="+mn-lt"/>
              </a:rPr>
              <a:t>true/false</a:t>
            </a:r>
          </a:p>
          <a:p>
            <a:pPr lvl="0" fontAlgn="base">
              <a:spcBef>
                <a:spcPct val="0"/>
              </a:spcBef>
              <a:spcAft>
                <a:spcPct val="0"/>
              </a:spcAft>
              <a:tabLst>
                <a:tab pos="180975" algn="l"/>
                <a:tab pos="2251075" algn="l"/>
              </a:tabLst>
            </a:pPr>
            <a:r>
              <a:rPr lang="en-US" sz="1800" dirty="0" smtClean="0">
                <a:solidFill>
                  <a:schemeClr val="tx2"/>
                </a:solidFill>
                <a:latin typeface="+mn-lt"/>
              </a:rPr>
              <a:t> </a:t>
            </a:r>
            <a:endParaRPr kumimoji="0" lang="en-GB" sz="1800" b="0" i="0" u="none" strike="noStrike" cap="none" normalizeH="0" baseline="0" dirty="0" smtClean="0">
              <a:ln>
                <a:noFill/>
              </a:ln>
              <a:solidFill>
                <a:schemeClr val="tx2"/>
              </a:solidFill>
              <a:effectLst/>
              <a:latin typeface="+mn-lt"/>
              <a:ea typeface="Times New Roman" pitchFamily="18" charset="0"/>
              <a:cs typeface="Times New Roman" pitchFamily="18" charset="0"/>
            </a:endParaRPr>
          </a:p>
        </p:txBody>
      </p:sp>
    </p:spTree>
    <p:extLst>
      <p:ext uri="{BB962C8B-B14F-4D97-AF65-F5344CB8AC3E}">
        <p14:creationId xmlns:p14="http://schemas.microsoft.com/office/powerpoint/2010/main" val="16492130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4"/>
          <p:cNvSpPr>
            <a:spLocks noChangeArrowheads="1"/>
          </p:cNvSpPr>
          <p:nvPr/>
        </p:nvSpPr>
        <p:spPr bwMode="auto">
          <a:xfrm>
            <a:off x="179512" y="6588060"/>
            <a:ext cx="773801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 pos="2251075" algn="l"/>
              </a:tabLst>
            </a:pPr>
            <a:r>
              <a:rPr kumimoji="0" lang="en-GB" sz="18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Coding: </a:t>
            </a:r>
            <a:r>
              <a:rPr kumimoji="0" lang="en-GB" sz="18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1 correct -&gt; 0 p; 2 correct -&gt; 1 p; 3 correct -&gt; 2 p; 4 correct -&gt; 3 p</a:t>
            </a:r>
            <a:endParaRPr kumimoji="0" lang="en-GB" sz="1800" b="0" i="0" u="none" strike="noStrike" cap="none" normalizeH="0" baseline="0" dirty="0" smtClean="0">
              <a:ln>
                <a:noFill/>
              </a:ln>
              <a:solidFill>
                <a:schemeClr val="tx1"/>
              </a:solidFill>
              <a:effectLst/>
              <a:latin typeface="Arial" pitchFamily="34" charset="0"/>
            </a:endParaRPr>
          </a:p>
        </p:txBody>
      </p:sp>
      <p:pic>
        <p:nvPicPr>
          <p:cNvPr id="24577" name="Picture 1"/>
          <p:cNvPicPr>
            <a:picLocks noChangeAspect="1" noChangeArrowheads="1"/>
          </p:cNvPicPr>
          <p:nvPr/>
        </p:nvPicPr>
        <p:blipFill>
          <a:blip r:embed="rId2" cstate="print"/>
          <a:srcRect/>
          <a:stretch>
            <a:fillRect/>
          </a:stretch>
        </p:blipFill>
        <p:spPr bwMode="auto">
          <a:xfrm>
            <a:off x="323528" y="1511065"/>
            <a:ext cx="8214130" cy="5346935"/>
          </a:xfrm>
          <a:prstGeom prst="rect">
            <a:avLst/>
          </a:prstGeom>
          <a:noFill/>
          <a:ln w="9525">
            <a:noFill/>
            <a:miter lim="800000"/>
            <a:headEnd/>
            <a:tailEnd/>
          </a:ln>
          <a:effectLst/>
        </p:spPr>
      </p:pic>
      <p:sp>
        <p:nvSpPr>
          <p:cNvPr id="9" name="Rectangle 4"/>
          <p:cNvSpPr>
            <a:spLocks noChangeArrowheads="1"/>
          </p:cNvSpPr>
          <p:nvPr/>
        </p:nvSpPr>
        <p:spPr bwMode="auto">
          <a:xfrm>
            <a:off x="251520" y="30778"/>
            <a:ext cx="8892480" cy="16927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GB" sz="2000" b="1" i="0" u="none" strike="noStrike" cap="none" normalizeH="0" baseline="0" dirty="0" smtClean="0">
                <a:ln>
                  <a:noFill/>
                </a:ln>
                <a:solidFill>
                  <a:schemeClr val="tx2"/>
                </a:solidFill>
                <a:effectLst/>
                <a:latin typeface="+mn-lt"/>
                <a:ea typeface="Times New Roman" pitchFamily="18" charset="0"/>
                <a:cs typeface="Times New Roman" pitchFamily="18" charset="0"/>
              </a:rPr>
              <a:t>Classification:</a:t>
            </a:r>
            <a:r>
              <a:rPr kumimoji="0" lang="en-GB" sz="2000" b="1" i="0" u="none" strike="noStrike" cap="none" normalizeH="0" dirty="0" smtClean="0">
                <a:ln>
                  <a:noFill/>
                </a:ln>
                <a:solidFill>
                  <a:schemeClr val="tx2"/>
                </a:solidFill>
                <a:effectLst/>
                <a:latin typeface="+mn-lt"/>
                <a:ea typeface="Times New Roman" pitchFamily="18" charset="0"/>
                <a:cs typeface="Times New Roman" pitchFamily="18" charset="0"/>
              </a:rPr>
              <a:t> </a:t>
            </a:r>
            <a:r>
              <a:rPr kumimoji="0" lang="en-GB" sz="2000" b="0" i="0" u="none" strike="noStrike" cap="none" normalizeH="0" baseline="0" dirty="0" smtClean="0">
                <a:ln>
                  <a:noFill/>
                </a:ln>
                <a:solidFill>
                  <a:schemeClr val="tx2"/>
                </a:solidFill>
                <a:effectLst/>
                <a:latin typeface="+mn-lt"/>
                <a:ea typeface="Times New Roman" pitchFamily="18" charset="0"/>
                <a:cs typeface="Times New Roman" pitchFamily="18" charset="0"/>
              </a:rPr>
              <a:t/>
            </a:r>
            <a:br>
              <a:rPr kumimoji="0" lang="en-GB" sz="2000" b="0" i="0" u="none" strike="noStrike" cap="none" normalizeH="0" baseline="0" dirty="0" smtClean="0">
                <a:ln>
                  <a:noFill/>
                </a:ln>
                <a:solidFill>
                  <a:schemeClr val="tx2"/>
                </a:solidFill>
                <a:effectLst/>
                <a:latin typeface="+mn-lt"/>
                <a:ea typeface="Times New Roman" pitchFamily="18" charset="0"/>
                <a:cs typeface="Times New Roman" pitchFamily="18" charset="0"/>
              </a:rPr>
            </a:br>
            <a:r>
              <a:rPr lang="en-GB" sz="2000" dirty="0" smtClean="0">
                <a:solidFill>
                  <a:schemeClr val="tx2"/>
                </a:solidFill>
                <a:latin typeface="+mn-lt"/>
              </a:rPr>
              <a:t>Knowledge </a:t>
            </a:r>
            <a:r>
              <a:rPr lang="en-US" sz="2000" dirty="0" smtClean="0">
                <a:solidFill>
                  <a:schemeClr val="tx2"/>
                </a:solidFill>
                <a:latin typeface="+mn-lt"/>
              </a:rPr>
              <a:t>needed for solving the item: </a:t>
            </a:r>
            <a:r>
              <a:rPr lang="en-GB" sz="2000" u="sng" dirty="0" smtClean="0">
                <a:solidFill>
                  <a:schemeClr val="tx2"/>
                </a:solidFill>
                <a:latin typeface="+mn-lt"/>
              </a:rPr>
              <a:t>Conceptual knowledge</a:t>
            </a:r>
            <a:r>
              <a:rPr lang="en-GB" sz="2000" dirty="0" smtClean="0">
                <a:solidFill>
                  <a:schemeClr val="tx2"/>
                </a:solidFill>
                <a:latin typeface="+mn-lt"/>
              </a:rPr>
              <a:t>  </a:t>
            </a:r>
            <a:endParaRPr lang="fi-FI" sz="2000" dirty="0" smtClean="0">
              <a:solidFill>
                <a:schemeClr val="tx2"/>
              </a:solidFill>
              <a:latin typeface="+mn-lt"/>
            </a:endParaRPr>
          </a:p>
          <a:p>
            <a:pPr lvl="0" fontAlgn="base">
              <a:spcBef>
                <a:spcPct val="0"/>
              </a:spcBef>
              <a:spcAft>
                <a:spcPct val="0"/>
              </a:spcAft>
              <a:tabLst>
                <a:tab pos="180975" algn="l"/>
                <a:tab pos="2251075" algn="l"/>
              </a:tabLst>
            </a:pPr>
            <a:r>
              <a:rPr lang="en-US" sz="2000" dirty="0" smtClean="0">
                <a:solidFill>
                  <a:schemeClr val="tx2"/>
                </a:solidFill>
                <a:latin typeface="+mn-lt"/>
              </a:rPr>
              <a:t>Cognitive processes: </a:t>
            </a:r>
            <a:r>
              <a:rPr lang="en-US" sz="2000" u="sng" dirty="0" smtClean="0">
                <a:solidFill>
                  <a:schemeClr val="tx2"/>
                </a:solidFill>
                <a:latin typeface="+mn-lt"/>
              </a:rPr>
              <a:t>Understand</a:t>
            </a:r>
            <a:r>
              <a:rPr lang="en-US" sz="2000" dirty="0" smtClean="0">
                <a:solidFill>
                  <a:schemeClr val="tx2"/>
                </a:solidFill>
                <a:latin typeface="+mn-lt"/>
              </a:rPr>
              <a:t> </a:t>
            </a:r>
            <a:br>
              <a:rPr lang="en-US" sz="2000" dirty="0" smtClean="0">
                <a:solidFill>
                  <a:schemeClr val="tx2"/>
                </a:solidFill>
                <a:latin typeface="+mn-lt"/>
              </a:rPr>
            </a:br>
            <a:r>
              <a:rPr lang="en-US" sz="2000" dirty="0" smtClean="0">
                <a:solidFill>
                  <a:schemeClr val="tx2"/>
                </a:solidFill>
                <a:latin typeface="+mn-lt"/>
              </a:rPr>
              <a:t>Item type: </a:t>
            </a:r>
            <a:r>
              <a:rPr lang="en-US" sz="2000" u="sng" dirty="0" smtClean="0">
                <a:solidFill>
                  <a:schemeClr val="tx2"/>
                </a:solidFill>
                <a:latin typeface="+mn-lt"/>
              </a:rPr>
              <a:t>true/false (computational question)</a:t>
            </a:r>
          </a:p>
          <a:p>
            <a:pPr lvl="0" fontAlgn="base">
              <a:spcBef>
                <a:spcPct val="0"/>
              </a:spcBef>
              <a:spcAft>
                <a:spcPct val="0"/>
              </a:spcAft>
              <a:tabLst>
                <a:tab pos="180975" algn="l"/>
                <a:tab pos="2251075" algn="l"/>
              </a:tabLst>
            </a:pPr>
            <a:r>
              <a:rPr lang="en-US" sz="2000" dirty="0" smtClean="0">
                <a:solidFill>
                  <a:schemeClr val="tx2"/>
                </a:solidFill>
                <a:latin typeface="+mn-lt"/>
              </a:rPr>
              <a:t> </a:t>
            </a:r>
            <a:endParaRPr kumimoji="0" lang="en-GB" sz="2000" b="0" i="0" u="none" strike="noStrike" cap="none" normalizeH="0" baseline="0" dirty="0" smtClean="0">
              <a:ln>
                <a:noFill/>
              </a:ln>
              <a:solidFill>
                <a:schemeClr val="tx2"/>
              </a:solidFill>
              <a:effectLst/>
              <a:latin typeface="+mn-lt"/>
              <a:ea typeface="Times New Roman" pitchFamily="18" charset="0"/>
              <a:cs typeface="Times New Roman" pitchFamily="18" charset="0"/>
            </a:endParaRPr>
          </a:p>
        </p:txBody>
      </p:sp>
    </p:spTree>
    <p:extLst>
      <p:ext uri="{BB962C8B-B14F-4D97-AF65-F5344CB8AC3E}">
        <p14:creationId xmlns:p14="http://schemas.microsoft.com/office/powerpoint/2010/main" val="4076893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3"/>
          <p:cNvSpPr>
            <a:spLocks noGrp="1"/>
          </p:cNvSpPr>
          <p:nvPr>
            <p:ph type="sldNum" sz="quarter" idx="10"/>
          </p:nvPr>
        </p:nvSpPr>
        <p:spPr>
          <a:xfrm>
            <a:off x="7219950" y="7547868"/>
            <a:ext cx="1905000" cy="201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4164F20-0567-4025-BE0D-65C3EC02D51C}" type="slidenum">
              <a:rPr lang="en-US" sz="1600">
                <a:latin typeface="Arial" charset="0"/>
              </a:rPr>
              <a:pPr/>
              <a:t>5</a:t>
            </a:fld>
            <a:endParaRPr lang="en-US" sz="1600">
              <a:latin typeface="Arial" charset="0"/>
            </a:endParaRPr>
          </a:p>
        </p:txBody>
      </p:sp>
      <p:sp>
        <p:nvSpPr>
          <p:cNvPr id="65539" name="Rectangle 2"/>
          <p:cNvSpPr>
            <a:spLocks noChangeArrowheads="1"/>
          </p:cNvSpPr>
          <p:nvPr/>
        </p:nvSpPr>
        <p:spPr bwMode="auto">
          <a:xfrm>
            <a:off x="1303338" y="2349500"/>
            <a:ext cx="3865563" cy="466725"/>
          </a:xfrm>
          <a:prstGeom prst="rect">
            <a:avLst/>
          </a:prstGeom>
          <a:solidFill>
            <a:srgbClr val="FEDCA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sp>
        <p:nvSpPr>
          <p:cNvPr id="65540" name="Rectangle 3"/>
          <p:cNvSpPr>
            <a:spLocks noChangeArrowheads="1"/>
          </p:cNvSpPr>
          <p:nvPr/>
        </p:nvSpPr>
        <p:spPr bwMode="auto">
          <a:xfrm>
            <a:off x="7107238" y="2349500"/>
            <a:ext cx="1911350" cy="727075"/>
          </a:xfrm>
          <a:prstGeom prst="rect">
            <a:avLst/>
          </a:prstGeom>
          <a:solidFill>
            <a:srgbClr val="DDDC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sp>
        <p:nvSpPr>
          <p:cNvPr id="65541" name="Rectangle 4"/>
          <p:cNvSpPr>
            <a:spLocks noChangeArrowheads="1"/>
          </p:cNvSpPr>
          <p:nvPr/>
        </p:nvSpPr>
        <p:spPr bwMode="auto">
          <a:xfrm>
            <a:off x="5168901" y="2346325"/>
            <a:ext cx="1928812" cy="469900"/>
          </a:xfrm>
          <a:prstGeom prst="rect">
            <a:avLst/>
          </a:prstGeom>
          <a:solidFill>
            <a:srgbClr val="FFEFD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sp>
        <p:nvSpPr>
          <p:cNvPr id="65542" name="Rectangle 5"/>
          <p:cNvSpPr>
            <a:spLocks noChangeArrowheads="1"/>
          </p:cNvSpPr>
          <p:nvPr/>
        </p:nvSpPr>
        <p:spPr bwMode="auto">
          <a:xfrm>
            <a:off x="1306513" y="2820988"/>
            <a:ext cx="5799138" cy="239712"/>
          </a:xfrm>
          <a:prstGeom prst="rect">
            <a:avLst/>
          </a:prstGeom>
          <a:solidFill>
            <a:srgbClr val="FCA31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sp>
        <p:nvSpPr>
          <p:cNvPr id="65543" name="Rectangle 6"/>
          <p:cNvSpPr>
            <a:spLocks noGrp="1" noChangeArrowheads="1"/>
          </p:cNvSpPr>
          <p:nvPr>
            <p:ph type="title"/>
          </p:nvPr>
        </p:nvSpPr>
        <p:spPr/>
        <p:txBody>
          <a:bodyPr/>
          <a:lstStyle/>
          <a:p>
            <a:r>
              <a:rPr lang="en-GB" smtClean="0"/>
              <a:t>Allocation of science subjects to grades in comprehensive school</a:t>
            </a:r>
            <a:r>
              <a:rPr lang="en-US" smtClean="0"/>
              <a:t> </a:t>
            </a:r>
            <a:endParaRPr lang="en-GB" smtClean="0"/>
          </a:p>
        </p:txBody>
      </p:sp>
      <p:sp>
        <p:nvSpPr>
          <p:cNvPr id="65544" name="Rectangle 7"/>
          <p:cNvSpPr>
            <a:spLocks noChangeArrowheads="1"/>
          </p:cNvSpPr>
          <p:nvPr/>
        </p:nvSpPr>
        <p:spPr bwMode="auto">
          <a:xfrm>
            <a:off x="228600" y="1635125"/>
            <a:ext cx="522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Grade</a:t>
            </a:r>
            <a:endParaRPr lang="en-GB" sz="1800"/>
          </a:p>
        </p:txBody>
      </p:sp>
      <p:sp>
        <p:nvSpPr>
          <p:cNvPr id="65545" name="Rectangle 8"/>
          <p:cNvSpPr>
            <a:spLocks noChangeArrowheads="1"/>
          </p:cNvSpPr>
          <p:nvPr/>
        </p:nvSpPr>
        <p:spPr bwMode="auto">
          <a:xfrm>
            <a:off x="688975" y="1635125"/>
            <a:ext cx="52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546" name="Rectangle 9"/>
          <p:cNvSpPr>
            <a:spLocks noChangeArrowheads="1"/>
          </p:cNvSpPr>
          <p:nvPr/>
        </p:nvSpPr>
        <p:spPr bwMode="auto">
          <a:xfrm>
            <a:off x="1414463" y="1635125"/>
            <a:ext cx="104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1</a:t>
            </a:r>
            <a:endParaRPr lang="en-GB" sz="1800"/>
          </a:p>
        </p:txBody>
      </p:sp>
      <p:sp>
        <p:nvSpPr>
          <p:cNvPr id="65547" name="Rectangle 10"/>
          <p:cNvSpPr>
            <a:spLocks noChangeArrowheads="1"/>
          </p:cNvSpPr>
          <p:nvPr/>
        </p:nvSpPr>
        <p:spPr bwMode="auto">
          <a:xfrm>
            <a:off x="1506538" y="1635125"/>
            <a:ext cx="523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548" name="Rectangle 11"/>
          <p:cNvSpPr>
            <a:spLocks noChangeArrowheads="1"/>
          </p:cNvSpPr>
          <p:nvPr/>
        </p:nvSpPr>
        <p:spPr bwMode="auto">
          <a:xfrm>
            <a:off x="2055813" y="1635125"/>
            <a:ext cx="104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2</a:t>
            </a:r>
            <a:endParaRPr lang="en-GB" sz="1800"/>
          </a:p>
        </p:txBody>
      </p:sp>
      <p:sp>
        <p:nvSpPr>
          <p:cNvPr id="65549" name="Rectangle 12"/>
          <p:cNvSpPr>
            <a:spLocks noChangeArrowheads="1"/>
          </p:cNvSpPr>
          <p:nvPr/>
        </p:nvSpPr>
        <p:spPr bwMode="auto">
          <a:xfrm>
            <a:off x="2147888" y="1635125"/>
            <a:ext cx="523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550" name="Rectangle 13"/>
          <p:cNvSpPr>
            <a:spLocks noChangeArrowheads="1"/>
          </p:cNvSpPr>
          <p:nvPr/>
        </p:nvSpPr>
        <p:spPr bwMode="auto">
          <a:xfrm>
            <a:off x="2700338" y="1635125"/>
            <a:ext cx="104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3</a:t>
            </a:r>
            <a:endParaRPr lang="en-GB" sz="1800"/>
          </a:p>
        </p:txBody>
      </p:sp>
      <p:sp>
        <p:nvSpPr>
          <p:cNvPr id="65551" name="Rectangle 14"/>
          <p:cNvSpPr>
            <a:spLocks noChangeArrowheads="1"/>
          </p:cNvSpPr>
          <p:nvPr/>
        </p:nvSpPr>
        <p:spPr bwMode="auto">
          <a:xfrm>
            <a:off x="2792413" y="1635125"/>
            <a:ext cx="523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552" name="Rectangle 15"/>
          <p:cNvSpPr>
            <a:spLocks noChangeArrowheads="1"/>
          </p:cNvSpPr>
          <p:nvPr/>
        </p:nvSpPr>
        <p:spPr bwMode="auto">
          <a:xfrm>
            <a:off x="3343275" y="1635125"/>
            <a:ext cx="104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4</a:t>
            </a:r>
            <a:endParaRPr lang="en-GB" sz="1800"/>
          </a:p>
        </p:txBody>
      </p:sp>
      <p:sp>
        <p:nvSpPr>
          <p:cNvPr id="65553" name="Rectangle 16"/>
          <p:cNvSpPr>
            <a:spLocks noChangeArrowheads="1"/>
          </p:cNvSpPr>
          <p:nvPr/>
        </p:nvSpPr>
        <p:spPr bwMode="auto">
          <a:xfrm>
            <a:off x="3435350" y="1635125"/>
            <a:ext cx="52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554" name="Rectangle 17"/>
          <p:cNvSpPr>
            <a:spLocks noChangeArrowheads="1"/>
          </p:cNvSpPr>
          <p:nvPr/>
        </p:nvSpPr>
        <p:spPr bwMode="auto">
          <a:xfrm>
            <a:off x="3984625" y="1635125"/>
            <a:ext cx="104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5</a:t>
            </a:r>
            <a:endParaRPr lang="en-GB" sz="1800"/>
          </a:p>
        </p:txBody>
      </p:sp>
      <p:sp>
        <p:nvSpPr>
          <p:cNvPr id="65555" name="Rectangle 18"/>
          <p:cNvSpPr>
            <a:spLocks noChangeArrowheads="1"/>
          </p:cNvSpPr>
          <p:nvPr/>
        </p:nvSpPr>
        <p:spPr bwMode="auto">
          <a:xfrm>
            <a:off x="4076700" y="1635125"/>
            <a:ext cx="52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556" name="Rectangle 19"/>
          <p:cNvSpPr>
            <a:spLocks noChangeArrowheads="1"/>
          </p:cNvSpPr>
          <p:nvPr/>
        </p:nvSpPr>
        <p:spPr bwMode="auto">
          <a:xfrm>
            <a:off x="4629150" y="1635125"/>
            <a:ext cx="104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6</a:t>
            </a:r>
            <a:endParaRPr lang="en-GB" sz="1800"/>
          </a:p>
        </p:txBody>
      </p:sp>
      <p:sp>
        <p:nvSpPr>
          <p:cNvPr id="65557" name="Rectangle 20"/>
          <p:cNvSpPr>
            <a:spLocks noChangeArrowheads="1"/>
          </p:cNvSpPr>
          <p:nvPr/>
        </p:nvSpPr>
        <p:spPr bwMode="auto">
          <a:xfrm>
            <a:off x="4721225" y="1635125"/>
            <a:ext cx="52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558" name="Rectangle 21"/>
          <p:cNvSpPr>
            <a:spLocks noChangeArrowheads="1"/>
          </p:cNvSpPr>
          <p:nvPr/>
        </p:nvSpPr>
        <p:spPr bwMode="auto">
          <a:xfrm>
            <a:off x="5273675" y="1635125"/>
            <a:ext cx="104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7</a:t>
            </a:r>
            <a:endParaRPr lang="en-GB" sz="1800"/>
          </a:p>
        </p:txBody>
      </p:sp>
      <p:sp>
        <p:nvSpPr>
          <p:cNvPr id="65559" name="Rectangle 22"/>
          <p:cNvSpPr>
            <a:spLocks noChangeArrowheads="1"/>
          </p:cNvSpPr>
          <p:nvPr/>
        </p:nvSpPr>
        <p:spPr bwMode="auto">
          <a:xfrm>
            <a:off x="5365750" y="1635125"/>
            <a:ext cx="52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560" name="Rectangle 23"/>
          <p:cNvSpPr>
            <a:spLocks noChangeArrowheads="1"/>
          </p:cNvSpPr>
          <p:nvPr/>
        </p:nvSpPr>
        <p:spPr bwMode="auto">
          <a:xfrm>
            <a:off x="5918200" y="1635125"/>
            <a:ext cx="104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8</a:t>
            </a:r>
            <a:endParaRPr lang="en-GB" sz="1800"/>
          </a:p>
        </p:txBody>
      </p:sp>
      <p:sp>
        <p:nvSpPr>
          <p:cNvPr id="65561" name="Rectangle 24"/>
          <p:cNvSpPr>
            <a:spLocks noChangeArrowheads="1"/>
          </p:cNvSpPr>
          <p:nvPr/>
        </p:nvSpPr>
        <p:spPr bwMode="auto">
          <a:xfrm>
            <a:off x="6010275" y="1635125"/>
            <a:ext cx="52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562" name="Rectangle 25"/>
          <p:cNvSpPr>
            <a:spLocks noChangeArrowheads="1"/>
          </p:cNvSpPr>
          <p:nvPr/>
        </p:nvSpPr>
        <p:spPr bwMode="auto">
          <a:xfrm>
            <a:off x="6559550" y="1635125"/>
            <a:ext cx="104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9</a:t>
            </a:r>
            <a:endParaRPr lang="en-GB" sz="1800"/>
          </a:p>
        </p:txBody>
      </p:sp>
      <p:sp>
        <p:nvSpPr>
          <p:cNvPr id="65563" name="Rectangle 26"/>
          <p:cNvSpPr>
            <a:spLocks noChangeArrowheads="1"/>
          </p:cNvSpPr>
          <p:nvPr/>
        </p:nvSpPr>
        <p:spPr bwMode="auto">
          <a:xfrm>
            <a:off x="6651625" y="1635125"/>
            <a:ext cx="52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564" name="Rectangle 27"/>
          <p:cNvSpPr>
            <a:spLocks noChangeArrowheads="1"/>
          </p:cNvSpPr>
          <p:nvPr/>
        </p:nvSpPr>
        <p:spPr bwMode="auto">
          <a:xfrm>
            <a:off x="7202488" y="1635125"/>
            <a:ext cx="209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10</a:t>
            </a:r>
            <a:endParaRPr lang="en-GB" sz="1800"/>
          </a:p>
        </p:txBody>
      </p:sp>
      <p:sp>
        <p:nvSpPr>
          <p:cNvPr id="65565" name="Rectangle 28"/>
          <p:cNvSpPr>
            <a:spLocks noChangeArrowheads="1"/>
          </p:cNvSpPr>
          <p:nvPr/>
        </p:nvSpPr>
        <p:spPr bwMode="auto">
          <a:xfrm>
            <a:off x="7386638" y="1635125"/>
            <a:ext cx="523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566" name="Rectangle 29"/>
          <p:cNvSpPr>
            <a:spLocks noChangeArrowheads="1"/>
          </p:cNvSpPr>
          <p:nvPr/>
        </p:nvSpPr>
        <p:spPr bwMode="auto">
          <a:xfrm>
            <a:off x="7847013" y="1635125"/>
            <a:ext cx="209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11</a:t>
            </a:r>
            <a:endParaRPr lang="en-GB" sz="1800"/>
          </a:p>
        </p:txBody>
      </p:sp>
      <p:sp>
        <p:nvSpPr>
          <p:cNvPr id="65567" name="Rectangle 30"/>
          <p:cNvSpPr>
            <a:spLocks noChangeArrowheads="1"/>
          </p:cNvSpPr>
          <p:nvPr/>
        </p:nvSpPr>
        <p:spPr bwMode="auto">
          <a:xfrm>
            <a:off x="8031163" y="1635125"/>
            <a:ext cx="523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568" name="Rectangle 31"/>
          <p:cNvSpPr>
            <a:spLocks noChangeArrowheads="1"/>
          </p:cNvSpPr>
          <p:nvPr/>
        </p:nvSpPr>
        <p:spPr bwMode="auto">
          <a:xfrm>
            <a:off x="8488363" y="1635125"/>
            <a:ext cx="209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12</a:t>
            </a:r>
            <a:endParaRPr lang="en-GB" sz="1800"/>
          </a:p>
        </p:txBody>
      </p:sp>
      <p:sp>
        <p:nvSpPr>
          <p:cNvPr id="65569" name="Rectangle 32"/>
          <p:cNvSpPr>
            <a:spLocks noChangeArrowheads="1"/>
          </p:cNvSpPr>
          <p:nvPr/>
        </p:nvSpPr>
        <p:spPr bwMode="auto">
          <a:xfrm>
            <a:off x="8672513" y="1635125"/>
            <a:ext cx="523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grpSp>
        <p:nvGrpSpPr>
          <p:cNvPr id="65570" name="Group 33"/>
          <p:cNvGrpSpPr>
            <a:grpSpLocks/>
          </p:cNvGrpSpPr>
          <p:nvPr/>
        </p:nvGrpSpPr>
        <p:grpSpPr bwMode="auto">
          <a:xfrm>
            <a:off x="115888" y="1628775"/>
            <a:ext cx="8902700" cy="9525"/>
            <a:chOff x="73" y="1026"/>
            <a:chExt cx="5608" cy="6"/>
          </a:xfrm>
        </p:grpSpPr>
        <p:sp>
          <p:nvSpPr>
            <p:cNvPr id="65876" name="Rectangle 34"/>
            <p:cNvSpPr>
              <a:spLocks noChangeArrowheads="1"/>
            </p:cNvSpPr>
            <p:nvPr/>
          </p:nvSpPr>
          <p:spPr bwMode="auto">
            <a:xfrm>
              <a:off x="73" y="102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77" name="Rectangle 35"/>
            <p:cNvSpPr>
              <a:spLocks noChangeArrowheads="1"/>
            </p:cNvSpPr>
            <p:nvPr/>
          </p:nvSpPr>
          <p:spPr bwMode="auto">
            <a:xfrm>
              <a:off x="73" y="102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78" name="Rectangle 36"/>
            <p:cNvSpPr>
              <a:spLocks noChangeArrowheads="1"/>
            </p:cNvSpPr>
            <p:nvPr/>
          </p:nvSpPr>
          <p:spPr bwMode="auto">
            <a:xfrm>
              <a:off x="79" y="1026"/>
              <a:ext cx="74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79" name="Rectangle 37"/>
            <p:cNvSpPr>
              <a:spLocks noChangeArrowheads="1"/>
            </p:cNvSpPr>
            <p:nvPr/>
          </p:nvSpPr>
          <p:spPr bwMode="auto">
            <a:xfrm>
              <a:off x="819" y="102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80" name="Rectangle 38"/>
            <p:cNvSpPr>
              <a:spLocks noChangeArrowheads="1"/>
            </p:cNvSpPr>
            <p:nvPr/>
          </p:nvSpPr>
          <p:spPr bwMode="auto">
            <a:xfrm>
              <a:off x="825" y="1026"/>
              <a:ext cx="39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81" name="Rectangle 39"/>
            <p:cNvSpPr>
              <a:spLocks noChangeArrowheads="1"/>
            </p:cNvSpPr>
            <p:nvPr/>
          </p:nvSpPr>
          <p:spPr bwMode="auto">
            <a:xfrm>
              <a:off x="1223" y="1026"/>
              <a:ext cx="7"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82" name="Rectangle 40"/>
            <p:cNvSpPr>
              <a:spLocks noChangeArrowheads="1"/>
            </p:cNvSpPr>
            <p:nvPr/>
          </p:nvSpPr>
          <p:spPr bwMode="auto">
            <a:xfrm>
              <a:off x="1230" y="1026"/>
              <a:ext cx="39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83" name="Rectangle 41"/>
            <p:cNvSpPr>
              <a:spLocks noChangeArrowheads="1"/>
            </p:cNvSpPr>
            <p:nvPr/>
          </p:nvSpPr>
          <p:spPr bwMode="auto">
            <a:xfrm>
              <a:off x="1629" y="102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84" name="Rectangle 42"/>
            <p:cNvSpPr>
              <a:spLocks noChangeArrowheads="1"/>
            </p:cNvSpPr>
            <p:nvPr/>
          </p:nvSpPr>
          <p:spPr bwMode="auto">
            <a:xfrm>
              <a:off x="1635" y="1026"/>
              <a:ext cx="39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85" name="Rectangle 43"/>
            <p:cNvSpPr>
              <a:spLocks noChangeArrowheads="1"/>
            </p:cNvSpPr>
            <p:nvPr/>
          </p:nvSpPr>
          <p:spPr bwMode="auto">
            <a:xfrm>
              <a:off x="2034" y="102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86" name="Rectangle 44"/>
            <p:cNvSpPr>
              <a:spLocks noChangeArrowheads="1"/>
            </p:cNvSpPr>
            <p:nvPr/>
          </p:nvSpPr>
          <p:spPr bwMode="auto">
            <a:xfrm>
              <a:off x="2040" y="1026"/>
              <a:ext cx="39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87" name="Rectangle 45"/>
            <p:cNvSpPr>
              <a:spLocks noChangeArrowheads="1"/>
            </p:cNvSpPr>
            <p:nvPr/>
          </p:nvSpPr>
          <p:spPr bwMode="auto">
            <a:xfrm>
              <a:off x="2438" y="102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88" name="Rectangle 46"/>
            <p:cNvSpPr>
              <a:spLocks noChangeArrowheads="1"/>
            </p:cNvSpPr>
            <p:nvPr/>
          </p:nvSpPr>
          <p:spPr bwMode="auto">
            <a:xfrm>
              <a:off x="2444" y="1026"/>
              <a:ext cx="40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89" name="Rectangle 47"/>
            <p:cNvSpPr>
              <a:spLocks noChangeArrowheads="1"/>
            </p:cNvSpPr>
            <p:nvPr/>
          </p:nvSpPr>
          <p:spPr bwMode="auto">
            <a:xfrm>
              <a:off x="2844" y="102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90" name="Rectangle 48"/>
            <p:cNvSpPr>
              <a:spLocks noChangeArrowheads="1"/>
            </p:cNvSpPr>
            <p:nvPr/>
          </p:nvSpPr>
          <p:spPr bwMode="auto">
            <a:xfrm>
              <a:off x="2850" y="1026"/>
              <a:ext cx="40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91" name="Rectangle 49"/>
            <p:cNvSpPr>
              <a:spLocks noChangeArrowheads="1"/>
            </p:cNvSpPr>
            <p:nvPr/>
          </p:nvSpPr>
          <p:spPr bwMode="auto">
            <a:xfrm>
              <a:off x="3256" y="1026"/>
              <a:ext cx="40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92" name="Rectangle 50"/>
            <p:cNvSpPr>
              <a:spLocks noChangeArrowheads="1"/>
            </p:cNvSpPr>
            <p:nvPr/>
          </p:nvSpPr>
          <p:spPr bwMode="auto">
            <a:xfrm>
              <a:off x="3656" y="102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93" name="Rectangle 51"/>
            <p:cNvSpPr>
              <a:spLocks noChangeArrowheads="1"/>
            </p:cNvSpPr>
            <p:nvPr/>
          </p:nvSpPr>
          <p:spPr bwMode="auto">
            <a:xfrm>
              <a:off x="3662" y="1026"/>
              <a:ext cx="39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94" name="Rectangle 52"/>
            <p:cNvSpPr>
              <a:spLocks noChangeArrowheads="1"/>
            </p:cNvSpPr>
            <p:nvPr/>
          </p:nvSpPr>
          <p:spPr bwMode="auto">
            <a:xfrm>
              <a:off x="4061" y="102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95" name="Rectangle 53"/>
            <p:cNvSpPr>
              <a:spLocks noChangeArrowheads="1"/>
            </p:cNvSpPr>
            <p:nvPr/>
          </p:nvSpPr>
          <p:spPr bwMode="auto">
            <a:xfrm>
              <a:off x="4067" y="1026"/>
              <a:ext cx="39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96" name="Rectangle 54"/>
            <p:cNvSpPr>
              <a:spLocks noChangeArrowheads="1"/>
            </p:cNvSpPr>
            <p:nvPr/>
          </p:nvSpPr>
          <p:spPr bwMode="auto">
            <a:xfrm>
              <a:off x="4471" y="1026"/>
              <a:ext cx="40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97" name="Rectangle 55"/>
            <p:cNvSpPr>
              <a:spLocks noChangeArrowheads="1"/>
            </p:cNvSpPr>
            <p:nvPr/>
          </p:nvSpPr>
          <p:spPr bwMode="auto">
            <a:xfrm>
              <a:off x="4871" y="102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98" name="Rectangle 56"/>
            <p:cNvSpPr>
              <a:spLocks noChangeArrowheads="1"/>
            </p:cNvSpPr>
            <p:nvPr/>
          </p:nvSpPr>
          <p:spPr bwMode="auto">
            <a:xfrm>
              <a:off x="4877" y="1026"/>
              <a:ext cx="39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99" name="Rectangle 57"/>
            <p:cNvSpPr>
              <a:spLocks noChangeArrowheads="1"/>
            </p:cNvSpPr>
            <p:nvPr/>
          </p:nvSpPr>
          <p:spPr bwMode="auto">
            <a:xfrm>
              <a:off x="5275" y="102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900" name="Rectangle 58"/>
            <p:cNvSpPr>
              <a:spLocks noChangeArrowheads="1"/>
            </p:cNvSpPr>
            <p:nvPr/>
          </p:nvSpPr>
          <p:spPr bwMode="auto">
            <a:xfrm>
              <a:off x="5281" y="1026"/>
              <a:ext cx="40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grpSp>
      <p:sp>
        <p:nvSpPr>
          <p:cNvPr id="65571" name="Rectangle 59"/>
          <p:cNvSpPr>
            <a:spLocks noChangeArrowheads="1"/>
          </p:cNvSpPr>
          <p:nvPr/>
        </p:nvSpPr>
        <p:spPr bwMode="auto">
          <a:xfrm>
            <a:off x="115888" y="1638300"/>
            <a:ext cx="9525" cy="2333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572" name="Rectangle 60"/>
          <p:cNvSpPr>
            <a:spLocks noChangeArrowheads="1"/>
          </p:cNvSpPr>
          <p:nvPr/>
        </p:nvSpPr>
        <p:spPr bwMode="auto">
          <a:xfrm>
            <a:off x="1300163" y="1638300"/>
            <a:ext cx="9525" cy="2333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573" name="Rectangle 61"/>
          <p:cNvSpPr>
            <a:spLocks noChangeArrowheads="1"/>
          </p:cNvSpPr>
          <p:nvPr/>
        </p:nvSpPr>
        <p:spPr bwMode="auto">
          <a:xfrm>
            <a:off x="1941513" y="1638300"/>
            <a:ext cx="11112" cy="2333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574" name="Rectangle 62"/>
          <p:cNvSpPr>
            <a:spLocks noChangeArrowheads="1"/>
          </p:cNvSpPr>
          <p:nvPr/>
        </p:nvSpPr>
        <p:spPr bwMode="auto">
          <a:xfrm>
            <a:off x="2586038" y="1638300"/>
            <a:ext cx="9525" cy="2333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575" name="Rectangle 63"/>
          <p:cNvSpPr>
            <a:spLocks noChangeArrowheads="1"/>
          </p:cNvSpPr>
          <p:nvPr/>
        </p:nvSpPr>
        <p:spPr bwMode="auto">
          <a:xfrm>
            <a:off x="3228975" y="1638300"/>
            <a:ext cx="9525" cy="2333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576" name="Rectangle 64"/>
          <p:cNvSpPr>
            <a:spLocks noChangeArrowheads="1"/>
          </p:cNvSpPr>
          <p:nvPr/>
        </p:nvSpPr>
        <p:spPr bwMode="auto">
          <a:xfrm>
            <a:off x="3870325" y="1638300"/>
            <a:ext cx="9525" cy="2333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577" name="Rectangle 65"/>
          <p:cNvSpPr>
            <a:spLocks noChangeArrowheads="1"/>
          </p:cNvSpPr>
          <p:nvPr/>
        </p:nvSpPr>
        <p:spPr bwMode="auto">
          <a:xfrm>
            <a:off x="4514850" y="1638300"/>
            <a:ext cx="9525" cy="2333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578" name="Rectangle 66"/>
          <p:cNvSpPr>
            <a:spLocks noChangeArrowheads="1"/>
          </p:cNvSpPr>
          <p:nvPr/>
        </p:nvSpPr>
        <p:spPr bwMode="auto">
          <a:xfrm>
            <a:off x="5803900" y="1638300"/>
            <a:ext cx="9525" cy="2333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579" name="Rectangle 67"/>
          <p:cNvSpPr>
            <a:spLocks noChangeArrowheads="1"/>
          </p:cNvSpPr>
          <p:nvPr/>
        </p:nvSpPr>
        <p:spPr bwMode="auto">
          <a:xfrm>
            <a:off x="6446838" y="1638300"/>
            <a:ext cx="9525" cy="2333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580" name="Rectangle 68"/>
          <p:cNvSpPr>
            <a:spLocks noChangeArrowheads="1"/>
          </p:cNvSpPr>
          <p:nvPr/>
        </p:nvSpPr>
        <p:spPr bwMode="auto">
          <a:xfrm>
            <a:off x="7732713" y="1638300"/>
            <a:ext cx="9525" cy="2333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581" name="Rectangle 69"/>
          <p:cNvSpPr>
            <a:spLocks noChangeArrowheads="1"/>
          </p:cNvSpPr>
          <p:nvPr/>
        </p:nvSpPr>
        <p:spPr bwMode="auto">
          <a:xfrm>
            <a:off x="8374063" y="1638300"/>
            <a:ext cx="9525" cy="2333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582" name="Rectangle 70"/>
          <p:cNvSpPr>
            <a:spLocks noChangeArrowheads="1"/>
          </p:cNvSpPr>
          <p:nvPr/>
        </p:nvSpPr>
        <p:spPr bwMode="auto">
          <a:xfrm>
            <a:off x="228600" y="1878013"/>
            <a:ext cx="649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Student</a:t>
            </a:r>
            <a:endParaRPr lang="en-GB" sz="1800"/>
          </a:p>
        </p:txBody>
      </p:sp>
      <p:sp>
        <p:nvSpPr>
          <p:cNvPr id="65583" name="Rectangle 71"/>
          <p:cNvSpPr>
            <a:spLocks noChangeArrowheads="1"/>
          </p:cNvSpPr>
          <p:nvPr/>
        </p:nvSpPr>
        <p:spPr bwMode="auto">
          <a:xfrm>
            <a:off x="887413" y="1871663"/>
            <a:ext cx="1873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s’ </a:t>
            </a:r>
            <a:endParaRPr lang="en-GB" sz="1800"/>
          </a:p>
        </p:txBody>
      </p:sp>
      <p:sp>
        <p:nvSpPr>
          <p:cNvPr id="65584" name="Rectangle 72"/>
          <p:cNvSpPr>
            <a:spLocks noChangeArrowheads="1"/>
          </p:cNvSpPr>
          <p:nvPr/>
        </p:nvSpPr>
        <p:spPr bwMode="auto">
          <a:xfrm>
            <a:off x="228600" y="2060848"/>
            <a:ext cx="3143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dirty="0">
                <a:solidFill>
                  <a:srgbClr val="000000"/>
                </a:solidFill>
                <a:latin typeface="Arial Narrow" pitchFamily="34" charset="0"/>
              </a:rPr>
              <a:t>age</a:t>
            </a:r>
            <a:endParaRPr lang="en-GB" sz="1800" dirty="0"/>
          </a:p>
        </p:txBody>
      </p:sp>
      <p:sp>
        <p:nvSpPr>
          <p:cNvPr id="65585" name="Rectangle 73"/>
          <p:cNvSpPr>
            <a:spLocks noChangeArrowheads="1"/>
          </p:cNvSpPr>
          <p:nvPr/>
        </p:nvSpPr>
        <p:spPr bwMode="auto">
          <a:xfrm>
            <a:off x="504825" y="2108200"/>
            <a:ext cx="52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586" name="Rectangle 74"/>
          <p:cNvSpPr>
            <a:spLocks noChangeArrowheads="1"/>
          </p:cNvSpPr>
          <p:nvPr/>
        </p:nvSpPr>
        <p:spPr bwMode="auto">
          <a:xfrm>
            <a:off x="1414463" y="1878013"/>
            <a:ext cx="1047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7</a:t>
            </a:r>
            <a:endParaRPr lang="en-GB" sz="1800"/>
          </a:p>
        </p:txBody>
      </p:sp>
      <p:sp>
        <p:nvSpPr>
          <p:cNvPr id="65587" name="Rectangle 75"/>
          <p:cNvSpPr>
            <a:spLocks noChangeArrowheads="1"/>
          </p:cNvSpPr>
          <p:nvPr/>
        </p:nvSpPr>
        <p:spPr bwMode="auto">
          <a:xfrm>
            <a:off x="1506538" y="1878013"/>
            <a:ext cx="523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588" name="Rectangle 76"/>
          <p:cNvSpPr>
            <a:spLocks noChangeArrowheads="1"/>
          </p:cNvSpPr>
          <p:nvPr/>
        </p:nvSpPr>
        <p:spPr bwMode="auto">
          <a:xfrm>
            <a:off x="2055813" y="1878013"/>
            <a:ext cx="1047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8</a:t>
            </a:r>
            <a:endParaRPr lang="en-GB" sz="1800"/>
          </a:p>
        </p:txBody>
      </p:sp>
      <p:sp>
        <p:nvSpPr>
          <p:cNvPr id="65589" name="Rectangle 77"/>
          <p:cNvSpPr>
            <a:spLocks noChangeArrowheads="1"/>
          </p:cNvSpPr>
          <p:nvPr/>
        </p:nvSpPr>
        <p:spPr bwMode="auto">
          <a:xfrm>
            <a:off x="2147888" y="1878013"/>
            <a:ext cx="523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590" name="Rectangle 78"/>
          <p:cNvSpPr>
            <a:spLocks noChangeArrowheads="1"/>
          </p:cNvSpPr>
          <p:nvPr/>
        </p:nvSpPr>
        <p:spPr bwMode="auto">
          <a:xfrm>
            <a:off x="2700338" y="1878013"/>
            <a:ext cx="1047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9</a:t>
            </a:r>
            <a:endParaRPr lang="en-GB" sz="1800"/>
          </a:p>
        </p:txBody>
      </p:sp>
      <p:sp>
        <p:nvSpPr>
          <p:cNvPr id="65591" name="Rectangle 79"/>
          <p:cNvSpPr>
            <a:spLocks noChangeArrowheads="1"/>
          </p:cNvSpPr>
          <p:nvPr/>
        </p:nvSpPr>
        <p:spPr bwMode="auto">
          <a:xfrm>
            <a:off x="2792413" y="1878013"/>
            <a:ext cx="523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592" name="Rectangle 80"/>
          <p:cNvSpPr>
            <a:spLocks noChangeArrowheads="1"/>
          </p:cNvSpPr>
          <p:nvPr/>
        </p:nvSpPr>
        <p:spPr bwMode="auto">
          <a:xfrm>
            <a:off x="3343275" y="1878013"/>
            <a:ext cx="209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10</a:t>
            </a:r>
            <a:endParaRPr lang="en-GB" sz="1800"/>
          </a:p>
        </p:txBody>
      </p:sp>
      <p:sp>
        <p:nvSpPr>
          <p:cNvPr id="65593" name="Rectangle 81"/>
          <p:cNvSpPr>
            <a:spLocks noChangeArrowheads="1"/>
          </p:cNvSpPr>
          <p:nvPr/>
        </p:nvSpPr>
        <p:spPr bwMode="auto">
          <a:xfrm>
            <a:off x="3527425" y="1878013"/>
            <a:ext cx="523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594" name="Rectangle 82"/>
          <p:cNvSpPr>
            <a:spLocks noChangeArrowheads="1"/>
          </p:cNvSpPr>
          <p:nvPr/>
        </p:nvSpPr>
        <p:spPr bwMode="auto">
          <a:xfrm>
            <a:off x="3984625" y="1878013"/>
            <a:ext cx="209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11</a:t>
            </a:r>
            <a:endParaRPr lang="en-GB" sz="1800"/>
          </a:p>
        </p:txBody>
      </p:sp>
      <p:sp>
        <p:nvSpPr>
          <p:cNvPr id="65595" name="Rectangle 83"/>
          <p:cNvSpPr>
            <a:spLocks noChangeArrowheads="1"/>
          </p:cNvSpPr>
          <p:nvPr/>
        </p:nvSpPr>
        <p:spPr bwMode="auto">
          <a:xfrm>
            <a:off x="4168775" y="1878013"/>
            <a:ext cx="523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596" name="Rectangle 84"/>
          <p:cNvSpPr>
            <a:spLocks noChangeArrowheads="1"/>
          </p:cNvSpPr>
          <p:nvPr/>
        </p:nvSpPr>
        <p:spPr bwMode="auto">
          <a:xfrm>
            <a:off x="4629150" y="1878013"/>
            <a:ext cx="209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12</a:t>
            </a:r>
            <a:endParaRPr lang="en-GB" sz="1800"/>
          </a:p>
        </p:txBody>
      </p:sp>
      <p:sp>
        <p:nvSpPr>
          <p:cNvPr id="65597" name="Rectangle 85"/>
          <p:cNvSpPr>
            <a:spLocks noChangeArrowheads="1"/>
          </p:cNvSpPr>
          <p:nvPr/>
        </p:nvSpPr>
        <p:spPr bwMode="auto">
          <a:xfrm>
            <a:off x="4813300" y="1878013"/>
            <a:ext cx="523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598" name="Rectangle 86"/>
          <p:cNvSpPr>
            <a:spLocks noChangeArrowheads="1"/>
          </p:cNvSpPr>
          <p:nvPr/>
        </p:nvSpPr>
        <p:spPr bwMode="auto">
          <a:xfrm>
            <a:off x="5273675" y="1878013"/>
            <a:ext cx="209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13</a:t>
            </a:r>
            <a:endParaRPr lang="en-GB" sz="1800"/>
          </a:p>
        </p:txBody>
      </p:sp>
      <p:sp>
        <p:nvSpPr>
          <p:cNvPr id="65599" name="Rectangle 87"/>
          <p:cNvSpPr>
            <a:spLocks noChangeArrowheads="1"/>
          </p:cNvSpPr>
          <p:nvPr/>
        </p:nvSpPr>
        <p:spPr bwMode="auto">
          <a:xfrm>
            <a:off x="5457825" y="1878013"/>
            <a:ext cx="523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600" name="Rectangle 88"/>
          <p:cNvSpPr>
            <a:spLocks noChangeArrowheads="1"/>
          </p:cNvSpPr>
          <p:nvPr/>
        </p:nvSpPr>
        <p:spPr bwMode="auto">
          <a:xfrm>
            <a:off x="5918200" y="1878013"/>
            <a:ext cx="209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14</a:t>
            </a:r>
            <a:endParaRPr lang="en-GB" sz="1800"/>
          </a:p>
        </p:txBody>
      </p:sp>
      <p:sp>
        <p:nvSpPr>
          <p:cNvPr id="65601" name="Rectangle 89"/>
          <p:cNvSpPr>
            <a:spLocks noChangeArrowheads="1"/>
          </p:cNvSpPr>
          <p:nvPr/>
        </p:nvSpPr>
        <p:spPr bwMode="auto">
          <a:xfrm>
            <a:off x="6102350" y="1878013"/>
            <a:ext cx="523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602" name="Rectangle 90"/>
          <p:cNvSpPr>
            <a:spLocks noChangeArrowheads="1"/>
          </p:cNvSpPr>
          <p:nvPr/>
        </p:nvSpPr>
        <p:spPr bwMode="auto">
          <a:xfrm>
            <a:off x="6559550" y="1878013"/>
            <a:ext cx="209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15</a:t>
            </a:r>
            <a:endParaRPr lang="en-GB" sz="1800"/>
          </a:p>
        </p:txBody>
      </p:sp>
      <p:sp>
        <p:nvSpPr>
          <p:cNvPr id="65603" name="Rectangle 91"/>
          <p:cNvSpPr>
            <a:spLocks noChangeArrowheads="1"/>
          </p:cNvSpPr>
          <p:nvPr/>
        </p:nvSpPr>
        <p:spPr bwMode="auto">
          <a:xfrm>
            <a:off x="6743700" y="1878013"/>
            <a:ext cx="523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604" name="Rectangle 92"/>
          <p:cNvSpPr>
            <a:spLocks noChangeArrowheads="1"/>
          </p:cNvSpPr>
          <p:nvPr/>
        </p:nvSpPr>
        <p:spPr bwMode="auto">
          <a:xfrm>
            <a:off x="7202488" y="1878013"/>
            <a:ext cx="209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16</a:t>
            </a:r>
            <a:endParaRPr lang="en-GB" sz="1800"/>
          </a:p>
        </p:txBody>
      </p:sp>
      <p:sp>
        <p:nvSpPr>
          <p:cNvPr id="65605" name="Rectangle 93"/>
          <p:cNvSpPr>
            <a:spLocks noChangeArrowheads="1"/>
          </p:cNvSpPr>
          <p:nvPr/>
        </p:nvSpPr>
        <p:spPr bwMode="auto">
          <a:xfrm>
            <a:off x="7386638" y="1878013"/>
            <a:ext cx="523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606" name="Rectangle 94"/>
          <p:cNvSpPr>
            <a:spLocks noChangeArrowheads="1"/>
          </p:cNvSpPr>
          <p:nvPr/>
        </p:nvSpPr>
        <p:spPr bwMode="auto">
          <a:xfrm>
            <a:off x="7847013" y="1878013"/>
            <a:ext cx="209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17</a:t>
            </a:r>
            <a:endParaRPr lang="en-GB" sz="1800"/>
          </a:p>
        </p:txBody>
      </p:sp>
      <p:sp>
        <p:nvSpPr>
          <p:cNvPr id="65607" name="Rectangle 95"/>
          <p:cNvSpPr>
            <a:spLocks noChangeArrowheads="1"/>
          </p:cNvSpPr>
          <p:nvPr/>
        </p:nvSpPr>
        <p:spPr bwMode="auto">
          <a:xfrm>
            <a:off x="8031163" y="1878013"/>
            <a:ext cx="523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608" name="Rectangle 96"/>
          <p:cNvSpPr>
            <a:spLocks noChangeArrowheads="1"/>
          </p:cNvSpPr>
          <p:nvPr/>
        </p:nvSpPr>
        <p:spPr bwMode="auto">
          <a:xfrm>
            <a:off x="8488363" y="1878013"/>
            <a:ext cx="209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18</a:t>
            </a:r>
            <a:endParaRPr lang="en-GB" sz="1800"/>
          </a:p>
        </p:txBody>
      </p:sp>
      <p:sp>
        <p:nvSpPr>
          <p:cNvPr id="65609" name="Rectangle 97"/>
          <p:cNvSpPr>
            <a:spLocks noChangeArrowheads="1"/>
          </p:cNvSpPr>
          <p:nvPr/>
        </p:nvSpPr>
        <p:spPr bwMode="auto">
          <a:xfrm>
            <a:off x="8672513" y="1878013"/>
            <a:ext cx="523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grpSp>
        <p:nvGrpSpPr>
          <p:cNvPr id="65610" name="Group 98"/>
          <p:cNvGrpSpPr>
            <a:grpSpLocks/>
          </p:cNvGrpSpPr>
          <p:nvPr/>
        </p:nvGrpSpPr>
        <p:grpSpPr bwMode="auto">
          <a:xfrm>
            <a:off x="115888" y="1871663"/>
            <a:ext cx="8902700" cy="9525"/>
            <a:chOff x="73" y="1179"/>
            <a:chExt cx="5608" cy="6"/>
          </a:xfrm>
        </p:grpSpPr>
        <p:sp>
          <p:nvSpPr>
            <p:cNvPr id="65852" name="Rectangle 99"/>
            <p:cNvSpPr>
              <a:spLocks noChangeArrowheads="1"/>
            </p:cNvSpPr>
            <p:nvPr/>
          </p:nvSpPr>
          <p:spPr bwMode="auto">
            <a:xfrm>
              <a:off x="73" y="1179"/>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53" name="Rectangle 100"/>
            <p:cNvSpPr>
              <a:spLocks noChangeArrowheads="1"/>
            </p:cNvSpPr>
            <p:nvPr/>
          </p:nvSpPr>
          <p:spPr bwMode="auto">
            <a:xfrm>
              <a:off x="79" y="1179"/>
              <a:ext cx="74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54" name="Rectangle 101"/>
            <p:cNvSpPr>
              <a:spLocks noChangeArrowheads="1"/>
            </p:cNvSpPr>
            <p:nvPr/>
          </p:nvSpPr>
          <p:spPr bwMode="auto">
            <a:xfrm>
              <a:off x="819" y="1179"/>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55" name="Rectangle 102"/>
            <p:cNvSpPr>
              <a:spLocks noChangeArrowheads="1"/>
            </p:cNvSpPr>
            <p:nvPr/>
          </p:nvSpPr>
          <p:spPr bwMode="auto">
            <a:xfrm>
              <a:off x="825" y="1179"/>
              <a:ext cx="39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56" name="Rectangle 103"/>
            <p:cNvSpPr>
              <a:spLocks noChangeArrowheads="1"/>
            </p:cNvSpPr>
            <p:nvPr/>
          </p:nvSpPr>
          <p:spPr bwMode="auto">
            <a:xfrm>
              <a:off x="1223" y="1179"/>
              <a:ext cx="7"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57" name="Rectangle 104"/>
            <p:cNvSpPr>
              <a:spLocks noChangeArrowheads="1"/>
            </p:cNvSpPr>
            <p:nvPr/>
          </p:nvSpPr>
          <p:spPr bwMode="auto">
            <a:xfrm>
              <a:off x="1230" y="1179"/>
              <a:ext cx="39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58" name="Rectangle 105"/>
            <p:cNvSpPr>
              <a:spLocks noChangeArrowheads="1"/>
            </p:cNvSpPr>
            <p:nvPr/>
          </p:nvSpPr>
          <p:spPr bwMode="auto">
            <a:xfrm>
              <a:off x="1629" y="1179"/>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59" name="Rectangle 106"/>
            <p:cNvSpPr>
              <a:spLocks noChangeArrowheads="1"/>
            </p:cNvSpPr>
            <p:nvPr/>
          </p:nvSpPr>
          <p:spPr bwMode="auto">
            <a:xfrm>
              <a:off x="1635" y="1179"/>
              <a:ext cx="39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60" name="Rectangle 107"/>
            <p:cNvSpPr>
              <a:spLocks noChangeArrowheads="1"/>
            </p:cNvSpPr>
            <p:nvPr/>
          </p:nvSpPr>
          <p:spPr bwMode="auto">
            <a:xfrm>
              <a:off x="2034" y="1179"/>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61" name="Rectangle 108"/>
            <p:cNvSpPr>
              <a:spLocks noChangeArrowheads="1"/>
            </p:cNvSpPr>
            <p:nvPr/>
          </p:nvSpPr>
          <p:spPr bwMode="auto">
            <a:xfrm>
              <a:off x="2040" y="1179"/>
              <a:ext cx="39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62" name="Rectangle 109"/>
            <p:cNvSpPr>
              <a:spLocks noChangeArrowheads="1"/>
            </p:cNvSpPr>
            <p:nvPr/>
          </p:nvSpPr>
          <p:spPr bwMode="auto">
            <a:xfrm>
              <a:off x="2438" y="1179"/>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63" name="Rectangle 110"/>
            <p:cNvSpPr>
              <a:spLocks noChangeArrowheads="1"/>
            </p:cNvSpPr>
            <p:nvPr/>
          </p:nvSpPr>
          <p:spPr bwMode="auto">
            <a:xfrm>
              <a:off x="2444" y="1179"/>
              <a:ext cx="40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64" name="Rectangle 111"/>
            <p:cNvSpPr>
              <a:spLocks noChangeArrowheads="1"/>
            </p:cNvSpPr>
            <p:nvPr/>
          </p:nvSpPr>
          <p:spPr bwMode="auto">
            <a:xfrm>
              <a:off x="2844" y="1179"/>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65" name="Rectangle 112"/>
            <p:cNvSpPr>
              <a:spLocks noChangeArrowheads="1"/>
            </p:cNvSpPr>
            <p:nvPr/>
          </p:nvSpPr>
          <p:spPr bwMode="auto">
            <a:xfrm>
              <a:off x="2850" y="1179"/>
              <a:ext cx="40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66" name="Rectangle 113"/>
            <p:cNvSpPr>
              <a:spLocks noChangeArrowheads="1"/>
            </p:cNvSpPr>
            <p:nvPr/>
          </p:nvSpPr>
          <p:spPr bwMode="auto">
            <a:xfrm>
              <a:off x="3256" y="1179"/>
              <a:ext cx="40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67" name="Rectangle 114"/>
            <p:cNvSpPr>
              <a:spLocks noChangeArrowheads="1"/>
            </p:cNvSpPr>
            <p:nvPr/>
          </p:nvSpPr>
          <p:spPr bwMode="auto">
            <a:xfrm>
              <a:off x="3656" y="1179"/>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68" name="Rectangle 115"/>
            <p:cNvSpPr>
              <a:spLocks noChangeArrowheads="1"/>
            </p:cNvSpPr>
            <p:nvPr/>
          </p:nvSpPr>
          <p:spPr bwMode="auto">
            <a:xfrm>
              <a:off x="3662" y="1179"/>
              <a:ext cx="39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69" name="Rectangle 116"/>
            <p:cNvSpPr>
              <a:spLocks noChangeArrowheads="1"/>
            </p:cNvSpPr>
            <p:nvPr/>
          </p:nvSpPr>
          <p:spPr bwMode="auto">
            <a:xfrm>
              <a:off x="4061" y="1179"/>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70" name="Rectangle 117"/>
            <p:cNvSpPr>
              <a:spLocks noChangeArrowheads="1"/>
            </p:cNvSpPr>
            <p:nvPr/>
          </p:nvSpPr>
          <p:spPr bwMode="auto">
            <a:xfrm>
              <a:off x="4067" y="1179"/>
              <a:ext cx="39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71" name="Rectangle 118"/>
            <p:cNvSpPr>
              <a:spLocks noChangeArrowheads="1"/>
            </p:cNvSpPr>
            <p:nvPr/>
          </p:nvSpPr>
          <p:spPr bwMode="auto">
            <a:xfrm>
              <a:off x="4471" y="1179"/>
              <a:ext cx="40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72" name="Rectangle 119"/>
            <p:cNvSpPr>
              <a:spLocks noChangeArrowheads="1"/>
            </p:cNvSpPr>
            <p:nvPr/>
          </p:nvSpPr>
          <p:spPr bwMode="auto">
            <a:xfrm>
              <a:off x="4871" y="1179"/>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73" name="Rectangle 120"/>
            <p:cNvSpPr>
              <a:spLocks noChangeArrowheads="1"/>
            </p:cNvSpPr>
            <p:nvPr/>
          </p:nvSpPr>
          <p:spPr bwMode="auto">
            <a:xfrm>
              <a:off x="4877" y="1179"/>
              <a:ext cx="39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74" name="Rectangle 121"/>
            <p:cNvSpPr>
              <a:spLocks noChangeArrowheads="1"/>
            </p:cNvSpPr>
            <p:nvPr/>
          </p:nvSpPr>
          <p:spPr bwMode="auto">
            <a:xfrm>
              <a:off x="5275" y="1179"/>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75" name="Rectangle 122"/>
            <p:cNvSpPr>
              <a:spLocks noChangeArrowheads="1"/>
            </p:cNvSpPr>
            <p:nvPr/>
          </p:nvSpPr>
          <p:spPr bwMode="auto">
            <a:xfrm>
              <a:off x="5281" y="1179"/>
              <a:ext cx="40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grpSp>
      <p:sp>
        <p:nvSpPr>
          <p:cNvPr id="65611" name="Rectangle 123"/>
          <p:cNvSpPr>
            <a:spLocks noChangeArrowheads="1"/>
          </p:cNvSpPr>
          <p:nvPr/>
        </p:nvSpPr>
        <p:spPr bwMode="auto">
          <a:xfrm>
            <a:off x="115888" y="1881188"/>
            <a:ext cx="9525"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612" name="Rectangle 124"/>
          <p:cNvSpPr>
            <a:spLocks noChangeArrowheads="1"/>
          </p:cNvSpPr>
          <p:nvPr/>
        </p:nvSpPr>
        <p:spPr bwMode="auto">
          <a:xfrm>
            <a:off x="1300163" y="1881188"/>
            <a:ext cx="9525"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613" name="Rectangle 125"/>
          <p:cNvSpPr>
            <a:spLocks noChangeArrowheads="1"/>
          </p:cNvSpPr>
          <p:nvPr/>
        </p:nvSpPr>
        <p:spPr bwMode="auto">
          <a:xfrm>
            <a:off x="1941513" y="1881188"/>
            <a:ext cx="11112"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614" name="Rectangle 126"/>
          <p:cNvSpPr>
            <a:spLocks noChangeArrowheads="1"/>
          </p:cNvSpPr>
          <p:nvPr/>
        </p:nvSpPr>
        <p:spPr bwMode="auto">
          <a:xfrm>
            <a:off x="2586038" y="1881188"/>
            <a:ext cx="9525"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615" name="Rectangle 127"/>
          <p:cNvSpPr>
            <a:spLocks noChangeArrowheads="1"/>
          </p:cNvSpPr>
          <p:nvPr/>
        </p:nvSpPr>
        <p:spPr bwMode="auto">
          <a:xfrm>
            <a:off x="3228975" y="1881188"/>
            <a:ext cx="9525"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616" name="Rectangle 128"/>
          <p:cNvSpPr>
            <a:spLocks noChangeArrowheads="1"/>
          </p:cNvSpPr>
          <p:nvPr/>
        </p:nvSpPr>
        <p:spPr bwMode="auto">
          <a:xfrm>
            <a:off x="3870325" y="1881188"/>
            <a:ext cx="9525"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617" name="Rectangle 129"/>
          <p:cNvSpPr>
            <a:spLocks noChangeArrowheads="1"/>
          </p:cNvSpPr>
          <p:nvPr/>
        </p:nvSpPr>
        <p:spPr bwMode="auto">
          <a:xfrm>
            <a:off x="4514850" y="1881188"/>
            <a:ext cx="9525"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618" name="Rectangle 130"/>
          <p:cNvSpPr>
            <a:spLocks noChangeArrowheads="1"/>
          </p:cNvSpPr>
          <p:nvPr/>
        </p:nvSpPr>
        <p:spPr bwMode="auto">
          <a:xfrm>
            <a:off x="5803900" y="1881188"/>
            <a:ext cx="9525"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619" name="Rectangle 131"/>
          <p:cNvSpPr>
            <a:spLocks noChangeArrowheads="1"/>
          </p:cNvSpPr>
          <p:nvPr/>
        </p:nvSpPr>
        <p:spPr bwMode="auto">
          <a:xfrm>
            <a:off x="6446838" y="1881188"/>
            <a:ext cx="9525"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620" name="Rectangle 132"/>
          <p:cNvSpPr>
            <a:spLocks noChangeArrowheads="1"/>
          </p:cNvSpPr>
          <p:nvPr/>
        </p:nvSpPr>
        <p:spPr bwMode="auto">
          <a:xfrm>
            <a:off x="7732713" y="1881188"/>
            <a:ext cx="9525"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621" name="Rectangle 133"/>
          <p:cNvSpPr>
            <a:spLocks noChangeArrowheads="1"/>
          </p:cNvSpPr>
          <p:nvPr/>
        </p:nvSpPr>
        <p:spPr bwMode="auto">
          <a:xfrm>
            <a:off x="8374063" y="1881188"/>
            <a:ext cx="9525"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grpSp>
        <p:nvGrpSpPr>
          <p:cNvPr id="65622" name="Group 134"/>
          <p:cNvGrpSpPr>
            <a:grpSpLocks/>
          </p:cNvGrpSpPr>
          <p:nvPr/>
        </p:nvGrpSpPr>
        <p:grpSpPr bwMode="auto">
          <a:xfrm>
            <a:off x="5159375" y="1628775"/>
            <a:ext cx="9525" cy="1196975"/>
            <a:chOff x="3250" y="1026"/>
            <a:chExt cx="6" cy="754"/>
          </a:xfrm>
        </p:grpSpPr>
        <p:sp>
          <p:nvSpPr>
            <p:cNvPr id="65845" name="Rectangle 135"/>
            <p:cNvSpPr>
              <a:spLocks noChangeArrowheads="1"/>
            </p:cNvSpPr>
            <p:nvPr/>
          </p:nvSpPr>
          <p:spPr bwMode="auto">
            <a:xfrm>
              <a:off x="3250" y="102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46" name="Rectangle 136"/>
            <p:cNvSpPr>
              <a:spLocks noChangeArrowheads="1"/>
            </p:cNvSpPr>
            <p:nvPr/>
          </p:nvSpPr>
          <p:spPr bwMode="auto">
            <a:xfrm>
              <a:off x="3250" y="1032"/>
              <a:ext cx="6" cy="14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47" name="Rectangle 137"/>
            <p:cNvSpPr>
              <a:spLocks noChangeArrowheads="1"/>
            </p:cNvSpPr>
            <p:nvPr/>
          </p:nvSpPr>
          <p:spPr bwMode="auto">
            <a:xfrm>
              <a:off x="3250" y="1179"/>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48" name="Rectangle 138"/>
            <p:cNvSpPr>
              <a:spLocks noChangeArrowheads="1"/>
            </p:cNvSpPr>
            <p:nvPr/>
          </p:nvSpPr>
          <p:spPr bwMode="auto">
            <a:xfrm>
              <a:off x="3250" y="1185"/>
              <a:ext cx="6" cy="29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49" name="Rectangle 139"/>
            <p:cNvSpPr>
              <a:spLocks noChangeArrowheads="1"/>
            </p:cNvSpPr>
            <p:nvPr/>
          </p:nvSpPr>
          <p:spPr bwMode="auto">
            <a:xfrm>
              <a:off x="3250" y="147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50" name="Rectangle 140"/>
            <p:cNvSpPr>
              <a:spLocks noChangeArrowheads="1"/>
            </p:cNvSpPr>
            <p:nvPr/>
          </p:nvSpPr>
          <p:spPr bwMode="auto">
            <a:xfrm>
              <a:off x="3250" y="1482"/>
              <a:ext cx="6" cy="29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51" name="Rectangle 141"/>
            <p:cNvSpPr>
              <a:spLocks noChangeArrowheads="1"/>
            </p:cNvSpPr>
            <p:nvPr/>
          </p:nvSpPr>
          <p:spPr bwMode="auto">
            <a:xfrm>
              <a:off x="3250" y="1774"/>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grpSp>
      <p:grpSp>
        <p:nvGrpSpPr>
          <p:cNvPr id="65623" name="Group 142"/>
          <p:cNvGrpSpPr>
            <a:grpSpLocks/>
          </p:cNvGrpSpPr>
          <p:nvPr/>
        </p:nvGrpSpPr>
        <p:grpSpPr bwMode="auto">
          <a:xfrm>
            <a:off x="7088188" y="1628775"/>
            <a:ext cx="19050" cy="1428750"/>
            <a:chOff x="4465" y="1026"/>
            <a:chExt cx="12" cy="900"/>
          </a:xfrm>
        </p:grpSpPr>
        <p:sp>
          <p:nvSpPr>
            <p:cNvPr id="65836" name="Rectangle 143"/>
            <p:cNvSpPr>
              <a:spLocks noChangeArrowheads="1"/>
            </p:cNvSpPr>
            <p:nvPr/>
          </p:nvSpPr>
          <p:spPr bwMode="auto">
            <a:xfrm>
              <a:off x="4465" y="102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37" name="Rectangle 144"/>
            <p:cNvSpPr>
              <a:spLocks noChangeArrowheads="1"/>
            </p:cNvSpPr>
            <p:nvPr/>
          </p:nvSpPr>
          <p:spPr bwMode="auto">
            <a:xfrm>
              <a:off x="4465" y="1032"/>
              <a:ext cx="6" cy="14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38" name="Rectangle 145"/>
            <p:cNvSpPr>
              <a:spLocks noChangeArrowheads="1"/>
            </p:cNvSpPr>
            <p:nvPr/>
          </p:nvSpPr>
          <p:spPr bwMode="auto">
            <a:xfrm>
              <a:off x="4465" y="1179"/>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39" name="Rectangle 146"/>
            <p:cNvSpPr>
              <a:spLocks noChangeArrowheads="1"/>
            </p:cNvSpPr>
            <p:nvPr/>
          </p:nvSpPr>
          <p:spPr bwMode="auto">
            <a:xfrm>
              <a:off x="4465" y="1185"/>
              <a:ext cx="6" cy="29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40" name="Rectangle 147"/>
            <p:cNvSpPr>
              <a:spLocks noChangeArrowheads="1"/>
            </p:cNvSpPr>
            <p:nvPr/>
          </p:nvSpPr>
          <p:spPr bwMode="auto">
            <a:xfrm>
              <a:off x="4465" y="147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41" name="Rectangle 148"/>
            <p:cNvSpPr>
              <a:spLocks noChangeArrowheads="1"/>
            </p:cNvSpPr>
            <p:nvPr/>
          </p:nvSpPr>
          <p:spPr bwMode="auto">
            <a:xfrm>
              <a:off x="4471" y="147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42" name="Rectangle 149"/>
            <p:cNvSpPr>
              <a:spLocks noChangeArrowheads="1"/>
            </p:cNvSpPr>
            <p:nvPr/>
          </p:nvSpPr>
          <p:spPr bwMode="auto">
            <a:xfrm>
              <a:off x="4470" y="1482"/>
              <a:ext cx="6" cy="29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43" name="Rectangle 150"/>
            <p:cNvSpPr>
              <a:spLocks noChangeArrowheads="1"/>
            </p:cNvSpPr>
            <p:nvPr/>
          </p:nvSpPr>
          <p:spPr bwMode="auto">
            <a:xfrm>
              <a:off x="4470" y="1774"/>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44" name="Rectangle 151"/>
            <p:cNvSpPr>
              <a:spLocks noChangeArrowheads="1"/>
            </p:cNvSpPr>
            <p:nvPr/>
          </p:nvSpPr>
          <p:spPr bwMode="auto">
            <a:xfrm>
              <a:off x="4470" y="1780"/>
              <a:ext cx="6" cy="1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grpSp>
      <p:grpSp>
        <p:nvGrpSpPr>
          <p:cNvPr id="65624" name="Group 152"/>
          <p:cNvGrpSpPr>
            <a:grpSpLocks/>
          </p:cNvGrpSpPr>
          <p:nvPr/>
        </p:nvGrpSpPr>
        <p:grpSpPr bwMode="auto">
          <a:xfrm>
            <a:off x="9018588" y="1628775"/>
            <a:ext cx="9525" cy="1428750"/>
            <a:chOff x="5681" y="1026"/>
            <a:chExt cx="6" cy="900"/>
          </a:xfrm>
        </p:grpSpPr>
        <p:sp>
          <p:nvSpPr>
            <p:cNvPr id="65827" name="Rectangle 153"/>
            <p:cNvSpPr>
              <a:spLocks noChangeArrowheads="1"/>
            </p:cNvSpPr>
            <p:nvPr/>
          </p:nvSpPr>
          <p:spPr bwMode="auto">
            <a:xfrm>
              <a:off x="5681" y="102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28" name="Rectangle 154"/>
            <p:cNvSpPr>
              <a:spLocks noChangeArrowheads="1"/>
            </p:cNvSpPr>
            <p:nvPr/>
          </p:nvSpPr>
          <p:spPr bwMode="auto">
            <a:xfrm>
              <a:off x="5681" y="102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29" name="Rectangle 155"/>
            <p:cNvSpPr>
              <a:spLocks noChangeArrowheads="1"/>
            </p:cNvSpPr>
            <p:nvPr/>
          </p:nvSpPr>
          <p:spPr bwMode="auto">
            <a:xfrm>
              <a:off x="5681" y="1032"/>
              <a:ext cx="6" cy="14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30" name="Rectangle 156"/>
            <p:cNvSpPr>
              <a:spLocks noChangeArrowheads="1"/>
            </p:cNvSpPr>
            <p:nvPr/>
          </p:nvSpPr>
          <p:spPr bwMode="auto">
            <a:xfrm>
              <a:off x="5681" y="1179"/>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31" name="Rectangle 157"/>
            <p:cNvSpPr>
              <a:spLocks noChangeArrowheads="1"/>
            </p:cNvSpPr>
            <p:nvPr/>
          </p:nvSpPr>
          <p:spPr bwMode="auto">
            <a:xfrm>
              <a:off x="5681" y="1185"/>
              <a:ext cx="6" cy="29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32" name="Rectangle 158"/>
            <p:cNvSpPr>
              <a:spLocks noChangeArrowheads="1"/>
            </p:cNvSpPr>
            <p:nvPr/>
          </p:nvSpPr>
          <p:spPr bwMode="auto">
            <a:xfrm>
              <a:off x="5681" y="147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33" name="Rectangle 159"/>
            <p:cNvSpPr>
              <a:spLocks noChangeArrowheads="1"/>
            </p:cNvSpPr>
            <p:nvPr/>
          </p:nvSpPr>
          <p:spPr bwMode="auto">
            <a:xfrm>
              <a:off x="5681" y="1482"/>
              <a:ext cx="6" cy="29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34" name="Rectangle 160"/>
            <p:cNvSpPr>
              <a:spLocks noChangeArrowheads="1"/>
            </p:cNvSpPr>
            <p:nvPr/>
          </p:nvSpPr>
          <p:spPr bwMode="auto">
            <a:xfrm>
              <a:off x="5681" y="1774"/>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35" name="Rectangle 161"/>
            <p:cNvSpPr>
              <a:spLocks noChangeArrowheads="1"/>
            </p:cNvSpPr>
            <p:nvPr/>
          </p:nvSpPr>
          <p:spPr bwMode="auto">
            <a:xfrm>
              <a:off x="5681" y="1780"/>
              <a:ext cx="6" cy="1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grpSp>
      <p:sp>
        <p:nvSpPr>
          <p:cNvPr id="65625" name="Rectangle 162"/>
          <p:cNvSpPr>
            <a:spLocks noChangeArrowheads="1"/>
          </p:cNvSpPr>
          <p:nvPr/>
        </p:nvSpPr>
        <p:spPr bwMode="auto">
          <a:xfrm>
            <a:off x="228600" y="3065463"/>
            <a:ext cx="1254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S</a:t>
            </a:r>
            <a:endParaRPr lang="en-GB" sz="1800"/>
          </a:p>
        </p:txBody>
      </p:sp>
      <p:sp>
        <p:nvSpPr>
          <p:cNvPr id="65626" name="Rectangle 163"/>
          <p:cNvSpPr>
            <a:spLocks noChangeArrowheads="1"/>
          </p:cNvSpPr>
          <p:nvPr/>
        </p:nvSpPr>
        <p:spPr bwMode="auto">
          <a:xfrm>
            <a:off x="338138" y="3065463"/>
            <a:ext cx="5953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cience </a:t>
            </a:r>
            <a:endParaRPr lang="en-GB" sz="1800"/>
          </a:p>
        </p:txBody>
      </p:sp>
      <p:sp>
        <p:nvSpPr>
          <p:cNvPr id="65627" name="Rectangle 164"/>
          <p:cNvSpPr>
            <a:spLocks noChangeArrowheads="1"/>
          </p:cNvSpPr>
          <p:nvPr/>
        </p:nvSpPr>
        <p:spPr bwMode="auto">
          <a:xfrm>
            <a:off x="228600" y="3297238"/>
            <a:ext cx="688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subjects</a:t>
            </a:r>
            <a:endParaRPr lang="en-GB" sz="1800"/>
          </a:p>
        </p:txBody>
      </p:sp>
      <p:sp>
        <p:nvSpPr>
          <p:cNvPr id="65628" name="Rectangle 165"/>
          <p:cNvSpPr>
            <a:spLocks noChangeArrowheads="1"/>
          </p:cNvSpPr>
          <p:nvPr/>
        </p:nvSpPr>
        <p:spPr bwMode="auto">
          <a:xfrm>
            <a:off x="835025" y="3297238"/>
            <a:ext cx="523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308390" name="Rectangle 166"/>
          <p:cNvSpPr>
            <a:spLocks noChangeArrowheads="1"/>
          </p:cNvSpPr>
          <p:nvPr/>
        </p:nvSpPr>
        <p:spPr bwMode="auto">
          <a:xfrm>
            <a:off x="1414463" y="3096256"/>
            <a:ext cx="847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i="1" dirty="0">
                <a:solidFill>
                  <a:schemeClr val="accent1"/>
                </a:solidFill>
                <a:latin typeface="Arial Narrow" pitchFamily="34" charset="0"/>
              </a:rPr>
              <a:t>Integrated</a:t>
            </a:r>
            <a:endParaRPr lang="en-GB" sz="1800" dirty="0">
              <a:solidFill>
                <a:schemeClr val="accent1"/>
              </a:solidFill>
            </a:endParaRPr>
          </a:p>
        </p:txBody>
      </p:sp>
      <p:sp>
        <p:nvSpPr>
          <p:cNvPr id="308391" name="Rectangle 167"/>
          <p:cNvSpPr>
            <a:spLocks noChangeArrowheads="1"/>
          </p:cNvSpPr>
          <p:nvPr/>
        </p:nvSpPr>
        <p:spPr bwMode="auto">
          <a:xfrm>
            <a:off x="2160588" y="3096256"/>
            <a:ext cx="523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308392" name="Rectangle 168"/>
          <p:cNvSpPr>
            <a:spLocks noChangeArrowheads="1"/>
          </p:cNvSpPr>
          <p:nvPr/>
        </p:nvSpPr>
        <p:spPr bwMode="auto">
          <a:xfrm>
            <a:off x="2339975" y="3099431"/>
            <a:ext cx="11795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dirty="0">
                <a:solidFill>
                  <a:schemeClr val="accent1"/>
                </a:solidFill>
                <a:latin typeface="Arial Narrow" pitchFamily="34" charset="0"/>
              </a:rPr>
              <a:t>environmental</a:t>
            </a:r>
            <a:endParaRPr lang="en-GB" sz="1800" dirty="0">
              <a:solidFill>
                <a:schemeClr val="accent1"/>
              </a:solidFill>
            </a:endParaRPr>
          </a:p>
        </p:txBody>
      </p:sp>
      <p:sp>
        <p:nvSpPr>
          <p:cNvPr id="308393" name="Rectangle 169"/>
          <p:cNvSpPr>
            <a:spLocks noChangeArrowheads="1"/>
          </p:cNvSpPr>
          <p:nvPr/>
        </p:nvSpPr>
        <p:spPr bwMode="auto">
          <a:xfrm>
            <a:off x="1414463" y="3328031"/>
            <a:ext cx="19588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dirty="0">
                <a:solidFill>
                  <a:schemeClr val="accent1"/>
                </a:solidFill>
                <a:latin typeface="Arial Narrow" pitchFamily="34" charset="0"/>
              </a:rPr>
              <a:t>and</a:t>
            </a:r>
            <a:r>
              <a:rPr lang="en-GB" sz="1800" dirty="0">
                <a:latin typeface="Arial Narrow" pitchFamily="34" charset="0"/>
              </a:rPr>
              <a:t> </a:t>
            </a:r>
            <a:r>
              <a:rPr lang="en-GB" sz="1800" dirty="0">
                <a:solidFill>
                  <a:schemeClr val="accent1"/>
                </a:solidFill>
                <a:latin typeface="Arial Narrow" pitchFamily="34" charset="0"/>
              </a:rPr>
              <a:t>natural </a:t>
            </a:r>
            <a:r>
              <a:rPr lang="en-GB" sz="1800" dirty="0" smtClean="0">
                <a:solidFill>
                  <a:schemeClr val="accent1"/>
                </a:solidFill>
                <a:latin typeface="Arial Narrow" pitchFamily="34" charset="0"/>
              </a:rPr>
              <a:t>studies</a:t>
            </a:r>
            <a:br>
              <a:rPr lang="en-GB" sz="1800" dirty="0" smtClean="0">
                <a:solidFill>
                  <a:schemeClr val="accent1"/>
                </a:solidFill>
                <a:latin typeface="Arial Narrow" pitchFamily="34" charset="0"/>
              </a:rPr>
            </a:br>
            <a:r>
              <a:rPr lang="en-GB" sz="1800" dirty="0" smtClean="0">
                <a:solidFill>
                  <a:schemeClr val="accent1"/>
                </a:solidFill>
                <a:latin typeface="Arial Narrow" pitchFamily="34" charset="0"/>
              </a:rPr>
              <a:t>+ technology education</a:t>
            </a:r>
            <a:endParaRPr lang="en-GB" sz="1800" dirty="0">
              <a:solidFill>
                <a:schemeClr val="accent1"/>
              </a:solidFill>
              <a:latin typeface="Arial Narrow" pitchFamily="34" charset="0"/>
            </a:endParaRPr>
          </a:p>
        </p:txBody>
      </p:sp>
      <p:sp>
        <p:nvSpPr>
          <p:cNvPr id="308396" name="Rectangle 172"/>
          <p:cNvSpPr>
            <a:spLocks noChangeArrowheads="1"/>
          </p:cNvSpPr>
          <p:nvPr/>
        </p:nvSpPr>
        <p:spPr bwMode="auto">
          <a:xfrm>
            <a:off x="3657600" y="4456113"/>
            <a:ext cx="46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a:solidFill>
                  <a:srgbClr val="000000"/>
                </a:solidFill>
                <a:latin typeface="Arial Narrow" pitchFamily="34" charset="0"/>
              </a:rPr>
              <a:t> </a:t>
            </a:r>
            <a:endParaRPr lang="en-GB"/>
          </a:p>
        </p:txBody>
      </p:sp>
      <p:sp>
        <p:nvSpPr>
          <p:cNvPr id="308397" name="Rectangle 173"/>
          <p:cNvSpPr>
            <a:spLocks noChangeArrowheads="1"/>
          </p:cNvSpPr>
          <p:nvPr/>
        </p:nvSpPr>
        <p:spPr bwMode="auto">
          <a:xfrm>
            <a:off x="1414463" y="4686300"/>
            <a:ext cx="14186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dirty="0" smtClean="0">
                <a:solidFill>
                  <a:srgbClr val="000000"/>
                </a:solidFill>
                <a:latin typeface="Arial Narrow" pitchFamily="34" charset="0"/>
              </a:rPr>
              <a:t>3 </a:t>
            </a:r>
            <a:r>
              <a:rPr lang="en-GB" sz="1600" i="1" dirty="0">
                <a:solidFill>
                  <a:srgbClr val="000000"/>
                </a:solidFill>
                <a:latin typeface="Arial Narrow" pitchFamily="34" charset="0"/>
              </a:rPr>
              <a:t>hours/week/year</a:t>
            </a:r>
            <a:endParaRPr lang="en-GB" dirty="0"/>
          </a:p>
        </p:txBody>
      </p:sp>
      <p:sp>
        <p:nvSpPr>
          <p:cNvPr id="308398" name="Rectangle 174"/>
          <p:cNvSpPr>
            <a:spLocks noChangeArrowheads="1"/>
          </p:cNvSpPr>
          <p:nvPr/>
        </p:nvSpPr>
        <p:spPr bwMode="auto">
          <a:xfrm>
            <a:off x="2770188" y="4686300"/>
            <a:ext cx="460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 </a:t>
            </a:r>
            <a:endParaRPr lang="en-GB"/>
          </a:p>
        </p:txBody>
      </p:sp>
      <p:sp>
        <p:nvSpPr>
          <p:cNvPr id="308400" name="Rectangle 176"/>
          <p:cNvSpPr>
            <a:spLocks noChangeArrowheads="1"/>
          </p:cNvSpPr>
          <p:nvPr/>
        </p:nvSpPr>
        <p:spPr bwMode="auto">
          <a:xfrm>
            <a:off x="4625975" y="3065463"/>
            <a:ext cx="46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 </a:t>
            </a:r>
            <a:endParaRPr lang="en-GB"/>
          </a:p>
        </p:txBody>
      </p:sp>
      <p:sp>
        <p:nvSpPr>
          <p:cNvPr id="308417" name="Rectangle 193"/>
          <p:cNvSpPr>
            <a:spLocks noChangeArrowheads="1"/>
          </p:cNvSpPr>
          <p:nvPr/>
        </p:nvSpPr>
        <p:spPr bwMode="auto">
          <a:xfrm>
            <a:off x="5260975" y="3065463"/>
            <a:ext cx="6731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a:solidFill>
                  <a:schemeClr val="accent1"/>
                </a:solidFill>
                <a:latin typeface="Arial Narrow" pitchFamily="34" charset="0"/>
              </a:rPr>
              <a:t>Separate</a:t>
            </a:r>
            <a:endParaRPr lang="en-GB">
              <a:solidFill>
                <a:schemeClr val="accent1"/>
              </a:solidFill>
            </a:endParaRPr>
          </a:p>
        </p:txBody>
      </p:sp>
      <p:sp>
        <p:nvSpPr>
          <p:cNvPr id="308418" name="Rectangle 194"/>
          <p:cNvSpPr>
            <a:spLocks noChangeArrowheads="1"/>
          </p:cNvSpPr>
          <p:nvPr/>
        </p:nvSpPr>
        <p:spPr bwMode="auto">
          <a:xfrm>
            <a:off x="5932488" y="3065463"/>
            <a:ext cx="460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a:t>
            </a:r>
            <a:endParaRPr lang="en-GB"/>
          </a:p>
        </p:txBody>
      </p:sp>
      <p:sp>
        <p:nvSpPr>
          <p:cNvPr id="308419" name="Rectangle 195"/>
          <p:cNvSpPr>
            <a:spLocks noChangeArrowheads="1"/>
          </p:cNvSpPr>
          <p:nvPr/>
        </p:nvSpPr>
        <p:spPr bwMode="auto">
          <a:xfrm>
            <a:off x="5978525" y="3065463"/>
            <a:ext cx="46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 </a:t>
            </a:r>
            <a:endParaRPr lang="en-GB"/>
          </a:p>
        </p:txBody>
      </p:sp>
      <p:sp>
        <p:nvSpPr>
          <p:cNvPr id="308420" name="Rectangle 196"/>
          <p:cNvSpPr>
            <a:spLocks noChangeArrowheads="1"/>
          </p:cNvSpPr>
          <p:nvPr/>
        </p:nvSpPr>
        <p:spPr bwMode="auto">
          <a:xfrm>
            <a:off x="5260975" y="3297238"/>
            <a:ext cx="590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Biology </a:t>
            </a:r>
            <a:endParaRPr lang="en-GB"/>
          </a:p>
        </p:txBody>
      </p:sp>
      <p:sp>
        <p:nvSpPr>
          <p:cNvPr id="308421" name="Rectangle 197"/>
          <p:cNvSpPr>
            <a:spLocks noChangeArrowheads="1"/>
          </p:cNvSpPr>
          <p:nvPr/>
        </p:nvSpPr>
        <p:spPr bwMode="auto">
          <a:xfrm>
            <a:off x="5848350" y="3297238"/>
            <a:ext cx="7381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a:solidFill>
                  <a:srgbClr val="000000"/>
                </a:solidFill>
                <a:latin typeface="Arial Narrow" pitchFamily="34" charset="0"/>
              </a:rPr>
              <a:t> 1.2 hours</a:t>
            </a:r>
            <a:endParaRPr lang="en-GB"/>
          </a:p>
        </p:txBody>
      </p:sp>
      <p:sp>
        <p:nvSpPr>
          <p:cNvPr id="308422" name="Rectangle 198"/>
          <p:cNvSpPr>
            <a:spLocks noChangeArrowheads="1"/>
          </p:cNvSpPr>
          <p:nvPr/>
        </p:nvSpPr>
        <p:spPr bwMode="auto">
          <a:xfrm>
            <a:off x="6584950" y="3297238"/>
            <a:ext cx="46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 </a:t>
            </a:r>
            <a:endParaRPr lang="en-GB"/>
          </a:p>
        </p:txBody>
      </p:sp>
      <p:sp>
        <p:nvSpPr>
          <p:cNvPr id="308423" name="Rectangle 199"/>
          <p:cNvSpPr>
            <a:spLocks noChangeArrowheads="1"/>
          </p:cNvSpPr>
          <p:nvPr/>
        </p:nvSpPr>
        <p:spPr bwMode="auto">
          <a:xfrm>
            <a:off x="5260975" y="3527425"/>
            <a:ext cx="8683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Geography </a:t>
            </a:r>
            <a:endParaRPr lang="en-GB"/>
          </a:p>
        </p:txBody>
      </p:sp>
      <p:sp>
        <p:nvSpPr>
          <p:cNvPr id="308424" name="Rectangle 200"/>
          <p:cNvSpPr>
            <a:spLocks noChangeArrowheads="1"/>
          </p:cNvSpPr>
          <p:nvPr/>
        </p:nvSpPr>
        <p:spPr bwMode="auto">
          <a:xfrm>
            <a:off x="6126163" y="3527425"/>
            <a:ext cx="738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a:solidFill>
                  <a:srgbClr val="000000"/>
                </a:solidFill>
                <a:latin typeface="Arial Narrow" pitchFamily="34" charset="0"/>
              </a:rPr>
              <a:t> 1.2 hours</a:t>
            </a:r>
            <a:endParaRPr lang="en-GB"/>
          </a:p>
        </p:txBody>
      </p:sp>
      <p:sp>
        <p:nvSpPr>
          <p:cNvPr id="308425" name="Rectangle 201"/>
          <p:cNvSpPr>
            <a:spLocks noChangeArrowheads="1"/>
          </p:cNvSpPr>
          <p:nvPr/>
        </p:nvSpPr>
        <p:spPr bwMode="auto">
          <a:xfrm>
            <a:off x="6862763" y="3527425"/>
            <a:ext cx="460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 </a:t>
            </a:r>
            <a:endParaRPr lang="en-GB"/>
          </a:p>
        </p:txBody>
      </p:sp>
      <p:sp>
        <p:nvSpPr>
          <p:cNvPr id="308426" name="Rectangle 202"/>
          <p:cNvSpPr>
            <a:spLocks noChangeArrowheads="1"/>
          </p:cNvSpPr>
          <p:nvPr/>
        </p:nvSpPr>
        <p:spPr bwMode="auto">
          <a:xfrm>
            <a:off x="5270500" y="3777939"/>
            <a:ext cx="622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Physics </a:t>
            </a:r>
            <a:endParaRPr lang="en-GB"/>
          </a:p>
        </p:txBody>
      </p:sp>
      <p:sp>
        <p:nvSpPr>
          <p:cNvPr id="308427" name="Rectangle 203"/>
          <p:cNvSpPr>
            <a:spLocks noChangeArrowheads="1"/>
          </p:cNvSpPr>
          <p:nvPr/>
        </p:nvSpPr>
        <p:spPr bwMode="auto">
          <a:xfrm>
            <a:off x="5883275" y="3777939"/>
            <a:ext cx="7381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a:solidFill>
                  <a:srgbClr val="000000"/>
                </a:solidFill>
                <a:latin typeface="Arial Narrow" pitchFamily="34" charset="0"/>
              </a:rPr>
              <a:t> 1.2 hours</a:t>
            </a:r>
            <a:endParaRPr lang="en-GB"/>
          </a:p>
        </p:txBody>
      </p:sp>
      <p:sp>
        <p:nvSpPr>
          <p:cNvPr id="308428" name="Rectangle 204"/>
          <p:cNvSpPr>
            <a:spLocks noChangeArrowheads="1"/>
          </p:cNvSpPr>
          <p:nvPr/>
        </p:nvSpPr>
        <p:spPr bwMode="auto">
          <a:xfrm>
            <a:off x="6623050" y="3777939"/>
            <a:ext cx="46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a:solidFill>
                  <a:srgbClr val="000000"/>
                </a:solidFill>
                <a:latin typeface="Arial Narrow" pitchFamily="34" charset="0"/>
              </a:rPr>
              <a:t> </a:t>
            </a:r>
            <a:endParaRPr lang="en-GB"/>
          </a:p>
        </p:txBody>
      </p:sp>
      <p:sp>
        <p:nvSpPr>
          <p:cNvPr id="308430" name="Rectangle 206"/>
          <p:cNvSpPr>
            <a:spLocks noChangeArrowheads="1"/>
          </p:cNvSpPr>
          <p:nvPr/>
        </p:nvSpPr>
        <p:spPr bwMode="auto">
          <a:xfrm>
            <a:off x="6194425" y="3781114"/>
            <a:ext cx="46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 </a:t>
            </a:r>
            <a:endParaRPr lang="en-GB"/>
          </a:p>
        </p:txBody>
      </p:sp>
      <p:sp>
        <p:nvSpPr>
          <p:cNvPr id="308431" name="Rectangle 207"/>
          <p:cNvSpPr>
            <a:spLocks noChangeArrowheads="1"/>
          </p:cNvSpPr>
          <p:nvPr/>
        </p:nvSpPr>
        <p:spPr bwMode="auto">
          <a:xfrm>
            <a:off x="5256213" y="4011301"/>
            <a:ext cx="7953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Chemistry </a:t>
            </a:r>
            <a:endParaRPr lang="en-GB"/>
          </a:p>
        </p:txBody>
      </p:sp>
      <p:sp>
        <p:nvSpPr>
          <p:cNvPr id="308432" name="Rectangle 208"/>
          <p:cNvSpPr>
            <a:spLocks noChangeArrowheads="1"/>
          </p:cNvSpPr>
          <p:nvPr/>
        </p:nvSpPr>
        <p:spPr bwMode="auto">
          <a:xfrm>
            <a:off x="6046788" y="4011301"/>
            <a:ext cx="738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a:solidFill>
                  <a:srgbClr val="000000"/>
                </a:solidFill>
                <a:latin typeface="Arial Narrow" pitchFamily="34" charset="0"/>
              </a:rPr>
              <a:t> 1.2 hours</a:t>
            </a:r>
            <a:endParaRPr lang="en-GB"/>
          </a:p>
        </p:txBody>
      </p:sp>
      <p:sp>
        <p:nvSpPr>
          <p:cNvPr id="308433" name="Rectangle 209"/>
          <p:cNvSpPr>
            <a:spLocks noChangeArrowheads="1"/>
          </p:cNvSpPr>
          <p:nvPr/>
        </p:nvSpPr>
        <p:spPr bwMode="auto">
          <a:xfrm>
            <a:off x="6783388" y="4011301"/>
            <a:ext cx="460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a:solidFill>
                  <a:srgbClr val="000000"/>
                </a:solidFill>
                <a:latin typeface="Arial Narrow" pitchFamily="34" charset="0"/>
              </a:rPr>
              <a:t> </a:t>
            </a:r>
            <a:endParaRPr lang="en-GB"/>
          </a:p>
        </p:txBody>
      </p:sp>
      <p:sp>
        <p:nvSpPr>
          <p:cNvPr id="308434" name="Rectangle 210"/>
          <p:cNvSpPr>
            <a:spLocks noChangeArrowheads="1"/>
          </p:cNvSpPr>
          <p:nvPr/>
        </p:nvSpPr>
        <p:spPr bwMode="auto">
          <a:xfrm>
            <a:off x="5260975" y="4238487"/>
            <a:ext cx="804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dirty="0">
                <a:solidFill>
                  <a:srgbClr val="000000"/>
                </a:solidFill>
                <a:latin typeface="Arial Narrow" pitchFamily="34" charset="0"/>
              </a:rPr>
              <a:t>/week/year</a:t>
            </a:r>
            <a:endParaRPr lang="en-GB" dirty="0"/>
          </a:p>
        </p:txBody>
      </p:sp>
      <p:sp>
        <p:nvSpPr>
          <p:cNvPr id="308435" name="Rectangle 211"/>
          <p:cNvSpPr>
            <a:spLocks noChangeArrowheads="1"/>
          </p:cNvSpPr>
          <p:nvPr/>
        </p:nvSpPr>
        <p:spPr bwMode="auto">
          <a:xfrm>
            <a:off x="6199188" y="4238487"/>
            <a:ext cx="460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 </a:t>
            </a:r>
            <a:endParaRPr lang="en-GB"/>
          </a:p>
        </p:txBody>
      </p:sp>
      <p:sp>
        <p:nvSpPr>
          <p:cNvPr id="308436" name="Rectangle 212"/>
          <p:cNvSpPr>
            <a:spLocks noChangeArrowheads="1"/>
          </p:cNvSpPr>
          <p:nvPr/>
        </p:nvSpPr>
        <p:spPr bwMode="auto">
          <a:xfrm>
            <a:off x="5260975" y="4461628"/>
            <a:ext cx="1290638" cy="63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dirty="0">
                <a:solidFill>
                  <a:srgbClr val="000000"/>
                </a:solidFill>
                <a:latin typeface="Arial Narrow" pitchFamily="34" charset="0"/>
              </a:rPr>
              <a:t>Health education </a:t>
            </a:r>
            <a:endParaRPr lang="en-GB" dirty="0"/>
          </a:p>
        </p:txBody>
      </p:sp>
      <p:sp>
        <p:nvSpPr>
          <p:cNvPr id="308437" name="Rectangle 213"/>
          <p:cNvSpPr>
            <a:spLocks noChangeArrowheads="1"/>
          </p:cNvSpPr>
          <p:nvPr/>
        </p:nvSpPr>
        <p:spPr bwMode="auto">
          <a:xfrm>
            <a:off x="6548438" y="4461628"/>
            <a:ext cx="46037" cy="63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a:solidFill>
                  <a:srgbClr val="000000"/>
                </a:solidFill>
                <a:latin typeface="Arial Narrow" pitchFamily="34" charset="0"/>
              </a:rPr>
              <a:t> </a:t>
            </a:r>
            <a:endParaRPr lang="en-GB"/>
          </a:p>
        </p:txBody>
      </p:sp>
      <p:sp>
        <p:nvSpPr>
          <p:cNvPr id="308438" name="Rectangle 214"/>
          <p:cNvSpPr>
            <a:spLocks noChangeArrowheads="1"/>
          </p:cNvSpPr>
          <p:nvPr/>
        </p:nvSpPr>
        <p:spPr bwMode="auto">
          <a:xfrm>
            <a:off x="6594475" y="4461628"/>
            <a:ext cx="46038" cy="63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a:solidFill>
                  <a:srgbClr val="000000"/>
                </a:solidFill>
                <a:latin typeface="Arial Narrow" pitchFamily="34" charset="0"/>
              </a:rPr>
              <a:t> </a:t>
            </a:r>
            <a:endParaRPr lang="en-GB"/>
          </a:p>
        </p:txBody>
      </p:sp>
      <p:sp>
        <p:nvSpPr>
          <p:cNvPr id="308439" name="Rectangle 215"/>
          <p:cNvSpPr>
            <a:spLocks noChangeArrowheads="1"/>
          </p:cNvSpPr>
          <p:nvPr/>
        </p:nvSpPr>
        <p:spPr bwMode="auto">
          <a:xfrm>
            <a:off x="5260975" y="4686724"/>
            <a:ext cx="156773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dirty="0">
                <a:solidFill>
                  <a:srgbClr val="000000"/>
                </a:solidFill>
                <a:latin typeface="Arial Narrow" pitchFamily="34" charset="0"/>
              </a:rPr>
              <a:t>1 </a:t>
            </a:r>
            <a:r>
              <a:rPr lang="en-GB" sz="1600" i="1" dirty="0" smtClean="0">
                <a:solidFill>
                  <a:srgbClr val="000000"/>
                </a:solidFill>
                <a:latin typeface="Arial Narrow" pitchFamily="34" charset="0"/>
              </a:rPr>
              <a:t>hours</a:t>
            </a:r>
            <a:br>
              <a:rPr lang="en-GB" sz="1600" i="1" dirty="0" smtClean="0">
                <a:solidFill>
                  <a:srgbClr val="000000"/>
                </a:solidFill>
                <a:latin typeface="Arial Narrow" pitchFamily="34" charset="0"/>
              </a:rPr>
            </a:br>
            <a:r>
              <a:rPr lang="en-GB" sz="1600" dirty="0" err="1">
                <a:solidFill>
                  <a:srgbClr val="000000"/>
                </a:solidFill>
                <a:latin typeface="Arial Narrow" pitchFamily="34" charset="0"/>
              </a:rPr>
              <a:t>Techology</a:t>
            </a:r>
            <a:r>
              <a:rPr lang="en-GB" sz="1600" dirty="0">
                <a:solidFill>
                  <a:srgbClr val="000000"/>
                </a:solidFill>
                <a:latin typeface="Arial Narrow" pitchFamily="34" charset="0"/>
              </a:rPr>
              <a:t> </a:t>
            </a:r>
            <a:r>
              <a:rPr lang="en-GB" sz="1600" dirty="0" smtClean="0">
                <a:solidFill>
                  <a:srgbClr val="000000"/>
                </a:solidFill>
                <a:latin typeface="Arial Narrow" pitchFamily="34" charset="0"/>
              </a:rPr>
              <a:t>education</a:t>
            </a:r>
            <a:br>
              <a:rPr lang="en-GB" sz="1600" dirty="0" smtClean="0">
                <a:solidFill>
                  <a:srgbClr val="000000"/>
                </a:solidFill>
                <a:latin typeface="Arial Narrow" pitchFamily="34" charset="0"/>
              </a:rPr>
            </a:br>
            <a:r>
              <a:rPr lang="en-GB" sz="1600" i="1" dirty="0" smtClean="0">
                <a:solidFill>
                  <a:srgbClr val="000000"/>
                </a:solidFill>
                <a:latin typeface="Arial Narrow" pitchFamily="34" charset="0"/>
              </a:rPr>
              <a:t>1-2 hours/week/year </a:t>
            </a:r>
            <a:endParaRPr lang="en-GB" i="1" dirty="0"/>
          </a:p>
          <a:p>
            <a:endParaRPr lang="en-GB" dirty="0"/>
          </a:p>
        </p:txBody>
      </p:sp>
      <p:sp>
        <p:nvSpPr>
          <p:cNvPr id="308440" name="Rectangle 216"/>
          <p:cNvSpPr>
            <a:spLocks noChangeArrowheads="1"/>
          </p:cNvSpPr>
          <p:nvPr/>
        </p:nvSpPr>
        <p:spPr bwMode="auto">
          <a:xfrm>
            <a:off x="5813425" y="4692012"/>
            <a:ext cx="812723" cy="63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dirty="0">
                <a:solidFill>
                  <a:srgbClr val="000000"/>
                </a:solidFill>
                <a:latin typeface="Arial Narrow" pitchFamily="34" charset="0"/>
              </a:rPr>
              <a:t>/</a:t>
            </a:r>
            <a:r>
              <a:rPr lang="en-GB" sz="1600" i="1" dirty="0" smtClean="0">
                <a:solidFill>
                  <a:srgbClr val="000000"/>
                </a:solidFill>
                <a:latin typeface="Arial Narrow" pitchFamily="34" charset="0"/>
              </a:rPr>
              <a:t>week/year</a:t>
            </a:r>
          </a:p>
        </p:txBody>
      </p:sp>
      <p:sp>
        <p:nvSpPr>
          <p:cNvPr id="308441" name="Rectangle 217"/>
          <p:cNvSpPr>
            <a:spLocks noChangeArrowheads="1"/>
          </p:cNvSpPr>
          <p:nvPr/>
        </p:nvSpPr>
        <p:spPr bwMode="auto">
          <a:xfrm>
            <a:off x="6751638" y="4693403"/>
            <a:ext cx="46037" cy="63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 </a:t>
            </a:r>
            <a:endParaRPr lang="en-GB"/>
          </a:p>
        </p:txBody>
      </p:sp>
      <p:sp>
        <p:nvSpPr>
          <p:cNvPr id="65680" name="Rectangle 218"/>
          <p:cNvSpPr>
            <a:spLocks noChangeArrowheads="1"/>
          </p:cNvSpPr>
          <p:nvPr/>
        </p:nvSpPr>
        <p:spPr bwMode="auto">
          <a:xfrm>
            <a:off x="5260975" y="4926766"/>
            <a:ext cx="46038" cy="63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dirty="0">
                <a:solidFill>
                  <a:srgbClr val="000000"/>
                </a:solidFill>
                <a:latin typeface="Arial Narrow" pitchFamily="34" charset="0"/>
              </a:rPr>
              <a:t> </a:t>
            </a:r>
            <a:endParaRPr lang="en-GB" dirty="0"/>
          </a:p>
        </p:txBody>
      </p:sp>
      <p:sp>
        <p:nvSpPr>
          <p:cNvPr id="308443" name="Rectangle 219"/>
          <p:cNvSpPr>
            <a:spLocks noChangeArrowheads="1"/>
          </p:cNvSpPr>
          <p:nvPr/>
        </p:nvSpPr>
        <p:spPr bwMode="auto">
          <a:xfrm>
            <a:off x="7208838" y="3065463"/>
            <a:ext cx="6731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a:solidFill>
                  <a:srgbClr val="000000"/>
                </a:solidFill>
                <a:latin typeface="Arial Narrow" pitchFamily="34" charset="0"/>
              </a:rPr>
              <a:t>Separate</a:t>
            </a:r>
            <a:endParaRPr lang="en-GB"/>
          </a:p>
        </p:txBody>
      </p:sp>
      <p:sp>
        <p:nvSpPr>
          <p:cNvPr id="308444" name="Rectangle 220"/>
          <p:cNvSpPr>
            <a:spLocks noChangeArrowheads="1"/>
          </p:cNvSpPr>
          <p:nvPr/>
        </p:nvSpPr>
        <p:spPr bwMode="auto">
          <a:xfrm>
            <a:off x="7880350" y="3065463"/>
            <a:ext cx="46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a:t>
            </a:r>
            <a:endParaRPr lang="en-GB"/>
          </a:p>
        </p:txBody>
      </p:sp>
      <p:sp>
        <p:nvSpPr>
          <p:cNvPr id="308445" name="Rectangle 221"/>
          <p:cNvSpPr>
            <a:spLocks noChangeArrowheads="1"/>
          </p:cNvSpPr>
          <p:nvPr/>
        </p:nvSpPr>
        <p:spPr bwMode="auto">
          <a:xfrm>
            <a:off x="7926388" y="3065463"/>
            <a:ext cx="460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 </a:t>
            </a:r>
            <a:endParaRPr lang="en-GB"/>
          </a:p>
        </p:txBody>
      </p:sp>
      <p:sp>
        <p:nvSpPr>
          <p:cNvPr id="308446" name="Rectangle 222"/>
          <p:cNvSpPr>
            <a:spLocks noChangeArrowheads="1"/>
          </p:cNvSpPr>
          <p:nvPr/>
        </p:nvSpPr>
        <p:spPr bwMode="auto">
          <a:xfrm>
            <a:off x="7208838" y="3297238"/>
            <a:ext cx="590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Biology </a:t>
            </a:r>
            <a:endParaRPr lang="en-GB"/>
          </a:p>
        </p:txBody>
      </p:sp>
      <p:sp>
        <p:nvSpPr>
          <p:cNvPr id="308447" name="Rectangle 223"/>
          <p:cNvSpPr>
            <a:spLocks noChangeArrowheads="1"/>
          </p:cNvSpPr>
          <p:nvPr/>
        </p:nvSpPr>
        <p:spPr bwMode="auto">
          <a:xfrm>
            <a:off x="7796213" y="3297238"/>
            <a:ext cx="8270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a:solidFill>
                  <a:srgbClr val="000000"/>
                </a:solidFill>
                <a:latin typeface="Arial Narrow" pitchFamily="34" charset="0"/>
              </a:rPr>
              <a:t>2+3 course</a:t>
            </a:r>
            <a:endParaRPr lang="en-GB"/>
          </a:p>
        </p:txBody>
      </p:sp>
      <p:sp>
        <p:nvSpPr>
          <p:cNvPr id="308448" name="Rectangle 224"/>
          <p:cNvSpPr>
            <a:spLocks noChangeArrowheads="1"/>
          </p:cNvSpPr>
          <p:nvPr/>
        </p:nvSpPr>
        <p:spPr bwMode="auto">
          <a:xfrm>
            <a:off x="8618538" y="3297238"/>
            <a:ext cx="84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a:solidFill>
                  <a:srgbClr val="000000"/>
                </a:solidFill>
                <a:latin typeface="Arial Narrow" pitchFamily="34" charset="0"/>
              </a:rPr>
              <a:t>s</a:t>
            </a:r>
            <a:endParaRPr lang="en-GB"/>
          </a:p>
        </p:txBody>
      </p:sp>
      <p:sp>
        <p:nvSpPr>
          <p:cNvPr id="308449" name="Rectangle 225"/>
          <p:cNvSpPr>
            <a:spLocks noChangeArrowheads="1"/>
          </p:cNvSpPr>
          <p:nvPr/>
        </p:nvSpPr>
        <p:spPr bwMode="auto">
          <a:xfrm>
            <a:off x="8701088" y="3297238"/>
            <a:ext cx="460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a:solidFill>
                  <a:srgbClr val="000000"/>
                </a:solidFill>
                <a:latin typeface="Arial Narrow" pitchFamily="34" charset="0"/>
              </a:rPr>
              <a:t> </a:t>
            </a:r>
            <a:endParaRPr lang="en-GB"/>
          </a:p>
        </p:txBody>
      </p:sp>
      <p:sp>
        <p:nvSpPr>
          <p:cNvPr id="308450" name="Rectangle 226"/>
          <p:cNvSpPr>
            <a:spLocks noChangeArrowheads="1"/>
          </p:cNvSpPr>
          <p:nvPr/>
        </p:nvSpPr>
        <p:spPr bwMode="auto">
          <a:xfrm>
            <a:off x="7208838" y="3527425"/>
            <a:ext cx="8683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Geography </a:t>
            </a:r>
            <a:endParaRPr lang="en-GB"/>
          </a:p>
        </p:txBody>
      </p:sp>
      <p:sp>
        <p:nvSpPr>
          <p:cNvPr id="308451" name="Rectangle 227"/>
          <p:cNvSpPr>
            <a:spLocks noChangeArrowheads="1"/>
          </p:cNvSpPr>
          <p:nvPr/>
        </p:nvSpPr>
        <p:spPr bwMode="auto">
          <a:xfrm>
            <a:off x="8074025" y="3527425"/>
            <a:ext cx="3270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a:solidFill>
                  <a:srgbClr val="000000"/>
                </a:solidFill>
                <a:latin typeface="Arial Narrow" pitchFamily="34" charset="0"/>
              </a:rPr>
              <a:t>2+2 </a:t>
            </a:r>
            <a:endParaRPr lang="en-GB"/>
          </a:p>
        </p:txBody>
      </p:sp>
      <p:sp>
        <p:nvSpPr>
          <p:cNvPr id="308452" name="Rectangle 228"/>
          <p:cNvSpPr>
            <a:spLocks noChangeArrowheads="1"/>
          </p:cNvSpPr>
          <p:nvPr/>
        </p:nvSpPr>
        <p:spPr bwMode="auto">
          <a:xfrm>
            <a:off x="7208838" y="3760788"/>
            <a:ext cx="500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a:solidFill>
                  <a:srgbClr val="000000"/>
                </a:solidFill>
                <a:latin typeface="Arial Narrow" pitchFamily="34" charset="0"/>
              </a:rPr>
              <a:t>course</a:t>
            </a:r>
            <a:endParaRPr lang="en-GB"/>
          </a:p>
        </p:txBody>
      </p:sp>
      <p:sp>
        <p:nvSpPr>
          <p:cNvPr id="308453" name="Rectangle 229"/>
          <p:cNvSpPr>
            <a:spLocks noChangeArrowheads="1"/>
          </p:cNvSpPr>
          <p:nvPr/>
        </p:nvSpPr>
        <p:spPr bwMode="auto">
          <a:xfrm>
            <a:off x="7705725" y="3760788"/>
            <a:ext cx="84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a:solidFill>
                  <a:srgbClr val="000000"/>
                </a:solidFill>
                <a:latin typeface="Arial Narrow" pitchFamily="34" charset="0"/>
              </a:rPr>
              <a:t>s</a:t>
            </a:r>
            <a:endParaRPr lang="en-GB"/>
          </a:p>
        </p:txBody>
      </p:sp>
      <p:sp>
        <p:nvSpPr>
          <p:cNvPr id="308454" name="Rectangle 230"/>
          <p:cNvSpPr>
            <a:spLocks noChangeArrowheads="1"/>
          </p:cNvSpPr>
          <p:nvPr/>
        </p:nvSpPr>
        <p:spPr bwMode="auto">
          <a:xfrm>
            <a:off x="7788275" y="3760788"/>
            <a:ext cx="46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 </a:t>
            </a:r>
            <a:endParaRPr lang="en-GB"/>
          </a:p>
        </p:txBody>
      </p:sp>
      <p:sp>
        <p:nvSpPr>
          <p:cNvPr id="308455" name="Rectangle 231"/>
          <p:cNvSpPr>
            <a:spLocks noChangeArrowheads="1"/>
          </p:cNvSpPr>
          <p:nvPr/>
        </p:nvSpPr>
        <p:spPr bwMode="auto">
          <a:xfrm>
            <a:off x="7208838" y="3992563"/>
            <a:ext cx="5762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Physics</a:t>
            </a:r>
            <a:endParaRPr lang="en-GB"/>
          </a:p>
        </p:txBody>
      </p:sp>
      <p:sp>
        <p:nvSpPr>
          <p:cNvPr id="308456" name="Rectangle 232"/>
          <p:cNvSpPr>
            <a:spLocks noChangeArrowheads="1"/>
          </p:cNvSpPr>
          <p:nvPr/>
        </p:nvSpPr>
        <p:spPr bwMode="auto">
          <a:xfrm>
            <a:off x="7775575" y="3992563"/>
            <a:ext cx="92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  </a:t>
            </a:r>
            <a:endParaRPr lang="en-GB"/>
          </a:p>
        </p:txBody>
      </p:sp>
      <p:sp>
        <p:nvSpPr>
          <p:cNvPr id="308457" name="Rectangle 233"/>
          <p:cNvSpPr>
            <a:spLocks noChangeArrowheads="1"/>
          </p:cNvSpPr>
          <p:nvPr/>
        </p:nvSpPr>
        <p:spPr bwMode="auto">
          <a:xfrm>
            <a:off x="7870825" y="3992563"/>
            <a:ext cx="827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a:solidFill>
                  <a:srgbClr val="000000"/>
                </a:solidFill>
                <a:latin typeface="Arial Narrow" pitchFamily="34" charset="0"/>
              </a:rPr>
              <a:t>1+7 course</a:t>
            </a:r>
            <a:endParaRPr lang="en-GB"/>
          </a:p>
        </p:txBody>
      </p:sp>
      <p:sp>
        <p:nvSpPr>
          <p:cNvPr id="308458" name="Rectangle 234"/>
          <p:cNvSpPr>
            <a:spLocks noChangeArrowheads="1"/>
          </p:cNvSpPr>
          <p:nvPr/>
        </p:nvSpPr>
        <p:spPr bwMode="auto">
          <a:xfrm>
            <a:off x="8694738" y="3992563"/>
            <a:ext cx="84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a:solidFill>
                  <a:srgbClr val="000000"/>
                </a:solidFill>
                <a:latin typeface="Arial Narrow" pitchFamily="34" charset="0"/>
              </a:rPr>
              <a:t>s</a:t>
            </a:r>
            <a:endParaRPr lang="en-GB"/>
          </a:p>
        </p:txBody>
      </p:sp>
      <p:sp>
        <p:nvSpPr>
          <p:cNvPr id="308459" name="Rectangle 235"/>
          <p:cNvSpPr>
            <a:spLocks noChangeArrowheads="1"/>
          </p:cNvSpPr>
          <p:nvPr/>
        </p:nvSpPr>
        <p:spPr bwMode="auto">
          <a:xfrm>
            <a:off x="8777288" y="3992563"/>
            <a:ext cx="460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 </a:t>
            </a:r>
            <a:endParaRPr lang="en-GB"/>
          </a:p>
        </p:txBody>
      </p:sp>
      <p:sp>
        <p:nvSpPr>
          <p:cNvPr id="308460" name="Rectangle 236"/>
          <p:cNvSpPr>
            <a:spLocks noChangeArrowheads="1"/>
          </p:cNvSpPr>
          <p:nvPr/>
        </p:nvSpPr>
        <p:spPr bwMode="auto">
          <a:xfrm>
            <a:off x="7208838" y="4222750"/>
            <a:ext cx="749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Chemistry</a:t>
            </a:r>
            <a:endParaRPr lang="en-GB"/>
          </a:p>
        </p:txBody>
      </p:sp>
      <p:sp>
        <p:nvSpPr>
          <p:cNvPr id="308461" name="Rectangle 237"/>
          <p:cNvSpPr>
            <a:spLocks noChangeArrowheads="1"/>
          </p:cNvSpPr>
          <p:nvPr/>
        </p:nvSpPr>
        <p:spPr bwMode="auto">
          <a:xfrm>
            <a:off x="7953375" y="4222750"/>
            <a:ext cx="827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a:solidFill>
                  <a:srgbClr val="000000"/>
                </a:solidFill>
                <a:latin typeface="Arial Narrow" pitchFamily="34" charset="0"/>
              </a:rPr>
              <a:t>1+4 course</a:t>
            </a:r>
            <a:endParaRPr lang="en-GB"/>
          </a:p>
        </p:txBody>
      </p:sp>
      <p:sp>
        <p:nvSpPr>
          <p:cNvPr id="308462" name="Rectangle 238"/>
          <p:cNvSpPr>
            <a:spLocks noChangeArrowheads="1"/>
          </p:cNvSpPr>
          <p:nvPr/>
        </p:nvSpPr>
        <p:spPr bwMode="auto">
          <a:xfrm>
            <a:off x="8777288" y="4222750"/>
            <a:ext cx="84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a:solidFill>
                  <a:srgbClr val="000000"/>
                </a:solidFill>
                <a:latin typeface="Arial Narrow" pitchFamily="34" charset="0"/>
              </a:rPr>
              <a:t>s</a:t>
            </a:r>
            <a:endParaRPr lang="en-GB"/>
          </a:p>
        </p:txBody>
      </p:sp>
      <p:sp>
        <p:nvSpPr>
          <p:cNvPr id="308463" name="Rectangle 239"/>
          <p:cNvSpPr>
            <a:spLocks noChangeArrowheads="1"/>
          </p:cNvSpPr>
          <p:nvPr/>
        </p:nvSpPr>
        <p:spPr bwMode="auto">
          <a:xfrm>
            <a:off x="8859838" y="4222750"/>
            <a:ext cx="460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 </a:t>
            </a:r>
            <a:endParaRPr lang="en-GB"/>
          </a:p>
        </p:txBody>
      </p:sp>
      <p:sp>
        <p:nvSpPr>
          <p:cNvPr id="308464" name="Rectangle 240"/>
          <p:cNvSpPr>
            <a:spLocks noChangeArrowheads="1"/>
          </p:cNvSpPr>
          <p:nvPr/>
        </p:nvSpPr>
        <p:spPr bwMode="auto">
          <a:xfrm>
            <a:off x="7208838" y="4456113"/>
            <a:ext cx="1244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Health education</a:t>
            </a:r>
            <a:endParaRPr lang="en-GB"/>
          </a:p>
        </p:txBody>
      </p:sp>
      <p:sp>
        <p:nvSpPr>
          <p:cNvPr id="308465" name="Rectangle 241"/>
          <p:cNvSpPr>
            <a:spLocks noChangeArrowheads="1"/>
          </p:cNvSpPr>
          <p:nvPr/>
        </p:nvSpPr>
        <p:spPr bwMode="auto">
          <a:xfrm>
            <a:off x="8450263" y="4456113"/>
            <a:ext cx="460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 </a:t>
            </a:r>
            <a:endParaRPr lang="en-GB"/>
          </a:p>
        </p:txBody>
      </p:sp>
      <p:sp>
        <p:nvSpPr>
          <p:cNvPr id="308466" name="Rectangle 242"/>
          <p:cNvSpPr>
            <a:spLocks noChangeArrowheads="1"/>
          </p:cNvSpPr>
          <p:nvPr/>
        </p:nvSpPr>
        <p:spPr bwMode="auto">
          <a:xfrm>
            <a:off x="7208838" y="4686300"/>
            <a:ext cx="460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 </a:t>
            </a:r>
            <a:endParaRPr lang="en-GB"/>
          </a:p>
        </p:txBody>
      </p:sp>
      <p:sp>
        <p:nvSpPr>
          <p:cNvPr id="65705" name="Rectangle 243"/>
          <p:cNvSpPr>
            <a:spLocks noChangeArrowheads="1"/>
          </p:cNvSpPr>
          <p:nvPr/>
        </p:nvSpPr>
        <p:spPr bwMode="auto">
          <a:xfrm>
            <a:off x="7208838" y="2822575"/>
            <a:ext cx="523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dirty="0">
                <a:solidFill>
                  <a:srgbClr val="000000"/>
                </a:solidFill>
                <a:latin typeface="Arial Narrow" pitchFamily="34" charset="0"/>
              </a:rPr>
              <a:t> </a:t>
            </a:r>
            <a:endParaRPr lang="en-GB" sz="1800" dirty="0"/>
          </a:p>
        </p:txBody>
      </p:sp>
      <p:grpSp>
        <p:nvGrpSpPr>
          <p:cNvPr id="65706" name="Group 244"/>
          <p:cNvGrpSpPr>
            <a:grpSpLocks/>
          </p:cNvGrpSpPr>
          <p:nvPr/>
        </p:nvGrpSpPr>
        <p:grpSpPr bwMode="auto">
          <a:xfrm>
            <a:off x="1309688" y="2343150"/>
            <a:ext cx="7708900" cy="15875"/>
            <a:chOff x="825" y="1476"/>
            <a:chExt cx="4856" cy="10"/>
          </a:xfrm>
        </p:grpSpPr>
        <p:grpSp>
          <p:nvGrpSpPr>
            <p:cNvPr id="65805" name="Group 245"/>
            <p:cNvGrpSpPr>
              <a:grpSpLocks/>
            </p:cNvGrpSpPr>
            <p:nvPr/>
          </p:nvGrpSpPr>
          <p:grpSpPr bwMode="auto">
            <a:xfrm>
              <a:off x="825" y="1476"/>
              <a:ext cx="4856" cy="6"/>
              <a:chOff x="825" y="1476"/>
              <a:chExt cx="4856" cy="6"/>
            </a:xfrm>
          </p:grpSpPr>
          <p:sp>
            <p:nvSpPr>
              <p:cNvPr id="65820" name="Rectangle 246"/>
              <p:cNvSpPr>
                <a:spLocks noChangeArrowheads="1"/>
              </p:cNvSpPr>
              <p:nvPr/>
            </p:nvSpPr>
            <p:spPr bwMode="auto">
              <a:xfrm>
                <a:off x="825" y="1476"/>
                <a:ext cx="39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21" name="Rectangle 247"/>
              <p:cNvSpPr>
                <a:spLocks noChangeArrowheads="1"/>
              </p:cNvSpPr>
              <p:nvPr/>
            </p:nvSpPr>
            <p:spPr bwMode="auto">
              <a:xfrm>
                <a:off x="4067" y="1476"/>
                <a:ext cx="39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22" name="Rectangle 248"/>
              <p:cNvSpPr>
                <a:spLocks noChangeArrowheads="1"/>
              </p:cNvSpPr>
              <p:nvPr/>
            </p:nvSpPr>
            <p:spPr bwMode="auto">
              <a:xfrm>
                <a:off x="4477" y="1476"/>
                <a:ext cx="394"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23" name="Rectangle 249"/>
              <p:cNvSpPr>
                <a:spLocks noChangeArrowheads="1"/>
              </p:cNvSpPr>
              <p:nvPr/>
            </p:nvSpPr>
            <p:spPr bwMode="auto">
              <a:xfrm>
                <a:off x="4871" y="147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24" name="Rectangle 250"/>
              <p:cNvSpPr>
                <a:spLocks noChangeArrowheads="1"/>
              </p:cNvSpPr>
              <p:nvPr/>
            </p:nvSpPr>
            <p:spPr bwMode="auto">
              <a:xfrm>
                <a:off x="4877" y="1476"/>
                <a:ext cx="39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25" name="Rectangle 251"/>
              <p:cNvSpPr>
                <a:spLocks noChangeArrowheads="1"/>
              </p:cNvSpPr>
              <p:nvPr/>
            </p:nvSpPr>
            <p:spPr bwMode="auto">
              <a:xfrm>
                <a:off x="5275" y="147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26" name="Rectangle 252"/>
              <p:cNvSpPr>
                <a:spLocks noChangeArrowheads="1"/>
              </p:cNvSpPr>
              <p:nvPr/>
            </p:nvSpPr>
            <p:spPr bwMode="auto">
              <a:xfrm>
                <a:off x="5281" y="1476"/>
                <a:ext cx="40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grpSp>
        <p:sp>
          <p:nvSpPr>
            <p:cNvPr id="65806" name="Rectangle 253"/>
            <p:cNvSpPr>
              <a:spLocks noChangeArrowheads="1"/>
            </p:cNvSpPr>
            <p:nvPr/>
          </p:nvSpPr>
          <p:spPr bwMode="auto">
            <a:xfrm>
              <a:off x="1216" y="1480"/>
              <a:ext cx="7"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07" name="Rectangle 254"/>
            <p:cNvSpPr>
              <a:spLocks noChangeArrowheads="1"/>
            </p:cNvSpPr>
            <p:nvPr/>
          </p:nvSpPr>
          <p:spPr bwMode="auto">
            <a:xfrm>
              <a:off x="1223" y="1480"/>
              <a:ext cx="39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08" name="Rectangle 255"/>
            <p:cNvSpPr>
              <a:spLocks noChangeArrowheads="1"/>
            </p:cNvSpPr>
            <p:nvPr/>
          </p:nvSpPr>
          <p:spPr bwMode="auto">
            <a:xfrm>
              <a:off x="1622" y="1480"/>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09" name="Rectangle 256"/>
            <p:cNvSpPr>
              <a:spLocks noChangeArrowheads="1"/>
            </p:cNvSpPr>
            <p:nvPr/>
          </p:nvSpPr>
          <p:spPr bwMode="auto">
            <a:xfrm>
              <a:off x="1628" y="1480"/>
              <a:ext cx="39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10" name="Rectangle 257"/>
            <p:cNvSpPr>
              <a:spLocks noChangeArrowheads="1"/>
            </p:cNvSpPr>
            <p:nvPr/>
          </p:nvSpPr>
          <p:spPr bwMode="auto">
            <a:xfrm>
              <a:off x="2027" y="1480"/>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11" name="Rectangle 258"/>
            <p:cNvSpPr>
              <a:spLocks noChangeArrowheads="1"/>
            </p:cNvSpPr>
            <p:nvPr/>
          </p:nvSpPr>
          <p:spPr bwMode="auto">
            <a:xfrm>
              <a:off x="2033" y="1480"/>
              <a:ext cx="39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12" name="Rectangle 259"/>
            <p:cNvSpPr>
              <a:spLocks noChangeArrowheads="1"/>
            </p:cNvSpPr>
            <p:nvPr/>
          </p:nvSpPr>
          <p:spPr bwMode="auto">
            <a:xfrm>
              <a:off x="2431" y="1480"/>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13" name="Rectangle 260"/>
            <p:cNvSpPr>
              <a:spLocks noChangeArrowheads="1"/>
            </p:cNvSpPr>
            <p:nvPr/>
          </p:nvSpPr>
          <p:spPr bwMode="auto">
            <a:xfrm>
              <a:off x="2437" y="1480"/>
              <a:ext cx="40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14" name="Rectangle 261"/>
            <p:cNvSpPr>
              <a:spLocks noChangeArrowheads="1"/>
            </p:cNvSpPr>
            <p:nvPr/>
          </p:nvSpPr>
          <p:spPr bwMode="auto">
            <a:xfrm>
              <a:off x="2837" y="1480"/>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15" name="Rectangle 262"/>
            <p:cNvSpPr>
              <a:spLocks noChangeArrowheads="1"/>
            </p:cNvSpPr>
            <p:nvPr/>
          </p:nvSpPr>
          <p:spPr bwMode="auto">
            <a:xfrm>
              <a:off x="2843" y="1480"/>
              <a:ext cx="40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16" name="Rectangle 263"/>
            <p:cNvSpPr>
              <a:spLocks noChangeArrowheads="1"/>
            </p:cNvSpPr>
            <p:nvPr/>
          </p:nvSpPr>
          <p:spPr bwMode="auto">
            <a:xfrm>
              <a:off x="3249" y="1480"/>
              <a:ext cx="40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17" name="Rectangle 264"/>
            <p:cNvSpPr>
              <a:spLocks noChangeArrowheads="1"/>
            </p:cNvSpPr>
            <p:nvPr/>
          </p:nvSpPr>
          <p:spPr bwMode="auto">
            <a:xfrm>
              <a:off x="3649" y="1480"/>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18" name="Rectangle 265"/>
            <p:cNvSpPr>
              <a:spLocks noChangeArrowheads="1"/>
            </p:cNvSpPr>
            <p:nvPr/>
          </p:nvSpPr>
          <p:spPr bwMode="auto">
            <a:xfrm>
              <a:off x="3655" y="1480"/>
              <a:ext cx="39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819" name="Rectangle 266"/>
            <p:cNvSpPr>
              <a:spLocks noChangeArrowheads="1"/>
            </p:cNvSpPr>
            <p:nvPr/>
          </p:nvSpPr>
          <p:spPr bwMode="auto">
            <a:xfrm>
              <a:off x="4054" y="1480"/>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grpSp>
      <p:grpSp>
        <p:nvGrpSpPr>
          <p:cNvPr id="9" name="Group 267"/>
          <p:cNvGrpSpPr>
            <a:grpSpLocks/>
          </p:cNvGrpSpPr>
          <p:nvPr/>
        </p:nvGrpSpPr>
        <p:grpSpPr bwMode="auto">
          <a:xfrm>
            <a:off x="1403350" y="2355850"/>
            <a:ext cx="5278438" cy="747713"/>
            <a:chOff x="884" y="1484"/>
            <a:chExt cx="3325" cy="471"/>
          </a:xfrm>
        </p:grpSpPr>
        <p:sp>
          <p:nvSpPr>
            <p:cNvPr id="65798" name="Rectangle 268"/>
            <p:cNvSpPr>
              <a:spLocks noChangeArrowheads="1"/>
            </p:cNvSpPr>
            <p:nvPr/>
          </p:nvSpPr>
          <p:spPr bwMode="auto">
            <a:xfrm>
              <a:off x="884" y="1773"/>
              <a:ext cx="233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b="1" dirty="0" smtClean="0">
                  <a:solidFill>
                    <a:srgbClr val="000000"/>
                  </a:solidFill>
                  <a:latin typeface="Arial Narrow" pitchFamily="34" charset="0"/>
                </a:rPr>
                <a:t>Comprehensive  </a:t>
              </a:r>
              <a:r>
                <a:rPr lang="en-GB" sz="1800" b="1" dirty="0">
                  <a:solidFill>
                    <a:srgbClr val="000000"/>
                  </a:solidFill>
                  <a:latin typeface="Arial Narrow" pitchFamily="34" charset="0"/>
                </a:rPr>
                <a:t>school, Basic education</a:t>
              </a:r>
              <a:endParaRPr lang="en-GB" sz="1800" b="1" dirty="0"/>
            </a:p>
          </p:txBody>
        </p:sp>
        <p:sp>
          <p:nvSpPr>
            <p:cNvPr id="65799" name="Rectangle 269"/>
            <p:cNvSpPr>
              <a:spLocks noChangeArrowheads="1"/>
            </p:cNvSpPr>
            <p:nvPr/>
          </p:nvSpPr>
          <p:spPr bwMode="auto">
            <a:xfrm>
              <a:off x="2738" y="1782"/>
              <a:ext cx="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dirty="0">
                  <a:solidFill>
                    <a:srgbClr val="000000"/>
                  </a:solidFill>
                  <a:latin typeface="Arial Narrow" pitchFamily="34" charset="0"/>
                </a:rPr>
                <a:t> </a:t>
              </a:r>
              <a:endParaRPr lang="en-GB" sz="1800" dirty="0"/>
            </a:p>
          </p:txBody>
        </p:sp>
        <p:sp>
          <p:nvSpPr>
            <p:cNvPr id="65800" name="Rectangle 270"/>
            <p:cNvSpPr>
              <a:spLocks noChangeArrowheads="1"/>
            </p:cNvSpPr>
            <p:nvPr/>
          </p:nvSpPr>
          <p:spPr bwMode="auto">
            <a:xfrm>
              <a:off x="884" y="1484"/>
              <a:ext cx="7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primary school</a:t>
              </a:r>
              <a:endParaRPr lang="en-GB" sz="1800"/>
            </a:p>
          </p:txBody>
        </p:sp>
        <p:sp>
          <p:nvSpPr>
            <p:cNvPr id="65801" name="Rectangle 271"/>
            <p:cNvSpPr>
              <a:spLocks noChangeArrowheads="1"/>
            </p:cNvSpPr>
            <p:nvPr/>
          </p:nvSpPr>
          <p:spPr bwMode="auto">
            <a:xfrm>
              <a:off x="1561" y="1484"/>
              <a:ext cx="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802" name="Rectangle 272"/>
            <p:cNvSpPr>
              <a:spLocks noChangeArrowheads="1"/>
            </p:cNvSpPr>
            <p:nvPr/>
          </p:nvSpPr>
          <p:spPr bwMode="auto">
            <a:xfrm>
              <a:off x="3315" y="1484"/>
              <a:ext cx="89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lower secondary </a:t>
              </a:r>
              <a:endParaRPr lang="en-GB" sz="1800"/>
            </a:p>
          </p:txBody>
        </p:sp>
        <p:sp>
          <p:nvSpPr>
            <p:cNvPr id="65803" name="Rectangle 273"/>
            <p:cNvSpPr>
              <a:spLocks noChangeArrowheads="1"/>
            </p:cNvSpPr>
            <p:nvPr/>
          </p:nvSpPr>
          <p:spPr bwMode="auto">
            <a:xfrm>
              <a:off x="3315" y="1616"/>
              <a:ext cx="3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dirty="0">
                  <a:solidFill>
                    <a:srgbClr val="000000"/>
                  </a:solidFill>
                  <a:latin typeface="Arial Narrow" pitchFamily="34" charset="0"/>
                </a:rPr>
                <a:t>school</a:t>
              </a:r>
              <a:endParaRPr lang="en-GB" sz="1800" dirty="0"/>
            </a:p>
          </p:txBody>
        </p:sp>
        <p:sp>
          <p:nvSpPr>
            <p:cNvPr id="65804" name="Rectangle 274"/>
            <p:cNvSpPr>
              <a:spLocks noChangeArrowheads="1"/>
            </p:cNvSpPr>
            <p:nvPr/>
          </p:nvSpPr>
          <p:spPr bwMode="auto">
            <a:xfrm>
              <a:off x="3616" y="1631"/>
              <a:ext cx="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grpSp>
      <p:grpSp>
        <p:nvGrpSpPr>
          <p:cNvPr id="10" name="Group 275"/>
          <p:cNvGrpSpPr>
            <a:grpSpLocks/>
          </p:cNvGrpSpPr>
          <p:nvPr/>
        </p:nvGrpSpPr>
        <p:grpSpPr bwMode="auto">
          <a:xfrm>
            <a:off x="7164288" y="2415356"/>
            <a:ext cx="1779589" cy="509588"/>
            <a:chOff x="4541" y="1480"/>
            <a:chExt cx="1121" cy="321"/>
          </a:xfrm>
        </p:grpSpPr>
        <p:sp>
          <p:nvSpPr>
            <p:cNvPr id="65795" name="Rectangle 276"/>
            <p:cNvSpPr>
              <a:spLocks noChangeArrowheads="1"/>
            </p:cNvSpPr>
            <p:nvPr/>
          </p:nvSpPr>
          <p:spPr bwMode="auto">
            <a:xfrm>
              <a:off x="4541" y="1480"/>
              <a:ext cx="99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b="1" dirty="0">
                  <a:solidFill>
                    <a:srgbClr val="000000"/>
                  </a:solidFill>
                  <a:latin typeface="Arial Narrow" pitchFamily="34" charset="0"/>
                </a:rPr>
                <a:t>upper secondary </a:t>
              </a:r>
              <a:endParaRPr lang="en-GB" sz="1800" b="1" dirty="0"/>
            </a:p>
          </p:txBody>
        </p:sp>
        <p:sp>
          <p:nvSpPr>
            <p:cNvPr id="65796" name="Rectangle 277"/>
            <p:cNvSpPr>
              <a:spLocks noChangeArrowheads="1"/>
            </p:cNvSpPr>
            <p:nvPr/>
          </p:nvSpPr>
          <p:spPr bwMode="auto">
            <a:xfrm>
              <a:off x="4541" y="1627"/>
              <a:ext cx="112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b="1" dirty="0">
                  <a:solidFill>
                    <a:srgbClr val="000000"/>
                  </a:solidFill>
                  <a:latin typeface="Arial Narrow" pitchFamily="34" charset="0"/>
                </a:rPr>
                <a:t>school, high school</a:t>
              </a:r>
              <a:endParaRPr lang="en-GB" sz="1800" b="1" dirty="0"/>
            </a:p>
          </p:txBody>
        </p:sp>
        <p:sp>
          <p:nvSpPr>
            <p:cNvPr id="65797" name="Rectangle 278"/>
            <p:cNvSpPr>
              <a:spLocks noChangeArrowheads="1"/>
            </p:cNvSpPr>
            <p:nvPr/>
          </p:nvSpPr>
          <p:spPr bwMode="auto">
            <a:xfrm>
              <a:off x="5426" y="1627"/>
              <a:ext cx="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grpSp>
      <p:sp>
        <p:nvSpPr>
          <p:cNvPr id="65709" name="Rectangle 279"/>
          <p:cNvSpPr>
            <a:spLocks noChangeArrowheads="1"/>
          </p:cNvSpPr>
          <p:nvPr/>
        </p:nvSpPr>
        <p:spPr bwMode="auto">
          <a:xfrm>
            <a:off x="1309688" y="2816225"/>
            <a:ext cx="3849687"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10" name="Rectangle 280"/>
          <p:cNvSpPr>
            <a:spLocks noChangeArrowheads="1"/>
          </p:cNvSpPr>
          <p:nvPr/>
        </p:nvSpPr>
        <p:spPr bwMode="auto">
          <a:xfrm>
            <a:off x="5168900" y="2816225"/>
            <a:ext cx="1927225"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grpSp>
        <p:nvGrpSpPr>
          <p:cNvPr id="65712" name="Group 282"/>
          <p:cNvGrpSpPr>
            <a:grpSpLocks/>
          </p:cNvGrpSpPr>
          <p:nvPr/>
        </p:nvGrpSpPr>
        <p:grpSpPr bwMode="auto">
          <a:xfrm>
            <a:off x="115888" y="2343150"/>
            <a:ext cx="1193800" cy="754063"/>
            <a:chOff x="73" y="1476"/>
            <a:chExt cx="752" cy="475"/>
          </a:xfrm>
        </p:grpSpPr>
        <p:sp>
          <p:nvSpPr>
            <p:cNvPr id="65782" name="Rectangle 283"/>
            <p:cNvSpPr>
              <a:spLocks noChangeArrowheads="1"/>
            </p:cNvSpPr>
            <p:nvPr/>
          </p:nvSpPr>
          <p:spPr bwMode="auto">
            <a:xfrm>
              <a:off x="144" y="1480"/>
              <a:ext cx="3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Level </a:t>
              </a:r>
              <a:endParaRPr lang="en-GB" sz="1800"/>
            </a:p>
          </p:txBody>
        </p:sp>
        <p:sp>
          <p:nvSpPr>
            <p:cNvPr id="65783" name="Rectangle 284"/>
            <p:cNvSpPr>
              <a:spLocks noChangeArrowheads="1"/>
            </p:cNvSpPr>
            <p:nvPr/>
          </p:nvSpPr>
          <p:spPr bwMode="auto">
            <a:xfrm>
              <a:off x="422" y="1480"/>
              <a:ext cx="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784" name="Rectangle 285"/>
            <p:cNvSpPr>
              <a:spLocks noChangeArrowheads="1"/>
            </p:cNvSpPr>
            <p:nvPr/>
          </p:nvSpPr>
          <p:spPr bwMode="auto">
            <a:xfrm>
              <a:off x="73" y="147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85" name="Rectangle 286"/>
            <p:cNvSpPr>
              <a:spLocks noChangeArrowheads="1"/>
            </p:cNvSpPr>
            <p:nvPr/>
          </p:nvSpPr>
          <p:spPr bwMode="auto">
            <a:xfrm>
              <a:off x="79" y="1476"/>
              <a:ext cx="74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86" name="Rectangle 287"/>
            <p:cNvSpPr>
              <a:spLocks noChangeArrowheads="1"/>
            </p:cNvSpPr>
            <p:nvPr/>
          </p:nvSpPr>
          <p:spPr bwMode="auto">
            <a:xfrm>
              <a:off x="819" y="1476"/>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87" name="Rectangle 288"/>
            <p:cNvSpPr>
              <a:spLocks noChangeArrowheads="1"/>
            </p:cNvSpPr>
            <p:nvPr/>
          </p:nvSpPr>
          <p:spPr bwMode="auto">
            <a:xfrm>
              <a:off x="73" y="1482"/>
              <a:ext cx="6" cy="29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88" name="Rectangle 289"/>
            <p:cNvSpPr>
              <a:spLocks noChangeArrowheads="1"/>
            </p:cNvSpPr>
            <p:nvPr/>
          </p:nvSpPr>
          <p:spPr bwMode="auto">
            <a:xfrm>
              <a:off x="144" y="1778"/>
              <a:ext cx="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789" name="Rectangle 290"/>
            <p:cNvSpPr>
              <a:spLocks noChangeArrowheads="1"/>
            </p:cNvSpPr>
            <p:nvPr/>
          </p:nvSpPr>
          <p:spPr bwMode="auto">
            <a:xfrm>
              <a:off x="73" y="1774"/>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90" name="Rectangle 291"/>
            <p:cNvSpPr>
              <a:spLocks noChangeArrowheads="1"/>
            </p:cNvSpPr>
            <p:nvPr/>
          </p:nvSpPr>
          <p:spPr bwMode="auto">
            <a:xfrm>
              <a:off x="79" y="1774"/>
              <a:ext cx="74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91" name="Rectangle 292"/>
            <p:cNvSpPr>
              <a:spLocks noChangeArrowheads="1"/>
            </p:cNvSpPr>
            <p:nvPr/>
          </p:nvSpPr>
          <p:spPr bwMode="auto">
            <a:xfrm>
              <a:off x="819" y="1482"/>
              <a:ext cx="6" cy="29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92" name="Rectangle 293"/>
            <p:cNvSpPr>
              <a:spLocks noChangeArrowheads="1"/>
            </p:cNvSpPr>
            <p:nvPr/>
          </p:nvSpPr>
          <p:spPr bwMode="auto">
            <a:xfrm>
              <a:off x="819" y="1774"/>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93" name="Rectangle 294"/>
            <p:cNvSpPr>
              <a:spLocks noChangeArrowheads="1"/>
            </p:cNvSpPr>
            <p:nvPr/>
          </p:nvSpPr>
          <p:spPr bwMode="auto">
            <a:xfrm>
              <a:off x="73" y="1780"/>
              <a:ext cx="6" cy="1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94" name="Rectangle 295"/>
            <p:cNvSpPr>
              <a:spLocks noChangeArrowheads="1"/>
            </p:cNvSpPr>
            <p:nvPr/>
          </p:nvSpPr>
          <p:spPr bwMode="auto">
            <a:xfrm>
              <a:off x="819" y="1780"/>
              <a:ext cx="6" cy="1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grpSp>
      <p:grpSp>
        <p:nvGrpSpPr>
          <p:cNvPr id="65713" name="Group 296"/>
          <p:cNvGrpSpPr>
            <a:grpSpLocks/>
          </p:cNvGrpSpPr>
          <p:nvPr/>
        </p:nvGrpSpPr>
        <p:grpSpPr bwMode="auto">
          <a:xfrm>
            <a:off x="115888" y="3057525"/>
            <a:ext cx="8912225" cy="11113"/>
            <a:chOff x="73" y="1926"/>
            <a:chExt cx="5614" cy="7"/>
          </a:xfrm>
        </p:grpSpPr>
        <p:sp>
          <p:nvSpPr>
            <p:cNvPr id="65771" name="Rectangle 297"/>
            <p:cNvSpPr>
              <a:spLocks noChangeArrowheads="1"/>
            </p:cNvSpPr>
            <p:nvPr/>
          </p:nvSpPr>
          <p:spPr bwMode="auto">
            <a:xfrm>
              <a:off x="73" y="1926"/>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72" name="Rectangle 298"/>
            <p:cNvSpPr>
              <a:spLocks noChangeArrowheads="1"/>
            </p:cNvSpPr>
            <p:nvPr/>
          </p:nvSpPr>
          <p:spPr bwMode="auto">
            <a:xfrm>
              <a:off x="79" y="1926"/>
              <a:ext cx="740"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73" name="Rectangle 299"/>
            <p:cNvSpPr>
              <a:spLocks noChangeArrowheads="1"/>
            </p:cNvSpPr>
            <p:nvPr/>
          </p:nvSpPr>
          <p:spPr bwMode="auto">
            <a:xfrm>
              <a:off x="819" y="1926"/>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74" name="Rectangle 300"/>
            <p:cNvSpPr>
              <a:spLocks noChangeArrowheads="1"/>
            </p:cNvSpPr>
            <p:nvPr/>
          </p:nvSpPr>
          <p:spPr bwMode="auto">
            <a:xfrm>
              <a:off x="825" y="1926"/>
              <a:ext cx="154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75" name="Rectangle 301"/>
            <p:cNvSpPr>
              <a:spLocks noChangeArrowheads="1"/>
            </p:cNvSpPr>
            <p:nvPr/>
          </p:nvSpPr>
          <p:spPr bwMode="auto">
            <a:xfrm>
              <a:off x="2373" y="1926"/>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76" name="Rectangle 302"/>
            <p:cNvSpPr>
              <a:spLocks noChangeArrowheads="1"/>
            </p:cNvSpPr>
            <p:nvPr/>
          </p:nvSpPr>
          <p:spPr bwMode="auto">
            <a:xfrm>
              <a:off x="2379" y="1926"/>
              <a:ext cx="86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77" name="Rectangle 303"/>
            <p:cNvSpPr>
              <a:spLocks noChangeArrowheads="1"/>
            </p:cNvSpPr>
            <p:nvPr/>
          </p:nvSpPr>
          <p:spPr bwMode="auto">
            <a:xfrm>
              <a:off x="3242" y="1926"/>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78" name="Rectangle 304"/>
            <p:cNvSpPr>
              <a:spLocks noChangeArrowheads="1"/>
            </p:cNvSpPr>
            <p:nvPr/>
          </p:nvSpPr>
          <p:spPr bwMode="auto">
            <a:xfrm>
              <a:off x="3249" y="1926"/>
              <a:ext cx="1221"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79" name="Rectangle 305"/>
            <p:cNvSpPr>
              <a:spLocks noChangeArrowheads="1"/>
            </p:cNvSpPr>
            <p:nvPr/>
          </p:nvSpPr>
          <p:spPr bwMode="auto">
            <a:xfrm>
              <a:off x="4470" y="1926"/>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80" name="Rectangle 306"/>
            <p:cNvSpPr>
              <a:spLocks noChangeArrowheads="1"/>
            </p:cNvSpPr>
            <p:nvPr/>
          </p:nvSpPr>
          <p:spPr bwMode="auto">
            <a:xfrm>
              <a:off x="4476" y="1926"/>
              <a:ext cx="1205"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81" name="Rectangle 307"/>
            <p:cNvSpPr>
              <a:spLocks noChangeArrowheads="1"/>
            </p:cNvSpPr>
            <p:nvPr/>
          </p:nvSpPr>
          <p:spPr bwMode="auto">
            <a:xfrm>
              <a:off x="5681" y="1926"/>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grpSp>
      <p:sp>
        <p:nvSpPr>
          <p:cNvPr id="65714" name="Rectangle 308"/>
          <p:cNvSpPr>
            <a:spLocks noChangeArrowheads="1"/>
          </p:cNvSpPr>
          <p:nvPr/>
        </p:nvSpPr>
        <p:spPr bwMode="auto">
          <a:xfrm>
            <a:off x="115888" y="3068638"/>
            <a:ext cx="9525" cy="23177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15" name="Rectangle 309"/>
          <p:cNvSpPr>
            <a:spLocks noChangeArrowheads="1"/>
          </p:cNvSpPr>
          <p:nvPr/>
        </p:nvSpPr>
        <p:spPr bwMode="auto">
          <a:xfrm>
            <a:off x="1300163" y="3068638"/>
            <a:ext cx="9525" cy="23177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16" name="Rectangle 310"/>
          <p:cNvSpPr>
            <a:spLocks noChangeArrowheads="1"/>
          </p:cNvSpPr>
          <p:nvPr/>
        </p:nvSpPr>
        <p:spPr bwMode="auto">
          <a:xfrm>
            <a:off x="3767138" y="3068638"/>
            <a:ext cx="9525" cy="23177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17" name="Rectangle 311"/>
          <p:cNvSpPr>
            <a:spLocks noChangeArrowheads="1"/>
          </p:cNvSpPr>
          <p:nvPr/>
        </p:nvSpPr>
        <p:spPr bwMode="auto">
          <a:xfrm>
            <a:off x="5146675" y="3068638"/>
            <a:ext cx="11113" cy="23177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18" name="Rectangle 312"/>
          <p:cNvSpPr>
            <a:spLocks noChangeArrowheads="1"/>
          </p:cNvSpPr>
          <p:nvPr/>
        </p:nvSpPr>
        <p:spPr bwMode="auto">
          <a:xfrm>
            <a:off x="7096125" y="3068638"/>
            <a:ext cx="9525" cy="23177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19" name="Rectangle 313"/>
          <p:cNvSpPr>
            <a:spLocks noChangeArrowheads="1"/>
          </p:cNvSpPr>
          <p:nvPr/>
        </p:nvSpPr>
        <p:spPr bwMode="auto">
          <a:xfrm>
            <a:off x="9018588" y="3068638"/>
            <a:ext cx="9525" cy="23177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20" name="Rectangle 314"/>
          <p:cNvSpPr>
            <a:spLocks noChangeArrowheads="1"/>
          </p:cNvSpPr>
          <p:nvPr/>
        </p:nvSpPr>
        <p:spPr bwMode="auto">
          <a:xfrm>
            <a:off x="207119" y="5373216"/>
            <a:ext cx="10525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dirty="0">
                <a:solidFill>
                  <a:srgbClr val="000000"/>
                </a:solidFill>
                <a:latin typeface="Arial Narrow" pitchFamily="34" charset="0"/>
              </a:rPr>
              <a:t>Compulsory/</a:t>
            </a:r>
            <a:endParaRPr lang="en-GB" sz="1800" dirty="0"/>
          </a:p>
        </p:txBody>
      </p:sp>
      <p:sp>
        <p:nvSpPr>
          <p:cNvPr id="65721" name="Rectangle 315"/>
          <p:cNvSpPr>
            <a:spLocks noChangeArrowheads="1"/>
          </p:cNvSpPr>
          <p:nvPr/>
        </p:nvSpPr>
        <p:spPr bwMode="auto">
          <a:xfrm>
            <a:off x="1157288" y="5392738"/>
            <a:ext cx="523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722" name="Rectangle 316"/>
          <p:cNvSpPr>
            <a:spLocks noChangeArrowheads="1"/>
          </p:cNvSpPr>
          <p:nvPr/>
        </p:nvSpPr>
        <p:spPr bwMode="auto">
          <a:xfrm>
            <a:off x="208544" y="5568490"/>
            <a:ext cx="7000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dirty="0">
                <a:solidFill>
                  <a:srgbClr val="000000"/>
                </a:solidFill>
                <a:latin typeface="Arial Narrow" pitchFamily="34" charset="0"/>
              </a:rPr>
              <a:t>Optional</a:t>
            </a:r>
            <a:endParaRPr lang="en-GB" sz="1800" dirty="0"/>
          </a:p>
        </p:txBody>
      </p:sp>
      <p:sp>
        <p:nvSpPr>
          <p:cNvPr id="65723" name="Rectangle 317"/>
          <p:cNvSpPr>
            <a:spLocks noChangeArrowheads="1"/>
          </p:cNvSpPr>
          <p:nvPr/>
        </p:nvSpPr>
        <p:spPr bwMode="auto">
          <a:xfrm>
            <a:off x="844550" y="5622925"/>
            <a:ext cx="52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Arial Narrow" pitchFamily="34" charset="0"/>
              </a:rPr>
              <a:t> </a:t>
            </a:r>
            <a:endParaRPr lang="en-GB" sz="1800"/>
          </a:p>
        </p:txBody>
      </p:sp>
      <p:sp>
        <p:nvSpPr>
          <p:cNvPr id="65724" name="Rectangle 318"/>
          <p:cNvSpPr>
            <a:spLocks noChangeArrowheads="1"/>
          </p:cNvSpPr>
          <p:nvPr/>
        </p:nvSpPr>
        <p:spPr bwMode="auto">
          <a:xfrm>
            <a:off x="1414463" y="5392738"/>
            <a:ext cx="12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C</a:t>
            </a:r>
            <a:endParaRPr lang="en-GB"/>
          </a:p>
        </p:txBody>
      </p:sp>
      <p:sp>
        <p:nvSpPr>
          <p:cNvPr id="65725" name="Rectangle 319"/>
          <p:cNvSpPr>
            <a:spLocks noChangeArrowheads="1"/>
          </p:cNvSpPr>
          <p:nvPr/>
        </p:nvSpPr>
        <p:spPr bwMode="auto">
          <a:xfrm>
            <a:off x="1531938" y="5392738"/>
            <a:ext cx="460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 </a:t>
            </a:r>
            <a:endParaRPr lang="en-GB"/>
          </a:p>
        </p:txBody>
      </p:sp>
      <p:sp>
        <p:nvSpPr>
          <p:cNvPr id="65726" name="Rectangle 320"/>
          <p:cNvSpPr>
            <a:spLocks noChangeArrowheads="1"/>
          </p:cNvSpPr>
          <p:nvPr/>
        </p:nvSpPr>
        <p:spPr bwMode="auto">
          <a:xfrm>
            <a:off x="7202488" y="5392738"/>
            <a:ext cx="3476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C+O</a:t>
            </a:r>
            <a:endParaRPr lang="en-GB"/>
          </a:p>
        </p:txBody>
      </p:sp>
      <p:sp>
        <p:nvSpPr>
          <p:cNvPr id="65727" name="Rectangle 321"/>
          <p:cNvSpPr>
            <a:spLocks noChangeArrowheads="1"/>
          </p:cNvSpPr>
          <p:nvPr/>
        </p:nvSpPr>
        <p:spPr bwMode="auto">
          <a:xfrm>
            <a:off x="7545388" y="5392738"/>
            <a:ext cx="460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 </a:t>
            </a:r>
            <a:endParaRPr lang="en-GB"/>
          </a:p>
        </p:txBody>
      </p:sp>
      <p:sp>
        <p:nvSpPr>
          <p:cNvPr id="65728" name="Rectangle 322"/>
          <p:cNvSpPr>
            <a:spLocks noChangeArrowheads="1"/>
          </p:cNvSpPr>
          <p:nvPr/>
        </p:nvSpPr>
        <p:spPr bwMode="auto">
          <a:xfrm>
            <a:off x="7847013" y="5392738"/>
            <a:ext cx="1301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O</a:t>
            </a:r>
            <a:endParaRPr lang="en-GB"/>
          </a:p>
        </p:txBody>
      </p:sp>
      <p:sp>
        <p:nvSpPr>
          <p:cNvPr id="65729" name="Rectangle 323"/>
          <p:cNvSpPr>
            <a:spLocks noChangeArrowheads="1"/>
          </p:cNvSpPr>
          <p:nvPr/>
        </p:nvSpPr>
        <p:spPr bwMode="auto">
          <a:xfrm>
            <a:off x="7975600" y="5392738"/>
            <a:ext cx="46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 </a:t>
            </a:r>
            <a:endParaRPr lang="en-GB"/>
          </a:p>
        </p:txBody>
      </p:sp>
      <p:sp>
        <p:nvSpPr>
          <p:cNvPr id="65730" name="Rectangle 324"/>
          <p:cNvSpPr>
            <a:spLocks noChangeArrowheads="1"/>
          </p:cNvSpPr>
          <p:nvPr/>
        </p:nvSpPr>
        <p:spPr bwMode="auto">
          <a:xfrm>
            <a:off x="115888" y="5386388"/>
            <a:ext cx="9525"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31" name="Rectangle 325"/>
          <p:cNvSpPr>
            <a:spLocks noChangeArrowheads="1"/>
          </p:cNvSpPr>
          <p:nvPr/>
        </p:nvSpPr>
        <p:spPr bwMode="auto">
          <a:xfrm>
            <a:off x="125413" y="5386388"/>
            <a:ext cx="1174750"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32" name="Rectangle 326"/>
          <p:cNvSpPr>
            <a:spLocks noChangeArrowheads="1"/>
          </p:cNvSpPr>
          <p:nvPr/>
        </p:nvSpPr>
        <p:spPr bwMode="auto">
          <a:xfrm>
            <a:off x="1300163" y="5386388"/>
            <a:ext cx="9525"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33" name="Rectangle 327"/>
          <p:cNvSpPr>
            <a:spLocks noChangeArrowheads="1"/>
          </p:cNvSpPr>
          <p:nvPr/>
        </p:nvSpPr>
        <p:spPr bwMode="auto">
          <a:xfrm>
            <a:off x="1309688" y="5386388"/>
            <a:ext cx="2457450"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34" name="Rectangle 328"/>
          <p:cNvSpPr>
            <a:spLocks noChangeArrowheads="1"/>
          </p:cNvSpPr>
          <p:nvPr/>
        </p:nvSpPr>
        <p:spPr bwMode="auto">
          <a:xfrm>
            <a:off x="3767138" y="5386388"/>
            <a:ext cx="9525"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35" name="Rectangle 329"/>
          <p:cNvSpPr>
            <a:spLocks noChangeArrowheads="1"/>
          </p:cNvSpPr>
          <p:nvPr/>
        </p:nvSpPr>
        <p:spPr bwMode="auto">
          <a:xfrm>
            <a:off x="3776663" y="5386388"/>
            <a:ext cx="1370012"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37" name="Rectangle 331"/>
          <p:cNvSpPr>
            <a:spLocks noChangeArrowheads="1"/>
          </p:cNvSpPr>
          <p:nvPr/>
        </p:nvSpPr>
        <p:spPr bwMode="auto">
          <a:xfrm>
            <a:off x="5157788" y="5386388"/>
            <a:ext cx="1930400"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38" name="Rectangle 332"/>
          <p:cNvSpPr>
            <a:spLocks noChangeArrowheads="1"/>
          </p:cNvSpPr>
          <p:nvPr/>
        </p:nvSpPr>
        <p:spPr bwMode="auto">
          <a:xfrm>
            <a:off x="7088188" y="5386388"/>
            <a:ext cx="9525"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39" name="Rectangle 333"/>
          <p:cNvSpPr>
            <a:spLocks noChangeArrowheads="1"/>
          </p:cNvSpPr>
          <p:nvPr/>
        </p:nvSpPr>
        <p:spPr bwMode="auto">
          <a:xfrm>
            <a:off x="7097713" y="5386388"/>
            <a:ext cx="9525"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40" name="Rectangle 334"/>
          <p:cNvSpPr>
            <a:spLocks noChangeArrowheads="1"/>
          </p:cNvSpPr>
          <p:nvPr/>
        </p:nvSpPr>
        <p:spPr bwMode="auto">
          <a:xfrm>
            <a:off x="7107238" y="5386388"/>
            <a:ext cx="625475"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41" name="Rectangle 335"/>
          <p:cNvSpPr>
            <a:spLocks noChangeArrowheads="1"/>
          </p:cNvSpPr>
          <p:nvPr/>
        </p:nvSpPr>
        <p:spPr bwMode="auto">
          <a:xfrm>
            <a:off x="7732713" y="5386388"/>
            <a:ext cx="9525"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42" name="Rectangle 336"/>
          <p:cNvSpPr>
            <a:spLocks noChangeArrowheads="1"/>
          </p:cNvSpPr>
          <p:nvPr/>
        </p:nvSpPr>
        <p:spPr bwMode="auto">
          <a:xfrm>
            <a:off x="7742238" y="5386388"/>
            <a:ext cx="1276350"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43" name="Rectangle 337"/>
          <p:cNvSpPr>
            <a:spLocks noChangeArrowheads="1"/>
          </p:cNvSpPr>
          <p:nvPr/>
        </p:nvSpPr>
        <p:spPr bwMode="auto">
          <a:xfrm>
            <a:off x="9018588" y="5386388"/>
            <a:ext cx="9525"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44" name="Rectangle 338"/>
          <p:cNvSpPr>
            <a:spLocks noChangeArrowheads="1"/>
          </p:cNvSpPr>
          <p:nvPr/>
        </p:nvSpPr>
        <p:spPr bwMode="auto">
          <a:xfrm>
            <a:off x="115888" y="5395913"/>
            <a:ext cx="952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45" name="Rectangle 339"/>
          <p:cNvSpPr>
            <a:spLocks noChangeArrowheads="1"/>
          </p:cNvSpPr>
          <p:nvPr/>
        </p:nvSpPr>
        <p:spPr bwMode="auto">
          <a:xfrm>
            <a:off x="115888" y="5859463"/>
            <a:ext cx="9525"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46" name="Rectangle 340"/>
          <p:cNvSpPr>
            <a:spLocks noChangeArrowheads="1"/>
          </p:cNvSpPr>
          <p:nvPr/>
        </p:nvSpPr>
        <p:spPr bwMode="auto">
          <a:xfrm>
            <a:off x="115888" y="5859463"/>
            <a:ext cx="9525"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47" name="Rectangle 341"/>
          <p:cNvSpPr>
            <a:spLocks noChangeArrowheads="1"/>
          </p:cNvSpPr>
          <p:nvPr/>
        </p:nvSpPr>
        <p:spPr bwMode="auto">
          <a:xfrm>
            <a:off x="125413" y="5859463"/>
            <a:ext cx="1174750"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48" name="Rectangle 342"/>
          <p:cNvSpPr>
            <a:spLocks noChangeArrowheads="1"/>
          </p:cNvSpPr>
          <p:nvPr/>
        </p:nvSpPr>
        <p:spPr bwMode="auto">
          <a:xfrm>
            <a:off x="1300163" y="5395913"/>
            <a:ext cx="952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49" name="Rectangle 343"/>
          <p:cNvSpPr>
            <a:spLocks noChangeArrowheads="1"/>
          </p:cNvSpPr>
          <p:nvPr/>
        </p:nvSpPr>
        <p:spPr bwMode="auto">
          <a:xfrm>
            <a:off x="1300163" y="5859463"/>
            <a:ext cx="9525"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50" name="Rectangle 344"/>
          <p:cNvSpPr>
            <a:spLocks noChangeArrowheads="1"/>
          </p:cNvSpPr>
          <p:nvPr/>
        </p:nvSpPr>
        <p:spPr bwMode="auto">
          <a:xfrm>
            <a:off x="1309688" y="5859463"/>
            <a:ext cx="5778500"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51" name="Rectangle 345"/>
          <p:cNvSpPr>
            <a:spLocks noChangeArrowheads="1"/>
          </p:cNvSpPr>
          <p:nvPr/>
        </p:nvSpPr>
        <p:spPr bwMode="auto">
          <a:xfrm>
            <a:off x="7088188" y="5395913"/>
            <a:ext cx="952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52" name="Rectangle 346"/>
          <p:cNvSpPr>
            <a:spLocks noChangeArrowheads="1"/>
          </p:cNvSpPr>
          <p:nvPr/>
        </p:nvSpPr>
        <p:spPr bwMode="auto">
          <a:xfrm>
            <a:off x="7088188" y="5859463"/>
            <a:ext cx="9525"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53" name="Rectangle 347"/>
          <p:cNvSpPr>
            <a:spLocks noChangeArrowheads="1"/>
          </p:cNvSpPr>
          <p:nvPr/>
        </p:nvSpPr>
        <p:spPr bwMode="auto">
          <a:xfrm>
            <a:off x="7097713" y="5859463"/>
            <a:ext cx="635000"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54" name="Rectangle 348"/>
          <p:cNvSpPr>
            <a:spLocks noChangeArrowheads="1"/>
          </p:cNvSpPr>
          <p:nvPr/>
        </p:nvSpPr>
        <p:spPr bwMode="auto">
          <a:xfrm>
            <a:off x="7732713" y="5395913"/>
            <a:ext cx="952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55" name="Rectangle 349"/>
          <p:cNvSpPr>
            <a:spLocks noChangeArrowheads="1"/>
          </p:cNvSpPr>
          <p:nvPr/>
        </p:nvSpPr>
        <p:spPr bwMode="auto">
          <a:xfrm>
            <a:off x="7732713" y="5859463"/>
            <a:ext cx="9525"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56" name="Rectangle 350"/>
          <p:cNvSpPr>
            <a:spLocks noChangeArrowheads="1"/>
          </p:cNvSpPr>
          <p:nvPr/>
        </p:nvSpPr>
        <p:spPr bwMode="auto">
          <a:xfrm>
            <a:off x="7742238" y="5859463"/>
            <a:ext cx="1276350"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57" name="Rectangle 351"/>
          <p:cNvSpPr>
            <a:spLocks noChangeArrowheads="1"/>
          </p:cNvSpPr>
          <p:nvPr/>
        </p:nvSpPr>
        <p:spPr bwMode="auto">
          <a:xfrm>
            <a:off x="9018588" y="5395913"/>
            <a:ext cx="952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58" name="Rectangle 352"/>
          <p:cNvSpPr>
            <a:spLocks noChangeArrowheads="1"/>
          </p:cNvSpPr>
          <p:nvPr/>
        </p:nvSpPr>
        <p:spPr bwMode="auto">
          <a:xfrm>
            <a:off x="9018588" y="5859463"/>
            <a:ext cx="9525"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59" name="Rectangle 353"/>
          <p:cNvSpPr>
            <a:spLocks noChangeArrowheads="1"/>
          </p:cNvSpPr>
          <p:nvPr/>
        </p:nvSpPr>
        <p:spPr bwMode="auto">
          <a:xfrm>
            <a:off x="9018588" y="5859463"/>
            <a:ext cx="9525"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760" name="Rectangle 354"/>
          <p:cNvSpPr>
            <a:spLocks noChangeArrowheads="1"/>
          </p:cNvSpPr>
          <p:nvPr/>
        </p:nvSpPr>
        <p:spPr bwMode="auto">
          <a:xfrm>
            <a:off x="120650" y="5870575"/>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rPr>
              <a:t> </a:t>
            </a:r>
            <a:endParaRPr lang="en-GB" sz="1800"/>
          </a:p>
        </p:txBody>
      </p:sp>
      <p:sp>
        <p:nvSpPr>
          <p:cNvPr id="65761" name="Rectangle 757"/>
          <p:cNvSpPr>
            <a:spLocks noChangeArrowheads="1"/>
          </p:cNvSpPr>
          <p:nvPr/>
        </p:nvSpPr>
        <p:spPr bwMode="auto">
          <a:xfrm>
            <a:off x="-76200" y="6856413"/>
            <a:ext cx="7778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2200">
                <a:solidFill>
                  <a:srgbClr val="000000"/>
                </a:solidFill>
                <a:latin typeface="Arial" charset="0"/>
              </a:rPr>
              <a:t> </a:t>
            </a:r>
            <a:endParaRPr lang="en-GB"/>
          </a:p>
        </p:txBody>
      </p:sp>
      <p:sp>
        <p:nvSpPr>
          <p:cNvPr id="2" name="Left Arrow 1"/>
          <p:cNvSpPr/>
          <p:nvPr/>
        </p:nvSpPr>
        <p:spPr bwMode="auto">
          <a:xfrm>
            <a:off x="1309688" y="6145213"/>
            <a:ext cx="970756" cy="308123"/>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
        <p:nvSpPr>
          <p:cNvPr id="3" name="Right Arrow 2"/>
          <p:cNvSpPr/>
          <p:nvPr/>
        </p:nvSpPr>
        <p:spPr bwMode="auto">
          <a:xfrm>
            <a:off x="4089400" y="6145213"/>
            <a:ext cx="987425" cy="30812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
        <p:nvSpPr>
          <p:cNvPr id="4" name="TextBox 3"/>
          <p:cNvSpPr txBox="1"/>
          <p:nvPr/>
        </p:nvSpPr>
        <p:spPr>
          <a:xfrm>
            <a:off x="2538308" y="5955875"/>
            <a:ext cx="1167307" cy="707886"/>
          </a:xfrm>
          <a:prstGeom prst="rect">
            <a:avLst/>
          </a:prstGeom>
          <a:noFill/>
        </p:spPr>
        <p:txBody>
          <a:bodyPr wrap="none" rtlCol="0">
            <a:spAutoFit/>
          </a:bodyPr>
          <a:lstStyle/>
          <a:p>
            <a:r>
              <a:rPr lang="fi-FI" sz="2000" dirty="0" err="1" smtClean="0">
                <a:latin typeface="+mn-lt"/>
              </a:rPr>
              <a:t>Primary</a:t>
            </a:r>
            <a:r>
              <a:rPr lang="fi-FI" sz="2000" dirty="0" smtClean="0">
                <a:latin typeface="+mn-lt"/>
              </a:rPr>
              <a:t> </a:t>
            </a:r>
            <a:br>
              <a:rPr lang="fi-FI" sz="2000" dirty="0" smtClean="0">
                <a:latin typeface="+mn-lt"/>
              </a:rPr>
            </a:br>
            <a:r>
              <a:rPr lang="fi-FI" sz="2000" dirty="0" err="1" smtClean="0">
                <a:latin typeface="+mn-lt"/>
              </a:rPr>
              <a:t>teachers</a:t>
            </a:r>
            <a:endParaRPr lang="fi-FI" sz="2000" dirty="0">
              <a:latin typeface="+mn-lt"/>
            </a:endParaRPr>
          </a:p>
        </p:txBody>
      </p:sp>
      <p:sp>
        <p:nvSpPr>
          <p:cNvPr id="368" name="Rectangle 343"/>
          <p:cNvSpPr>
            <a:spLocks noChangeArrowheads="1"/>
          </p:cNvSpPr>
          <p:nvPr/>
        </p:nvSpPr>
        <p:spPr bwMode="auto">
          <a:xfrm>
            <a:off x="5115818" y="5877272"/>
            <a:ext cx="9525"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369" name="Left Arrow 368"/>
          <p:cNvSpPr/>
          <p:nvPr/>
        </p:nvSpPr>
        <p:spPr bwMode="auto">
          <a:xfrm>
            <a:off x="5125343" y="6150750"/>
            <a:ext cx="970756" cy="308123"/>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
        <p:nvSpPr>
          <p:cNvPr id="370" name="Right Arrow 369"/>
          <p:cNvSpPr/>
          <p:nvPr/>
        </p:nvSpPr>
        <p:spPr bwMode="auto">
          <a:xfrm>
            <a:off x="7905055" y="6150750"/>
            <a:ext cx="987425" cy="30812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
        <p:nvSpPr>
          <p:cNvPr id="371" name="TextBox 370"/>
          <p:cNvSpPr txBox="1"/>
          <p:nvPr/>
        </p:nvSpPr>
        <p:spPr>
          <a:xfrm>
            <a:off x="6353963" y="5961412"/>
            <a:ext cx="1410964" cy="707886"/>
          </a:xfrm>
          <a:prstGeom prst="rect">
            <a:avLst/>
          </a:prstGeom>
          <a:noFill/>
        </p:spPr>
        <p:txBody>
          <a:bodyPr wrap="none" rtlCol="0">
            <a:spAutoFit/>
          </a:bodyPr>
          <a:lstStyle/>
          <a:p>
            <a:r>
              <a:rPr lang="fi-FI" sz="2000" dirty="0" err="1" smtClean="0">
                <a:latin typeface="+mn-lt"/>
              </a:rPr>
              <a:t>Secondary</a:t>
            </a:r>
            <a:r>
              <a:rPr lang="fi-FI" sz="2000" dirty="0" smtClean="0">
                <a:latin typeface="+mn-lt"/>
              </a:rPr>
              <a:t/>
            </a:r>
            <a:br>
              <a:rPr lang="fi-FI" sz="2000" dirty="0" smtClean="0">
                <a:latin typeface="+mn-lt"/>
              </a:rPr>
            </a:br>
            <a:r>
              <a:rPr lang="fi-FI" sz="2000" dirty="0" err="1" smtClean="0">
                <a:latin typeface="+mn-lt"/>
              </a:rPr>
              <a:t>teachers</a:t>
            </a:r>
            <a:endParaRPr lang="fi-FI" sz="2000" dirty="0">
              <a:latin typeface="+mn-lt"/>
            </a:endParaRPr>
          </a:p>
        </p:txBody>
      </p:sp>
      <p:sp>
        <p:nvSpPr>
          <p:cNvPr id="372" name="Rectangle 166"/>
          <p:cNvSpPr>
            <a:spLocks noChangeArrowheads="1"/>
          </p:cNvSpPr>
          <p:nvPr/>
        </p:nvSpPr>
        <p:spPr bwMode="auto">
          <a:xfrm>
            <a:off x="3871119" y="3125640"/>
            <a:ext cx="847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i="1" dirty="0">
                <a:solidFill>
                  <a:schemeClr val="accent1"/>
                </a:solidFill>
                <a:latin typeface="Arial Narrow" pitchFamily="34" charset="0"/>
              </a:rPr>
              <a:t>Integrated</a:t>
            </a:r>
            <a:endParaRPr lang="en-GB" sz="1800" dirty="0">
              <a:solidFill>
                <a:schemeClr val="accent1"/>
              </a:solidFill>
            </a:endParaRPr>
          </a:p>
        </p:txBody>
      </p:sp>
      <p:sp>
        <p:nvSpPr>
          <p:cNvPr id="373" name="Rectangle 168"/>
          <p:cNvSpPr>
            <a:spLocks noChangeArrowheads="1"/>
          </p:cNvSpPr>
          <p:nvPr/>
        </p:nvSpPr>
        <p:spPr bwMode="auto">
          <a:xfrm>
            <a:off x="3854450" y="3340100"/>
            <a:ext cx="11795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dirty="0">
                <a:solidFill>
                  <a:schemeClr val="accent1"/>
                </a:solidFill>
                <a:latin typeface="Arial Narrow" pitchFamily="34" charset="0"/>
              </a:rPr>
              <a:t>environmental</a:t>
            </a:r>
            <a:endParaRPr lang="en-GB" sz="1800" dirty="0">
              <a:solidFill>
                <a:schemeClr val="accent1"/>
              </a:solidFill>
            </a:endParaRPr>
          </a:p>
        </p:txBody>
      </p:sp>
      <p:sp>
        <p:nvSpPr>
          <p:cNvPr id="374" name="Rectangle 169"/>
          <p:cNvSpPr>
            <a:spLocks noChangeArrowheads="1"/>
          </p:cNvSpPr>
          <p:nvPr/>
        </p:nvSpPr>
        <p:spPr bwMode="auto">
          <a:xfrm>
            <a:off x="3856866" y="3596274"/>
            <a:ext cx="113492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800" dirty="0">
                <a:solidFill>
                  <a:schemeClr val="accent1"/>
                </a:solidFill>
                <a:latin typeface="Arial Narrow" pitchFamily="34" charset="0"/>
              </a:rPr>
              <a:t>and</a:t>
            </a:r>
            <a:r>
              <a:rPr lang="en-GB" sz="1800" dirty="0">
                <a:latin typeface="Arial Narrow" pitchFamily="34" charset="0"/>
              </a:rPr>
              <a:t> </a:t>
            </a:r>
            <a:r>
              <a:rPr lang="en-GB" sz="1800" dirty="0">
                <a:solidFill>
                  <a:schemeClr val="accent1"/>
                </a:solidFill>
                <a:latin typeface="Arial Narrow" pitchFamily="34" charset="0"/>
              </a:rPr>
              <a:t>natural </a:t>
            </a:r>
            <a:r>
              <a:rPr lang="en-GB" sz="1800" dirty="0" smtClean="0">
                <a:solidFill>
                  <a:schemeClr val="accent1"/>
                </a:solidFill>
                <a:latin typeface="Arial Narrow" pitchFamily="34" charset="0"/>
              </a:rPr>
              <a:t/>
            </a:r>
            <a:br>
              <a:rPr lang="en-GB" sz="1800" dirty="0" smtClean="0">
                <a:solidFill>
                  <a:schemeClr val="accent1"/>
                </a:solidFill>
                <a:latin typeface="Arial Narrow" pitchFamily="34" charset="0"/>
              </a:rPr>
            </a:br>
            <a:r>
              <a:rPr lang="en-GB" sz="1800" dirty="0" smtClean="0">
                <a:solidFill>
                  <a:schemeClr val="accent1"/>
                </a:solidFill>
                <a:latin typeface="Arial Narrow" pitchFamily="34" charset="0"/>
              </a:rPr>
              <a:t>studies</a:t>
            </a:r>
            <a:br>
              <a:rPr lang="en-GB" sz="1800" dirty="0" smtClean="0">
                <a:solidFill>
                  <a:schemeClr val="accent1"/>
                </a:solidFill>
                <a:latin typeface="Arial Narrow" pitchFamily="34" charset="0"/>
              </a:rPr>
            </a:br>
            <a:r>
              <a:rPr lang="en-GB" sz="1800" dirty="0" smtClean="0">
                <a:solidFill>
                  <a:schemeClr val="accent1"/>
                </a:solidFill>
                <a:latin typeface="Arial Narrow" pitchFamily="34" charset="0"/>
              </a:rPr>
              <a:t>+ technology </a:t>
            </a:r>
            <a:br>
              <a:rPr lang="en-GB" sz="1800" dirty="0" smtClean="0">
                <a:solidFill>
                  <a:schemeClr val="accent1"/>
                </a:solidFill>
                <a:latin typeface="Arial Narrow" pitchFamily="34" charset="0"/>
              </a:rPr>
            </a:br>
            <a:r>
              <a:rPr lang="en-GB" sz="1800" dirty="0" smtClean="0">
                <a:solidFill>
                  <a:schemeClr val="accent1"/>
                </a:solidFill>
                <a:latin typeface="Arial Narrow" pitchFamily="34" charset="0"/>
              </a:rPr>
              <a:t>education</a:t>
            </a:r>
            <a:endParaRPr lang="en-GB" sz="1800" dirty="0">
              <a:solidFill>
                <a:schemeClr val="accent1"/>
              </a:solidFill>
              <a:latin typeface="Arial Narrow" pitchFamily="34" charset="0"/>
            </a:endParaRPr>
          </a:p>
        </p:txBody>
      </p:sp>
      <p:sp>
        <p:nvSpPr>
          <p:cNvPr id="378" name="Rectangle 173"/>
          <p:cNvSpPr>
            <a:spLocks noChangeArrowheads="1"/>
          </p:cNvSpPr>
          <p:nvPr/>
        </p:nvSpPr>
        <p:spPr bwMode="auto">
          <a:xfrm>
            <a:off x="3871913" y="4736757"/>
            <a:ext cx="7662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dirty="0" smtClean="0">
                <a:solidFill>
                  <a:srgbClr val="000000"/>
                </a:solidFill>
                <a:latin typeface="Arial Narrow" pitchFamily="34" charset="0"/>
              </a:rPr>
              <a:t>4 </a:t>
            </a:r>
            <a:r>
              <a:rPr lang="en-GB" sz="1600" i="1" dirty="0">
                <a:solidFill>
                  <a:srgbClr val="000000"/>
                </a:solidFill>
                <a:latin typeface="Arial Narrow" pitchFamily="34" charset="0"/>
              </a:rPr>
              <a:t>hours</a:t>
            </a:r>
            <a:r>
              <a:rPr lang="en-GB" sz="1600" i="1" dirty="0" smtClean="0">
                <a:solidFill>
                  <a:srgbClr val="000000"/>
                </a:solidFill>
                <a:latin typeface="Arial Narrow" pitchFamily="34" charset="0"/>
              </a:rPr>
              <a:t>/</a:t>
            </a:r>
            <a:br>
              <a:rPr lang="en-GB" sz="1600" i="1" dirty="0" smtClean="0">
                <a:solidFill>
                  <a:srgbClr val="000000"/>
                </a:solidFill>
                <a:latin typeface="Arial Narrow" pitchFamily="34" charset="0"/>
              </a:rPr>
            </a:br>
            <a:r>
              <a:rPr lang="en-GB" sz="1600" i="1" dirty="0" smtClean="0">
                <a:solidFill>
                  <a:srgbClr val="000000"/>
                </a:solidFill>
                <a:latin typeface="Arial Narrow" pitchFamily="34" charset="0"/>
              </a:rPr>
              <a:t>week/year</a:t>
            </a:r>
            <a:endParaRPr lang="en-GB" dirty="0"/>
          </a:p>
        </p:txBody>
      </p:sp>
      <p:grpSp>
        <p:nvGrpSpPr>
          <p:cNvPr id="65762" name="Group 768"/>
          <p:cNvGrpSpPr>
            <a:grpSpLocks/>
          </p:cNvGrpSpPr>
          <p:nvPr/>
        </p:nvGrpSpPr>
        <p:grpSpPr bwMode="auto">
          <a:xfrm>
            <a:off x="139700" y="7027986"/>
            <a:ext cx="7075488" cy="1225550"/>
            <a:chOff x="48" y="4497"/>
            <a:chExt cx="4457" cy="772"/>
          </a:xfrm>
        </p:grpSpPr>
        <p:grpSp>
          <p:nvGrpSpPr>
            <p:cNvPr id="65763" name="Group 766"/>
            <p:cNvGrpSpPr>
              <a:grpSpLocks/>
            </p:cNvGrpSpPr>
            <p:nvPr/>
          </p:nvGrpSpPr>
          <p:grpSpPr bwMode="auto">
            <a:xfrm>
              <a:off x="48" y="4497"/>
              <a:ext cx="4457" cy="772"/>
              <a:chOff x="0" y="4497"/>
              <a:chExt cx="4457" cy="772"/>
            </a:xfrm>
          </p:grpSpPr>
          <p:sp>
            <p:nvSpPr>
              <p:cNvPr id="65765" name="Rectangle 763"/>
              <p:cNvSpPr>
                <a:spLocks noChangeArrowheads="1"/>
              </p:cNvSpPr>
              <p:nvPr/>
            </p:nvSpPr>
            <p:spPr bwMode="auto">
              <a:xfrm>
                <a:off x="3068" y="4542"/>
                <a:ext cx="1325" cy="681"/>
              </a:xfrm>
              <a:prstGeom prst="rect">
                <a:avLst/>
              </a:prstGeom>
              <a:solidFill>
                <a:srgbClr val="FEEEAC"/>
              </a:solidFill>
              <a:ln w="9525">
                <a:solidFill>
                  <a:schemeClr val="tx1"/>
                </a:solidFill>
                <a:miter lim="800000"/>
                <a:headEnd/>
                <a:tailEnd/>
              </a:ln>
            </p:spPr>
            <p:txBody>
              <a:bodyPr wrap="none" anchor="ctr"/>
              <a:lstStyle/>
              <a:p>
                <a:endParaRPr lang="en-GB"/>
              </a:p>
            </p:txBody>
          </p:sp>
          <p:sp>
            <p:nvSpPr>
              <p:cNvPr id="65766" name="Rectangle 762"/>
              <p:cNvSpPr>
                <a:spLocks noChangeArrowheads="1"/>
              </p:cNvSpPr>
              <p:nvPr/>
            </p:nvSpPr>
            <p:spPr bwMode="auto">
              <a:xfrm>
                <a:off x="740" y="4542"/>
                <a:ext cx="2416" cy="681"/>
              </a:xfrm>
              <a:prstGeom prst="rect">
                <a:avLst/>
              </a:prstGeom>
              <a:solidFill>
                <a:srgbClr val="FEEEAC"/>
              </a:solidFill>
              <a:ln w="9525">
                <a:solidFill>
                  <a:schemeClr val="tx1"/>
                </a:solidFill>
                <a:miter lim="800000"/>
                <a:headEnd/>
                <a:tailEnd/>
              </a:ln>
            </p:spPr>
            <p:txBody>
              <a:bodyPr wrap="none" anchor="ctr"/>
              <a:lstStyle/>
              <a:p>
                <a:endParaRPr lang="en-GB"/>
              </a:p>
            </p:txBody>
          </p:sp>
          <p:sp>
            <p:nvSpPr>
              <p:cNvPr id="65767" name="Rectangle 761"/>
              <p:cNvSpPr>
                <a:spLocks noChangeArrowheads="1"/>
              </p:cNvSpPr>
              <p:nvPr/>
            </p:nvSpPr>
            <p:spPr bwMode="auto">
              <a:xfrm>
                <a:off x="0" y="4542"/>
                <a:ext cx="748" cy="681"/>
              </a:xfrm>
              <a:prstGeom prst="rect">
                <a:avLst/>
              </a:prstGeom>
              <a:solidFill>
                <a:srgbClr val="FEEEAC"/>
              </a:solidFill>
              <a:ln w="9525">
                <a:solidFill>
                  <a:schemeClr val="tx1"/>
                </a:solidFill>
                <a:miter lim="800000"/>
                <a:headEnd/>
                <a:tailEnd/>
              </a:ln>
            </p:spPr>
            <p:txBody>
              <a:bodyPr wrap="none" anchor="ctr"/>
              <a:lstStyle/>
              <a:p>
                <a:endParaRPr lang="en-GB"/>
              </a:p>
            </p:txBody>
          </p:sp>
          <p:sp>
            <p:nvSpPr>
              <p:cNvPr id="65768" name="Rectangle 758"/>
              <p:cNvSpPr>
                <a:spLocks noChangeArrowheads="1"/>
              </p:cNvSpPr>
              <p:nvPr/>
            </p:nvSpPr>
            <p:spPr bwMode="auto">
              <a:xfrm>
                <a:off x="1769" y="4497"/>
                <a:ext cx="1506"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altLang="ko-KR" sz="1800">
                    <a:latin typeface="Arial Narrow" pitchFamily="34" charset="0"/>
                    <a:ea typeface="Gulim" pitchFamily="34" charset="-127"/>
                  </a:rPr>
                  <a:t>Integrated physics, chemistry, biology, </a:t>
                </a:r>
                <a:br>
                  <a:rPr lang="en-GB" altLang="ko-KR" sz="1800">
                    <a:latin typeface="Arial Narrow" pitchFamily="34" charset="0"/>
                    <a:ea typeface="Gulim" pitchFamily="34" charset="-127"/>
                  </a:rPr>
                </a:br>
                <a:r>
                  <a:rPr lang="en-GB" altLang="ko-KR" sz="1800">
                    <a:latin typeface="Arial Narrow" pitchFamily="34" charset="0"/>
                    <a:ea typeface="Gulim" pitchFamily="34" charset="-127"/>
                  </a:rPr>
                  <a:t>&amp; earth science</a:t>
                </a:r>
                <a:br>
                  <a:rPr lang="en-GB" altLang="ko-KR" sz="1800">
                    <a:latin typeface="Arial Narrow" pitchFamily="34" charset="0"/>
                    <a:ea typeface="Gulim" pitchFamily="34" charset="-127"/>
                  </a:rPr>
                </a:br>
                <a:r>
                  <a:rPr lang="en-GB" altLang="ko-KR" sz="1800">
                    <a:latin typeface="Arial Narrow" pitchFamily="34" charset="0"/>
                    <a:ea typeface="Gulim" pitchFamily="34" charset="-127"/>
                  </a:rPr>
                  <a:t>2 hours/week</a:t>
                </a:r>
                <a:r>
                  <a:rPr lang="fi-FI" altLang="ko-KR" sz="1800">
                    <a:latin typeface="Arial Narrow" pitchFamily="34" charset="0"/>
                    <a:ea typeface="Gulim" pitchFamily="34" charset="-127"/>
                  </a:rPr>
                  <a:t> </a:t>
                </a:r>
              </a:p>
            </p:txBody>
          </p:sp>
          <p:sp>
            <p:nvSpPr>
              <p:cNvPr id="65769" name="Rectangle 759"/>
              <p:cNvSpPr>
                <a:spLocks noChangeArrowheads="1"/>
              </p:cNvSpPr>
              <p:nvPr/>
            </p:nvSpPr>
            <p:spPr bwMode="auto">
              <a:xfrm>
                <a:off x="3168" y="4519"/>
                <a:ext cx="1289"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altLang="ko-KR" sz="1800">
                    <a:latin typeface="Arial Narrow" pitchFamily="34" charset="0"/>
                    <a:ea typeface="Gulim" pitchFamily="34" charset="-127"/>
                  </a:rPr>
                  <a:t>Integrated physics, chemistry, biology, &amp; </a:t>
                </a:r>
                <a:br>
                  <a:rPr lang="en-GB" altLang="ko-KR" sz="1800">
                    <a:latin typeface="Arial Narrow" pitchFamily="34" charset="0"/>
                    <a:ea typeface="Gulim" pitchFamily="34" charset="-127"/>
                  </a:rPr>
                </a:br>
                <a:r>
                  <a:rPr lang="en-GB" altLang="ko-KR" sz="1800">
                    <a:latin typeface="Arial Narrow" pitchFamily="34" charset="0"/>
                    <a:ea typeface="Gulim" pitchFamily="34" charset="-127"/>
                  </a:rPr>
                  <a:t>earth-science</a:t>
                </a:r>
                <a:br>
                  <a:rPr lang="en-GB" altLang="ko-KR" sz="1800">
                    <a:latin typeface="Arial Narrow" pitchFamily="34" charset="0"/>
                    <a:ea typeface="Gulim" pitchFamily="34" charset="-127"/>
                  </a:rPr>
                </a:br>
                <a:r>
                  <a:rPr lang="en-GB" altLang="ko-KR" sz="1800">
                    <a:latin typeface="Arial Narrow" pitchFamily="34" charset="0"/>
                    <a:ea typeface="Gulim" pitchFamily="34" charset="-127"/>
                  </a:rPr>
                  <a:t>3 hours/week</a:t>
                </a:r>
                <a:r>
                  <a:rPr lang="fi-FI" altLang="ko-KR" sz="1800">
                    <a:latin typeface="Arial Narrow" pitchFamily="34" charset="0"/>
                    <a:ea typeface="Gulim" pitchFamily="34" charset="-127"/>
                  </a:rPr>
                  <a:t> </a:t>
                </a:r>
              </a:p>
            </p:txBody>
          </p:sp>
          <p:sp>
            <p:nvSpPr>
              <p:cNvPr id="65770" name="Rectangle 760"/>
              <p:cNvSpPr>
                <a:spLocks noChangeArrowheads="1"/>
              </p:cNvSpPr>
              <p:nvPr/>
            </p:nvSpPr>
            <p:spPr bwMode="auto">
              <a:xfrm>
                <a:off x="101" y="4542"/>
                <a:ext cx="46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sz="1800">
                    <a:latin typeface="Arial Narrow" pitchFamily="34" charset="0"/>
                  </a:rPr>
                  <a:t>Korea</a:t>
                </a:r>
                <a:r>
                  <a:rPr lang="fi-FI" sz="1800">
                    <a:latin typeface="Arial Narrow" pitchFamily="34" charset="0"/>
                  </a:rPr>
                  <a:t> </a:t>
                </a:r>
              </a:p>
            </p:txBody>
          </p:sp>
        </p:grpSp>
        <p:sp>
          <p:nvSpPr>
            <p:cNvPr id="65764" name="Line 767"/>
            <p:cNvSpPr>
              <a:spLocks noChangeShapeType="1"/>
            </p:cNvSpPr>
            <p:nvPr/>
          </p:nvSpPr>
          <p:spPr bwMode="auto">
            <a:xfrm>
              <a:off x="1610" y="4564"/>
              <a:ext cx="0" cy="6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grpSp>
      <p:sp>
        <p:nvSpPr>
          <p:cNvPr id="358" name="Rectangle 213"/>
          <p:cNvSpPr>
            <a:spLocks noChangeArrowheads="1"/>
          </p:cNvSpPr>
          <p:nvPr/>
        </p:nvSpPr>
        <p:spPr bwMode="auto">
          <a:xfrm>
            <a:off x="6567511" y="4932520"/>
            <a:ext cx="46037" cy="63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a:solidFill>
                  <a:srgbClr val="000000"/>
                </a:solidFill>
                <a:latin typeface="Arial Narrow" pitchFamily="34" charset="0"/>
              </a:rPr>
              <a:t> </a:t>
            </a:r>
            <a:endParaRPr lang="en-GB"/>
          </a:p>
        </p:txBody>
      </p:sp>
      <p:sp>
        <p:nvSpPr>
          <p:cNvPr id="359" name="Rectangle 214"/>
          <p:cNvSpPr>
            <a:spLocks noChangeArrowheads="1"/>
          </p:cNvSpPr>
          <p:nvPr/>
        </p:nvSpPr>
        <p:spPr bwMode="auto">
          <a:xfrm>
            <a:off x="6613548" y="4932520"/>
            <a:ext cx="46038" cy="63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i="1">
                <a:solidFill>
                  <a:srgbClr val="000000"/>
                </a:solidFill>
                <a:latin typeface="Arial Narrow" pitchFamily="34" charset="0"/>
              </a:rPr>
              <a:t> </a:t>
            </a:r>
            <a:endParaRPr lang="en-GB"/>
          </a:p>
        </p:txBody>
      </p:sp>
      <p:sp>
        <p:nvSpPr>
          <p:cNvPr id="363" name="Rectangle 218"/>
          <p:cNvSpPr>
            <a:spLocks noChangeArrowheads="1"/>
          </p:cNvSpPr>
          <p:nvPr/>
        </p:nvSpPr>
        <p:spPr bwMode="auto">
          <a:xfrm>
            <a:off x="5280048" y="5622330"/>
            <a:ext cx="46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Arial Narrow" pitchFamily="34" charset="0"/>
              </a:rPr>
              <a:t> </a:t>
            </a:r>
            <a:endParaRPr lang="en-GB"/>
          </a:p>
        </p:txBody>
      </p:sp>
    </p:spTree>
    <p:extLst>
      <p:ext uri="{BB962C8B-B14F-4D97-AF65-F5344CB8AC3E}">
        <p14:creationId xmlns:p14="http://schemas.microsoft.com/office/powerpoint/2010/main" val="2962355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08390"/>
                                        </p:tgtEl>
                                        <p:attrNameLst>
                                          <p:attrName>style.visibility</p:attrName>
                                        </p:attrNameLst>
                                      </p:cBhvr>
                                      <p:to>
                                        <p:strVal val="visible"/>
                                      </p:to>
                                    </p:set>
                                    <p:anim calcmode="lin" valueType="num">
                                      <p:cBhvr additive="base">
                                        <p:cTn id="35" dur="500" fill="hold"/>
                                        <p:tgtEl>
                                          <p:spTgt spid="308390"/>
                                        </p:tgtEl>
                                        <p:attrNameLst>
                                          <p:attrName>ppt_x</p:attrName>
                                        </p:attrNameLst>
                                      </p:cBhvr>
                                      <p:tavLst>
                                        <p:tav tm="0">
                                          <p:val>
                                            <p:strVal val="#ppt_x"/>
                                          </p:val>
                                        </p:tav>
                                        <p:tav tm="100000">
                                          <p:val>
                                            <p:strVal val="#ppt_x"/>
                                          </p:val>
                                        </p:tav>
                                      </p:tavLst>
                                    </p:anim>
                                    <p:anim calcmode="lin" valueType="num">
                                      <p:cBhvr additive="base">
                                        <p:cTn id="36" dur="500" fill="hold"/>
                                        <p:tgtEl>
                                          <p:spTgt spid="30839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08391"/>
                                        </p:tgtEl>
                                        <p:attrNameLst>
                                          <p:attrName>style.visibility</p:attrName>
                                        </p:attrNameLst>
                                      </p:cBhvr>
                                      <p:to>
                                        <p:strVal val="visible"/>
                                      </p:to>
                                    </p:set>
                                    <p:anim calcmode="lin" valueType="num">
                                      <p:cBhvr additive="base">
                                        <p:cTn id="39" dur="500" fill="hold"/>
                                        <p:tgtEl>
                                          <p:spTgt spid="308391"/>
                                        </p:tgtEl>
                                        <p:attrNameLst>
                                          <p:attrName>ppt_x</p:attrName>
                                        </p:attrNameLst>
                                      </p:cBhvr>
                                      <p:tavLst>
                                        <p:tav tm="0">
                                          <p:val>
                                            <p:strVal val="#ppt_x"/>
                                          </p:val>
                                        </p:tav>
                                        <p:tav tm="100000">
                                          <p:val>
                                            <p:strVal val="#ppt_x"/>
                                          </p:val>
                                        </p:tav>
                                      </p:tavLst>
                                    </p:anim>
                                    <p:anim calcmode="lin" valueType="num">
                                      <p:cBhvr additive="base">
                                        <p:cTn id="40" dur="500" fill="hold"/>
                                        <p:tgtEl>
                                          <p:spTgt spid="30839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08392"/>
                                        </p:tgtEl>
                                        <p:attrNameLst>
                                          <p:attrName>style.visibility</p:attrName>
                                        </p:attrNameLst>
                                      </p:cBhvr>
                                      <p:to>
                                        <p:strVal val="visible"/>
                                      </p:to>
                                    </p:set>
                                    <p:anim calcmode="lin" valueType="num">
                                      <p:cBhvr additive="base">
                                        <p:cTn id="43" dur="500" fill="hold"/>
                                        <p:tgtEl>
                                          <p:spTgt spid="308392"/>
                                        </p:tgtEl>
                                        <p:attrNameLst>
                                          <p:attrName>ppt_x</p:attrName>
                                        </p:attrNameLst>
                                      </p:cBhvr>
                                      <p:tavLst>
                                        <p:tav tm="0">
                                          <p:val>
                                            <p:strVal val="#ppt_x"/>
                                          </p:val>
                                        </p:tav>
                                        <p:tav tm="100000">
                                          <p:val>
                                            <p:strVal val="#ppt_x"/>
                                          </p:val>
                                        </p:tav>
                                      </p:tavLst>
                                    </p:anim>
                                    <p:anim calcmode="lin" valueType="num">
                                      <p:cBhvr additive="base">
                                        <p:cTn id="44" dur="500" fill="hold"/>
                                        <p:tgtEl>
                                          <p:spTgt spid="30839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08393"/>
                                        </p:tgtEl>
                                        <p:attrNameLst>
                                          <p:attrName>style.visibility</p:attrName>
                                        </p:attrNameLst>
                                      </p:cBhvr>
                                      <p:to>
                                        <p:strVal val="visible"/>
                                      </p:to>
                                    </p:set>
                                    <p:anim calcmode="lin" valueType="num">
                                      <p:cBhvr additive="base">
                                        <p:cTn id="47" dur="500" fill="hold"/>
                                        <p:tgtEl>
                                          <p:spTgt spid="308393"/>
                                        </p:tgtEl>
                                        <p:attrNameLst>
                                          <p:attrName>ppt_x</p:attrName>
                                        </p:attrNameLst>
                                      </p:cBhvr>
                                      <p:tavLst>
                                        <p:tav tm="0">
                                          <p:val>
                                            <p:strVal val="#ppt_x"/>
                                          </p:val>
                                        </p:tav>
                                        <p:tav tm="100000">
                                          <p:val>
                                            <p:strVal val="#ppt_x"/>
                                          </p:val>
                                        </p:tav>
                                      </p:tavLst>
                                    </p:anim>
                                    <p:anim calcmode="lin" valueType="num">
                                      <p:cBhvr additive="base">
                                        <p:cTn id="48" dur="500" fill="hold"/>
                                        <p:tgtEl>
                                          <p:spTgt spid="30839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8396"/>
                                        </p:tgtEl>
                                        <p:attrNameLst>
                                          <p:attrName>style.visibility</p:attrName>
                                        </p:attrNameLst>
                                      </p:cBhvr>
                                      <p:to>
                                        <p:strVal val="visible"/>
                                      </p:to>
                                    </p:set>
                                    <p:anim calcmode="lin" valueType="num">
                                      <p:cBhvr additive="base">
                                        <p:cTn id="51" dur="500" fill="hold"/>
                                        <p:tgtEl>
                                          <p:spTgt spid="308396"/>
                                        </p:tgtEl>
                                        <p:attrNameLst>
                                          <p:attrName>ppt_x</p:attrName>
                                        </p:attrNameLst>
                                      </p:cBhvr>
                                      <p:tavLst>
                                        <p:tav tm="0">
                                          <p:val>
                                            <p:strVal val="#ppt_x"/>
                                          </p:val>
                                        </p:tav>
                                        <p:tav tm="100000">
                                          <p:val>
                                            <p:strVal val="#ppt_x"/>
                                          </p:val>
                                        </p:tav>
                                      </p:tavLst>
                                    </p:anim>
                                    <p:anim calcmode="lin" valueType="num">
                                      <p:cBhvr additive="base">
                                        <p:cTn id="52" dur="500" fill="hold"/>
                                        <p:tgtEl>
                                          <p:spTgt spid="30839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08397"/>
                                        </p:tgtEl>
                                        <p:attrNameLst>
                                          <p:attrName>style.visibility</p:attrName>
                                        </p:attrNameLst>
                                      </p:cBhvr>
                                      <p:to>
                                        <p:strVal val="visible"/>
                                      </p:to>
                                    </p:set>
                                    <p:anim calcmode="lin" valueType="num">
                                      <p:cBhvr additive="base">
                                        <p:cTn id="55" dur="500" fill="hold"/>
                                        <p:tgtEl>
                                          <p:spTgt spid="308397"/>
                                        </p:tgtEl>
                                        <p:attrNameLst>
                                          <p:attrName>ppt_x</p:attrName>
                                        </p:attrNameLst>
                                      </p:cBhvr>
                                      <p:tavLst>
                                        <p:tav tm="0">
                                          <p:val>
                                            <p:strVal val="#ppt_x"/>
                                          </p:val>
                                        </p:tav>
                                        <p:tav tm="100000">
                                          <p:val>
                                            <p:strVal val="#ppt_x"/>
                                          </p:val>
                                        </p:tav>
                                      </p:tavLst>
                                    </p:anim>
                                    <p:anim calcmode="lin" valueType="num">
                                      <p:cBhvr additive="base">
                                        <p:cTn id="56" dur="500" fill="hold"/>
                                        <p:tgtEl>
                                          <p:spTgt spid="30839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08398"/>
                                        </p:tgtEl>
                                        <p:attrNameLst>
                                          <p:attrName>style.visibility</p:attrName>
                                        </p:attrNameLst>
                                      </p:cBhvr>
                                      <p:to>
                                        <p:strVal val="visible"/>
                                      </p:to>
                                    </p:set>
                                    <p:anim calcmode="lin" valueType="num">
                                      <p:cBhvr additive="base">
                                        <p:cTn id="59" dur="500" fill="hold"/>
                                        <p:tgtEl>
                                          <p:spTgt spid="308398"/>
                                        </p:tgtEl>
                                        <p:attrNameLst>
                                          <p:attrName>ppt_x</p:attrName>
                                        </p:attrNameLst>
                                      </p:cBhvr>
                                      <p:tavLst>
                                        <p:tav tm="0">
                                          <p:val>
                                            <p:strVal val="#ppt_x"/>
                                          </p:val>
                                        </p:tav>
                                        <p:tav tm="100000">
                                          <p:val>
                                            <p:strVal val="#ppt_x"/>
                                          </p:val>
                                        </p:tav>
                                      </p:tavLst>
                                    </p:anim>
                                    <p:anim calcmode="lin" valueType="num">
                                      <p:cBhvr additive="base">
                                        <p:cTn id="60" dur="500" fill="hold"/>
                                        <p:tgtEl>
                                          <p:spTgt spid="30839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08400"/>
                                        </p:tgtEl>
                                        <p:attrNameLst>
                                          <p:attrName>style.visibility</p:attrName>
                                        </p:attrNameLst>
                                      </p:cBhvr>
                                      <p:to>
                                        <p:strVal val="visible"/>
                                      </p:to>
                                    </p:set>
                                    <p:anim calcmode="lin" valueType="num">
                                      <p:cBhvr additive="base">
                                        <p:cTn id="63" dur="500" fill="hold"/>
                                        <p:tgtEl>
                                          <p:spTgt spid="308400"/>
                                        </p:tgtEl>
                                        <p:attrNameLst>
                                          <p:attrName>ppt_x</p:attrName>
                                        </p:attrNameLst>
                                      </p:cBhvr>
                                      <p:tavLst>
                                        <p:tav tm="0">
                                          <p:val>
                                            <p:strVal val="#ppt_x"/>
                                          </p:val>
                                        </p:tav>
                                        <p:tav tm="100000">
                                          <p:val>
                                            <p:strVal val="#ppt_x"/>
                                          </p:val>
                                        </p:tav>
                                      </p:tavLst>
                                    </p:anim>
                                    <p:anim calcmode="lin" valueType="num">
                                      <p:cBhvr additive="base">
                                        <p:cTn id="64" dur="500" fill="hold"/>
                                        <p:tgtEl>
                                          <p:spTgt spid="30840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72"/>
                                        </p:tgtEl>
                                        <p:attrNameLst>
                                          <p:attrName>style.visibility</p:attrName>
                                        </p:attrNameLst>
                                      </p:cBhvr>
                                      <p:to>
                                        <p:strVal val="visible"/>
                                      </p:to>
                                    </p:set>
                                    <p:anim calcmode="lin" valueType="num">
                                      <p:cBhvr additive="base">
                                        <p:cTn id="69" dur="500" fill="hold"/>
                                        <p:tgtEl>
                                          <p:spTgt spid="372"/>
                                        </p:tgtEl>
                                        <p:attrNameLst>
                                          <p:attrName>ppt_x</p:attrName>
                                        </p:attrNameLst>
                                      </p:cBhvr>
                                      <p:tavLst>
                                        <p:tav tm="0">
                                          <p:val>
                                            <p:strVal val="#ppt_x"/>
                                          </p:val>
                                        </p:tav>
                                        <p:tav tm="100000">
                                          <p:val>
                                            <p:strVal val="#ppt_x"/>
                                          </p:val>
                                        </p:tav>
                                      </p:tavLst>
                                    </p:anim>
                                    <p:anim calcmode="lin" valueType="num">
                                      <p:cBhvr additive="base">
                                        <p:cTn id="70" dur="500" fill="hold"/>
                                        <p:tgtEl>
                                          <p:spTgt spid="372"/>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73"/>
                                        </p:tgtEl>
                                        <p:attrNameLst>
                                          <p:attrName>style.visibility</p:attrName>
                                        </p:attrNameLst>
                                      </p:cBhvr>
                                      <p:to>
                                        <p:strVal val="visible"/>
                                      </p:to>
                                    </p:set>
                                    <p:anim calcmode="lin" valueType="num">
                                      <p:cBhvr additive="base">
                                        <p:cTn id="73" dur="500" fill="hold"/>
                                        <p:tgtEl>
                                          <p:spTgt spid="373"/>
                                        </p:tgtEl>
                                        <p:attrNameLst>
                                          <p:attrName>ppt_x</p:attrName>
                                        </p:attrNameLst>
                                      </p:cBhvr>
                                      <p:tavLst>
                                        <p:tav tm="0">
                                          <p:val>
                                            <p:strVal val="#ppt_x"/>
                                          </p:val>
                                        </p:tav>
                                        <p:tav tm="100000">
                                          <p:val>
                                            <p:strVal val="#ppt_x"/>
                                          </p:val>
                                        </p:tav>
                                      </p:tavLst>
                                    </p:anim>
                                    <p:anim calcmode="lin" valueType="num">
                                      <p:cBhvr additive="base">
                                        <p:cTn id="74" dur="500" fill="hold"/>
                                        <p:tgtEl>
                                          <p:spTgt spid="373"/>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74"/>
                                        </p:tgtEl>
                                        <p:attrNameLst>
                                          <p:attrName>style.visibility</p:attrName>
                                        </p:attrNameLst>
                                      </p:cBhvr>
                                      <p:to>
                                        <p:strVal val="visible"/>
                                      </p:to>
                                    </p:set>
                                    <p:anim calcmode="lin" valueType="num">
                                      <p:cBhvr additive="base">
                                        <p:cTn id="77" dur="500" fill="hold"/>
                                        <p:tgtEl>
                                          <p:spTgt spid="374"/>
                                        </p:tgtEl>
                                        <p:attrNameLst>
                                          <p:attrName>ppt_x</p:attrName>
                                        </p:attrNameLst>
                                      </p:cBhvr>
                                      <p:tavLst>
                                        <p:tav tm="0">
                                          <p:val>
                                            <p:strVal val="#ppt_x"/>
                                          </p:val>
                                        </p:tav>
                                        <p:tav tm="100000">
                                          <p:val>
                                            <p:strVal val="#ppt_x"/>
                                          </p:val>
                                        </p:tav>
                                      </p:tavLst>
                                    </p:anim>
                                    <p:anim calcmode="lin" valueType="num">
                                      <p:cBhvr additive="base">
                                        <p:cTn id="78" dur="500" fill="hold"/>
                                        <p:tgtEl>
                                          <p:spTgt spid="374"/>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78"/>
                                        </p:tgtEl>
                                        <p:attrNameLst>
                                          <p:attrName>style.visibility</p:attrName>
                                        </p:attrNameLst>
                                      </p:cBhvr>
                                      <p:to>
                                        <p:strVal val="visible"/>
                                      </p:to>
                                    </p:set>
                                    <p:anim calcmode="lin" valueType="num">
                                      <p:cBhvr additive="base">
                                        <p:cTn id="81" dur="500" fill="hold"/>
                                        <p:tgtEl>
                                          <p:spTgt spid="378"/>
                                        </p:tgtEl>
                                        <p:attrNameLst>
                                          <p:attrName>ppt_x</p:attrName>
                                        </p:attrNameLst>
                                      </p:cBhvr>
                                      <p:tavLst>
                                        <p:tav tm="0">
                                          <p:val>
                                            <p:strVal val="#ppt_x"/>
                                          </p:val>
                                        </p:tav>
                                        <p:tav tm="100000">
                                          <p:val>
                                            <p:strVal val="#ppt_x"/>
                                          </p:val>
                                        </p:tav>
                                      </p:tavLst>
                                    </p:anim>
                                    <p:anim calcmode="lin" valueType="num">
                                      <p:cBhvr additive="base">
                                        <p:cTn id="82" dur="500" fill="hold"/>
                                        <p:tgtEl>
                                          <p:spTgt spid="378"/>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308417"/>
                                        </p:tgtEl>
                                        <p:attrNameLst>
                                          <p:attrName>style.visibility</p:attrName>
                                        </p:attrNameLst>
                                      </p:cBhvr>
                                      <p:to>
                                        <p:strVal val="visible"/>
                                      </p:to>
                                    </p:set>
                                    <p:anim calcmode="lin" valueType="num">
                                      <p:cBhvr additive="base">
                                        <p:cTn id="87" dur="500" fill="hold"/>
                                        <p:tgtEl>
                                          <p:spTgt spid="308417"/>
                                        </p:tgtEl>
                                        <p:attrNameLst>
                                          <p:attrName>ppt_x</p:attrName>
                                        </p:attrNameLst>
                                      </p:cBhvr>
                                      <p:tavLst>
                                        <p:tav tm="0">
                                          <p:val>
                                            <p:strVal val="#ppt_x"/>
                                          </p:val>
                                        </p:tav>
                                        <p:tav tm="100000">
                                          <p:val>
                                            <p:strVal val="#ppt_x"/>
                                          </p:val>
                                        </p:tav>
                                      </p:tavLst>
                                    </p:anim>
                                    <p:anim calcmode="lin" valueType="num">
                                      <p:cBhvr additive="base">
                                        <p:cTn id="88" dur="500" fill="hold"/>
                                        <p:tgtEl>
                                          <p:spTgt spid="308417"/>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08418"/>
                                        </p:tgtEl>
                                        <p:attrNameLst>
                                          <p:attrName>style.visibility</p:attrName>
                                        </p:attrNameLst>
                                      </p:cBhvr>
                                      <p:to>
                                        <p:strVal val="visible"/>
                                      </p:to>
                                    </p:set>
                                    <p:anim calcmode="lin" valueType="num">
                                      <p:cBhvr additive="base">
                                        <p:cTn id="91" dur="500" fill="hold"/>
                                        <p:tgtEl>
                                          <p:spTgt spid="308418"/>
                                        </p:tgtEl>
                                        <p:attrNameLst>
                                          <p:attrName>ppt_x</p:attrName>
                                        </p:attrNameLst>
                                      </p:cBhvr>
                                      <p:tavLst>
                                        <p:tav tm="0">
                                          <p:val>
                                            <p:strVal val="#ppt_x"/>
                                          </p:val>
                                        </p:tav>
                                        <p:tav tm="100000">
                                          <p:val>
                                            <p:strVal val="#ppt_x"/>
                                          </p:val>
                                        </p:tav>
                                      </p:tavLst>
                                    </p:anim>
                                    <p:anim calcmode="lin" valueType="num">
                                      <p:cBhvr additive="base">
                                        <p:cTn id="92" dur="500" fill="hold"/>
                                        <p:tgtEl>
                                          <p:spTgt spid="308418"/>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308419"/>
                                        </p:tgtEl>
                                        <p:attrNameLst>
                                          <p:attrName>style.visibility</p:attrName>
                                        </p:attrNameLst>
                                      </p:cBhvr>
                                      <p:to>
                                        <p:strVal val="visible"/>
                                      </p:to>
                                    </p:set>
                                    <p:anim calcmode="lin" valueType="num">
                                      <p:cBhvr additive="base">
                                        <p:cTn id="95" dur="500" fill="hold"/>
                                        <p:tgtEl>
                                          <p:spTgt spid="308419"/>
                                        </p:tgtEl>
                                        <p:attrNameLst>
                                          <p:attrName>ppt_x</p:attrName>
                                        </p:attrNameLst>
                                      </p:cBhvr>
                                      <p:tavLst>
                                        <p:tav tm="0">
                                          <p:val>
                                            <p:strVal val="#ppt_x"/>
                                          </p:val>
                                        </p:tav>
                                        <p:tav tm="100000">
                                          <p:val>
                                            <p:strVal val="#ppt_x"/>
                                          </p:val>
                                        </p:tav>
                                      </p:tavLst>
                                    </p:anim>
                                    <p:anim calcmode="lin" valueType="num">
                                      <p:cBhvr additive="base">
                                        <p:cTn id="96" dur="500" fill="hold"/>
                                        <p:tgtEl>
                                          <p:spTgt spid="308419"/>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08420"/>
                                        </p:tgtEl>
                                        <p:attrNameLst>
                                          <p:attrName>style.visibility</p:attrName>
                                        </p:attrNameLst>
                                      </p:cBhvr>
                                      <p:to>
                                        <p:strVal val="visible"/>
                                      </p:to>
                                    </p:set>
                                    <p:anim calcmode="lin" valueType="num">
                                      <p:cBhvr additive="base">
                                        <p:cTn id="99" dur="500" fill="hold"/>
                                        <p:tgtEl>
                                          <p:spTgt spid="308420"/>
                                        </p:tgtEl>
                                        <p:attrNameLst>
                                          <p:attrName>ppt_x</p:attrName>
                                        </p:attrNameLst>
                                      </p:cBhvr>
                                      <p:tavLst>
                                        <p:tav tm="0">
                                          <p:val>
                                            <p:strVal val="#ppt_x"/>
                                          </p:val>
                                        </p:tav>
                                        <p:tav tm="100000">
                                          <p:val>
                                            <p:strVal val="#ppt_x"/>
                                          </p:val>
                                        </p:tav>
                                      </p:tavLst>
                                    </p:anim>
                                    <p:anim calcmode="lin" valueType="num">
                                      <p:cBhvr additive="base">
                                        <p:cTn id="100" dur="500" fill="hold"/>
                                        <p:tgtEl>
                                          <p:spTgt spid="308420"/>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08421"/>
                                        </p:tgtEl>
                                        <p:attrNameLst>
                                          <p:attrName>style.visibility</p:attrName>
                                        </p:attrNameLst>
                                      </p:cBhvr>
                                      <p:to>
                                        <p:strVal val="visible"/>
                                      </p:to>
                                    </p:set>
                                    <p:anim calcmode="lin" valueType="num">
                                      <p:cBhvr additive="base">
                                        <p:cTn id="103" dur="500" fill="hold"/>
                                        <p:tgtEl>
                                          <p:spTgt spid="308421"/>
                                        </p:tgtEl>
                                        <p:attrNameLst>
                                          <p:attrName>ppt_x</p:attrName>
                                        </p:attrNameLst>
                                      </p:cBhvr>
                                      <p:tavLst>
                                        <p:tav tm="0">
                                          <p:val>
                                            <p:strVal val="#ppt_x"/>
                                          </p:val>
                                        </p:tav>
                                        <p:tav tm="100000">
                                          <p:val>
                                            <p:strVal val="#ppt_x"/>
                                          </p:val>
                                        </p:tav>
                                      </p:tavLst>
                                    </p:anim>
                                    <p:anim calcmode="lin" valueType="num">
                                      <p:cBhvr additive="base">
                                        <p:cTn id="104" dur="500" fill="hold"/>
                                        <p:tgtEl>
                                          <p:spTgt spid="308421"/>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08422"/>
                                        </p:tgtEl>
                                        <p:attrNameLst>
                                          <p:attrName>style.visibility</p:attrName>
                                        </p:attrNameLst>
                                      </p:cBhvr>
                                      <p:to>
                                        <p:strVal val="visible"/>
                                      </p:to>
                                    </p:set>
                                    <p:anim calcmode="lin" valueType="num">
                                      <p:cBhvr additive="base">
                                        <p:cTn id="107" dur="500" fill="hold"/>
                                        <p:tgtEl>
                                          <p:spTgt spid="308422"/>
                                        </p:tgtEl>
                                        <p:attrNameLst>
                                          <p:attrName>ppt_x</p:attrName>
                                        </p:attrNameLst>
                                      </p:cBhvr>
                                      <p:tavLst>
                                        <p:tav tm="0">
                                          <p:val>
                                            <p:strVal val="#ppt_x"/>
                                          </p:val>
                                        </p:tav>
                                        <p:tav tm="100000">
                                          <p:val>
                                            <p:strVal val="#ppt_x"/>
                                          </p:val>
                                        </p:tav>
                                      </p:tavLst>
                                    </p:anim>
                                    <p:anim calcmode="lin" valueType="num">
                                      <p:cBhvr additive="base">
                                        <p:cTn id="108" dur="500" fill="hold"/>
                                        <p:tgtEl>
                                          <p:spTgt spid="308422"/>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08423"/>
                                        </p:tgtEl>
                                        <p:attrNameLst>
                                          <p:attrName>style.visibility</p:attrName>
                                        </p:attrNameLst>
                                      </p:cBhvr>
                                      <p:to>
                                        <p:strVal val="visible"/>
                                      </p:to>
                                    </p:set>
                                    <p:anim calcmode="lin" valueType="num">
                                      <p:cBhvr additive="base">
                                        <p:cTn id="111" dur="500" fill="hold"/>
                                        <p:tgtEl>
                                          <p:spTgt spid="308423"/>
                                        </p:tgtEl>
                                        <p:attrNameLst>
                                          <p:attrName>ppt_x</p:attrName>
                                        </p:attrNameLst>
                                      </p:cBhvr>
                                      <p:tavLst>
                                        <p:tav tm="0">
                                          <p:val>
                                            <p:strVal val="#ppt_x"/>
                                          </p:val>
                                        </p:tav>
                                        <p:tav tm="100000">
                                          <p:val>
                                            <p:strVal val="#ppt_x"/>
                                          </p:val>
                                        </p:tav>
                                      </p:tavLst>
                                    </p:anim>
                                    <p:anim calcmode="lin" valueType="num">
                                      <p:cBhvr additive="base">
                                        <p:cTn id="112" dur="500" fill="hold"/>
                                        <p:tgtEl>
                                          <p:spTgt spid="308423"/>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308424"/>
                                        </p:tgtEl>
                                        <p:attrNameLst>
                                          <p:attrName>style.visibility</p:attrName>
                                        </p:attrNameLst>
                                      </p:cBhvr>
                                      <p:to>
                                        <p:strVal val="visible"/>
                                      </p:to>
                                    </p:set>
                                    <p:anim calcmode="lin" valueType="num">
                                      <p:cBhvr additive="base">
                                        <p:cTn id="115" dur="500" fill="hold"/>
                                        <p:tgtEl>
                                          <p:spTgt spid="308424"/>
                                        </p:tgtEl>
                                        <p:attrNameLst>
                                          <p:attrName>ppt_x</p:attrName>
                                        </p:attrNameLst>
                                      </p:cBhvr>
                                      <p:tavLst>
                                        <p:tav tm="0">
                                          <p:val>
                                            <p:strVal val="#ppt_x"/>
                                          </p:val>
                                        </p:tav>
                                        <p:tav tm="100000">
                                          <p:val>
                                            <p:strVal val="#ppt_x"/>
                                          </p:val>
                                        </p:tav>
                                      </p:tavLst>
                                    </p:anim>
                                    <p:anim calcmode="lin" valueType="num">
                                      <p:cBhvr additive="base">
                                        <p:cTn id="116" dur="500" fill="hold"/>
                                        <p:tgtEl>
                                          <p:spTgt spid="308424"/>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308425"/>
                                        </p:tgtEl>
                                        <p:attrNameLst>
                                          <p:attrName>style.visibility</p:attrName>
                                        </p:attrNameLst>
                                      </p:cBhvr>
                                      <p:to>
                                        <p:strVal val="visible"/>
                                      </p:to>
                                    </p:set>
                                    <p:anim calcmode="lin" valueType="num">
                                      <p:cBhvr additive="base">
                                        <p:cTn id="119" dur="500" fill="hold"/>
                                        <p:tgtEl>
                                          <p:spTgt spid="308425"/>
                                        </p:tgtEl>
                                        <p:attrNameLst>
                                          <p:attrName>ppt_x</p:attrName>
                                        </p:attrNameLst>
                                      </p:cBhvr>
                                      <p:tavLst>
                                        <p:tav tm="0">
                                          <p:val>
                                            <p:strVal val="#ppt_x"/>
                                          </p:val>
                                        </p:tav>
                                        <p:tav tm="100000">
                                          <p:val>
                                            <p:strVal val="#ppt_x"/>
                                          </p:val>
                                        </p:tav>
                                      </p:tavLst>
                                    </p:anim>
                                    <p:anim calcmode="lin" valueType="num">
                                      <p:cBhvr additive="base">
                                        <p:cTn id="120" dur="500" fill="hold"/>
                                        <p:tgtEl>
                                          <p:spTgt spid="308425"/>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08426"/>
                                        </p:tgtEl>
                                        <p:attrNameLst>
                                          <p:attrName>style.visibility</p:attrName>
                                        </p:attrNameLst>
                                      </p:cBhvr>
                                      <p:to>
                                        <p:strVal val="visible"/>
                                      </p:to>
                                    </p:set>
                                    <p:anim calcmode="lin" valueType="num">
                                      <p:cBhvr additive="base">
                                        <p:cTn id="123" dur="500" fill="hold"/>
                                        <p:tgtEl>
                                          <p:spTgt spid="308426"/>
                                        </p:tgtEl>
                                        <p:attrNameLst>
                                          <p:attrName>ppt_x</p:attrName>
                                        </p:attrNameLst>
                                      </p:cBhvr>
                                      <p:tavLst>
                                        <p:tav tm="0">
                                          <p:val>
                                            <p:strVal val="#ppt_x"/>
                                          </p:val>
                                        </p:tav>
                                        <p:tav tm="100000">
                                          <p:val>
                                            <p:strVal val="#ppt_x"/>
                                          </p:val>
                                        </p:tav>
                                      </p:tavLst>
                                    </p:anim>
                                    <p:anim calcmode="lin" valueType="num">
                                      <p:cBhvr additive="base">
                                        <p:cTn id="124" dur="500" fill="hold"/>
                                        <p:tgtEl>
                                          <p:spTgt spid="308426"/>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308427"/>
                                        </p:tgtEl>
                                        <p:attrNameLst>
                                          <p:attrName>style.visibility</p:attrName>
                                        </p:attrNameLst>
                                      </p:cBhvr>
                                      <p:to>
                                        <p:strVal val="visible"/>
                                      </p:to>
                                    </p:set>
                                    <p:anim calcmode="lin" valueType="num">
                                      <p:cBhvr additive="base">
                                        <p:cTn id="127" dur="500" fill="hold"/>
                                        <p:tgtEl>
                                          <p:spTgt spid="308427"/>
                                        </p:tgtEl>
                                        <p:attrNameLst>
                                          <p:attrName>ppt_x</p:attrName>
                                        </p:attrNameLst>
                                      </p:cBhvr>
                                      <p:tavLst>
                                        <p:tav tm="0">
                                          <p:val>
                                            <p:strVal val="#ppt_x"/>
                                          </p:val>
                                        </p:tav>
                                        <p:tav tm="100000">
                                          <p:val>
                                            <p:strVal val="#ppt_x"/>
                                          </p:val>
                                        </p:tav>
                                      </p:tavLst>
                                    </p:anim>
                                    <p:anim calcmode="lin" valueType="num">
                                      <p:cBhvr additive="base">
                                        <p:cTn id="128" dur="500" fill="hold"/>
                                        <p:tgtEl>
                                          <p:spTgt spid="308427"/>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308428"/>
                                        </p:tgtEl>
                                        <p:attrNameLst>
                                          <p:attrName>style.visibility</p:attrName>
                                        </p:attrNameLst>
                                      </p:cBhvr>
                                      <p:to>
                                        <p:strVal val="visible"/>
                                      </p:to>
                                    </p:set>
                                    <p:anim calcmode="lin" valueType="num">
                                      <p:cBhvr additive="base">
                                        <p:cTn id="131" dur="500" fill="hold"/>
                                        <p:tgtEl>
                                          <p:spTgt spid="308428"/>
                                        </p:tgtEl>
                                        <p:attrNameLst>
                                          <p:attrName>ppt_x</p:attrName>
                                        </p:attrNameLst>
                                      </p:cBhvr>
                                      <p:tavLst>
                                        <p:tav tm="0">
                                          <p:val>
                                            <p:strVal val="#ppt_x"/>
                                          </p:val>
                                        </p:tav>
                                        <p:tav tm="100000">
                                          <p:val>
                                            <p:strVal val="#ppt_x"/>
                                          </p:val>
                                        </p:tav>
                                      </p:tavLst>
                                    </p:anim>
                                    <p:anim calcmode="lin" valueType="num">
                                      <p:cBhvr additive="base">
                                        <p:cTn id="132" dur="500" fill="hold"/>
                                        <p:tgtEl>
                                          <p:spTgt spid="308428"/>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308430"/>
                                        </p:tgtEl>
                                        <p:attrNameLst>
                                          <p:attrName>style.visibility</p:attrName>
                                        </p:attrNameLst>
                                      </p:cBhvr>
                                      <p:to>
                                        <p:strVal val="visible"/>
                                      </p:to>
                                    </p:set>
                                    <p:anim calcmode="lin" valueType="num">
                                      <p:cBhvr additive="base">
                                        <p:cTn id="135" dur="500" fill="hold"/>
                                        <p:tgtEl>
                                          <p:spTgt spid="308430"/>
                                        </p:tgtEl>
                                        <p:attrNameLst>
                                          <p:attrName>ppt_x</p:attrName>
                                        </p:attrNameLst>
                                      </p:cBhvr>
                                      <p:tavLst>
                                        <p:tav tm="0">
                                          <p:val>
                                            <p:strVal val="#ppt_x"/>
                                          </p:val>
                                        </p:tav>
                                        <p:tav tm="100000">
                                          <p:val>
                                            <p:strVal val="#ppt_x"/>
                                          </p:val>
                                        </p:tav>
                                      </p:tavLst>
                                    </p:anim>
                                    <p:anim calcmode="lin" valueType="num">
                                      <p:cBhvr additive="base">
                                        <p:cTn id="136" dur="500" fill="hold"/>
                                        <p:tgtEl>
                                          <p:spTgt spid="308430"/>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308431"/>
                                        </p:tgtEl>
                                        <p:attrNameLst>
                                          <p:attrName>style.visibility</p:attrName>
                                        </p:attrNameLst>
                                      </p:cBhvr>
                                      <p:to>
                                        <p:strVal val="visible"/>
                                      </p:to>
                                    </p:set>
                                    <p:anim calcmode="lin" valueType="num">
                                      <p:cBhvr additive="base">
                                        <p:cTn id="139" dur="500" fill="hold"/>
                                        <p:tgtEl>
                                          <p:spTgt spid="308431"/>
                                        </p:tgtEl>
                                        <p:attrNameLst>
                                          <p:attrName>ppt_x</p:attrName>
                                        </p:attrNameLst>
                                      </p:cBhvr>
                                      <p:tavLst>
                                        <p:tav tm="0">
                                          <p:val>
                                            <p:strVal val="#ppt_x"/>
                                          </p:val>
                                        </p:tav>
                                        <p:tav tm="100000">
                                          <p:val>
                                            <p:strVal val="#ppt_x"/>
                                          </p:val>
                                        </p:tav>
                                      </p:tavLst>
                                    </p:anim>
                                    <p:anim calcmode="lin" valueType="num">
                                      <p:cBhvr additive="base">
                                        <p:cTn id="140" dur="500" fill="hold"/>
                                        <p:tgtEl>
                                          <p:spTgt spid="308431"/>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308432"/>
                                        </p:tgtEl>
                                        <p:attrNameLst>
                                          <p:attrName>style.visibility</p:attrName>
                                        </p:attrNameLst>
                                      </p:cBhvr>
                                      <p:to>
                                        <p:strVal val="visible"/>
                                      </p:to>
                                    </p:set>
                                    <p:anim calcmode="lin" valueType="num">
                                      <p:cBhvr additive="base">
                                        <p:cTn id="143" dur="500" fill="hold"/>
                                        <p:tgtEl>
                                          <p:spTgt spid="308432"/>
                                        </p:tgtEl>
                                        <p:attrNameLst>
                                          <p:attrName>ppt_x</p:attrName>
                                        </p:attrNameLst>
                                      </p:cBhvr>
                                      <p:tavLst>
                                        <p:tav tm="0">
                                          <p:val>
                                            <p:strVal val="#ppt_x"/>
                                          </p:val>
                                        </p:tav>
                                        <p:tav tm="100000">
                                          <p:val>
                                            <p:strVal val="#ppt_x"/>
                                          </p:val>
                                        </p:tav>
                                      </p:tavLst>
                                    </p:anim>
                                    <p:anim calcmode="lin" valueType="num">
                                      <p:cBhvr additive="base">
                                        <p:cTn id="144" dur="500" fill="hold"/>
                                        <p:tgtEl>
                                          <p:spTgt spid="308432"/>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308433"/>
                                        </p:tgtEl>
                                        <p:attrNameLst>
                                          <p:attrName>style.visibility</p:attrName>
                                        </p:attrNameLst>
                                      </p:cBhvr>
                                      <p:to>
                                        <p:strVal val="visible"/>
                                      </p:to>
                                    </p:set>
                                    <p:anim calcmode="lin" valueType="num">
                                      <p:cBhvr additive="base">
                                        <p:cTn id="147" dur="500" fill="hold"/>
                                        <p:tgtEl>
                                          <p:spTgt spid="308433"/>
                                        </p:tgtEl>
                                        <p:attrNameLst>
                                          <p:attrName>ppt_x</p:attrName>
                                        </p:attrNameLst>
                                      </p:cBhvr>
                                      <p:tavLst>
                                        <p:tav tm="0">
                                          <p:val>
                                            <p:strVal val="#ppt_x"/>
                                          </p:val>
                                        </p:tav>
                                        <p:tav tm="100000">
                                          <p:val>
                                            <p:strVal val="#ppt_x"/>
                                          </p:val>
                                        </p:tav>
                                      </p:tavLst>
                                    </p:anim>
                                    <p:anim calcmode="lin" valueType="num">
                                      <p:cBhvr additive="base">
                                        <p:cTn id="148" dur="500" fill="hold"/>
                                        <p:tgtEl>
                                          <p:spTgt spid="308433"/>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308434"/>
                                        </p:tgtEl>
                                        <p:attrNameLst>
                                          <p:attrName>style.visibility</p:attrName>
                                        </p:attrNameLst>
                                      </p:cBhvr>
                                      <p:to>
                                        <p:strVal val="visible"/>
                                      </p:to>
                                    </p:set>
                                    <p:anim calcmode="lin" valueType="num">
                                      <p:cBhvr additive="base">
                                        <p:cTn id="151" dur="500" fill="hold"/>
                                        <p:tgtEl>
                                          <p:spTgt spid="308434"/>
                                        </p:tgtEl>
                                        <p:attrNameLst>
                                          <p:attrName>ppt_x</p:attrName>
                                        </p:attrNameLst>
                                      </p:cBhvr>
                                      <p:tavLst>
                                        <p:tav tm="0">
                                          <p:val>
                                            <p:strVal val="#ppt_x"/>
                                          </p:val>
                                        </p:tav>
                                        <p:tav tm="100000">
                                          <p:val>
                                            <p:strVal val="#ppt_x"/>
                                          </p:val>
                                        </p:tav>
                                      </p:tavLst>
                                    </p:anim>
                                    <p:anim calcmode="lin" valueType="num">
                                      <p:cBhvr additive="base">
                                        <p:cTn id="152" dur="500" fill="hold"/>
                                        <p:tgtEl>
                                          <p:spTgt spid="308434"/>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308435"/>
                                        </p:tgtEl>
                                        <p:attrNameLst>
                                          <p:attrName>style.visibility</p:attrName>
                                        </p:attrNameLst>
                                      </p:cBhvr>
                                      <p:to>
                                        <p:strVal val="visible"/>
                                      </p:to>
                                    </p:set>
                                    <p:anim calcmode="lin" valueType="num">
                                      <p:cBhvr additive="base">
                                        <p:cTn id="155" dur="500" fill="hold"/>
                                        <p:tgtEl>
                                          <p:spTgt spid="308435"/>
                                        </p:tgtEl>
                                        <p:attrNameLst>
                                          <p:attrName>ppt_x</p:attrName>
                                        </p:attrNameLst>
                                      </p:cBhvr>
                                      <p:tavLst>
                                        <p:tav tm="0">
                                          <p:val>
                                            <p:strVal val="#ppt_x"/>
                                          </p:val>
                                        </p:tav>
                                        <p:tav tm="100000">
                                          <p:val>
                                            <p:strVal val="#ppt_x"/>
                                          </p:val>
                                        </p:tav>
                                      </p:tavLst>
                                    </p:anim>
                                    <p:anim calcmode="lin" valueType="num">
                                      <p:cBhvr additive="base">
                                        <p:cTn id="156" dur="500" fill="hold"/>
                                        <p:tgtEl>
                                          <p:spTgt spid="308435"/>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308436"/>
                                        </p:tgtEl>
                                        <p:attrNameLst>
                                          <p:attrName>style.visibility</p:attrName>
                                        </p:attrNameLst>
                                      </p:cBhvr>
                                      <p:to>
                                        <p:strVal val="visible"/>
                                      </p:to>
                                    </p:set>
                                    <p:anim calcmode="lin" valueType="num">
                                      <p:cBhvr additive="base">
                                        <p:cTn id="159" dur="500" fill="hold"/>
                                        <p:tgtEl>
                                          <p:spTgt spid="308436"/>
                                        </p:tgtEl>
                                        <p:attrNameLst>
                                          <p:attrName>ppt_x</p:attrName>
                                        </p:attrNameLst>
                                      </p:cBhvr>
                                      <p:tavLst>
                                        <p:tav tm="0">
                                          <p:val>
                                            <p:strVal val="#ppt_x"/>
                                          </p:val>
                                        </p:tav>
                                        <p:tav tm="100000">
                                          <p:val>
                                            <p:strVal val="#ppt_x"/>
                                          </p:val>
                                        </p:tav>
                                      </p:tavLst>
                                    </p:anim>
                                    <p:anim calcmode="lin" valueType="num">
                                      <p:cBhvr additive="base">
                                        <p:cTn id="160" dur="500" fill="hold"/>
                                        <p:tgtEl>
                                          <p:spTgt spid="308436"/>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308437"/>
                                        </p:tgtEl>
                                        <p:attrNameLst>
                                          <p:attrName>style.visibility</p:attrName>
                                        </p:attrNameLst>
                                      </p:cBhvr>
                                      <p:to>
                                        <p:strVal val="visible"/>
                                      </p:to>
                                    </p:set>
                                    <p:anim calcmode="lin" valueType="num">
                                      <p:cBhvr additive="base">
                                        <p:cTn id="163" dur="500" fill="hold"/>
                                        <p:tgtEl>
                                          <p:spTgt spid="308437"/>
                                        </p:tgtEl>
                                        <p:attrNameLst>
                                          <p:attrName>ppt_x</p:attrName>
                                        </p:attrNameLst>
                                      </p:cBhvr>
                                      <p:tavLst>
                                        <p:tav tm="0">
                                          <p:val>
                                            <p:strVal val="#ppt_x"/>
                                          </p:val>
                                        </p:tav>
                                        <p:tav tm="100000">
                                          <p:val>
                                            <p:strVal val="#ppt_x"/>
                                          </p:val>
                                        </p:tav>
                                      </p:tavLst>
                                    </p:anim>
                                    <p:anim calcmode="lin" valueType="num">
                                      <p:cBhvr additive="base">
                                        <p:cTn id="164" dur="500" fill="hold"/>
                                        <p:tgtEl>
                                          <p:spTgt spid="308437"/>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308438"/>
                                        </p:tgtEl>
                                        <p:attrNameLst>
                                          <p:attrName>style.visibility</p:attrName>
                                        </p:attrNameLst>
                                      </p:cBhvr>
                                      <p:to>
                                        <p:strVal val="visible"/>
                                      </p:to>
                                    </p:set>
                                    <p:anim calcmode="lin" valueType="num">
                                      <p:cBhvr additive="base">
                                        <p:cTn id="167" dur="500" fill="hold"/>
                                        <p:tgtEl>
                                          <p:spTgt spid="308438"/>
                                        </p:tgtEl>
                                        <p:attrNameLst>
                                          <p:attrName>ppt_x</p:attrName>
                                        </p:attrNameLst>
                                      </p:cBhvr>
                                      <p:tavLst>
                                        <p:tav tm="0">
                                          <p:val>
                                            <p:strVal val="#ppt_x"/>
                                          </p:val>
                                        </p:tav>
                                        <p:tav tm="100000">
                                          <p:val>
                                            <p:strVal val="#ppt_x"/>
                                          </p:val>
                                        </p:tav>
                                      </p:tavLst>
                                    </p:anim>
                                    <p:anim calcmode="lin" valueType="num">
                                      <p:cBhvr additive="base">
                                        <p:cTn id="168" dur="500" fill="hold"/>
                                        <p:tgtEl>
                                          <p:spTgt spid="308438"/>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308439"/>
                                        </p:tgtEl>
                                        <p:attrNameLst>
                                          <p:attrName>style.visibility</p:attrName>
                                        </p:attrNameLst>
                                      </p:cBhvr>
                                      <p:to>
                                        <p:strVal val="visible"/>
                                      </p:to>
                                    </p:set>
                                    <p:anim calcmode="lin" valueType="num">
                                      <p:cBhvr additive="base">
                                        <p:cTn id="171" dur="500" fill="hold"/>
                                        <p:tgtEl>
                                          <p:spTgt spid="308439"/>
                                        </p:tgtEl>
                                        <p:attrNameLst>
                                          <p:attrName>ppt_x</p:attrName>
                                        </p:attrNameLst>
                                      </p:cBhvr>
                                      <p:tavLst>
                                        <p:tav tm="0">
                                          <p:val>
                                            <p:strVal val="#ppt_x"/>
                                          </p:val>
                                        </p:tav>
                                        <p:tav tm="100000">
                                          <p:val>
                                            <p:strVal val="#ppt_x"/>
                                          </p:val>
                                        </p:tav>
                                      </p:tavLst>
                                    </p:anim>
                                    <p:anim calcmode="lin" valueType="num">
                                      <p:cBhvr additive="base">
                                        <p:cTn id="172" dur="500" fill="hold"/>
                                        <p:tgtEl>
                                          <p:spTgt spid="308439"/>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308440"/>
                                        </p:tgtEl>
                                        <p:attrNameLst>
                                          <p:attrName>style.visibility</p:attrName>
                                        </p:attrNameLst>
                                      </p:cBhvr>
                                      <p:to>
                                        <p:strVal val="visible"/>
                                      </p:to>
                                    </p:set>
                                    <p:anim calcmode="lin" valueType="num">
                                      <p:cBhvr additive="base">
                                        <p:cTn id="175" dur="500" fill="hold"/>
                                        <p:tgtEl>
                                          <p:spTgt spid="308440"/>
                                        </p:tgtEl>
                                        <p:attrNameLst>
                                          <p:attrName>ppt_x</p:attrName>
                                        </p:attrNameLst>
                                      </p:cBhvr>
                                      <p:tavLst>
                                        <p:tav tm="0">
                                          <p:val>
                                            <p:strVal val="#ppt_x"/>
                                          </p:val>
                                        </p:tav>
                                        <p:tav tm="100000">
                                          <p:val>
                                            <p:strVal val="#ppt_x"/>
                                          </p:val>
                                        </p:tav>
                                      </p:tavLst>
                                    </p:anim>
                                    <p:anim calcmode="lin" valueType="num">
                                      <p:cBhvr additive="base">
                                        <p:cTn id="176" dur="500" fill="hold"/>
                                        <p:tgtEl>
                                          <p:spTgt spid="308440"/>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308441"/>
                                        </p:tgtEl>
                                        <p:attrNameLst>
                                          <p:attrName>style.visibility</p:attrName>
                                        </p:attrNameLst>
                                      </p:cBhvr>
                                      <p:to>
                                        <p:strVal val="visible"/>
                                      </p:to>
                                    </p:set>
                                    <p:anim calcmode="lin" valueType="num">
                                      <p:cBhvr additive="base">
                                        <p:cTn id="179" dur="500" fill="hold"/>
                                        <p:tgtEl>
                                          <p:spTgt spid="308441"/>
                                        </p:tgtEl>
                                        <p:attrNameLst>
                                          <p:attrName>ppt_x</p:attrName>
                                        </p:attrNameLst>
                                      </p:cBhvr>
                                      <p:tavLst>
                                        <p:tav tm="0">
                                          <p:val>
                                            <p:strVal val="#ppt_x"/>
                                          </p:val>
                                        </p:tav>
                                        <p:tav tm="100000">
                                          <p:val>
                                            <p:strVal val="#ppt_x"/>
                                          </p:val>
                                        </p:tav>
                                      </p:tavLst>
                                    </p:anim>
                                    <p:anim calcmode="lin" valueType="num">
                                      <p:cBhvr additive="base">
                                        <p:cTn id="180" dur="500" fill="hold"/>
                                        <p:tgtEl>
                                          <p:spTgt spid="308441"/>
                                        </p:tgtEl>
                                        <p:attrNameLst>
                                          <p:attrName>ppt_y</p:attrName>
                                        </p:attrNameLst>
                                      </p:cBhvr>
                                      <p:tavLst>
                                        <p:tav tm="0">
                                          <p:val>
                                            <p:strVal val="1+#ppt_h/2"/>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2" presetClass="entr" presetSubtype="4" fill="hold" grpId="0" nodeType="clickEffect">
                                  <p:stCondLst>
                                    <p:cond delay="0"/>
                                  </p:stCondLst>
                                  <p:childTnLst>
                                    <p:set>
                                      <p:cBhvr>
                                        <p:cTn id="184" dur="1" fill="hold">
                                          <p:stCondLst>
                                            <p:cond delay="0"/>
                                          </p:stCondLst>
                                        </p:cTn>
                                        <p:tgtEl>
                                          <p:spTgt spid="308443"/>
                                        </p:tgtEl>
                                        <p:attrNameLst>
                                          <p:attrName>style.visibility</p:attrName>
                                        </p:attrNameLst>
                                      </p:cBhvr>
                                      <p:to>
                                        <p:strVal val="visible"/>
                                      </p:to>
                                    </p:set>
                                    <p:anim calcmode="lin" valueType="num">
                                      <p:cBhvr additive="base">
                                        <p:cTn id="185" dur="500" fill="hold"/>
                                        <p:tgtEl>
                                          <p:spTgt spid="308443"/>
                                        </p:tgtEl>
                                        <p:attrNameLst>
                                          <p:attrName>ppt_x</p:attrName>
                                        </p:attrNameLst>
                                      </p:cBhvr>
                                      <p:tavLst>
                                        <p:tav tm="0">
                                          <p:val>
                                            <p:strVal val="#ppt_x"/>
                                          </p:val>
                                        </p:tav>
                                        <p:tav tm="100000">
                                          <p:val>
                                            <p:strVal val="#ppt_x"/>
                                          </p:val>
                                        </p:tav>
                                      </p:tavLst>
                                    </p:anim>
                                    <p:anim calcmode="lin" valueType="num">
                                      <p:cBhvr additive="base">
                                        <p:cTn id="186" dur="500" fill="hold"/>
                                        <p:tgtEl>
                                          <p:spTgt spid="308443"/>
                                        </p:tgtEl>
                                        <p:attrNameLst>
                                          <p:attrName>ppt_y</p:attrName>
                                        </p:attrNameLst>
                                      </p:cBhvr>
                                      <p:tavLst>
                                        <p:tav tm="0">
                                          <p:val>
                                            <p:strVal val="1+#ppt_h/2"/>
                                          </p:val>
                                        </p:tav>
                                        <p:tav tm="100000">
                                          <p:val>
                                            <p:strVal val="#ppt_y"/>
                                          </p:val>
                                        </p:tav>
                                      </p:tavLst>
                                    </p:anim>
                                  </p:childTnLst>
                                </p:cTn>
                              </p:par>
                              <p:par>
                                <p:cTn id="187" presetID="2" presetClass="entr" presetSubtype="4" fill="hold" grpId="0" nodeType="withEffect">
                                  <p:stCondLst>
                                    <p:cond delay="0"/>
                                  </p:stCondLst>
                                  <p:childTnLst>
                                    <p:set>
                                      <p:cBhvr>
                                        <p:cTn id="188" dur="1" fill="hold">
                                          <p:stCondLst>
                                            <p:cond delay="0"/>
                                          </p:stCondLst>
                                        </p:cTn>
                                        <p:tgtEl>
                                          <p:spTgt spid="308444"/>
                                        </p:tgtEl>
                                        <p:attrNameLst>
                                          <p:attrName>style.visibility</p:attrName>
                                        </p:attrNameLst>
                                      </p:cBhvr>
                                      <p:to>
                                        <p:strVal val="visible"/>
                                      </p:to>
                                    </p:set>
                                    <p:anim calcmode="lin" valueType="num">
                                      <p:cBhvr additive="base">
                                        <p:cTn id="189" dur="500" fill="hold"/>
                                        <p:tgtEl>
                                          <p:spTgt spid="308444"/>
                                        </p:tgtEl>
                                        <p:attrNameLst>
                                          <p:attrName>ppt_x</p:attrName>
                                        </p:attrNameLst>
                                      </p:cBhvr>
                                      <p:tavLst>
                                        <p:tav tm="0">
                                          <p:val>
                                            <p:strVal val="#ppt_x"/>
                                          </p:val>
                                        </p:tav>
                                        <p:tav tm="100000">
                                          <p:val>
                                            <p:strVal val="#ppt_x"/>
                                          </p:val>
                                        </p:tav>
                                      </p:tavLst>
                                    </p:anim>
                                    <p:anim calcmode="lin" valueType="num">
                                      <p:cBhvr additive="base">
                                        <p:cTn id="190" dur="500" fill="hold"/>
                                        <p:tgtEl>
                                          <p:spTgt spid="308444"/>
                                        </p:tgtEl>
                                        <p:attrNameLst>
                                          <p:attrName>ppt_y</p:attrName>
                                        </p:attrNameLst>
                                      </p:cBhvr>
                                      <p:tavLst>
                                        <p:tav tm="0">
                                          <p:val>
                                            <p:strVal val="1+#ppt_h/2"/>
                                          </p:val>
                                        </p:tav>
                                        <p:tav tm="100000">
                                          <p:val>
                                            <p:strVal val="#ppt_y"/>
                                          </p:val>
                                        </p:tav>
                                      </p:tavLst>
                                    </p:anim>
                                  </p:childTnLst>
                                </p:cTn>
                              </p:par>
                              <p:par>
                                <p:cTn id="191" presetID="2" presetClass="entr" presetSubtype="4" fill="hold" grpId="0" nodeType="withEffect">
                                  <p:stCondLst>
                                    <p:cond delay="0"/>
                                  </p:stCondLst>
                                  <p:childTnLst>
                                    <p:set>
                                      <p:cBhvr>
                                        <p:cTn id="192" dur="1" fill="hold">
                                          <p:stCondLst>
                                            <p:cond delay="0"/>
                                          </p:stCondLst>
                                        </p:cTn>
                                        <p:tgtEl>
                                          <p:spTgt spid="308445"/>
                                        </p:tgtEl>
                                        <p:attrNameLst>
                                          <p:attrName>style.visibility</p:attrName>
                                        </p:attrNameLst>
                                      </p:cBhvr>
                                      <p:to>
                                        <p:strVal val="visible"/>
                                      </p:to>
                                    </p:set>
                                    <p:anim calcmode="lin" valueType="num">
                                      <p:cBhvr additive="base">
                                        <p:cTn id="193" dur="500" fill="hold"/>
                                        <p:tgtEl>
                                          <p:spTgt spid="308445"/>
                                        </p:tgtEl>
                                        <p:attrNameLst>
                                          <p:attrName>ppt_x</p:attrName>
                                        </p:attrNameLst>
                                      </p:cBhvr>
                                      <p:tavLst>
                                        <p:tav tm="0">
                                          <p:val>
                                            <p:strVal val="#ppt_x"/>
                                          </p:val>
                                        </p:tav>
                                        <p:tav tm="100000">
                                          <p:val>
                                            <p:strVal val="#ppt_x"/>
                                          </p:val>
                                        </p:tav>
                                      </p:tavLst>
                                    </p:anim>
                                    <p:anim calcmode="lin" valueType="num">
                                      <p:cBhvr additive="base">
                                        <p:cTn id="194" dur="500" fill="hold"/>
                                        <p:tgtEl>
                                          <p:spTgt spid="308445"/>
                                        </p:tgtEl>
                                        <p:attrNameLst>
                                          <p:attrName>ppt_y</p:attrName>
                                        </p:attrNameLst>
                                      </p:cBhvr>
                                      <p:tavLst>
                                        <p:tav tm="0">
                                          <p:val>
                                            <p:strVal val="1+#ppt_h/2"/>
                                          </p:val>
                                        </p:tav>
                                        <p:tav tm="100000">
                                          <p:val>
                                            <p:strVal val="#ppt_y"/>
                                          </p:val>
                                        </p:tav>
                                      </p:tavLst>
                                    </p:anim>
                                  </p:childTnLst>
                                </p:cTn>
                              </p:par>
                              <p:par>
                                <p:cTn id="195" presetID="2" presetClass="entr" presetSubtype="4" fill="hold" grpId="0" nodeType="withEffect">
                                  <p:stCondLst>
                                    <p:cond delay="0"/>
                                  </p:stCondLst>
                                  <p:childTnLst>
                                    <p:set>
                                      <p:cBhvr>
                                        <p:cTn id="196" dur="1" fill="hold">
                                          <p:stCondLst>
                                            <p:cond delay="0"/>
                                          </p:stCondLst>
                                        </p:cTn>
                                        <p:tgtEl>
                                          <p:spTgt spid="308446"/>
                                        </p:tgtEl>
                                        <p:attrNameLst>
                                          <p:attrName>style.visibility</p:attrName>
                                        </p:attrNameLst>
                                      </p:cBhvr>
                                      <p:to>
                                        <p:strVal val="visible"/>
                                      </p:to>
                                    </p:set>
                                    <p:anim calcmode="lin" valueType="num">
                                      <p:cBhvr additive="base">
                                        <p:cTn id="197" dur="500" fill="hold"/>
                                        <p:tgtEl>
                                          <p:spTgt spid="308446"/>
                                        </p:tgtEl>
                                        <p:attrNameLst>
                                          <p:attrName>ppt_x</p:attrName>
                                        </p:attrNameLst>
                                      </p:cBhvr>
                                      <p:tavLst>
                                        <p:tav tm="0">
                                          <p:val>
                                            <p:strVal val="#ppt_x"/>
                                          </p:val>
                                        </p:tav>
                                        <p:tav tm="100000">
                                          <p:val>
                                            <p:strVal val="#ppt_x"/>
                                          </p:val>
                                        </p:tav>
                                      </p:tavLst>
                                    </p:anim>
                                    <p:anim calcmode="lin" valueType="num">
                                      <p:cBhvr additive="base">
                                        <p:cTn id="198" dur="500" fill="hold"/>
                                        <p:tgtEl>
                                          <p:spTgt spid="308446"/>
                                        </p:tgtEl>
                                        <p:attrNameLst>
                                          <p:attrName>ppt_y</p:attrName>
                                        </p:attrNameLst>
                                      </p:cBhvr>
                                      <p:tavLst>
                                        <p:tav tm="0">
                                          <p:val>
                                            <p:strVal val="1+#ppt_h/2"/>
                                          </p:val>
                                        </p:tav>
                                        <p:tav tm="100000">
                                          <p:val>
                                            <p:strVal val="#ppt_y"/>
                                          </p:val>
                                        </p:tav>
                                      </p:tavLst>
                                    </p:anim>
                                  </p:childTnLst>
                                </p:cTn>
                              </p:par>
                              <p:par>
                                <p:cTn id="199" presetID="2" presetClass="entr" presetSubtype="4" fill="hold" grpId="0" nodeType="withEffect">
                                  <p:stCondLst>
                                    <p:cond delay="0"/>
                                  </p:stCondLst>
                                  <p:childTnLst>
                                    <p:set>
                                      <p:cBhvr>
                                        <p:cTn id="200" dur="1" fill="hold">
                                          <p:stCondLst>
                                            <p:cond delay="0"/>
                                          </p:stCondLst>
                                        </p:cTn>
                                        <p:tgtEl>
                                          <p:spTgt spid="308447"/>
                                        </p:tgtEl>
                                        <p:attrNameLst>
                                          <p:attrName>style.visibility</p:attrName>
                                        </p:attrNameLst>
                                      </p:cBhvr>
                                      <p:to>
                                        <p:strVal val="visible"/>
                                      </p:to>
                                    </p:set>
                                    <p:anim calcmode="lin" valueType="num">
                                      <p:cBhvr additive="base">
                                        <p:cTn id="201" dur="500" fill="hold"/>
                                        <p:tgtEl>
                                          <p:spTgt spid="308447"/>
                                        </p:tgtEl>
                                        <p:attrNameLst>
                                          <p:attrName>ppt_x</p:attrName>
                                        </p:attrNameLst>
                                      </p:cBhvr>
                                      <p:tavLst>
                                        <p:tav tm="0">
                                          <p:val>
                                            <p:strVal val="#ppt_x"/>
                                          </p:val>
                                        </p:tav>
                                        <p:tav tm="100000">
                                          <p:val>
                                            <p:strVal val="#ppt_x"/>
                                          </p:val>
                                        </p:tav>
                                      </p:tavLst>
                                    </p:anim>
                                    <p:anim calcmode="lin" valueType="num">
                                      <p:cBhvr additive="base">
                                        <p:cTn id="202" dur="500" fill="hold"/>
                                        <p:tgtEl>
                                          <p:spTgt spid="308447"/>
                                        </p:tgtEl>
                                        <p:attrNameLst>
                                          <p:attrName>ppt_y</p:attrName>
                                        </p:attrNameLst>
                                      </p:cBhvr>
                                      <p:tavLst>
                                        <p:tav tm="0">
                                          <p:val>
                                            <p:strVal val="1+#ppt_h/2"/>
                                          </p:val>
                                        </p:tav>
                                        <p:tav tm="100000">
                                          <p:val>
                                            <p:strVal val="#ppt_y"/>
                                          </p:val>
                                        </p:tav>
                                      </p:tavLst>
                                    </p:anim>
                                  </p:childTnLst>
                                </p:cTn>
                              </p:par>
                              <p:par>
                                <p:cTn id="203" presetID="2" presetClass="entr" presetSubtype="4" fill="hold" grpId="0" nodeType="withEffect">
                                  <p:stCondLst>
                                    <p:cond delay="0"/>
                                  </p:stCondLst>
                                  <p:childTnLst>
                                    <p:set>
                                      <p:cBhvr>
                                        <p:cTn id="204" dur="1" fill="hold">
                                          <p:stCondLst>
                                            <p:cond delay="0"/>
                                          </p:stCondLst>
                                        </p:cTn>
                                        <p:tgtEl>
                                          <p:spTgt spid="308448"/>
                                        </p:tgtEl>
                                        <p:attrNameLst>
                                          <p:attrName>style.visibility</p:attrName>
                                        </p:attrNameLst>
                                      </p:cBhvr>
                                      <p:to>
                                        <p:strVal val="visible"/>
                                      </p:to>
                                    </p:set>
                                    <p:anim calcmode="lin" valueType="num">
                                      <p:cBhvr additive="base">
                                        <p:cTn id="205" dur="500" fill="hold"/>
                                        <p:tgtEl>
                                          <p:spTgt spid="308448"/>
                                        </p:tgtEl>
                                        <p:attrNameLst>
                                          <p:attrName>ppt_x</p:attrName>
                                        </p:attrNameLst>
                                      </p:cBhvr>
                                      <p:tavLst>
                                        <p:tav tm="0">
                                          <p:val>
                                            <p:strVal val="#ppt_x"/>
                                          </p:val>
                                        </p:tav>
                                        <p:tav tm="100000">
                                          <p:val>
                                            <p:strVal val="#ppt_x"/>
                                          </p:val>
                                        </p:tav>
                                      </p:tavLst>
                                    </p:anim>
                                    <p:anim calcmode="lin" valueType="num">
                                      <p:cBhvr additive="base">
                                        <p:cTn id="206" dur="500" fill="hold"/>
                                        <p:tgtEl>
                                          <p:spTgt spid="308448"/>
                                        </p:tgtEl>
                                        <p:attrNameLst>
                                          <p:attrName>ppt_y</p:attrName>
                                        </p:attrNameLst>
                                      </p:cBhvr>
                                      <p:tavLst>
                                        <p:tav tm="0">
                                          <p:val>
                                            <p:strVal val="1+#ppt_h/2"/>
                                          </p:val>
                                        </p:tav>
                                        <p:tav tm="100000">
                                          <p:val>
                                            <p:strVal val="#ppt_y"/>
                                          </p:val>
                                        </p:tav>
                                      </p:tavLst>
                                    </p:anim>
                                  </p:childTnLst>
                                </p:cTn>
                              </p:par>
                              <p:par>
                                <p:cTn id="207" presetID="2" presetClass="entr" presetSubtype="4" fill="hold" grpId="0" nodeType="withEffect">
                                  <p:stCondLst>
                                    <p:cond delay="0"/>
                                  </p:stCondLst>
                                  <p:childTnLst>
                                    <p:set>
                                      <p:cBhvr>
                                        <p:cTn id="208" dur="1" fill="hold">
                                          <p:stCondLst>
                                            <p:cond delay="0"/>
                                          </p:stCondLst>
                                        </p:cTn>
                                        <p:tgtEl>
                                          <p:spTgt spid="308449"/>
                                        </p:tgtEl>
                                        <p:attrNameLst>
                                          <p:attrName>style.visibility</p:attrName>
                                        </p:attrNameLst>
                                      </p:cBhvr>
                                      <p:to>
                                        <p:strVal val="visible"/>
                                      </p:to>
                                    </p:set>
                                    <p:anim calcmode="lin" valueType="num">
                                      <p:cBhvr additive="base">
                                        <p:cTn id="209" dur="500" fill="hold"/>
                                        <p:tgtEl>
                                          <p:spTgt spid="308449"/>
                                        </p:tgtEl>
                                        <p:attrNameLst>
                                          <p:attrName>ppt_x</p:attrName>
                                        </p:attrNameLst>
                                      </p:cBhvr>
                                      <p:tavLst>
                                        <p:tav tm="0">
                                          <p:val>
                                            <p:strVal val="#ppt_x"/>
                                          </p:val>
                                        </p:tav>
                                        <p:tav tm="100000">
                                          <p:val>
                                            <p:strVal val="#ppt_x"/>
                                          </p:val>
                                        </p:tav>
                                      </p:tavLst>
                                    </p:anim>
                                    <p:anim calcmode="lin" valueType="num">
                                      <p:cBhvr additive="base">
                                        <p:cTn id="210" dur="500" fill="hold"/>
                                        <p:tgtEl>
                                          <p:spTgt spid="308449"/>
                                        </p:tgtEl>
                                        <p:attrNameLst>
                                          <p:attrName>ppt_y</p:attrName>
                                        </p:attrNameLst>
                                      </p:cBhvr>
                                      <p:tavLst>
                                        <p:tav tm="0">
                                          <p:val>
                                            <p:strVal val="1+#ppt_h/2"/>
                                          </p:val>
                                        </p:tav>
                                        <p:tav tm="100000">
                                          <p:val>
                                            <p:strVal val="#ppt_y"/>
                                          </p:val>
                                        </p:tav>
                                      </p:tavLst>
                                    </p:anim>
                                  </p:childTnLst>
                                </p:cTn>
                              </p:par>
                              <p:par>
                                <p:cTn id="211" presetID="2" presetClass="entr" presetSubtype="4" fill="hold" grpId="0" nodeType="withEffect">
                                  <p:stCondLst>
                                    <p:cond delay="0"/>
                                  </p:stCondLst>
                                  <p:childTnLst>
                                    <p:set>
                                      <p:cBhvr>
                                        <p:cTn id="212" dur="1" fill="hold">
                                          <p:stCondLst>
                                            <p:cond delay="0"/>
                                          </p:stCondLst>
                                        </p:cTn>
                                        <p:tgtEl>
                                          <p:spTgt spid="308450"/>
                                        </p:tgtEl>
                                        <p:attrNameLst>
                                          <p:attrName>style.visibility</p:attrName>
                                        </p:attrNameLst>
                                      </p:cBhvr>
                                      <p:to>
                                        <p:strVal val="visible"/>
                                      </p:to>
                                    </p:set>
                                    <p:anim calcmode="lin" valueType="num">
                                      <p:cBhvr additive="base">
                                        <p:cTn id="213" dur="500" fill="hold"/>
                                        <p:tgtEl>
                                          <p:spTgt spid="308450"/>
                                        </p:tgtEl>
                                        <p:attrNameLst>
                                          <p:attrName>ppt_x</p:attrName>
                                        </p:attrNameLst>
                                      </p:cBhvr>
                                      <p:tavLst>
                                        <p:tav tm="0">
                                          <p:val>
                                            <p:strVal val="#ppt_x"/>
                                          </p:val>
                                        </p:tav>
                                        <p:tav tm="100000">
                                          <p:val>
                                            <p:strVal val="#ppt_x"/>
                                          </p:val>
                                        </p:tav>
                                      </p:tavLst>
                                    </p:anim>
                                    <p:anim calcmode="lin" valueType="num">
                                      <p:cBhvr additive="base">
                                        <p:cTn id="214" dur="500" fill="hold"/>
                                        <p:tgtEl>
                                          <p:spTgt spid="308450"/>
                                        </p:tgtEl>
                                        <p:attrNameLst>
                                          <p:attrName>ppt_y</p:attrName>
                                        </p:attrNameLst>
                                      </p:cBhvr>
                                      <p:tavLst>
                                        <p:tav tm="0">
                                          <p:val>
                                            <p:strVal val="1+#ppt_h/2"/>
                                          </p:val>
                                        </p:tav>
                                        <p:tav tm="100000">
                                          <p:val>
                                            <p:strVal val="#ppt_y"/>
                                          </p:val>
                                        </p:tav>
                                      </p:tavLst>
                                    </p:anim>
                                  </p:childTnLst>
                                </p:cTn>
                              </p:par>
                              <p:par>
                                <p:cTn id="215" presetID="2" presetClass="entr" presetSubtype="4" fill="hold" grpId="0" nodeType="withEffect">
                                  <p:stCondLst>
                                    <p:cond delay="0"/>
                                  </p:stCondLst>
                                  <p:childTnLst>
                                    <p:set>
                                      <p:cBhvr>
                                        <p:cTn id="216" dur="1" fill="hold">
                                          <p:stCondLst>
                                            <p:cond delay="0"/>
                                          </p:stCondLst>
                                        </p:cTn>
                                        <p:tgtEl>
                                          <p:spTgt spid="308451"/>
                                        </p:tgtEl>
                                        <p:attrNameLst>
                                          <p:attrName>style.visibility</p:attrName>
                                        </p:attrNameLst>
                                      </p:cBhvr>
                                      <p:to>
                                        <p:strVal val="visible"/>
                                      </p:to>
                                    </p:set>
                                    <p:anim calcmode="lin" valueType="num">
                                      <p:cBhvr additive="base">
                                        <p:cTn id="217" dur="500" fill="hold"/>
                                        <p:tgtEl>
                                          <p:spTgt spid="308451"/>
                                        </p:tgtEl>
                                        <p:attrNameLst>
                                          <p:attrName>ppt_x</p:attrName>
                                        </p:attrNameLst>
                                      </p:cBhvr>
                                      <p:tavLst>
                                        <p:tav tm="0">
                                          <p:val>
                                            <p:strVal val="#ppt_x"/>
                                          </p:val>
                                        </p:tav>
                                        <p:tav tm="100000">
                                          <p:val>
                                            <p:strVal val="#ppt_x"/>
                                          </p:val>
                                        </p:tav>
                                      </p:tavLst>
                                    </p:anim>
                                    <p:anim calcmode="lin" valueType="num">
                                      <p:cBhvr additive="base">
                                        <p:cTn id="218" dur="500" fill="hold"/>
                                        <p:tgtEl>
                                          <p:spTgt spid="308451"/>
                                        </p:tgtEl>
                                        <p:attrNameLst>
                                          <p:attrName>ppt_y</p:attrName>
                                        </p:attrNameLst>
                                      </p:cBhvr>
                                      <p:tavLst>
                                        <p:tav tm="0">
                                          <p:val>
                                            <p:strVal val="1+#ppt_h/2"/>
                                          </p:val>
                                        </p:tav>
                                        <p:tav tm="100000">
                                          <p:val>
                                            <p:strVal val="#ppt_y"/>
                                          </p:val>
                                        </p:tav>
                                      </p:tavLst>
                                    </p:anim>
                                  </p:childTnLst>
                                </p:cTn>
                              </p:par>
                              <p:par>
                                <p:cTn id="219" presetID="2" presetClass="entr" presetSubtype="4" fill="hold" grpId="0" nodeType="withEffect">
                                  <p:stCondLst>
                                    <p:cond delay="0"/>
                                  </p:stCondLst>
                                  <p:childTnLst>
                                    <p:set>
                                      <p:cBhvr>
                                        <p:cTn id="220" dur="1" fill="hold">
                                          <p:stCondLst>
                                            <p:cond delay="0"/>
                                          </p:stCondLst>
                                        </p:cTn>
                                        <p:tgtEl>
                                          <p:spTgt spid="308452"/>
                                        </p:tgtEl>
                                        <p:attrNameLst>
                                          <p:attrName>style.visibility</p:attrName>
                                        </p:attrNameLst>
                                      </p:cBhvr>
                                      <p:to>
                                        <p:strVal val="visible"/>
                                      </p:to>
                                    </p:set>
                                    <p:anim calcmode="lin" valueType="num">
                                      <p:cBhvr additive="base">
                                        <p:cTn id="221" dur="500" fill="hold"/>
                                        <p:tgtEl>
                                          <p:spTgt spid="308452"/>
                                        </p:tgtEl>
                                        <p:attrNameLst>
                                          <p:attrName>ppt_x</p:attrName>
                                        </p:attrNameLst>
                                      </p:cBhvr>
                                      <p:tavLst>
                                        <p:tav tm="0">
                                          <p:val>
                                            <p:strVal val="#ppt_x"/>
                                          </p:val>
                                        </p:tav>
                                        <p:tav tm="100000">
                                          <p:val>
                                            <p:strVal val="#ppt_x"/>
                                          </p:val>
                                        </p:tav>
                                      </p:tavLst>
                                    </p:anim>
                                    <p:anim calcmode="lin" valueType="num">
                                      <p:cBhvr additive="base">
                                        <p:cTn id="222" dur="500" fill="hold"/>
                                        <p:tgtEl>
                                          <p:spTgt spid="308452"/>
                                        </p:tgtEl>
                                        <p:attrNameLst>
                                          <p:attrName>ppt_y</p:attrName>
                                        </p:attrNameLst>
                                      </p:cBhvr>
                                      <p:tavLst>
                                        <p:tav tm="0">
                                          <p:val>
                                            <p:strVal val="1+#ppt_h/2"/>
                                          </p:val>
                                        </p:tav>
                                        <p:tav tm="100000">
                                          <p:val>
                                            <p:strVal val="#ppt_y"/>
                                          </p:val>
                                        </p:tav>
                                      </p:tavLst>
                                    </p:anim>
                                  </p:childTnLst>
                                </p:cTn>
                              </p:par>
                              <p:par>
                                <p:cTn id="223" presetID="2" presetClass="entr" presetSubtype="4" fill="hold" grpId="0" nodeType="withEffect">
                                  <p:stCondLst>
                                    <p:cond delay="0"/>
                                  </p:stCondLst>
                                  <p:childTnLst>
                                    <p:set>
                                      <p:cBhvr>
                                        <p:cTn id="224" dur="1" fill="hold">
                                          <p:stCondLst>
                                            <p:cond delay="0"/>
                                          </p:stCondLst>
                                        </p:cTn>
                                        <p:tgtEl>
                                          <p:spTgt spid="308453"/>
                                        </p:tgtEl>
                                        <p:attrNameLst>
                                          <p:attrName>style.visibility</p:attrName>
                                        </p:attrNameLst>
                                      </p:cBhvr>
                                      <p:to>
                                        <p:strVal val="visible"/>
                                      </p:to>
                                    </p:set>
                                    <p:anim calcmode="lin" valueType="num">
                                      <p:cBhvr additive="base">
                                        <p:cTn id="225" dur="500" fill="hold"/>
                                        <p:tgtEl>
                                          <p:spTgt spid="308453"/>
                                        </p:tgtEl>
                                        <p:attrNameLst>
                                          <p:attrName>ppt_x</p:attrName>
                                        </p:attrNameLst>
                                      </p:cBhvr>
                                      <p:tavLst>
                                        <p:tav tm="0">
                                          <p:val>
                                            <p:strVal val="#ppt_x"/>
                                          </p:val>
                                        </p:tav>
                                        <p:tav tm="100000">
                                          <p:val>
                                            <p:strVal val="#ppt_x"/>
                                          </p:val>
                                        </p:tav>
                                      </p:tavLst>
                                    </p:anim>
                                    <p:anim calcmode="lin" valueType="num">
                                      <p:cBhvr additive="base">
                                        <p:cTn id="226" dur="500" fill="hold"/>
                                        <p:tgtEl>
                                          <p:spTgt spid="308453"/>
                                        </p:tgtEl>
                                        <p:attrNameLst>
                                          <p:attrName>ppt_y</p:attrName>
                                        </p:attrNameLst>
                                      </p:cBhvr>
                                      <p:tavLst>
                                        <p:tav tm="0">
                                          <p:val>
                                            <p:strVal val="1+#ppt_h/2"/>
                                          </p:val>
                                        </p:tav>
                                        <p:tav tm="100000">
                                          <p:val>
                                            <p:strVal val="#ppt_y"/>
                                          </p:val>
                                        </p:tav>
                                      </p:tavLst>
                                    </p:anim>
                                  </p:childTnLst>
                                </p:cTn>
                              </p:par>
                              <p:par>
                                <p:cTn id="227" presetID="2" presetClass="entr" presetSubtype="4" fill="hold" grpId="0" nodeType="withEffect">
                                  <p:stCondLst>
                                    <p:cond delay="0"/>
                                  </p:stCondLst>
                                  <p:childTnLst>
                                    <p:set>
                                      <p:cBhvr>
                                        <p:cTn id="228" dur="1" fill="hold">
                                          <p:stCondLst>
                                            <p:cond delay="0"/>
                                          </p:stCondLst>
                                        </p:cTn>
                                        <p:tgtEl>
                                          <p:spTgt spid="308454"/>
                                        </p:tgtEl>
                                        <p:attrNameLst>
                                          <p:attrName>style.visibility</p:attrName>
                                        </p:attrNameLst>
                                      </p:cBhvr>
                                      <p:to>
                                        <p:strVal val="visible"/>
                                      </p:to>
                                    </p:set>
                                    <p:anim calcmode="lin" valueType="num">
                                      <p:cBhvr additive="base">
                                        <p:cTn id="229" dur="500" fill="hold"/>
                                        <p:tgtEl>
                                          <p:spTgt spid="308454"/>
                                        </p:tgtEl>
                                        <p:attrNameLst>
                                          <p:attrName>ppt_x</p:attrName>
                                        </p:attrNameLst>
                                      </p:cBhvr>
                                      <p:tavLst>
                                        <p:tav tm="0">
                                          <p:val>
                                            <p:strVal val="#ppt_x"/>
                                          </p:val>
                                        </p:tav>
                                        <p:tav tm="100000">
                                          <p:val>
                                            <p:strVal val="#ppt_x"/>
                                          </p:val>
                                        </p:tav>
                                      </p:tavLst>
                                    </p:anim>
                                    <p:anim calcmode="lin" valueType="num">
                                      <p:cBhvr additive="base">
                                        <p:cTn id="230" dur="500" fill="hold"/>
                                        <p:tgtEl>
                                          <p:spTgt spid="308454"/>
                                        </p:tgtEl>
                                        <p:attrNameLst>
                                          <p:attrName>ppt_y</p:attrName>
                                        </p:attrNameLst>
                                      </p:cBhvr>
                                      <p:tavLst>
                                        <p:tav tm="0">
                                          <p:val>
                                            <p:strVal val="1+#ppt_h/2"/>
                                          </p:val>
                                        </p:tav>
                                        <p:tav tm="100000">
                                          <p:val>
                                            <p:strVal val="#ppt_y"/>
                                          </p:val>
                                        </p:tav>
                                      </p:tavLst>
                                    </p:anim>
                                  </p:childTnLst>
                                </p:cTn>
                              </p:par>
                              <p:par>
                                <p:cTn id="231" presetID="2" presetClass="entr" presetSubtype="4" fill="hold" grpId="0" nodeType="withEffect">
                                  <p:stCondLst>
                                    <p:cond delay="0"/>
                                  </p:stCondLst>
                                  <p:childTnLst>
                                    <p:set>
                                      <p:cBhvr>
                                        <p:cTn id="232" dur="1" fill="hold">
                                          <p:stCondLst>
                                            <p:cond delay="0"/>
                                          </p:stCondLst>
                                        </p:cTn>
                                        <p:tgtEl>
                                          <p:spTgt spid="308455"/>
                                        </p:tgtEl>
                                        <p:attrNameLst>
                                          <p:attrName>style.visibility</p:attrName>
                                        </p:attrNameLst>
                                      </p:cBhvr>
                                      <p:to>
                                        <p:strVal val="visible"/>
                                      </p:to>
                                    </p:set>
                                    <p:anim calcmode="lin" valueType="num">
                                      <p:cBhvr additive="base">
                                        <p:cTn id="233" dur="500" fill="hold"/>
                                        <p:tgtEl>
                                          <p:spTgt spid="308455"/>
                                        </p:tgtEl>
                                        <p:attrNameLst>
                                          <p:attrName>ppt_x</p:attrName>
                                        </p:attrNameLst>
                                      </p:cBhvr>
                                      <p:tavLst>
                                        <p:tav tm="0">
                                          <p:val>
                                            <p:strVal val="#ppt_x"/>
                                          </p:val>
                                        </p:tav>
                                        <p:tav tm="100000">
                                          <p:val>
                                            <p:strVal val="#ppt_x"/>
                                          </p:val>
                                        </p:tav>
                                      </p:tavLst>
                                    </p:anim>
                                    <p:anim calcmode="lin" valueType="num">
                                      <p:cBhvr additive="base">
                                        <p:cTn id="234" dur="500" fill="hold"/>
                                        <p:tgtEl>
                                          <p:spTgt spid="308455"/>
                                        </p:tgtEl>
                                        <p:attrNameLst>
                                          <p:attrName>ppt_y</p:attrName>
                                        </p:attrNameLst>
                                      </p:cBhvr>
                                      <p:tavLst>
                                        <p:tav tm="0">
                                          <p:val>
                                            <p:strVal val="1+#ppt_h/2"/>
                                          </p:val>
                                        </p:tav>
                                        <p:tav tm="100000">
                                          <p:val>
                                            <p:strVal val="#ppt_y"/>
                                          </p:val>
                                        </p:tav>
                                      </p:tavLst>
                                    </p:anim>
                                  </p:childTnLst>
                                </p:cTn>
                              </p:par>
                              <p:par>
                                <p:cTn id="235" presetID="2" presetClass="entr" presetSubtype="4" fill="hold" grpId="0" nodeType="withEffect">
                                  <p:stCondLst>
                                    <p:cond delay="0"/>
                                  </p:stCondLst>
                                  <p:childTnLst>
                                    <p:set>
                                      <p:cBhvr>
                                        <p:cTn id="236" dur="1" fill="hold">
                                          <p:stCondLst>
                                            <p:cond delay="0"/>
                                          </p:stCondLst>
                                        </p:cTn>
                                        <p:tgtEl>
                                          <p:spTgt spid="308456"/>
                                        </p:tgtEl>
                                        <p:attrNameLst>
                                          <p:attrName>style.visibility</p:attrName>
                                        </p:attrNameLst>
                                      </p:cBhvr>
                                      <p:to>
                                        <p:strVal val="visible"/>
                                      </p:to>
                                    </p:set>
                                    <p:anim calcmode="lin" valueType="num">
                                      <p:cBhvr additive="base">
                                        <p:cTn id="237" dur="500" fill="hold"/>
                                        <p:tgtEl>
                                          <p:spTgt spid="308456"/>
                                        </p:tgtEl>
                                        <p:attrNameLst>
                                          <p:attrName>ppt_x</p:attrName>
                                        </p:attrNameLst>
                                      </p:cBhvr>
                                      <p:tavLst>
                                        <p:tav tm="0">
                                          <p:val>
                                            <p:strVal val="#ppt_x"/>
                                          </p:val>
                                        </p:tav>
                                        <p:tav tm="100000">
                                          <p:val>
                                            <p:strVal val="#ppt_x"/>
                                          </p:val>
                                        </p:tav>
                                      </p:tavLst>
                                    </p:anim>
                                    <p:anim calcmode="lin" valueType="num">
                                      <p:cBhvr additive="base">
                                        <p:cTn id="238" dur="500" fill="hold"/>
                                        <p:tgtEl>
                                          <p:spTgt spid="308456"/>
                                        </p:tgtEl>
                                        <p:attrNameLst>
                                          <p:attrName>ppt_y</p:attrName>
                                        </p:attrNameLst>
                                      </p:cBhvr>
                                      <p:tavLst>
                                        <p:tav tm="0">
                                          <p:val>
                                            <p:strVal val="1+#ppt_h/2"/>
                                          </p:val>
                                        </p:tav>
                                        <p:tav tm="100000">
                                          <p:val>
                                            <p:strVal val="#ppt_y"/>
                                          </p:val>
                                        </p:tav>
                                      </p:tavLst>
                                    </p:anim>
                                  </p:childTnLst>
                                </p:cTn>
                              </p:par>
                              <p:par>
                                <p:cTn id="239" presetID="2" presetClass="entr" presetSubtype="4" fill="hold" grpId="0" nodeType="withEffect">
                                  <p:stCondLst>
                                    <p:cond delay="0"/>
                                  </p:stCondLst>
                                  <p:childTnLst>
                                    <p:set>
                                      <p:cBhvr>
                                        <p:cTn id="240" dur="1" fill="hold">
                                          <p:stCondLst>
                                            <p:cond delay="0"/>
                                          </p:stCondLst>
                                        </p:cTn>
                                        <p:tgtEl>
                                          <p:spTgt spid="308457"/>
                                        </p:tgtEl>
                                        <p:attrNameLst>
                                          <p:attrName>style.visibility</p:attrName>
                                        </p:attrNameLst>
                                      </p:cBhvr>
                                      <p:to>
                                        <p:strVal val="visible"/>
                                      </p:to>
                                    </p:set>
                                    <p:anim calcmode="lin" valueType="num">
                                      <p:cBhvr additive="base">
                                        <p:cTn id="241" dur="500" fill="hold"/>
                                        <p:tgtEl>
                                          <p:spTgt spid="308457"/>
                                        </p:tgtEl>
                                        <p:attrNameLst>
                                          <p:attrName>ppt_x</p:attrName>
                                        </p:attrNameLst>
                                      </p:cBhvr>
                                      <p:tavLst>
                                        <p:tav tm="0">
                                          <p:val>
                                            <p:strVal val="#ppt_x"/>
                                          </p:val>
                                        </p:tav>
                                        <p:tav tm="100000">
                                          <p:val>
                                            <p:strVal val="#ppt_x"/>
                                          </p:val>
                                        </p:tav>
                                      </p:tavLst>
                                    </p:anim>
                                    <p:anim calcmode="lin" valueType="num">
                                      <p:cBhvr additive="base">
                                        <p:cTn id="242" dur="500" fill="hold"/>
                                        <p:tgtEl>
                                          <p:spTgt spid="308457"/>
                                        </p:tgtEl>
                                        <p:attrNameLst>
                                          <p:attrName>ppt_y</p:attrName>
                                        </p:attrNameLst>
                                      </p:cBhvr>
                                      <p:tavLst>
                                        <p:tav tm="0">
                                          <p:val>
                                            <p:strVal val="1+#ppt_h/2"/>
                                          </p:val>
                                        </p:tav>
                                        <p:tav tm="100000">
                                          <p:val>
                                            <p:strVal val="#ppt_y"/>
                                          </p:val>
                                        </p:tav>
                                      </p:tavLst>
                                    </p:anim>
                                  </p:childTnLst>
                                </p:cTn>
                              </p:par>
                              <p:par>
                                <p:cTn id="243" presetID="2" presetClass="entr" presetSubtype="4" fill="hold" grpId="0" nodeType="withEffect">
                                  <p:stCondLst>
                                    <p:cond delay="0"/>
                                  </p:stCondLst>
                                  <p:childTnLst>
                                    <p:set>
                                      <p:cBhvr>
                                        <p:cTn id="244" dur="1" fill="hold">
                                          <p:stCondLst>
                                            <p:cond delay="0"/>
                                          </p:stCondLst>
                                        </p:cTn>
                                        <p:tgtEl>
                                          <p:spTgt spid="308458"/>
                                        </p:tgtEl>
                                        <p:attrNameLst>
                                          <p:attrName>style.visibility</p:attrName>
                                        </p:attrNameLst>
                                      </p:cBhvr>
                                      <p:to>
                                        <p:strVal val="visible"/>
                                      </p:to>
                                    </p:set>
                                    <p:anim calcmode="lin" valueType="num">
                                      <p:cBhvr additive="base">
                                        <p:cTn id="245" dur="500" fill="hold"/>
                                        <p:tgtEl>
                                          <p:spTgt spid="308458"/>
                                        </p:tgtEl>
                                        <p:attrNameLst>
                                          <p:attrName>ppt_x</p:attrName>
                                        </p:attrNameLst>
                                      </p:cBhvr>
                                      <p:tavLst>
                                        <p:tav tm="0">
                                          <p:val>
                                            <p:strVal val="#ppt_x"/>
                                          </p:val>
                                        </p:tav>
                                        <p:tav tm="100000">
                                          <p:val>
                                            <p:strVal val="#ppt_x"/>
                                          </p:val>
                                        </p:tav>
                                      </p:tavLst>
                                    </p:anim>
                                    <p:anim calcmode="lin" valueType="num">
                                      <p:cBhvr additive="base">
                                        <p:cTn id="246" dur="500" fill="hold"/>
                                        <p:tgtEl>
                                          <p:spTgt spid="308458"/>
                                        </p:tgtEl>
                                        <p:attrNameLst>
                                          <p:attrName>ppt_y</p:attrName>
                                        </p:attrNameLst>
                                      </p:cBhvr>
                                      <p:tavLst>
                                        <p:tav tm="0">
                                          <p:val>
                                            <p:strVal val="1+#ppt_h/2"/>
                                          </p:val>
                                        </p:tav>
                                        <p:tav tm="100000">
                                          <p:val>
                                            <p:strVal val="#ppt_y"/>
                                          </p:val>
                                        </p:tav>
                                      </p:tavLst>
                                    </p:anim>
                                  </p:childTnLst>
                                </p:cTn>
                              </p:par>
                              <p:par>
                                <p:cTn id="247" presetID="2" presetClass="entr" presetSubtype="4" fill="hold" grpId="0" nodeType="withEffect">
                                  <p:stCondLst>
                                    <p:cond delay="0"/>
                                  </p:stCondLst>
                                  <p:childTnLst>
                                    <p:set>
                                      <p:cBhvr>
                                        <p:cTn id="248" dur="1" fill="hold">
                                          <p:stCondLst>
                                            <p:cond delay="0"/>
                                          </p:stCondLst>
                                        </p:cTn>
                                        <p:tgtEl>
                                          <p:spTgt spid="308459"/>
                                        </p:tgtEl>
                                        <p:attrNameLst>
                                          <p:attrName>style.visibility</p:attrName>
                                        </p:attrNameLst>
                                      </p:cBhvr>
                                      <p:to>
                                        <p:strVal val="visible"/>
                                      </p:to>
                                    </p:set>
                                    <p:anim calcmode="lin" valueType="num">
                                      <p:cBhvr additive="base">
                                        <p:cTn id="249" dur="500" fill="hold"/>
                                        <p:tgtEl>
                                          <p:spTgt spid="308459"/>
                                        </p:tgtEl>
                                        <p:attrNameLst>
                                          <p:attrName>ppt_x</p:attrName>
                                        </p:attrNameLst>
                                      </p:cBhvr>
                                      <p:tavLst>
                                        <p:tav tm="0">
                                          <p:val>
                                            <p:strVal val="#ppt_x"/>
                                          </p:val>
                                        </p:tav>
                                        <p:tav tm="100000">
                                          <p:val>
                                            <p:strVal val="#ppt_x"/>
                                          </p:val>
                                        </p:tav>
                                      </p:tavLst>
                                    </p:anim>
                                    <p:anim calcmode="lin" valueType="num">
                                      <p:cBhvr additive="base">
                                        <p:cTn id="250" dur="500" fill="hold"/>
                                        <p:tgtEl>
                                          <p:spTgt spid="308459"/>
                                        </p:tgtEl>
                                        <p:attrNameLst>
                                          <p:attrName>ppt_y</p:attrName>
                                        </p:attrNameLst>
                                      </p:cBhvr>
                                      <p:tavLst>
                                        <p:tav tm="0">
                                          <p:val>
                                            <p:strVal val="1+#ppt_h/2"/>
                                          </p:val>
                                        </p:tav>
                                        <p:tav tm="100000">
                                          <p:val>
                                            <p:strVal val="#ppt_y"/>
                                          </p:val>
                                        </p:tav>
                                      </p:tavLst>
                                    </p:anim>
                                  </p:childTnLst>
                                </p:cTn>
                              </p:par>
                              <p:par>
                                <p:cTn id="251" presetID="2" presetClass="entr" presetSubtype="4" fill="hold" grpId="0" nodeType="withEffect">
                                  <p:stCondLst>
                                    <p:cond delay="0"/>
                                  </p:stCondLst>
                                  <p:childTnLst>
                                    <p:set>
                                      <p:cBhvr>
                                        <p:cTn id="252" dur="1" fill="hold">
                                          <p:stCondLst>
                                            <p:cond delay="0"/>
                                          </p:stCondLst>
                                        </p:cTn>
                                        <p:tgtEl>
                                          <p:spTgt spid="308460"/>
                                        </p:tgtEl>
                                        <p:attrNameLst>
                                          <p:attrName>style.visibility</p:attrName>
                                        </p:attrNameLst>
                                      </p:cBhvr>
                                      <p:to>
                                        <p:strVal val="visible"/>
                                      </p:to>
                                    </p:set>
                                    <p:anim calcmode="lin" valueType="num">
                                      <p:cBhvr additive="base">
                                        <p:cTn id="253" dur="500" fill="hold"/>
                                        <p:tgtEl>
                                          <p:spTgt spid="308460"/>
                                        </p:tgtEl>
                                        <p:attrNameLst>
                                          <p:attrName>ppt_x</p:attrName>
                                        </p:attrNameLst>
                                      </p:cBhvr>
                                      <p:tavLst>
                                        <p:tav tm="0">
                                          <p:val>
                                            <p:strVal val="#ppt_x"/>
                                          </p:val>
                                        </p:tav>
                                        <p:tav tm="100000">
                                          <p:val>
                                            <p:strVal val="#ppt_x"/>
                                          </p:val>
                                        </p:tav>
                                      </p:tavLst>
                                    </p:anim>
                                    <p:anim calcmode="lin" valueType="num">
                                      <p:cBhvr additive="base">
                                        <p:cTn id="254" dur="500" fill="hold"/>
                                        <p:tgtEl>
                                          <p:spTgt spid="308460"/>
                                        </p:tgtEl>
                                        <p:attrNameLst>
                                          <p:attrName>ppt_y</p:attrName>
                                        </p:attrNameLst>
                                      </p:cBhvr>
                                      <p:tavLst>
                                        <p:tav tm="0">
                                          <p:val>
                                            <p:strVal val="1+#ppt_h/2"/>
                                          </p:val>
                                        </p:tav>
                                        <p:tav tm="100000">
                                          <p:val>
                                            <p:strVal val="#ppt_y"/>
                                          </p:val>
                                        </p:tav>
                                      </p:tavLst>
                                    </p:anim>
                                  </p:childTnLst>
                                </p:cTn>
                              </p:par>
                              <p:par>
                                <p:cTn id="255" presetID="2" presetClass="entr" presetSubtype="4" fill="hold" grpId="0" nodeType="withEffect">
                                  <p:stCondLst>
                                    <p:cond delay="0"/>
                                  </p:stCondLst>
                                  <p:childTnLst>
                                    <p:set>
                                      <p:cBhvr>
                                        <p:cTn id="256" dur="1" fill="hold">
                                          <p:stCondLst>
                                            <p:cond delay="0"/>
                                          </p:stCondLst>
                                        </p:cTn>
                                        <p:tgtEl>
                                          <p:spTgt spid="308461"/>
                                        </p:tgtEl>
                                        <p:attrNameLst>
                                          <p:attrName>style.visibility</p:attrName>
                                        </p:attrNameLst>
                                      </p:cBhvr>
                                      <p:to>
                                        <p:strVal val="visible"/>
                                      </p:to>
                                    </p:set>
                                    <p:anim calcmode="lin" valueType="num">
                                      <p:cBhvr additive="base">
                                        <p:cTn id="257" dur="500" fill="hold"/>
                                        <p:tgtEl>
                                          <p:spTgt spid="308461"/>
                                        </p:tgtEl>
                                        <p:attrNameLst>
                                          <p:attrName>ppt_x</p:attrName>
                                        </p:attrNameLst>
                                      </p:cBhvr>
                                      <p:tavLst>
                                        <p:tav tm="0">
                                          <p:val>
                                            <p:strVal val="#ppt_x"/>
                                          </p:val>
                                        </p:tav>
                                        <p:tav tm="100000">
                                          <p:val>
                                            <p:strVal val="#ppt_x"/>
                                          </p:val>
                                        </p:tav>
                                      </p:tavLst>
                                    </p:anim>
                                    <p:anim calcmode="lin" valueType="num">
                                      <p:cBhvr additive="base">
                                        <p:cTn id="258" dur="500" fill="hold"/>
                                        <p:tgtEl>
                                          <p:spTgt spid="308461"/>
                                        </p:tgtEl>
                                        <p:attrNameLst>
                                          <p:attrName>ppt_y</p:attrName>
                                        </p:attrNameLst>
                                      </p:cBhvr>
                                      <p:tavLst>
                                        <p:tav tm="0">
                                          <p:val>
                                            <p:strVal val="1+#ppt_h/2"/>
                                          </p:val>
                                        </p:tav>
                                        <p:tav tm="100000">
                                          <p:val>
                                            <p:strVal val="#ppt_y"/>
                                          </p:val>
                                        </p:tav>
                                      </p:tavLst>
                                    </p:anim>
                                  </p:childTnLst>
                                </p:cTn>
                              </p:par>
                              <p:par>
                                <p:cTn id="259" presetID="2" presetClass="entr" presetSubtype="4" fill="hold" grpId="0" nodeType="withEffect">
                                  <p:stCondLst>
                                    <p:cond delay="0"/>
                                  </p:stCondLst>
                                  <p:childTnLst>
                                    <p:set>
                                      <p:cBhvr>
                                        <p:cTn id="260" dur="1" fill="hold">
                                          <p:stCondLst>
                                            <p:cond delay="0"/>
                                          </p:stCondLst>
                                        </p:cTn>
                                        <p:tgtEl>
                                          <p:spTgt spid="308462"/>
                                        </p:tgtEl>
                                        <p:attrNameLst>
                                          <p:attrName>style.visibility</p:attrName>
                                        </p:attrNameLst>
                                      </p:cBhvr>
                                      <p:to>
                                        <p:strVal val="visible"/>
                                      </p:to>
                                    </p:set>
                                    <p:anim calcmode="lin" valueType="num">
                                      <p:cBhvr additive="base">
                                        <p:cTn id="261" dur="500" fill="hold"/>
                                        <p:tgtEl>
                                          <p:spTgt spid="308462"/>
                                        </p:tgtEl>
                                        <p:attrNameLst>
                                          <p:attrName>ppt_x</p:attrName>
                                        </p:attrNameLst>
                                      </p:cBhvr>
                                      <p:tavLst>
                                        <p:tav tm="0">
                                          <p:val>
                                            <p:strVal val="#ppt_x"/>
                                          </p:val>
                                        </p:tav>
                                        <p:tav tm="100000">
                                          <p:val>
                                            <p:strVal val="#ppt_x"/>
                                          </p:val>
                                        </p:tav>
                                      </p:tavLst>
                                    </p:anim>
                                    <p:anim calcmode="lin" valueType="num">
                                      <p:cBhvr additive="base">
                                        <p:cTn id="262" dur="500" fill="hold"/>
                                        <p:tgtEl>
                                          <p:spTgt spid="308462"/>
                                        </p:tgtEl>
                                        <p:attrNameLst>
                                          <p:attrName>ppt_y</p:attrName>
                                        </p:attrNameLst>
                                      </p:cBhvr>
                                      <p:tavLst>
                                        <p:tav tm="0">
                                          <p:val>
                                            <p:strVal val="1+#ppt_h/2"/>
                                          </p:val>
                                        </p:tav>
                                        <p:tav tm="100000">
                                          <p:val>
                                            <p:strVal val="#ppt_y"/>
                                          </p:val>
                                        </p:tav>
                                      </p:tavLst>
                                    </p:anim>
                                  </p:childTnLst>
                                </p:cTn>
                              </p:par>
                              <p:par>
                                <p:cTn id="263" presetID="2" presetClass="entr" presetSubtype="4" fill="hold" grpId="0" nodeType="withEffect">
                                  <p:stCondLst>
                                    <p:cond delay="0"/>
                                  </p:stCondLst>
                                  <p:childTnLst>
                                    <p:set>
                                      <p:cBhvr>
                                        <p:cTn id="264" dur="1" fill="hold">
                                          <p:stCondLst>
                                            <p:cond delay="0"/>
                                          </p:stCondLst>
                                        </p:cTn>
                                        <p:tgtEl>
                                          <p:spTgt spid="308463"/>
                                        </p:tgtEl>
                                        <p:attrNameLst>
                                          <p:attrName>style.visibility</p:attrName>
                                        </p:attrNameLst>
                                      </p:cBhvr>
                                      <p:to>
                                        <p:strVal val="visible"/>
                                      </p:to>
                                    </p:set>
                                    <p:anim calcmode="lin" valueType="num">
                                      <p:cBhvr additive="base">
                                        <p:cTn id="265" dur="500" fill="hold"/>
                                        <p:tgtEl>
                                          <p:spTgt spid="308463"/>
                                        </p:tgtEl>
                                        <p:attrNameLst>
                                          <p:attrName>ppt_x</p:attrName>
                                        </p:attrNameLst>
                                      </p:cBhvr>
                                      <p:tavLst>
                                        <p:tav tm="0">
                                          <p:val>
                                            <p:strVal val="#ppt_x"/>
                                          </p:val>
                                        </p:tav>
                                        <p:tav tm="100000">
                                          <p:val>
                                            <p:strVal val="#ppt_x"/>
                                          </p:val>
                                        </p:tav>
                                      </p:tavLst>
                                    </p:anim>
                                    <p:anim calcmode="lin" valueType="num">
                                      <p:cBhvr additive="base">
                                        <p:cTn id="266" dur="500" fill="hold"/>
                                        <p:tgtEl>
                                          <p:spTgt spid="308463"/>
                                        </p:tgtEl>
                                        <p:attrNameLst>
                                          <p:attrName>ppt_y</p:attrName>
                                        </p:attrNameLst>
                                      </p:cBhvr>
                                      <p:tavLst>
                                        <p:tav tm="0">
                                          <p:val>
                                            <p:strVal val="1+#ppt_h/2"/>
                                          </p:val>
                                        </p:tav>
                                        <p:tav tm="100000">
                                          <p:val>
                                            <p:strVal val="#ppt_y"/>
                                          </p:val>
                                        </p:tav>
                                      </p:tavLst>
                                    </p:anim>
                                  </p:childTnLst>
                                </p:cTn>
                              </p:par>
                              <p:par>
                                <p:cTn id="267" presetID="2" presetClass="entr" presetSubtype="4" fill="hold" grpId="0" nodeType="withEffect">
                                  <p:stCondLst>
                                    <p:cond delay="0"/>
                                  </p:stCondLst>
                                  <p:childTnLst>
                                    <p:set>
                                      <p:cBhvr>
                                        <p:cTn id="268" dur="1" fill="hold">
                                          <p:stCondLst>
                                            <p:cond delay="0"/>
                                          </p:stCondLst>
                                        </p:cTn>
                                        <p:tgtEl>
                                          <p:spTgt spid="308464"/>
                                        </p:tgtEl>
                                        <p:attrNameLst>
                                          <p:attrName>style.visibility</p:attrName>
                                        </p:attrNameLst>
                                      </p:cBhvr>
                                      <p:to>
                                        <p:strVal val="visible"/>
                                      </p:to>
                                    </p:set>
                                    <p:anim calcmode="lin" valueType="num">
                                      <p:cBhvr additive="base">
                                        <p:cTn id="269" dur="500" fill="hold"/>
                                        <p:tgtEl>
                                          <p:spTgt spid="308464"/>
                                        </p:tgtEl>
                                        <p:attrNameLst>
                                          <p:attrName>ppt_x</p:attrName>
                                        </p:attrNameLst>
                                      </p:cBhvr>
                                      <p:tavLst>
                                        <p:tav tm="0">
                                          <p:val>
                                            <p:strVal val="#ppt_x"/>
                                          </p:val>
                                        </p:tav>
                                        <p:tav tm="100000">
                                          <p:val>
                                            <p:strVal val="#ppt_x"/>
                                          </p:val>
                                        </p:tav>
                                      </p:tavLst>
                                    </p:anim>
                                    <p:anim calcmode="lin" valueType="num">
                                      <p:cBhvr additive="base">
                                        <p:cTn id="270" dur="500" fill="hold"/>
                                        <p:tgtEl>
                                          <p:spTgt spid="308464"/>
                                        </p:tgtEl>
                                        <p:attrNameLst>
                                          <p:attrName>ppt_y</p:attrName>
                                        </p:attrNameLst>
                                      </p:cBhvr>
                                      <p:tavLst>
                                        <p:tav tm="0">
                                          <p:val>
                                            <p:strVal val="1+#ppt_h/2"/>
                                          </p:val>
                                        </p:tav>
                                        <p:tav tm="100000">
                                          <p:val>
                                            <p:strVal val="#ppt_y"/>
                                          </p:val>
                                        </p:tav>
                                      </p:tavLst>
                                    </p:anim>
                                  </p:childTnLst>
                                </p:cTn>
                              </p:par>
                              <p:par>
                                <p:cTn id="271" presetID="2" presetClass="entr" presetSubtype="4" fill="hold" grpId="0" nodeType="withEffect">
                                  <p:stCondLst>
                                    <p:cond delay="0"/>
                                  </p:stCondLst>
                                  <p:childTnLst>
                                    <p:set>
                                      <p:cBhvr>
                                        <p:cTn id="272" dur="1" fill="hold">
                                          <p:stCondLst>
                                            <p:cond delay="0"/>
                                          </p:stCondLst>
                                        </p:cTn>
                                        <p:tgtEl>
                                          <p:spTgt spid="308465"/>
                                        </p:tgtEl>
                                        <p:attrNameLst>
                                          <p:attrName>style.visibility</p:attrName>
                                        </p:attrNameLst>
                                      </p:cBhvr>
                                      <p:to>
                                        <p:strVal val="visible"/>
                                      </p:to>
                                    </p:set>
                                    <p:anim calcmode="lin" valueType="num">
                                      <p:cBhvr additive="base">
                                        <p:cTn id="273" dur="500" fill="hold"/>
                                        <p:tgtEl>
                                          <p:spTgt spid="308465"/>
                                        </p:tgtEl>
                                        <p:attrNameLst>
                                          <p:attrName>ppt_x</p:attrName>
                                        </p:attrNameLst>
                                      </p:cBhvr>
                                      <p:tavLst>
                                        <p:tav tm="0">
                                          <p:val>
                                            <p:strVal val="#ppt_x"/>
                                          </p:val>
                                        </p:tav>
                                        <p:tav tm="100000">
                                          <p:val>
                                            <p:strVal val="#ppt_x"/>
                                          </p:val>
                                        </p:tav>
                                      </p:tavLst>
                                    </p:anim>
                                    <p:anim calcmode="lin" valueType="num">
                                      <p:cBhvr additive="base">
                                        <p:cTn id="274" dur="500" fill="hold"/>
                                        <p:tgtEl>
                                          <p:spTgt spid="308465"/>
                                        </p:tgtEl>
                                        <p:attrNameLst>
                                          <p:attrName>ppt_y</p:attrName>
                                        </p:attrNameLst>
                                      </p:cBhvr>
                                      <p:tavLst>
                                        <p:tav tm="0">
                                          <p:val>
                                            <p:strVal val="1+#ppt_h/2"/>
                                          </p:val>
                                        </p:tav>
                                        <p:tav tm="100000">
                                          <p:val>
                                            <p:strVal val="#ppt_y"/>
                                          </p:val>
                                        </p:tav>
                                      </p:tavLst>
                                    </p:anim>
                                  </p:childTnLst>
                                </p:cTn>
                              </p:par>
                              <p:par>
                                <p:cTn id="275" presetID="2" presetClass="entr" presetSubtype="4" fill="hold" grpId="0" nodeType="withEffect">
                                  <p:stCondLst>
                                    <p:cond delay="0"/>
                                  </p:stCondLst>
                                  <p:childTnLst>
                                    <p:set>
                                      <p:cBhvr>
                                        <p:cTn id="276" dur="1" fill="hold">
                                          <p:stCondLst>
                                            <p:cond delay="0"/>
                                          </p:stCondLst>
                                        </p:cTn>
                                        <p:tgtEl>
                                          <p:spTgt spid="308466"/>
                                        </p:tgtEl>
                                        <p:attrNameLst>
                                          <p:attrName>style.visibility</p:attrName>
                                        </p:attrNameLst>
                                      </p:cBhvr>
                                      <p:to>
                                        <p:strVal val="visible"/>
                                      </p:to>
                                    </p:set>
                                    <p:anim calcmode="lin" valueType="num">
                                      <p:cBhvr additive="base">
                                        <p:cTn id="277" dur="500" fill="hold"/>
                                        <p:tgtEl>
                                          <p:spTgt spid="308466"/>
                                        </p:tgtEl>
                                        <p:attrNameLst>
                                          <p:attrName>ppt_x</p:attrName>
                                        </p:attrNameLst>
                                      </p:cBhvr>
                                      <p:tavLst>
                                        <p:tav tm="0">
                                          <p:val>
                                            <p:strVal val="#ppt_x"/>
                                          </p:val>
                                        </p:tav>
                                        <p:tav tm="100000">
                                          <p:val>
                                            <p:strVal val="#ppt_x"/>
                                          </p:val>
                                        </p:tav>
                                      </p:tavLst>
                                    </p:anim>
                                    <p:anim calcmode="lin" valueType="num">
                                      <p:cBhvr additive="base">
                                        <p:cTn id="278" dur="500" fill="hold"/>
                                        <p:tgtEl>
                                          <p:spTgt spid="308466"/>
                                        </p:tgtEl>
                                        <p:attrNameLst>
                                          <p:attrName>ppt_y</p:attrName>
                                        </p:attrNameLst>
                                      </p:cBhvr>
                                      <p:tavLst>
                                        <p:tav tm="0">
                                          <p:val>
                                            <p:strVal val="1+#ppt_h/2"/>
                                          </p:val>
                                        </p:tav>
                                        <p:tav tm="100000">
                                          <p:val>
                                            <p:strVal val="#ppt_y"/>
                                          </p:val>
                                        </p:tav>
                                      </p:tavLst>
                                    </p:anim>
                                  </p:childTnLst>
                                </p:cTn>
                              </p:par>
                              <p:par>
                                <p:cTn id="279" presetID="2" presetClass="entr" presetSubtype="4" fill="hold" grpId="0" nodeType="withEffect">
                                  <p:stCondLst>
                                    <p:cond delay="0"/>
                                  </p:stCondLst>
                                  <p:childTnLst>
                                    <p:set>
                                      <p:cBhvr>
                                        <p:cTn id="280" dur="1" fill="hold">
                                          <p:stCondLst>
                                            <p:cond delay="0"/>
                                          </p:stCondLst>
                                        </p:cTn>
                                        <p:tgtEl>
                                          <p:spTgt spid="358"/>
                                        </p:tgtEl>
                                        <p:attrNameLst>
                                          <p:attrName>style.visibility</p:attrName>
                                        </p:attrNameLst>
                                      </p:cBhvr>
                                      <p:to>
                                        <p:strVal val="visible"/>
                                      </p:to>
                                    </p:set>
                                    <p:anim calcmode="lin" valueType="num">
                                      <p:cBhvr additive="base">
                                        <p:cTn id="281" dur="500" fill="hold"/>
                                        <p:tgtEl>
                                          <p:spTgt spid="358"/>
                                        </p:tgtEl>
                                        <p:attrNameLst>
                                          <p:attrName>ppt_x</p:attrName>
                                        </p:attrNameLst>
                                      </p:cBhvr>
                                      <p:tavLst>
                                        <p:tav tm="0">
                                          <p:val>
                                            <p:strVal val="#ppt_x"/>
                                          </p:val>
                                        </p:tav>
                                        <p:tav tm="100000">
                                          <p:val>
                                            <p:strVal val="#ppt_x"/>
                                          </p:val>
                                        </p:tav>
                                      </p:tavLst>
                                    </p:anim>
                                    <p:anim calcmode="lin" valueType="num">
                                      <p:cBhvr additive="base">
                                        <p:cTn id="282" dur="500" fill="hold"/>
                                        <p:tgtEl>
                                          <p:spTgt spid="358"/>
                                        </p:tgtEl>
                                        <p:attrNameLst>
                                          <p:attrName>ppt_y</p:attrName>
                                        </p:attrNameLst>
                                      </p:cBhvr>
                                      <p:tavLst>
                                        <p:tav tm="0">
                                          <p:val>
                                            <p:strVal val="1+#ppt_h/2"/>
                                          </p:val>
                                        </p:tav>
                                        <p:tav tm="100000">
                                          <p:val>
                                            <p:strVal val="#ppt_y"/>
                                          </p:val>
                                        </p:tav>
                                      </p:tavLst>
                                    </p:anim>
                                  </p:childTnLst>
                                </p:cTn>
                              </p:par>
                              <p:par>
                                <p:cTn id="283" presetID="2" presetClass="entr" presetSubtype="4" fill="hold" grpId="0" nodeType="withEffect">
                                  <p:stCondLst>
                                    <p:cond delay="0"/>
                                  </p:stCondLst>
                                  <p:childTnLst>
                                    <p:set>
                                      <p:cBhvr>
                                        <p:cTn id="284" dur="1" fill="hold">
                                          <p:stCondLst>
                                            <p:cond delay="0"/>
                                          </p:stCondLst>
                                        </p:cTn>
                                        <p:tgtEl>
                                          <p:spTgt spid="359"/>
                                        </p:tgtEl>
                                        <p:attrNameLst>
                                          <p:attrName>style.visibility</p:attrName>
                                        </p:attrNameLst>
                                      </p:cBhvr>
                                      <p:to>
                                        <p:strVal val="visible"/>
                                      </p:to>
                                    </p:set>
                                    <p:anim calcmode="lin" valueType="num">
                                      <p:cBhvr additive="base">
                                        <p:cTn id="285" dur="500" fill="hold"/>
                                        <p:tgtEl>
                                          <p:spTgt spid="359"/>
                                        </p:tgtEl>
                                        <p:attrNameLst>
                                          <p:attrName>ppt_x</p:attrName>
                                        </p:attrNameLst>
                                      </p:cBhvr>
                                      <p:tavLst>
                                        <p:tav tm="0">
                                          <p:val>
                                            <p:strVal val="#ppt_x"/>
                                          </p:val>
                                        </p:tav>
                                        <p:tav tm="100000">
                                          <p:val>
                                            <p:strVal val="#ppt_x"/>
                                          </p:val>
                                        </p:tav>
                                      </p:tavLst>
                                    </p:anim>
                                    <p:anim calcmode="lin" valueType="num">
                                      <p:cBhvr additive="base">
                                        <p:cTn id="286" dur="500" fill="hold"/>
                                        <p:tgtEl>
                                          <p:spTgt spid="3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390" grpId="0"/>
      <p:bldP spid="308391" grpId="0"/>
      <p:bldP spid="308392" grpId="0"/>
      <p:bldP spid="308393" grpId="0"/>
      <p:bldP spid="308396" grpId="0"/>
      <p:bldP spid="308397" grpId="0"/>
      <p:bldP spid="308398" grpId="0"/>
      <p:bldP spid="308400" grpId="0"/>
      <p:bldP spid="308417" grpId="0"/>
      <p:bldP spid="308418" grpId="0"/>
      <p:bldP spid="308419" grpId="0"/>
      <p:bldP spid="308420" grpId="0"/>
      <p:bldP spid="308421" grpId="0"/>
      <p:bldP spid="308422" grpId="0"/>
      <p:bldP spid="308423" grpId="0"/>
      <p:bldP spid="308424" grpId="0"/>
      <p:bldP spid="308425" grpId="0"/>
      <p:bldP spid="308426" grpId="0"/>
      <p:bldP spid="308427" grpId="0"/>
      <p:bldP spid="308428" grpId="0"/>
      <p:bldP spid="308430" grpId="0"/>
      <p:bldP spid="308431" grpId="0"/>
      <p:bldP spid="308432" grpId="0"/>
      <p:bldP spid="308433" grpId="0"/>
      <p:bldP spid="308434" grpId="0"/>
      <p:bldP spid="308435" grpId="0"/>
      <p:bldP spid="308436" grpId="0"/>
      <p:bldP spid="308437" grpId="0"/>
      <p:bldP spid="308438" grpId="0"/>
      <p:bldP spid="308439" grpId="0"/>
      <p:bldP spid="308440" grpId="0"/>
      <p:bldP spid="308441" grpId="0"/>
      <p:bldP spid="308443" grpId="0"/>
      <p:bldP spid="308444" grpId="0"/>
      <p:bldP spid="308445" grpId="0"/>
      <p:bldP spid="308446" grpId="0"/>
      <p:bldP spid="308447" grpId="0"/>
      <p:bldP spid="308448" grpId="0"/>
      <p:bldP spid="308449" grpId="0"/>
      <p:bldP spid="308450" grpId="0"/>
      <p:bldP spid="308451" grpId="0"/>
      <p:bldP spid="308452" grpId="0"/>
      <p:bldP spid="308453" grpId="0"/>
      <p:bldP spid="308454" grpId="0"/>
      <p:bldP spid="308455" grpId="0"/>
      <p:bldP spid="308456" grpId="0"/>
      <p:bldP spid="308457" grpId="0"/>
      <p:bldP spid="308458" grpId="0"/>
      <p:bldP spid="308459" grpId="0"/>
      <p:bldP spid="308460" grpId="0"/>
      <p:bldP spid="308461" grpId="0"/>
      <p:bldP spid="308462" grpId="0"/>
      <p:bldP spid="308463" grpId="0"/>
      <p:bldP spid="308464" grpId="0"/>
      <p:bldP spid="308465" grpId="0"/>
      <p:bldP spid="308466" grpId="0"/>
      <p:bldP spid="2" grpId="0" animBg="1"/>
      <p:bldP spid="3" grpId="0" animBg="1"/>
      <p:bldP spid="4" grpId="0"/>
      <p:bldP spid="369" grpId="0" animBg="1"/>
      <p:bldP spid="370" grpId="0" animBg="1"/>
      <p:bldP spid="371" grpId="0"/>
      <p:bldP spid="372" grpId="0"/>
      <p:bldP spid="373" grpId="0"/>
      <p:bldP spid="374" grpId="0"/>
      <p:bldP spid="378" grpId="0"/>
      <p:bldP spid="358" grpId="0"/>
      <p:bldP spid="359"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4"/>
          <p:cNvSpPr>
            <a:spLocks noChangeArrowheads="1"/>
          </p:cNvSpPr>
          <p:nvPr/>
        </p:nvSpPr>
        <p:spPr bwMode="auto">
          <a:xfrm>
            <a:off x="179512" y="6453336"/>
            <a:ext cx="1928733"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 pos="2251075" algn="l"/>
              </a:tabLst>
            </a:pPr>
            <a:r>
              <a:rPr kumimoji="0" lang="en-GB"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Coding: </a:t>
            </a:r>
            <a:r>
              <a:rPr kumimoji="0" lang="en-GB"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3 points</a:t>
            </a:r>
            <a:endParaRPr kumimoji="0" lang="en-GB" b="0" i="0" u="none" strike="noStrike" cap="none" normalizeH="0" baseline="0" dirty="0" smtClean="0">
              <a:ln>
                <a:noFill/>
              </a:ln>
              <a:solidFill>
                <a:schemeClr val="tx1"/>
              </a:solidFill>
              <a:effectLst/>
              <a:latin typeface="Arial" pitchFamily="34" charset="0"/>
            </a:endParaRPr>
          </a:p>
        </p:txBody>
      </p:sp>
      <p:sp>
        <p:nvSpPr>
          <p:cNvPr id="8" name="Rectangle 4"/>
          <p:cNvSpPr>
            <a:spLocks noChangeArrowheads="1"/>
          </p:cNvSpPr>
          <p:nvPr/>
        </p:nvSpPr>
        <p:spPr bwMode="auto">
          <a:xfrm>
            <a:off x="251520" y="30778"/>
            <a:ext cx="8892480" cy="16927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GB" sz="2000" b="1" i="0" u="none" strike="noStrike" cap="none" normalizeH="0" baseline="0" dirty="0" smtClean="0">
                <a:ln>
                  <a:noFill/>
                </a:ln>
                <a:solidFill>
                  <a:schemeClr val="tx2"/>
                </a:solidFill>
                <a:effectLst/>
                <a:latin typeface="+mn-lt"/>
                <a:ea typeface="Times New Roman" pitchFamily="18" charset="0"/>
                <a:cs typeface="Times New Roman" pitchFamily="18" charset="0"/>
              </a:rPr>
              <a:t>Classification:</a:t>
            </a:r>
            <a:r>
              <a:rPr kumimoji="0" lang="en-GB" sz="2000" b="1" i="0" u="none" strike="noStrike" cap="none" normalizeH="0" dirty="0" smtClean="0">
                <a:ln>
                  <a:noFill/>
                </a:ln>
                <a:solidFill>
                  <a:schemeClr val="tx2"/>
                </a:solidFill>
                <a:effectLst/>
                <a:latin typeface="+mn-lt"/>
                <a:ea typeface="Times New Roman" pitchFamily="18" charset="0"/>
                <a:cs typeface="Times New Roman" pitchFamily="18" charset="0"/>
              </a:rPr>
              <a:t> </a:t>
            </a:r>
            <a:r>
              <a:rPr kumimoji="0" lang="en-GB" sz="2000" b="0" i="0" u="none" strike="noStrike" cap="none" normalizeH="0" baseline="0" dirty="0" smtClean="0">
                <a:ln>
                  <a:noFill/>
                </a:ln>
                <a:solidFill>
                  <a:schemeClr val="tx2"/>
                </a:solidFill>
                <a:effectLst/>
                <a:latin typeface="+mn-lt"/>
                <a:ea typeface="Times New Roman" pitchFamily="18" charset="0"/>
                <a:cs typeface="Times New Roman" pitchFamily="18" charset="0"/>
              </a:rPr>
              <a:t/>
            </a:r>
            <a:br>
              <a:rPr kumimoji="0" lang="en-GB" sz="2000" b="0" i="0" u="none" strike="noStrike" cap="none" normalizeH="0" baseline="0" dirty="0" smtClean="0">
                <a:ln>
                  <a:noFill/>
                </a:ln>
                <a:solidFill>
                  <a:schemeClr val="tx2"/>
                </a:solidFill>
                <a:effectLst/>
                <a:latin typeface="+mn-lt"/>
                <a:ea typeface="Times New Roman" pitchFamily="18" charset="0"/>
                <a:cs typeface="Times New Roman" pitchFamily="18" charset="0"/>
              </a:rPr>
            </a:br>
            <a:r>
              <a:rPr lang="en-GB" sz="2000" dirty="0" smtClean="0">
                <a:solidFill>
                  <a:schemeClr val="tx2"/>
                </a:solidFill>
                <a:latin typeface="+mn-lt"/>
              </a:rPr>
              <a:t>Knowledge </a:t>
            </a:r>
            <a:r>
              <a:rPr lang="en-US" sz="2000" dirty="0" smtClean="0">
                <a:solidFill>
                  <a:schemeClr val="tx2"/>
                </a:solidFill>
                <a:latin typeface="+mn-lt"/>
              </a:rPr>
              <a:t>needed for solving the item: </a:t>
            </a:r>
            <a:r>
              <a:rPr lang="en-GB" sz="2000" dirty="0" smtClean="0">
                <a:solidFill>
                  <a:schemeClr val="tx2"/>
                </a:solidFill>
                <a:latin typeface="+mn-lt"/>
              </a:rPr>
              <a:t>Procedural knowledge  </a:t>
            </a:r>
            <a:endParaRPr lang="fi-FI" sz="2000" dirty="0" smtClean="0">
              <a:solidFill>
                <a:schemeClr val="tx2"/>
              </a:solidFill>
              <a:latin typeface="+mn-lt"/>
            </a:endParaRPr>
          </a:p>
          <a:p>
            <a:pPr lvl="0" fontAlgn="base">
              <a:spcBef>
                <a:spcPct val="0"/>
              </a:spcBef>
              <a:spcAft>
                <a:spcPct val="0"/>
              </a:spcAft>
              <a:tabLst>
                <a:tab pos="180975" algn="l"/>
                <a:tab pos="2251075" algn="l"/>
              </a:tabLst>
            </a:pPr>
            <a:r>
              <a:rPr lang="en-US" sz="2000" dirty="0" smtClean="0">
                <a:solidFill>
                  <a:schemeClr val="tx2"/>
                </a:solidFill>
                <a:latin typeface="+mn-lt"/>
              </a:rPr>
              <a:t>Cognitive processes: Apply and create </a:t>
            </a:r>
            <a:br>
              <a:rPr lang="en-US" sz="2000" dirty="0" smtClean="0">
                <a:solidFill>
                  <a:schemeClr val="tx2"/>
                </a:solidFill>
                <a:latin typeface="+mn-lt"/>
              </a:rPr>
            </a:br>
            <a:r>
              <a:rPr lang="en-US" sz="2000" dirty="0" smtClean="0">
                <a:solidFill>
                  <a:schemeClr val="tx2"/>
                </a:solidFill>
                <a:latin typeface="+mn-lt"/>
              </a:rPr>
              <a:t>Item type: long answer</a:t>
            </a:r>
          </a:p>
          <a:p>
            <a:pPr lvl="0" fontAlgn="base">
              <a:spcBef>
                <a:spcPct val="0"/>
              </a:spcBef>
              <a:spcAft>
                <a:spcPct val="0"/>
              </a:spcAft>
              <a:tabLst>
                <a:tab pos="180975" algn="l"/>
                <a:tab pos="2251075" algn="l"/>
              </a:tabLst>
            </a:pPr>
            <a:r>
              <a:rPr lang="en-US" dirty="0" smtClean="0">
                <a:solidFill>
                  <a:schemeClr val="tx2"/>
                </a:solidFill>
              </a:rPr>
              <a:t> </a:t>
            </a:r>
            <a:endParaRPr kumimoji="0" lang="en-GB" b="0" i="0" u="none" strike="noStrike" cap="none" normalizeH="0" baseline="0" dirty="0" smtClean="0">
              <a:ln>
                <a:noFill/>
              </a:ln>
              <a:solidFill>
                <a:schemeClr val="tx2"/>
              </a:solidFill>
              <a:effectLst/>
              <a:latin typeface="Arial" pitchFamily="34" charset="0"/>
              <a:ea typeface="Times New Roman" pitchFamily="18" charset="0"/>
              <a:cs typeface="Times New Roman" pitchFamily="18" charset="0"/>
            </a:endParaRPr>
          </a:p>
        </p:txBody>
      </p:sp>
      <p:pic>
        <p:nvPicPr>
          <p:cNvPr id="62466" name="Picture 2"/>
          <p:cNvPicPr>
            <a:picLocks noChangeAspect="1" noChangeArrowheads="1"/>
          </p:cNvPicPr>
          <p:nvPr/>
        </p:nvPicPr>
        <p:blipFill>
          <a:blip r:embed="rId2" cstate="print"/>
          <a:srcRect/>
          <a:stretch>
            <a:fillRect/>
          </a:stretch>
        </p:blipFill>
        <p:spPr bwMode="auto">
          <a:xfrm>
            <a:off x="395536" y="1844824"/>
            <a:ext cx="10917477" cy="3672408"/>
          </a:xfrm>
          <a:prstGeom prst="rect">
            <a:avLst/>
          </a:prstGeom>
          <a:noFill/>
          <a:ln w="9525">
            <a:noFill/>
            <a:miter lim="800000"/>
            <a:headEnd/>
            <a:tailEnd/>
          </a:ln>
          <a:effectLst/>
        </p:spPr>
      </p:pic>
      <p:sp>
        <p:nvSpPr>
          <p:cNvPr id="5" name="Rectangle 4"/>
          <p:cNvSpPr/>
          <p:nvPr/>
        </p:nvSpPr>
        <p:spPr>
          <a:xfrm>
            <a:off x="251520" y="4869160"/>
            <a:ext cx="6624736" cy="648072"/>
          </a:xfrm>
          <a:prstGeom prst="rect">
            <a:avLst/>
          </a:prstGeom>
          <a:solidFill>
            <a:srgbClr val="4F81BD">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5724128" y="4509120"/>
            <a:ext cx="1152128" cy="360040"/>
          </a:xfrm>
          <a:prstGeom prst="rect">
            <a:avLst/>
          </a:prstGeom>
          <a:solidFill>
            <a:srgbClr val="4F81BD">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926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979613" y="-315416"/>
            <a:ext cx="7010400" cy="1116013"/>
          </a:xfrm>
        </p:spPr>
        <p:txBody>
          <a:bodyPr/>
          <a:lstStyle/>
          <a:p>
            <a:r>
              <a:rPr lang="en-US" dirty="0" smtClean="0"/>
              <a:t>Outcomes of the monitoring (1)</a:t>
            </a:r>
            <a:endParaRPr lang="en-US" dirty="0"/>
          </a:p>
        </p:txBody>
      </p:sp>
      <p:sp>
        <p:nvSpPr>
          <p:cNvPr id="3" name="Sisällön paikkamerkki 2"/>
          <p:cNvSpPr>
            <a:spLocks noGrp="1"/>
          </p:cNvSpPr>
          <p:nvPr>
            <p:ph idx="1"/>
          </p:nvPr>
        </p:nvSpPr>
        <p:spPr>
          <a:xfrm>
            <a:off x="1979612" y="1340768"/>
            <a:ext cx="7164387" cy="4779962"/>
          </a:xfrm>
        </p:spPr>
        <p:txBody>
          <a:bodyPr/>
          <a:lstStyle/>
          <a:p>
            <a:r>
              <a:rPr lang="en-US" dirty="0"/>
              <a:t>A correlation between teacher grades and monitoring outcomes was 0.80!</a:t>
            </a:r>
          </a:p>
          <a:p>
            <a:r>
              <a:rPr lang="en-US" dirty="0" smtClean="0"/>
              <a:t>Most of the students performed at least satisfactory: students solved in average 58% (57% physics) of the items:</a:t>
            </a:r>
          </a:p>
          <a:p>
            <a:pPr lvl="1"/>
            <a:r>
              <a:rPr lang="en-US" dirty="0" smtClean="0"/>
              <a:t>In physics conceptual knowledge 59% and in  procedural knowledge 57%</a:t>
            </a:r>
          </a:p>
          <a:p>
            <a:pPr lvl="1"/>
            <a:r>
              <a:rPr lang="en-US" dirty="0" smtClean="0"/>
              <a:t>Items measuring memorizing 64%  understanding 61% and applying  54%</a:t>
            </a:r>
          </a:p>
          <a:p>
            <a:r>
              <a:rPr lang="en-US" dirty="0" smtClean="0"/>
              <a:t>Gender differences: boys were better in physics and girls in biology</a:t>
            </a:r>
          </a:p>
          <a:p>
            <a:r>
              <a:rPr lang="en-US" dirty="0" smtClean="0"/>
              <a:t>Minor differences between areas in Finland</a:t>
            </a:r>
          </a:p>
          <a:p>
            <a:r>
              <a:rPr lang="en-US" dirty="0" smtClean="0"/>
              <a:t>Finnish speaking students performed better than Swedish speaking students</a:t>
            </a:r>
          </a:p>
        </p:txBody>
      </p:sp>
      <p:sp>
        <p:nvSpPr>
          <p:cNvPr id="4" name="Dian numeron paikkamerkki 3"/>
          <p:cNvSpPr>
            <a:spLocks noGrp="1"/>
          </p:cNvSpPr>
          <p:nvPr>
            <p:ph type="sldNum" sz="quarter" idx="10"/>
          </p:nvPr>
        </p:nvSpPr>
        <p:spPr/>
        <p:txBody>
          <a:bodyPr/>
          <a:lstStyle/>
          <a:p>
            <a:pPr>
              <a:defRPr/>
            </a:pPr>
            <a:fld id="{1663DB54-CAA1-4FF1-A656-126DF26C6362}" type="slidenum">
              <a:rPr lang="en-US" smtClean="0"/>
              <a:pPr>
                <a:defRPr/>
              </a:pPr>
              <a:t>51</a:t>
            </a:fld>
            <a:endParaRPr lang="en-US" dirty="0"/>
          </a:p>
        </p:txBody>
      </p:sp>
    </p:spTree>
    <p:extLst>
      <p:ext uri="{BB962C8B-B14F-4D97-AF65-F5344CB8AC3E}">
        <p14:creationId xmlns:p14="http://schemas.microsoft.com/office/powerpoint/2010/main" val="6611356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994694" y="116632"/>
            <a:ext cx="7010400" cy="1116013"/>
          </a:xfrm>
        </p:spPr>
        <p:txBody>
          <a:bodyPr/>
          <a:lstStyle/>
          <a:p>
            <a:r>
              <a:rPr lang="en-US" dirty="0" smtClean="0"/>
              <a:t>Outcomes of the monitoring (2)</a:t>
            </a:r>
            <a:endParaRPr lang="en-US" dirty="0"/>
          </a:p>
        </p:txBody>
      </p:sp>
      <p:sp>
        <p:nvSpPr>
          <p:cNvPr id="3" name="Sisällön paikkamerkki 2"/>
          <p:cNvSpPr>
            <a:spLocks noGrp="1"/>
          </p:cNvSpPr>
          <p:nvPr>
            <p:ph idx="1"/>
          </p:nvPr>
        </p:nvSpPr>
        <p:spPr>
          <a:xfrm>
            <a:off x="1907704" y="1773238"/>
            <a:ext cx="7236296" cy="4779962"/>
          </a:xfrm>
        </p:spPr>
        <p:txBody>
          <a:bodyPr/>
          <a:lstStyle/>
          <a:p>
            <a:r>
              <a:rPr lang="en-US" dirty="0" smtClean="0"/>
              <a:t>Environmental attitudes positive</a:t>
            </a:r>
          </a:p>
          <a:p>
            <a:r>
              <a:rPr lang="en-US" dirty="0" smtClean="0"/>
              <a:t>Attitudes to biology and geography positive</a:t>
            </a:r>
          </a:p>
          <a:p>
            <a:r>
              <a:rPr lang="en-US" dirty="0"/>
              <a:t>Attitudes to </a:t>
            </a:r>
            <a:r>
              <a:rPr lang="en-US" dirty="0" smtClean="0"/>
              <a:t>physics and chemistry negative (gender difference)</a:t>
            </a:r>
            <a:endParaRPr lang="en-US" dirty="0"/>
          </a:p>
          <a:p>
            <a:endParaRPr lang="en-US" dirty="0" smtClean="0"/>
          </a:p>
          <a:p>
            <a:r>
              <a:rPr lang="en-US" dirty="0"/>
              <a:t>Positive </a:t>
            </a:r>
            <a:r>
              <a:rPr lang="en-US" dirty="0" smtClean="0"/>
              <a:t>correlations with :</a:t>
            </a:r>
          </a:p>
          <a:p>
            <a:pPr lvl="1"/>
            <a:r>
              <a:rPr lang="en-US" dirty="0" smtClean="0"/>
              <a:t>science related self-efficacy and </a:t>
            </a:r>
            <a:r>
              <a:rPr lang="en-US" dirty="0"/>
              <a:t>learning outcomes</a:t>
            </a:r>
            <a:endParaRPr lang="en-US" dirty="0" smtClean="0"/>
          </a:p>
          <a:p>
            <a:pPr lvl="1"/>
            <a:r>
              <a:rPr lang="en-US" dirty="0" smtClean="0"/>
              <a:t>the number of practical work (and observations) and learning outcomes</a:t>
            </a:r>
          </a:p>
          <a:p>
            <a:pPr lvl="1"/>
            <a:r>
              <a:rPr lang="en-US" dirty="0" smtClean="0"/>
              <a:t>How often a teacher takes into account students’  ideas and attitude towards </a:t>
            </a:r>
            <a:r>
              <a:rPr lang="en-US" dirty="0" smtClean="0"/>
              <a:t>science and learning of science</a:t>
            </a:r>
            <a:endParaRPr lang="en-US" dirty="0" smtClean="0"/>
          </a:p>
          <a:p>
            <a:pPr lvl="1"/>
            <a:endParaRPr lang="en-US" dirty="0" smtClean="0"/>
          </a:p>
          <a:p>
            <a:pPr lvl="1"/>
            <a:endParaRPr lang="en-US" dirty="0" smtClean="0"/>
          </a:p>
          <a:p>
            <a:pPr lvl="1"/>
            <a:endParaRPr lang="en-US" dirty="0"/>
          </a:p>
        </p:txBody>
      </p:sp>
      <p:sp>
        <p:nvSpPr>
          <p:cNvPr id="4" name="Dian numeron paikkamerkki 3"/>
          <p:cNvSpPr>
            <a:spLocks noGrp="1"/>
          </p:cNvSpPr>
          <p:nvPr>
            <p:ph type="sldNum" sz="quarter" idx="10"/>
          </p:nvPr>
        </p:nvSpPr>
        <p:spPr/>
        <p:txBody>
          <a:bodyPr/>
          <a:lstStyle/>
          <a:p>
            <a:pPr>
              <a:defRPr/>
            </a:pPr>
            <a:fld id="{1663DB54-CAA1-4FF1-A656-126DF26C6362}" type="slidenum">
              <a:rPr lang="en-US" smtClean="0"/>
              <a:pPr>
                <a:defRPr/>
              </a:pPr>
              <a:t>52</a:t>
            </a:fld>
            <a:endParaRPr lang="en-US" dirty="0"/>
          </a:p>
        </p:txBody>
      </p:sp>
    </p:spTree>
    <p:extLst>
      <p:ext uri="{BB962C8B-B14F-4D97-AF65-F5344CB8AC3E}">
        <p14:creationId xmlns:p14="http://schemas.microsoft.com/office/powerpoint/2010/main" val="1508811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descr="http://www.cartinafinland.fi/fi/imagebank/image/68/68926/Talvi+689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528" y="5680"/>
            <a:ext cx="9468544" cy="6880477"/>
          </a:xfrm>
          <a:prstGeom prst="rect">
            <a:avLst/>
          </a:prstGeom>
          <a:noFill/>
          <a:extLst>
            <a:ext uri="{909E8E84-426E-40DD-AFC4-6F175D3DCCD1}">
              <a14:hiddenFill xmlns:a14="http://schemas.microsoft.com/office/drawing/2010/main">
                <a:solidFill>
                  <a:srgbClr val="FFFFFF"/>
                </a:solidFill>
              </a14:hiddenFill>
            </a:ext>
          </a:extLst>
        </p:spPr>
      </p:pic>
      <p:sp>
        <p:nvSpPr>
          <p:cNvPr id="2" name="Otsikko 1"/>
          <p:cNvSpPr>
            <a:spLocks noGrp="1"/>
          </p:cNvSpPr>
          <p:nvPr>
            <p:ph type="title"/>
          </p:nvPr>
        </p:nvSpPr>
        <p:spPr>
          <a:xfrm>
            <a:off x="4067944" y="5517232"/>
            <a:ext cx="7010400" cy="1116013"/>
          </a:xfrm>
        </p:spPr>
        <p:txBody>
          <a:bodyPr/>
          <a:lstStyle/>
          <a:p>
            <a:r>
              <a:rPr lang="fi-FI" sz="4800" dirty="0" err="1" smtClean="0"/>
              <a:t>Quality</a:t>
            </a:r>
            <a:r>
              <a:rPr lang="fi-FI" sz="4800" dirty="0" smtClean="0"/>
              <a:t> Culture</a:t>
            </a:r>
            <a:endParaRPr lang="fi-FI" sz="4800" dirty="0"/>
          </a:p>
        </p:txBody>
      </p:sp>
    </p:spTree>
    <p:extLst>
      <p:ext uri="{BB962C8B-B14F-4D97-AF65-F5344CB8AC3E}">
        <p14:creationId xmlns:p14="http://schemas.microsoft.com/office/powerpoint/2010/main" val="1774952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dirty="0" smtClean="0"/>
              <a:t>A new era in Quality Assurance (QA)</a:t>
            </a:r>
            <a:endParaRPr lang="en-GB" dirty="0" smtClean="0"/>
          </a:p>
        </p:txBody>
      </p:sp>
      <p:sp>
        <p:nvSpPr>
          <p:cNvPr id="28675" name="Content Placeholder 2"/>
          <p:cNvSpPr>
            <a:spLocks noGrp="1"/>
          </p:cNvSpPr>
          <p:nvPr>
            <p:ph idx="1"/>
          </p:nvPr>
        </p:nvSpPr>
        <p:spPr>
          <a:xfrm>
            <a:off x="1828800" y="1600200"/>
            <a:ext cx="7315200" cy="4953000"/>
          </a:xfrm>
        </p:spPr>
        <p:txBody>
          <a:bodyPr/>
          <a:lstStyle/>
          <a:p>
            <a:r>
              <a:rPr lang="en-US" b="1" dirty="0" smtClean="0"/>
              <a:t>Wolff (2004): </a:t>
            </a:r>
            <a:r>
              <a:rPr lang="en-US" dirty="0" smtClean="0"/>
              <a:t>The focus in QA is turning more and more to </a:t>
            </a:r>
          </a:p>
          <a:p>
            <a:pPr lvl="1"/>
            <a:r>
              <a:rPr lang="en-US" dirty="0" smtClean="0"/>
              <a:t>mastering changes, </a:t>
            </a:r>
          </a:p>
          <a:p>
            <a:pPr lvl="1"/>
            <a:r>
              <a:rPr lang="en-US" dirty="0" smtClean="0"/>
              <a:t>allowing ownership for developers</a:t>
            </a:r>
          </a:p>
          <a:p>
            <a:endParaRPr lang="en-US" dirty="0" smtClean="0"/>
          </a:p>
          <a:p>
            <a:r>
              <a:rPr lang="en-US" b="1" dirty="0" smtClean="0"/>
              <a:t>Ehlers (2009) writes: </a:t>
            </a:r>
            <a:r>
              <a:rPr lang="en-US" dirty="0" smtClean="0"/>
              <a:t/>
            </a:r>
            <a:br>
              <a:rPr lang="en-US" dirty="0" smtClean="0"/>
            </a:br>
            <a:r>
              <a:rPr lang="en-US" dirty="0" smtClean="0"/>
              <a:t>… “In education we need methods and practices that get deeper into organizations and closer to the teachers and learners.” </a:t>
            </a:r>
            <a:endParaRPr lang="fi-FI" dirty="0" smtClean="0"/>
          </a:p>
          <a:p>
            <a:endParaRPr lang="en-GB" dirty="0" smtClean="0"/>
          </a:p>
        </p:txBody>
      </p:sp>
      <p:sp>
        <p:nvSpPr>
          <p:cNvPr id="37892" name="Slide Number Placeholder 3"/>
          <p:cNvSpPr>
            <a:spLocks noGrp="1"/>
          </p:cNvSpPr>
          <p:nvPr>
            <p:ph type="sldNum" sz="quarter" idx="10"/>
          </p:nvPr>
        </p:nvSpPr>
        <p:spPr>
          <a:noFill/>
        </p:spPr>
        <p:txBody>
          <a:bodyPr/>
          <a:lstStyle/>
          <a:p>
            <a:fld id="{B72238E1-1CE4-4A38-BBB8-016611D324D4}" type="slidenum">
              <a:rPr lang="en-US" smtClean="0"/>
              <a:pPr/>
              <a:t>54</a:t>
            </a:fld>
            <a:endParaRPr lang="en-US" smtClean="0"/>
          </a:p>
        </p:txBody>
      </p:sp>
    </p:spTree>
    <p:extLst>
      <p:ext uri="{BB962C8B-B14F-4D97-AF65-F5344CB8AC3E}">
        <p14:creationId xmlns:p14="http://schemas.microsoft.com/office/powerpoint/2010/main" val="785157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anim calcmode="lin" valueType="num">
                                      <p:cBhvr additive="base">
                                        <p:cTn id="11"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67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anim calcmode="lin" valueType="num">
                                      <p:cBhvr additive="base">
                                        <p:cTn id="15" dur="5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86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8675">
                                            <p:txEl>
                                              <p:pRg st="4" end="4"/>
                                            </p:txEl>
                                          </p:spTgt>
                                        </p:tgtEl>
                                        <p:attrNameLst>
                                          <p:attrName>style.visibility</p:attrName>
                                        </p:attrNameLst>
                                      </p:cBhvr>
                                      <p:to>
                                        <p:strVal val="visible"/>
                                      </p:to>
                                    </p:set>
                                    <p:anim calcmode="lin" valueType="num">
                                      <p:cBhvr additive="base">
                                        <p:cTn id="21" dur="500" fill="hold"/>
                                        <p:tgtEl>
                                          <p:spTgt spid="2867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86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GB" dirty="0" smtClean="0"/>
              <a:t>Levels of Quality Assurance in Finland </a:t>
            </a:r>
          </a:p>
        </p:txBody>
      </p:sp>
      <p:sp>
        <p:nvSpPr>
          <p:cNvPr id="30723" name="Content Placeholder 2"/>
          <p:cNvSpPr>
            <a:spLocks noGrp="1"/>
          </p:cNvSpPr>
          <p:nvPr>
            <p:ph idx="1"/>
          </p:nvPr>
        </p:nvSpPr>
        <p:spPr>
          <a:xfrm>
            <a:off x="1828800" y="1600200"/>
            <a:ext cx="5767536" cy="4953000"/>
          </a:xfrm>
        </p:spPr>
        <p:txBody>
          <a:bodyPr/>
          <a:lstStyle/>
          <a:p>
            <a:pPr>
              <a:spcAft>
                <a:spcPts val="1200"/>
              </a:spcAft>
            </a:pPr>
            <a:r>
              <a:rPr lang="en-GB" dirty="0" smtClean="0"/>
              <a:t>Quality Assurance (QA) has three main levels: </a:t>
            </a:r>
          </a:p>
          <a:p>
            <a:pPr lvl="1">
              <a:lnSpc>
                <a:spcPts val="2600"/>
              </a:lnSpc>
            </a:pPr>
            <a:r>
              <a:rPr lang="en-GB" sz="1800" b="1" dirty="0" smtClean="0"/>
              <a:t>National level QA</a:t>
            </a:r>
            <a:r>
              <a:rPr lang="en-GB" sz="1800" dirty="0" smtClean="0"/>
              <a:t/>
            </a:r>
            <a:br>
              <a:rPr lang="en-GB" sz="1800" dirty="0" smtClean="0"/>
            </a:br>
            <a:r>
              <a:rPr lang="en-GB" sz="1800" dirty="0" smtClean="0"/>
              <a:t>- </a:t>
            </a:r>
            <a:r>
              <a:rPr lang="en-GB" sz="1800" dirty="0" smtClean="0">
                <a:solidFill>
                  <a:schemeClr val="tx2"/>
                </a:solidFill>
              </a:rPr>
              <a:t>national framework curriculum</a:t>
            </a:r>
            <a:br>
              <a:rPr lang="en-GB" sz="1800" dirty="0" smtClean="0">
                <a:solidFill>
                  <a:schemeClr val="tx2"/>
                </a:solidFill>
              </a:rPr>
            </a:br>
            <a:r>
              <a:rPr lang="en-GB" sz="1800" dirty="0" smtClean="0">
                <a:solidFill>
                  <a:schemeClr val="tx2"/>
                </a:solidFill>
              </a:rPr>
              <a:t>- national monitoring</a:t>
            </a:r>
            <a:endParaRPr lang="en-GB" sz="1800" dirty="0" smtClean="0"/>
          </a:p>
          <a:p>
            <a:pPr lvl="1">
              <a:lnSpc>
                <a:spcPts val="2600"/>
              </a:lnSpc>
            </a:pPr>
            <a:r>
              <a:rPr lang="en-GB" sz="1800" b="1" dirty="0" smtClean="0"/>
              <a:t>Municipality level QA </a:t>
            </a:r>
            <a:r>
              <a:rPr lang="en-GB" sz="1800" dirty="0" smtClean="0"/>
              <a:t/>
            </a:r>
            <a:br>
              <a:rPr lang="en-GB" sz="1800" dirty="0" smtClean="0"/>
            </a:br>
            <a:r>
              <a:rPr lang="en-GB" sz="1800" dirty="0" smtClean="0"/>
              <a:t>- </a:t>
            </a:r>
            <a:r>
              <a:rPr lang="en-GB" sz="1800" dirty="0" smtClean="0">
                <a:solidFill>
                  <a:schemeClr val="accent1"/>
                </a:solidFill>
              </a:rPr>
              <a:t>meetings of school principals</a:t>
            </a:r>
            <a:br>
              <a:rPr lang="en-GB" sz="1800" dirty="0" smtClean="0">
                <a:solidFill>
                  <a:schemeClr val="accent1"/>
                </a:solidFill>
              </a:rPr>
            </a:br>
            <a:r>
              <a:rPr lang="en-GB" sz="1800" dirty="0" smtClean="0">
                <a:solidFill>
                  <a:schemeClr val="accent1"/>
                </a:solidFill>
              </a:rPr>
              <a:t>- municipality level monitoring, </a:t>
            </a:r>
            <a:br>
              <a:rPr lang="en-GB" sz="1800" dirty="0" smtClean="0">
                <a:solidFill>
                  <a:schemeClr val="accent1"/>
                </a:solidFill>
              </a:rPr>
            </a:br>
            <a:r>
              <a:rPr lang="en-GB" sz="1800" dirty="0" smtClean="0">
                <a:solidFill>
                  <a:schemeClr val="accent1"/>
                </a:solidFill>
              </a:rPr>
              <a:t>     positive discrimination </a:t>
            </a:r>
            <a:br>
              <a:rPr lang="en-GB" sz="1800" dirty="0" smtClean="0">
                <a:solidFill>
                  <a:schemeClr val="accent1"/>
                </a:solidFill>
              </a:rPr>
            </a:br>
            <a:r>
              <a:rPr lang="en-GB" sz="1800" dirty="0" smtClean="0">
                <a:solidFill>
                  <a:schemeClr val="accent1"/>
                </a:solidFill>
              </a:rPr>
              <a:t>- feedback systems</a:t>
            </a:r>
            <a:endParaRPr lang="en-GB" sz="1800" dirty="0" smtClean="0"/>
          </a:p>
          <a:p>
            <a:pPr lvl="1">
              <a:lnSpc>
                <a:spcPts val="2600"/>
              </a:lnSpc>
            </a:pPr>
            <a:r>
              <a:rPr lang="en-GB" sz="1800" b="1" dirty="0" smtClean="0"/>
              <a:t>School level QA </a:t>
            </a:r>
            <a:r>
              <a:rPr lang="en-GB" sz="1800" dirty="0" smtClean="0">
                <a:solidFill>
                  <a:schemeClr val="accent1"/>
                </a:solidFill>
              </a:rPr>
              <a:t/>
            </a:r>
            <a:br>
              <a:rPr lang="en-GB" sz="1800" dirty="0" smtClean="0">
                <a:solidFill>
                  <a:schemeClr val="accent1"/>
                </a:solidFill>
              </a:rPr>
            </a:br>
            <a:r>
              <a:rPr lang="en-GB" sz="1800" dirty="0" smtClean="0">
                <a:solidFill>
                  <a:schemeClr val="accent1"/>
                </a:solidFill>
              </a:rPr>
              <a:t>- </a:t>
            </a:r>
            <a:r>
              <a:rPr lang="en-US" sz="1800" dirty="0" smtClean="0">
                <a:solidFill>
                  <a:schemeClr val="accent1"/>
                </a:solidFill>
              </a:rPr>
              <a:t>student assessment , tutoring </a:t>
            </a:r>
            <a:br>
              <a:rPr lang="en-US" sz="1800" dirty="0" smtClean="0">
                <a:solidFill>
                  <a:schemeClr val="accent1"/>
                </a:solidFill>
              </a:rPr>
            </a:br>
            <a:r>
              <a:rPr lang="en-US" sz="1800" dirty="0" smtClean="0">
                <a:solidFill>
                  <a:schemeClr val="accent1"/>
                </a:solidFill>
              </a:rPr>
              <a:t>- student and parents feedback, assessment </a:t>
            </a:r>
            <a:br>
              <a:rPr lang="en-US" sz="1800" dirty="0" smtClean="0">
                <a:solidFill>
                  <a:schemeClr val="accent1"/>
                </a:solidFill>
              </a:rPr>
            </a:br>
            <a:r>
              <a:rPr lang="en-US" sz="1800" dirty="0" smtClean="0">
                <a:solidFill>
                  <a:schemeClr val="accent1"/>
                </a:solidFill>
              </a:rPr>
              <a:t>  discussions</a:t>
            </a:r>
            <a:br>
              <a:rPr lang="en-US" sz="1800" dirty="0" smtClean="0">
                <a:solidFill>
                  <a:schemeClr val="accent1"/>
                </a:solidFill>
              </a:rPr>
            </a:br>
            <a:r>
              <a:rPr lang="en-US" sz="1800" dirty="0" smtClean="0">
                <a:solidFill>
                  <a:schemeClr val="accent1"/>
                </a:solidFill>
              </a:rPr>
              <a:t>- teachers self-assessment and development </a:t>
            </a:r>
            <a:br>
              <a:rPr lang="en-US" sz="1800" dirty="0" smtClean="0">
                <a:solidFill>
                  <a:schemeClr val="accent1"/>
                </a:solidFill>
              </a:rPr>
            </a:br>
            <a:r>
              <a:rPr lang="en-US" sz="1800" dirty="0" smtClean="0">
                <a:solidFill>
                  <a:schemeClr val="accent1"/>
                </a:solidFill>
              </a:rPr>
              <a:t>  discussions</a:t>
            </a:r>
            <a:br>
              <a:rPr lang="en-US" sz="1800" dirty="0" smtClean="0">
                <a:solidFill>
                  <a:schemeClr val="accent1"/>
                </a:solidFill>
              </a:rPr>
            </a:br>
            <a:endParaRPr lang="en-GB" sz="1800" dirty="0" smtClean="0"/>
          </a:p>
          <a:p>
            <a:pPr lvl="1"/>
            <a:endParaRPr lang="en-GB" dirty="0" smtClean="0"/>
          </a:p>
        </p:txBody>
      </p:sp>
      <p:sp>
        <p:nvSpPr>
          <p:cNvPr id="39940" name="Slide Number Placeholder 3"/>
          <p:cNvSpPr>
            <a:spLocks noGrp="1"/>
          </p:cNvSpPr>
          <p:nvPr>
            <p:ph type="sldNum" sz="quarter" idx="10"/>
          </p:nvPr>
        </p:nvSpPr>
        <p:spPr>
          <a:noFill/>
        </p:spPr>
        <p:txBody>
          <a:bodyPr/>
          <a:lstStyle/>
          <a:p>
            <a:fld id="{166FDA4E-5121-4725-A0FA-AA2B4CE4B404}" type="slidenum">
              <a:rPr lang="en-US" smtClean="0"/>
              <a:pPr/>
              <a:t>55</a:t>
            </a:fld>
            <a:endParaRPr lang="en-US" dirty="0" smtClean="0"/>
          </a:p>
        </p:txBody>
      </p:sp>
      <p:grpSp>
        <p:nvGrpSpPr>
          <p:cNvPr id="7" name="Ryhmä 6"/>
          <p:cNvGrpSpPr/>
          <p:nvPr/>
        </p:nvGrpSpPr>
        <p:grpSpPr>
          <a:xfrm>
            <a:off x="7798408" y="1628800"/>
            <a:ext cx="1187624" cy="4968552"/>
            <a:chOff x="7798408" y="1628800"/>
            <a:chExt cx="1187624" cy="4968552"/>
          </a:xfrm>
        </p:grpSpPr>
        <p:sp>
          <p:nvSpPr>
            <p:cNvPr id="5" name="Nuoli ylös ja alas 4"/>
            <p:cNvSpPr/>
            <p:nvPr/>
          </p:nvSpPr>
          <p:spPr bwMode="auto">
            <a:xfrm flipV="1">
              <a:off x="7798408" y="1628800"/>
              <a:ext cx="1187624" cy="4968552"/>
            </a:xfrm>
            <a:prstGeom prst="upDownArrow">
              <a:avLst>
                <a:gd name="adj1" fmla="val 67705"/>
                <a:gd name="adj2" fmla="val 36230"/>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Times New Roman" pitchFamily="18" charset="0"/>
              </a:endParaRPr>
            </a:p>
          </p:txBody>
        </p:sp>
        <p:sp>
          <p:nvSpPr>
            <p:cNvPr id="6" name="Tekstikehys 5"/>
            <p:cNvSpPr txBox="1"/>
            <p:nvPr/>
          </p:nvSpPr>
          <p:spPr>
            <a:xfrm rot="16200000">
              <a:off x="6273483" y="3905009"/>
              <a:ext cx="4259499" cy="461665"/>
            </a:xfrm>
            <a:prstGeom prst="rect">
              <a:avLst/>
            </a:prstGeom>
            <a:noFill/>
          </p:spPr>
          <p:txBody>
            <a:bodyPr wrap="none" rtlCol="0">
              <a:spAutoFit/>
            </a:bodyPr>
            <a:lstStyle/>
            <a:p>
              <a:r>
                <a:rPr lang="en-GB" dirty="0" smtClean="0">
                  <a:latin typeface="+mn-lt"/>
                </a:rPr>
                <a:t>Interaction between the levels</a:t>
              </a:r>
              <a:endParaRPr lang="en-GB" dirty="0">
                <a:latin typeface="+mn-lt"/>
              </a:endParaRPr>
            </a:p>
          </p:txBody>
        </p:sp>
      </p:grpSp>
    </p:spTree>
    <p:extLst>
      <p:ext uri="{BB962C8B-B14F-4D97-AF65-F5344CB8AC3E}">
        <p14:creationId xmlns:p14="http://schemas.microsoft.com/office/powerpoint/2010/main" val="398518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23">
                                            <p:txEl>
                                              <p:pRg st="1" end="1"/>
                                            </p:txEl>
                                          </p:spTgt>
                                        </p:tgtEl>
                                        <p:attrNameLst>
                                          <p:attrName>style.visibility</p:attrName>
                                        </p:attrNameLst>
                                      </p:cBhvr>
                                      <p:to>
                                        <p:strVal val="visible"/>
                                      </p:to>
                                    </p:set>
                                    <p:anim calcmode="lin" valueType="num">
                                      <p:cBhvr additive="base">
                                        <p:cTn id="11"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72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23">
                                            <p:txEl>
                                              <p:pRg st="2" end="2"/>
                                            </p:txEl>
                                          </p:spTgt>
                                        </p:tgtEl>
                                        <p:attrNameLst>
                                          <p:attrName>style.visibility</p:attrName>
                                        </p:attrNameLst>
                                      </p:cBhvr>
                                      <p:to>
                                        <p:strVal val="visible"/>
                                      </p:to>
                                    </p:set>
                                    <p:anim calcmode="lin" valueType="num">
                                      <p:cBhvr additive="base">
                                        <p:cTn id="15"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072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723">
                                            <p:txEl>
                                              <p:pRg st="3" end="3"/>
                                            </p:txEl>
                                          </p:spTgt>
                                        </p:tgtEl>
                                        <p:attrNameLst>
                                          <p:attrName>style.visibility</p:attrName>
                                        </p:attrNameLst>
                                      </p:cBhvr>
                                      <p:to>
                                        <p:strVal val="visible"/>
                                      </p:to>
                                    </p:set>
                                    <p:anim calcmode="lin" valueType="num">
                                      <p:cBhvr additive="base">
                                        <p:cTn id="19"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ox(i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n-US" sz="2400" dirty="0" smtClean="0"/>
              <a:t>National level</a:t>
            </a:r>
          </a:p>
          <a:p>
            <a:pPr lvl="1"/>
            <a:r>
              <a:rPr lang="en-US" sz="2200" dirty="0" smtClean="0"/>
              <a:t>National Core Curriculum</a:t>
            </a:r>
          </a:p>
          <a:p>
            <a:pPr lvl="1"/>
            <a:r>
              <a:rPr lang="en-US" sz="2200" dirty="0" smtClean="0"/>
              <a:t>national assessment/monitoring based on samples</a:t>
            </a:r>
          </a:p>
          <a:p>
            <a:pPr lvl="1"/>
            <a:endParaRPr lang="en-US" sz="600" dirty="0" smtClean="0"/>
          </a:p>
          <a:p>
            <a:r>
              <a:rPr lang="en-US" sz="2400" dirty="0" smtClean="0"/>
              <a:t>Municipality level</a:t>
            </a:r>
          </a:p>
          <a:p>
            <a:pPr lvl="1"/>
            <a:r>
              <a:rPr lang="en-US" sz="2200" dirty="0" smtClean="0"/>
              <a:t>municipalities are responsible for monitoring and allocating resources (positive discrimination)</a:t>
            </a:r>
            <a:br>
              <a:rPr lang="en-US" sz="2200" dirty="0" smtClean="0"/>
            </a:br>
            <a:endParaRPr lang="en-US" sz="600" dirty="0" smtClean="0"/>
          </a:p>
          <a:p>
            <a:r>
              <a:rPr lang="en-US" sz="2400" dirty="0" smtClean="0"/>
              <a:t>School and teacher level</a:t>
            </a:r>
          </a:p>
          <a:p>
            <a:pPr lvl="1"/>
            <a:r>
              <a:rPr lang="en-US" sz="2200" dirty="0" smtClean="0"/>
              <a:t>School- and classroom-based assessment</a:t>
            </a:r>
          </a:p>
          <a:p>
            <a:pPr lvl="1"/>
            <a:r>
              <a:rPr lang="en-US" sz="2200" dirty="0" smtClean="0"/>
              <a:t>self-evaluations, cooperation with parents</a:t>
            </a:r>
            <a:endParaRPr lang="fi-FI" sz="2200" dirty="0"/>
          </a:p>
        </p:txBody>
      </p:sp>
      <p:sp>
        <p:nvSpPr>
          <p:cNvPr id="3" name="Date Placeholder 2"/>
          <p:cNvSpPr>
            <a:spLocks noGrp="1"/>
          </p:cNvSpPr>
          <p:nvPr>
            <p:ph type="dt" sz="half" idx="10"/>
          </p:nvPr>
        </p:nvSpPr>
        <p:spPr/>
        <p:txBody>
          <a:bodyPr/>
          <a:lstStyle/>
          <a:p>
            <a:fld id="{F1885724-97BC-4BD1-A4CC-983250FA4695}" type="datetime1">
              <a:rPr lang="fi-FI" smtClean="0"/>
              <a:pPr/>
              <a:t>16.11.2015</a:t>
            </a:fld>
            <a:endParaRPr lang="en-GB"/>
          </a:p>
        </p:txBody>
      </p:sp>
      <p:sp>
        <p:nvSpPr>
          <p:cNvPr id="4" name="Slide Number Placeholder 3"/>
          <p:cNvSpPr>
            <a:spLocks noGrp="1"/>
          </p:cNvSpPr>
          <p:nvPr>
            <p:ph type="sldNum" sz="quarter" idx="4294967295"/>
          </p:nvPr>
        </p:nvSpPr>
        <p:spPr>
          <a:xfrm>
            <a:off x="8388351" y="6165851"/>
            <a:ext cx="431800" cy="431799"/>
          </a:xfrm>
          <a:prstGeom prst="rect">
            <a:avLst/>
          </a:prstGeom>
        </p:spPr>
        <p:txBody>
          <a:bodyPr/>
          <a:lstStyle/>
          <a:p>
            <a:fld id="{89059335-AFD3-4DED-970B-1AD46A147785}" type="slidenum">
              <a:rPr lang="en-GB" smtClean="0"/>
              <a:pPr/>
              <a:t>56</a:t>
            </a:fld>
            <a:endParaRPr lang="en-GB"/>
          </a:p>
        </p:txBody>
      </p:sp>
      <p:sp>
        <p:nvSpPr>
          <p:cNvPr id="6" name="Title 5"/>
          <p:cNvSpPr>
            <a:spLocks noGrp="1"/>
          </p:cNvSpPr>
          <p:nvPr>
            <p:ph type="title"/>
          </p:nvPr>
        </p:nvSpPr>
        <p:spPr/>
        <p:txBody>
          <a:bodyPr/>
          <a:lstStyle/>
          <a:p>
            <a:r>
              <a:rPr lang="en-GB" dirty="0" smtClean="0"/>
              <a:t>Levels in Finnish QA</a:t>
            </a:r>
            <a:endParaRPr lang="fi-FI" dirty="0"/>
          </a:p>
        </p:txBody>
      </p:sp>
    </p:spTree>
    <p:extLst>
      <p:ext uri="{BB962C8B-B14F-4D97-AF65-F5344CB8AC3E}">
        <p14:creationId xmlns:p14="http://schemas.microsoft.com/office/powerpoint/2010/main" val="2902794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Title 1"/>
          <p:cNvSpPr>
            <a:spLocks noGrp="1"/>
          </p:cNvSpPr>
          <p:nvPr>
            <p:ph type="title"/>
          </p:nvPr>
        </p:nvSpPr>
        <p:spPr>
          <a:xfrm>
            <a:off x="1855788" y="152400"/>
            <a:ext cx="7468740" cy="1116013"/>
          </a:xfrm>
        </p:spPr>
        <p:txBody>
          <a:bodyPr/>
          <a:lstStyle/>
          <a:p>
            <a:r>
              <a:rPr lang="en-GB" dirty="0" smtClean="0"/>
              <a:t>Quality Culture: </a:t>
            </a:r>
          </a:p>
        </p:txBody>
      </p:sp>
      <p:sp>
        <p:nvSpPr>
          <p:cNvPr id="3" name="Content Placeholder 2"/>
          <p:cNvSpPr>
            <a:spLocks noGrp="1"/>
          </p:cNvSpPr>
          <p:nvPr>
            <p:ph idx="1"/>
          </p:nvPr>
        </p:nvSpPr>
        <p:spPr/>
        <p:txBody>
          <a:bodyPr/>
          <a:lstStyle/>
          <a:p>
            <a:pPr marL="441325" lvl="1" indent="-441325">
              <a:spcAft>
                <a:spcPts val="1200"/>
              </a:spcAft>
              <a:tabLst>
                <a:tab pos="441325" algn="l"/>
              </a:tabLst>
            </a:pPr>
            <a:r>
              <a:rPr lang="en-GB" dirty="0" smtClean="0"/>
              <a:t>allows freedom for different actors </a:t>
            </a:r>
          </a:p>
          <a:p>
            <a:pPr marL="441325" lvl="1" indent="-441325">
              <a:spcAft>
                <a:spcPts val="1200"/>
              </a:spcAft>
              <a:tabLst>
                <a:tab pos="441325" algn="l"/>
              </a:tabLst>
            </a:pPr>
            <a:r>
              <a:rPr lang="en-GB" dirty="0" smtClean="0"/>
              <a:t>is based on a certain level of trust </a:t>
            </a:r>
          </a:p>
          <a:p>
            <a:pPr marL="441325" lvl="1" indent="-441325">
              <a:spcAft>
                <a:spcPts val="1200"/>
              </a:spcAft>
              <a:tabLst>
                <a:tab pos="441325" algn="l"/>
              </a:tabLst>
            </a:pPr>
            <a:r>
              <a:rPr lang="en-GB" dirty="0" smtClean="0"/>
              <a:t>is based on self-assessment and monitoring</a:t>
            </a:r>
          </a:p>
          <a:p>
            <a:pPr marL="441325" lvl="1" indent="-441325">
              <a:spcAft>
                <a:spcPts val="1200"/>
              </a:spcAft>
              <a:tabLst>
                <a:tab pos="441325" algn="l"/>
              </a:tabLst>
            </a:pPr>
            <a:r>
              <a:rPr lang="en-GB" dirty="0" smtClean="0"/>
              <a:t>partners/levels take their responsibility seriously </a:t>
            </a:r>
          </a:p>
          <a:p>
            <a:pPr marL="441325" lvl="1" indent="-441325">
              <a:spcAft>
                <a:spcPts val="1200"/>
              </a:spcAft>
              <a:tabLst>
                <a:tab pos="441325" algn="l"/>
              </a:tabLst>
            </a:pPr>
            <a:r>
              <a:rPr lang="en-GB" dirty="0" smtClean="0"/>
              <a:t>continuous interaction between different partners/levels</a:t>
            </a:r>
          </a:p>
          <a:p>
            <a:pPr marL="441325" lvl="1" indent="-441325">
              <a:spcAft>
                <a:spcPts val="1200"/>
              </a:spcAft>
              <a:tabLst>
                <a:tab pos="441325" algn="l"/>
              </a:tabLst>
            </a:pPr>
            <a:r>
              <a:rPr lang="en-US" dirty="0" smtClean="0"/>
              <a:t>students’ evaluations and staff members’ self evaluations is discussed collaboratively</a:t>
            </a:r>
            <a:r>
              <a:rPr lang="en-GB" dirty="0" smtClean="0"/>
              <a:t> </a:t>
            </a:r>
            <a:endParaRPr lang="fi-FI" dirty="0" smtClean="0"/>
          </a:p>
          <a:p>
            <a:pPr marL="441325" indent="-441325">
              <a:spcAft>
                <a:spcPts val="1200"/>
              </a:spcAft>
              <a:tabLst>
                <a:tab pos="441325" algn="l"/>
              </a:tabLst>
            </a:pPr>
            <a:endParaRPr lang="en-GB" dirty="0" smtClean="0"/>
          </a:p>
        </p:txBody>
      </p:sp>
      <p:sp>
        <p:nvSpPr>
          <p:cNvPr id="38916" name="Slide Number Placeholder 3"/>
          <p:cNvSpPr>
            <a:spLocks noGrp="1"/>
          </p:cNvSpPr>
          <p:nvPr>
            <p:ph type="sldNum" sz="quarter" idx="10"/>
          </p:nvPr>
        </p:nvSpPr>
        <p:spPr>
          <a:noFill/>
        </p:spPr>
        <p:txBody>
          <a:bodyPr/>
          <a:lstStyle/>
          <a:p>
            <a:fld id="{6F20E8D3-F8E7-42BA-BC06-B74EF634CB84}" type="slidenum">
              <a:rPr lang="en-US" smtClean="0"/>
              <a:pPr/>
              <a:t>57</a:t>
            </a:fld>
            <a:endParaRPr lang="en-US" dirty="0" smtClean="0"/>
          </a:p>
        </p:txBody>
      </p:sp>
    </p:spTree>
    <p:extLst>
      <p:ext uri="{BB962C8B-B14F-4D97-AF65-F5344CB8AC3E}">
        <p14:creationId xmlns:p14="http://schemas.microsoft.com/office/powerpoint/2010/main" val="2142076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418" name="Picture 4" descr="P1030185.JPG"/>
          <p:cNvPicPr>
            <a:picLocks noChangeAspect="1"/>
          </p:cNvPicPr>
          <p:nvPr/>
        </p:nvPicPr>
        <p:blipFill>
          <a:blip r:embed="rId3" cstate="print">
            <a:lum bright="8000"/>
          </a:blip>
          <a:srcRect/>
          <a:stretch>
            <a:fillRect/>
          </a:stretch>
        </p:blipFill>
        <p:spPr bwMode="auto">
          <a:xfrm>
            <a:off x="0" y="0"/>
            <a:ext cx="9144000" cy="6072188"/>
          </a:xfrm>
          <a:prstGeom prst="rect">
            <a:avLst/>
          </a:prstGeom>
          <a:noFill/>
          <a:ln w="9525">
            <a:noFill/>
            <a:miter lim="800000"/>
            <a:headEnd/>
            <a:tailEnd/>
          </a:ln>
        </p:spPr>
      </p:pic>
      <p:sp>
        <p:nvSpPr>
          <p:cNvPr id="60419" name="Rectangle 2"/>
          <p:cNvSpPr>
            <a:spLocks noGrp="1" noChangeArrowheads="1"/>
          </p:cNvSpPr>
          <p:nvPr>
            <p:ph type="ctrTitle"/>
          </p:nvPr>
        </p:nvSpPr>
        <p:spPr>
          <a:xfrm>
            <a:off x="0" y="5500688"/>
            <a:ext cx="9144000" cy="1357312"/>
          </a:xfrm>
          <a:solidFill>
            <a:schemeClr val="bg1"/>
          </a:solidFill>
        </p:spPr>
        <p:txBody>
          <a:bodyPr/>
          <a:lstStyle/>
          <a:p>
            <a:pPr algn="ctr"/>
            <a:r>
              <a:rPr lang="en-GB" sz="2800" dirty="0" smtClean="0"/>
              <a:t>Discussion</a:t>
            </a:r>
            <a:br>
              <a:rPr lang="en-GB" sz="2800" dirty="0" smtClean="0"/>
            </a:br>
            <a:endParaRPr lang="en-GB" sz="2800" dirty="0" smtClean="0"/>
          </a:p>
        </p:txBody>
      </p:sp>
    </p:spTree>
    <p:extLst>
      <p:ext uri="{BB962C8B-B14F-4D97-AF65-F5344CB8AC3E}">
        <p14:creationId xmlns:p14="http://schemas.microsoft.com/office/powerpoint/2010/main" val="455580951"/>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943708" y="1880828"/>
            <a:ext cx="6840538" cy="4176565"/>
          </a:xfrm>
        </p:spPr>
        <p:txBody>
          <a:bodyPr>
            <a:noAutofit/>
          </a:bodyPr>
          <a:lstStyle/>
          <a:p>
            <a:r>
              <a:rPr lang="en-US" sz="2400" dirty="0" smtClean="0"/>
              <a:t>Devolution of decision power and responsibility at the local level</a:t>
            </a:r>
          </a:p>
          <a:p>
            <a:endParaRPr lang="en-US" sz="2400" dirty="0" smtClean="0"/>
          </a:p>
          <a:p>
            <a:r>
              <a:rPr lang="en-US" sz="2400" dirty="0" smtClean="0"/>
              <a:t>No school inspections, national exams or pre-evaluation of learning materials</a:t>
            </a:r>
          </a:p>
          <a:p>
            <a:endParaRPr lang="en-US" sz="2400" dirty="0" smtClean="0"/>
          </a:p>
          <a:p>
            <a:r>
              <a:rPr lang="en-US" sz="2400" dirty="0" smtClean="0"/>
              <a:t>Teachers autonomous academic professionals</a:t>
            </a:r>
          </a:p>
          <a:p>
            <a:r>
              <a:rPr lang="en-US" sz="2400" dirty="0" smtClean="0"/>
              <a:t>Assessment is organized mostly in the classroom by individual teachers </a:t>
            </a:r>
          </a:p>
          <a:p>
            <a:pPr algn="ctr">
              <a:buNone/>
            </a:pPr>
            <a:r>
              <a:rPr lang="en-US" sz="2400" b="1" dirty="0" smtClean="0"/>
              <a:t>Assessment for learning</a:t>
            </a:r>
          </a:p>
        </p:txBody>
      </p:sp>
      <p:sp>
        <p:nvSpPr>
          <p:cNvPr id="4" name="Date Placeholder 3"/>
          <p:cNvSpPr>
            <a:spLocks noGrp="1"/>
          </p:cNvSpPr>
          <p:nvPr>
            <p:ph type="dt" sz="half" idx="10"/>
          </p:nvPr>
        </p:nvSpPr>
        <p:spPr/>
        <p:txBody>
          <a:bodyPr/>
          <a:lstStyle/>
          <a:p>
            <a:fld id="{9D195EBF-A623-4132-8BFB-6C390436C964}" type="datetime1">
              <a:rPr lang="fi-FI" smtClean="0"/>
              <a:pPr/>
              <a:t>16.11.2015</a:t>
            </a:fld>
            <a:endParaRPr lang="en-GB" dirty="0"/>
          </a:p>
        </p:txBody>
      </p:sp>
      <p:sp>
        <p:nvSpPr>
          <p:cNvPr id="7" name="Title 6"/>
          <p:cNvSpPr>
            <a:spLocks noGrp="1"/>
          </p:cNvSpPr>
          <p:nvPr>
            <p:ph type="title"/>
          </p:nvPr>
        </p:nvSpPr>
        <p:spPr/>
        <p:txBody>
          <a:bodyPr>
            <a:normAutofit/>
          </a:bodyPr>
          <a:lstStyle/>
          <a:p>
            <a:r>
              <a:rPr lang="en-GB" sz="3100" dirty="0" smtClean="0"/>
              <a:t>Summing up the Finnish school assessment</a:t>
            </a:r>
            <a:endParaRPr lang="en-GB" sz="3100" dirty="0"/>
          </a:p>
        </p:txBody>
      </p:sp>
      <p:pic>
        <p:nvPicPr>
          <p:cNvPr id="3075" name="Picture 3" descr="C:\Documents and Settings\lkoistin.ATKK\Local Settings\Temporary Internet Files\Content.IE5\QIB8AZVK\MP900402269[1].jpg"/>
          <p:cNvPicPr>
            <a:picLocks noChangeAspect="1" noChangeArrowheads="1"/>
          </p:cNvPicPr>
          <p:nvPr/>
        </p:nvPicPr>
        <p:blipFill>
          <a:blip r:embed="rId3" cstate="print"/>
          <a:srcRect/>
          <a:stretch>
            <a:fillRect/>
          </a:stretch>
        </p:blipFill>
        <p:spPr bwMode="auto">
          <a:xfrm>
            <a:off x="179512" y="2636912"/>
            <a:ext cx="1608963" cy="2412268"/>
          </a:xfrm>
          <a:prstGeom prst="rect">
            <a:avLst/>
          </a:prstGeom>
          <a:noFill/>
        </p:spPr>
      </p:pic>
    </p:spTree>
    <p:extLst>
      <p:ext uri="{BB962C8B-B14F-4D97-AF65-F5344CB8AC3E}">
        <p14:creationId xmlns:p14="http://schemas.microsoft.com/office/powerpoint/2010/main" val="1486183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363" y="114656"/>
            <a:ext cx="7010400" cy="1116013"/>
          </a:xfrm>
        </p:spPr>
        <p:txBody>
          <a:bodyPr/>
          <a:lstStyle/>
          <a:p>
            <a:r>
              <a:rPr lang="en-GB" dirty="0"/>
              <a:t>Comparison of 21</a:t>
            </a:r>
            <a:r>
              <a:rPr lang="en-GB" baseline="30000" dirty="0"/>
              <a:t>st</a:t>
            </a:r>
            <a:r>
              <a:rPr lang="en-GB" dirty="0"/>
              <a:t> century competences and Finnish border-crossing wide-ranging areas of competences</a:t>
            </a:r>
            <a:endParaRPr lang="fi-FI" dirty="0"/>
          </a:p>
        </p:txBody>
      </p:sp>
      <p:sp>
        <p:nvSpPr>
          <p:cNvPr id="4" name="Slide Number Placeholder 3"/>
          <p:cNvSpPr>
            <a:spLocks noGrp="1"/>
          </p:cNvSpPr>
          <p:nvPr>
            <p:ph type="sldNum" sz="quarter" idx="10"/>
          </p:nvPr>
        </p:nvSpPr>
        <p:spPr/>
        <p:txBody>
          <a:bodyPr/>
          <a:lstStyle/>
          <a:p>
            <a:pPr>
              <a:defRPr/>
            </a:pPr>
            <a:fld id="{1663DB54-CAA1-4FF1-A656-126DF26C6362}" type="slidenum">
              <a:rPr lang="en-US" smtClean="0"/>
              <a:pPr>
                <a:defRPr/>
              </a:pPr>
              <a:t>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214310700"/>
              </p:ext>
            </p:extLst>
          </p:nvPr>
        </p:nvGraphicFramePr>
        <p:xfrm>
          <a:off x="1884363" y="1268413"/>
          <a:ext cx="7308850" cy="5541986"/>
        </p:xfrm>
        <a:graphic>
          <a:graphicData uri="http://schemas.openxmlformats.org/drawingml/2006/table">
            <a:tbl>
              <a:tblPr firstRow="1" firstCol="1" bandRow="1">
                <a:tableStyleId>{5C22544A-7EE6-4342-B048-85BDC9FD1C3A}</a:tableStyleId>
              </a:tblPr>
              <a:tblGrid>
                <a:gridCol w="3384922"/>
                <a:gridCol w="3923928"/>
              </a:tblGrid>
              <a:tr h="775676">
                <a:tc>
                  <a:txBody>
                    <a:bodyPr/>
                    <a:lstStyle/>
                    <a:p>
                      <a:pPr>
                        <a:lnSpc>
                          <a:spcPct val="100000"/>
                        </a:lnSpc>
                        <a:spcAft>
                          <a:spcPts val="600"/>
                        </a:spcAft>
                      </a:pPr>
                      <a:r>
                        <a:rPr lang="en-GB" sz="1800" dirty="0">
                          <a:solidFill>
                            <a:schemeClr val="tx1"/>
                          </a:solidFill>
                          <a:effectLst/>
                        </a:rPr>
                        <a:t>21</a:t>
                      </a:r>
                      <a:r>
                        <a:rPr lang="en-GB" sz="1800" baseline="30000" dirty="0">
                          <a:solidFill>
                            <a:schemeClr val="tx1"/>
                          </a:solidFill>
                          <a:effectLst/>
                        </a:rPr>
                        <a:t>st</a:t>
                      </a:r>
                      <a:r>
                        <a:rPr lang="en-GB" sz="1800" dirty="0">
                          <a:solidFill>
                            <a:schemeClr val="tx1"/>
                          </a:solidFill>
                          <a:effectLst/>
                        </a:rPr>
                        <a:t> century competences</a:t>
                      </a:r>
                      <a:endParaRPr lang="fi-FI" sz="1800" b="1" dirty="0">
                        <a:solidFill>
                          <a:schemeClr val="tx1"/>
                        </a:solidFill>
                        <a:effectLst/>
                        <a:latin typeface="Calibri"/>
                        <a:ea typeface="Calibri"/>
                        <a:cs typeface="Times New Roman"/>
                      </a:endParaRPr>
                    </a:p>
                  </a:txBody>
                  <a:tcPr marL="53975" marR="53975" marT="36195" marB="36195">
                    <a:solidFill>
                      <a:schemeClr val="bg2">
                        <a:lumMod val="40000"/>
                        <a:lumOff val="60000"/>
                      </a:schemeClr>
                    </a:solidFill>
                  </a:tcPr>
                </a:tc>
                <a:tc>
                  <a:txBody>
                    <a:bodyPr/>
                    <a:lstStyle/>
                    <a:p>
                      <a:pPr>
                        <a:lnSpc>
                          <a:spcPct val="100000"/>
                        </a:lnSpc>
                        <a:spcAft>
                          <a:spcPts val="600"/>
                        </a:spcAft>
                      </a:pPr>
                      <a:r>
                        <a:rPr lang="en-GB" sz="1800" dirty="0">
                          <a:solidFill>
                            <a:schemeClr val="tx1"/>
                          </a:solidFill>
                          <a:effectLst/>
                        </a:rPr>
                        <a:t>Finnish border-crossing wide-ranging areas of competences</a:t>
                      </a:r>
                      <a:endParaRPr lang="fi-FI" sz="1800" b="1" dirty="0">
                        <a:solidFill>
                          <a:schemeClr val="tx1"/>
                        </a:solidFill>
                        <a:effectLst/>
                        <a:latin typeface="Calibri"/>
                        <a:ea typeface="Calibri"/>
                        <a:cs typeface="Times New Roman"/>
                      </a:endParaRPr>
                    </a:p>
                  </a:txBody>
                  <a:tcPr marL="53975" marR="53975" marT="36195" marB="36195">
                    <a:solidFill>
                      <a:schemeClr val="bg2">
                        <a:lumMod val="40000"/>
                        <a:lumOff val="60000"/>
                      </a:schemeClr>
                    </a:solidFill>
                  </a:tcPr>
                </a:tc>
              </a:tr>
              <a:tr h="4524986">
                <a:tc>
                  <a:txBody>
                    <a:bodyPr/>
                    <a:lstStyle/>
                    <a:p>
                      <a:pPr>
                        <a:lnSpc>
                          <a:spcPct val="100000"/>
                        </a:lnSpc>
                        <a:spcAft>
                          <a:spcPts val="600"/>
                        </a:spcAft>
                      </a:pPr>
                      <a:r>
                        <a:rPr lang="en-GB" sz="1800" b="1" dirty="0">
                          <a:solidFill>
                            <a:schemeClr val="tx1"/>
                          </a:solidFill>
                          <a:effectLst/>
                        </a:rPr>
                        <a:t>Ways of thinking</a:t>
                      </a:r>
                      <a:endParaRPr lang="fi-FI" sz="1800" b="1" dirty="0">
                        <a:solidFill>
                          <a:schemeClr val="tx1"/>
                        </a:solidFill>
                        <a:effectLst/>
                      </a:endParaRPr>
                    </a:p>
                    <a:p>
                      <a:pPr>
                        <a:lnSpc>
                          <a:spcPct val="100000"/>
                        </a:lnSpc>
                        <a:spcAft>
                          <a:spcPts val="600"/>
                        </a:spcAft>
                      </a:pPr>
                      <a:r>
                        <a:rPr lang="en-GB" sz="1800" b="0" dirty="0">
                          <a:solidFill>
                            <a:schemeClr val="tx1"/>
                          </a:solidFill>
                          <a:effectLst/>
                        </a:rPr>
                        <a:t>- </a:t>
                      </a:r>
                      <a:r>
                        <a:rPr lang="en-GB" sz="1800" b="0" dirty="0" smtClean="0">
                          <a:solidFill>
                            <a:schemeClr val="tx1"/>
                          </a:solidFill>
                          <a:effectLst/>
                        </a:rPr>
                        <a:t>Critical and creative </a:t>
                      </a:r>
                      <a:r>
                        <a:rPr lang="en-GB" sz="1800" b="0" dirty="0">
                          <a:solidFill>
                            <a:schemeClr val="tx1"/>
                          </a:solidFill>
                          <a:effectLst/>
                        </a:rPr>
                        <a:t>thinking</a:t>
                      </a:r>
                      <a:br>
                        <a:rPr lang="en-GB" sz="1800" b="0" dirty="0">
                          <a:solidFill>
                            <a:schemeClr val="tx1"/>
                          </a:solidFill>
                          <a:effectLst/>
                        </a:rPr>
                      </a:br>
                      <a:r>
                        <a:rPr lang="en-GB" sz="1800" b="0" dirty="0">
                          <a:solidFill>
                            <a:schemeClr val="tx1"/>
                          </a:solidFill>
                          <a:effectLst/>
                        </a:rPr>
                        <a:t>- </a:t>
                      </a:r>
                      <a:r>
                        <a:rPr lang="en-GB" sz="1800" b="0" dirty="0" smtClean="0">
                          <a:solidFill>
                            <a:schemeClr val="tx1"/>
                          </a:solidFill>
                          <a:effectLst/>
                        </a:rPr>
                        <a:t>Learning to learn</a:t>
                      </a:r>
                      <a:endParaRPr lang="fi-FI" sz="1800" b="0" dirty="0">
                        <a:solidFill>
                          <a:schemeClr val="tx1"/>
                        </a:solidFill>
                        <a:effectLst/>
                      </a:endParaRPr>
                    </a:p>
                    <a:p>
                      <a:pPr>
                        <a:lnSpc>
                          <a:spcPct val="100000"/>
                        </a:lnSpc>
                        <a:spcAft>
                          <a:spcPts val="600"/>
                        </a:spcAft>
                      </a:pPr>
                      <a:r>
                        <a:rPr lang="en-GB" sz="1800" b="1" dirty="0">
                          <a:solidFill>
                            <a:schemeClr val="tx1"/>
                          </a:solidFill>
                          <a:effectLst/>
                        </a:rPr>
                        <a:t>Ways of working</a:t>
                      </a:r>
                      <a:br>
                        <a:rPr lang="en-GB" sz="1800" b="1" dirty="0">
                          <a:solidFill>
                            <a:schemeClr val="tx1"/>
                          </a:solidFill>
                          <a:effectLst/>
                        </a:rPr>
                      </a:br>
                      <a:r>
                        <a:rPr lang="en-GB" sz="1800" b="0" dirty="0">
                          <a:solidFill>
                            <a:schemeClr val="tx1"/>
                          </a:solidFill>
                          <a:effectLst/>
                        </a:rPr>
                        <a:t>- Inquiring and problem-solving</a:t>
                      </a:r>
                      <a:br>
                        <a:rPr lang="en-GB" sz="1800" b="0" dirty="0">
                          <a:solidFill>
                            <a:schemeClr val="tx1"/>
                          </a:solidFill>
                          <a:effectLst/>
                        </a:rPr>
                      </a:br>
                      <a:r>
                        <a:rPr lang="en-GB" sz="1800" b="0" dirty="0">
                          <a:solidFill>
                            <a:schemeClr val="tx1"/>
                          </a:solidFill>
                          <a:effectLst/>
                        </a:rPr>
                        <a:t>- Communication and </a:t>
                      </a:r>
                      <a:r>
                        <a:rPr lang="en-GB" sz="1800" b="0" dirty="0" smtClean="0">
                          <a:solidFill>
                            <a:schemeClr val="tx1"/>
                          </a:solidFill>
                          <a:effectLst/>
                        </a:rPr>
                        <a:t/>
                      </a:r>
                      <a:br>
                        <a:rPr lang="en-GB" sz="1800" b="0" dirty="0" smtClean="0">
                          <a:solidFill>
                            <a:schemeClr val="tx1"/>
                          </a:solidFill>
                          <a:effectLst/>
                        </a:rPr>
                      </a:br>
                      <a:r>
                        <a:rPr lang="en-GB" sz="1800" b="0" dirty="0" smtClean="0">
                          <a:solidFill>
                            <a:schemeClr val="tx1"/>
                          </a:solidFill>
                          <a:effectLst/>
                        </a:rPr>
                        <a:t>  collaboration</a:t>
                      </a:r>
                      <a:r>
                        <a:rPr lang="en-GB" sz="1800" b="0" dirty="0">
                          <a:solidFill>
                            <a:schemeClr val="tx1"/>
                          </a:solidFill>
                          <a:effectLst/>
                        </a:rPr>
                        <a:t/>
                      </a:r>
                      <a:br>
                        <a:rPr lang="en-GB" sz="1800" b="0" dirty="0">
                          <a:solidFill>
                            <a:schemeClr val="tx1"/>
                          </a:solidFill>
                          <a:effectLst/>
                        </a:rPr>
                      </a:br>
                      <a:r>
                        <a:rPr lang="en-GB" sz="1800" b="1" dirty="0">
                          <a:solidFill>
                            <a:schemeClr val="tx1"/>
                          </a:solidFill>
                          <a:effectLst/>
                        </a:rPr>
                        <a:t>Tools for working</a:t>
                      </a:r>
                      <a:br>
                        <a:rPr lang="en-GB" sz="1800" b="1" dirty="0">
                          <a:solidFill>
                            <a:schemeClr val="tx1"/>
                          </a:solidFill>
                          <a:effectLst/>
                        </a:rPr>
                      </a:br>
                      <a:r>
                        <a:rPr lang="en-GB" sz="1800" b="0" dirty="0">
                          <a:solidFill>
                            <a:schemeClr val="tx1"/>
                          </a:solidFill>
                          <a:effectLst/>
                        </a:rPr>
                        <a:t>- </a:t>
                      </a:r>
                      <a:r>
                        <a:rPr lang="en-GB" sz="1800" b="0" dirty="0" smtClean="0">
                          <a:solidFill>
                            <a:schemeClr val="tx1"/>
                          </a:solidFill>
                          <a:effectLst/>
                        </a:rPr>
                        <a:t>Broad literacy</a:t>
                      </a:r>
                      <a:r>
                        <a:rPr lang="en-GB" sz="1800" b="0" dirty="0">
                          <a:solidFill>
                            <a:schemeClr val="tx1"/>
                          </a:solidFill>
                          <a:effectLst/>
                        </a:rPr>
                        <a:t/>
                      </a:r>
                      <a:br>
                        <a:rPr lang="en-GB" sz="1800" b="0" dirty="0">
                          <a:solidFill>
                            <a:schemeClr val="tx1"/>
                          </a:solidFill>
                          <a:effectLst/>
                        </a:rPr>
                      </a:br>
                      <a:r>
                        <a:rPr lang="en-GB" sz="1800" b="0" dirty="0">
                          <a:solidFill>
                            <a:schemeClr val="tx1"/>
                          </a:solidFill>
                          <a:effectLst/>
                        </a:rPr>
                        <a:t>- Technological </a:t>
                      </a:r>
                      <a:r>
                        <a:rPr lang="en-GB" sz="1800" b="0" dirty="0" smtClean="0">
                          <a:solidFill>
                            <a:schemeClr val="tx1"/>
                          </a:solidFill>
                          <a:effectLst/>
                        </a:rPr>
                        <a:t>skills</a:t>
                      </a:r>
                      <a:br>
                        <a:rPr lang="en-GB" sz="1800" b="0" dirty="0" smtClean="0">
                          <a:solidFill>
                            <a:schemeClr val="tx1"/>
                          </a:solidFill>
                          <a:effectLst/>
                        </a:rPr>
                      </a:br>
                      <a:r>
                        <a:rPr lang="en-GB" sz="1800" b="1" dirty="0" smtClean="0">
                          <a:solidFill>
                            <a:schemeClr val="tx1"/>
                          </a:solidFill>
                          <a:effectLst/>
                        </a:rPr>
                        <a:t>Acting </a:t>
                      </a:r>
                      <a:r>
                        <a:rPr lang="en-GB" sz="1800" b="1" dirty="0">
                          <a:solidFill>
                            <a:schemeClr val="tx1"/>
                          </a:solidFill>
                          <a:effectLst/>
                        </a:rPr>
                        <a:t>in the world</a:t>
                      </a:r>
                      <a:br>
                        <a:rPr lang="en-GB" sz="1800" b="1" dirty="0">
                          <a:solidFill>
                            <a:schemeClr val="tx1"/>
                          </a:solidFill>
                          <a:effectLst/>
                        </a:rPr>
                      </a:br>
                      <a:r>
                        <a:rPr lang="en-GB" sz="1800" b="0" dirty="0">
                          <a:solidFill>
                            <a:schemeClr val="tx1"/>
                          </a:solidFill>
                          <a:effectLst/>
                        </a:rPr>
                        <a:t>- Global and local </a:t>
                      </a:r>
                      <a:r>
                        <a:rPr lang="en-GB" sz="1800" b="0" dirty="0" smtClean="0">
                          <a:solidFill>
                            <a:schemeClr val="tx1"/>
                          </a:solidFill>
                          <a:effectLst/>
                        </a:rPr>
                        <a:t>citizenship</a:t>
                      </a:r>
                      <a:br>
                        <a:rPr lang="en-GB" sz="1800" b="0" dirty="0" smtClean="0">
                          <a:solidFill>
                            <a:schemeClr val="tx1"/>
                          </a:solidFill>
                          <a:effectLst/>
                        </a:rPr>
                      </a:br>
                      <a:r>
                        <a:rPr lang="en-GB" sz="1800" b="0" dirty="0" smtClean="0">
                          <a:solidFill>
                            <a:schemeClr val="tx1"/>
                          </a:solidFill>
                          <a:effectLst/>
                        </a:rPr>
                        <a:t>- </a:t>
                      </a:r>
                      <a:r>
                        <a:rPr lang="en-GB" sz="1800" b="0" dirty="0">
                          <a:solidFill>
                            <a:schemeClr val="tx1"/>
                          </a:solidFill>
                          <a:effectLst/>
                        </a:rPr>
                        <a:t>Cultural awareness and social </a:t>
                      </a:r>
                      <a:br>
                        <a:rPr lang="en-GB" sz="1800" b="0" dirty="0">
                          <a:solidFill>
                            <a:schemeClr val="tx1"/>
                          </a:solidFill>
                          <a:effectLst/>
                        </a:rPr>
                      </a:br>
                      <a:r>
                        <a:rPr lang="en-GB" sz="1800" b="0" dirty="0">
                          <a:solidFill>
                            <a:schemeClr val="tx1"/>
                          </a:solidFill>
                          <a:effectLst/>
                        </a:rPr>
                        <a:t>  responsibility</a:t>
                      </a:r>
                      <a:endParaRPr lang="fi-FI" sz="1800" b="0" dirty="0">
                        <a:solidFill>
                          <a:schemeClr val="tx1"/>
                        </a:solidFill>
                        <a:effectLst/>
                        <a:latin typeface="Arial"/>
                        <a:ea typeface="Calibri"/>
                        <a:cs typeface="Times New Roman"/>
                      </a:endParaRPr>
                    </a:p>
                  </a:txBody>
                  <a:tcPr marL="53975" marR="53975" marT="36195" marB="36195">
                    <a:noFill/>
                  </a:tcPr>
                </a:tc>
                <a:tc>
                  <a:txBody>
                    <a:bodyPr/>
                    <a:lstStyle/>
                    <a:p>
                      <a:pPr>
                        <a:lnSpc>
                          <a:spcPct val="100000"/>
                        </a:lnSpc>
                        <a:spcAft>
                          <a:spcPts val="600"/>
                        </a:spcAft>
                      </a:pPr>
                      <a:r>
                        <a:rPr lang="en-GB" sz="1800" b="0" dirty="0">
                          <a:solidFill>
                            <a:schemeClr val="tx1"/>
                          </a:solidFill>
                          <a:effectLst/>
                        </a:rPr>
                        <a:t> </a:t>
                      </a:r>
                      <a:endParaRPr lang="fi-FI" sz="1800" b="0" dirty="0">
                        <a:solidFill>
                          <a:schemeClr val="tx1"/>
                        </a:solidFill>
                        <a:effectLst/>
                      </a:endParaRPr>
                    </a:p>
                    <a:p>
                      <a:pPr>
                        <a:lnSpc>
                          <a:spcPct val="100000"/>
                        </a:lnSpc>
                        <a:spcAft>
                          <a:spcPts val="600"/>
                        </a:spcAft>
                      </a:pPr>
                      <a:r>
                        <a:rPr lang="en-GB" sz="1800" b="0" dirty="0">
                          <a:solidFill>
                            <a:schemeClr val="tx1"/>
                          </a:solidFill>
                          <a:effectLst/>
                        </a:rPr>
                        <a:t>- Thinking and learning to learn</a:t>
                      </a:r>
                      <a:br>
                        <a:rPr lang="en-GB" sz="1800" b="0" dirty="0">
                          <a:solidFill>
                            <a:schemeClr val="tx1"/>
                          </a:solidFill>
                          <a:effectLst/>
                        </a:rPr>
                      </a:br>
                      <a:r>
                        <a:rPr lang="en-GB" sz="1800" b="0" dirty="0">
                          <a:solidFill>
                            <a:schemeClr val="tx1"/>
                          </a:solidFill>
                          <a:effectLst/>
                        </a:rPr>
                        <a:t/>
                      </a:r>
                      <a:br>
                        <a:rPr lang="en-GB" sz="1800" b="0" dirty="0">
                          <a:solidFill>
                            <a:schemeClr val="tx1"/>
                          </a:solidFill>
                          <a:effectLst/>
                        </a:rPr>
                      </a:br>
                      <a:r>
                        <a:rPr lang="en-GB" sz="1800" b="0" dirty="0">
                          <a:solidFill>
                            <a:schemeClr val="tx1"/>
                          </a:solidFill>
                          <a:effectLst/>
                        </a:rPr>
                        <a:t/>
                      </a:r>
                      <a:br>
                        <a:rPr lang="en-GB" sz="1800" b="0" dirty="0">
                          <a:solidFill>
                            <a:schemeClr val="tx1"/>
                          </a:solidFill>
                          <a:effectLst/>
                        </a:rPr>
                      </a:br>
                      <a:r>
                        <a:rPr lang="en-GB" sz="1800" b="0" dirty="0">
                          <a:solidFill>
                            <a:schemeClr val="tx1"/>
                          </a:solidFill>
                          <a:effectLst/>
                        </a:rPr>
                        <a:t>- </a:t>
                      </a:r>
                      <a:r>
                        <a:rPr lang="en-GB" sz="1800" b="0" dirty="0" smtClean="0">
                          <a:solidFill>
                            <a:schemeClr val="tx1"/>
                          </a:solidFill>
                          <a:effectLst/>
                        </a:rPr>
                        <a:t>Inquiry orientation, </a:t>
                      </a:r>
                      <a:br>
                        <a:rPr lang="en-GB" sz="1800" b="0" dirty="0" smtClean="0">
                          <a:solidFill>
                            <a:schemeClr val="tx1"/>
                          </a:solidFill>
                          <a:effectLst/>
                        </a:rPr>
                      </a:br>
                      <a:r>
                        <a:rPr lang="en-GB" sz="1800" b="0" dirty="0" smtClean="0">
                          <a:solidFill>
                            <a:schemeClr val="tx1"/>
                          </a:solidFill>
                          <a:effectLst/>
                        </a:rPr>
                        <a:t>- Interaction </a:t>
                      </a:r>
                      <a:r>
                        <a:rPr lang="en-GB" sz="1800" b="0" dirty="0">
                          <a:solidFill>
                            <a:schemeClr val="tx1"/>
                          </a:solidFill>
                          <a:effectLst/>
                        </a:rPr>
                        <a:t>and </a:t>
                      </a:r>
                      <a:r>
                        <a:rPr lang="en-GB" sz="1800" b="0" dirty="0" smtClean="0">
                          <a:solidFill>
                            <a:schemeClr val="tx1"/>
                          </a:solidFill>
                          <a:effectLst/>
                        </a:rPr>
                        <a:t>communication</a:t>
                      </a:r>
                      <a:endParaRPr lang="fi-FI" sz="1800" b="0" dirty="0">
                        <a:solidFill>
                          <a:schemeClr val="tx1"/>
                        </a:solidFill>
                        <a:effectLst/>
                      </a:endParaRPr>
                    </a:p>
                    <a:p>
                      <a:pPr>
                        <a:lnSpc>
                          <a:spcPct val="100000"/>
                        </a:lnSpc>
                        <a:spcAft>
                          <a:spcPts val="600"/>
                        </a:spcAft>
                      </a:pPr>
                      <a:r>
                        <a:rPr lang="en-GB" sz="1800" b="0" dirty="0">
                          <a:solidFill>
                            <a:schemeClr val="tx1"/>
                          </a:solidFill>
                          <a:effectLst/>
                        </a:rPr>
                        <a:t/>
                      </a:r>
                      <a:br>
                        <a:rPr lang="en-GB" sz="1800" b="0" dirty="0">
                          <a:solidFill>
                            <a:schemeClr val="tx1"/>
                          </a:solidFill>
                          <a:effectLst/>
                        </a:rPr>
                      </a:br>
                      <a:r>
                        <a:rPr lang="en-GB" sz="1800" b="0" dirty="0" smtClean="0">
                          <a:solidFill>
                            <a:schemeClr val="tx1"/>
                          </a:solidFill>
                          <a:effectLst/>
                        </a:rPr>
                        <a:t/>
                      </a:r>
                      <a:br>
                        <a:rPr lang="en-GB" sz="1800" b="0" dirty="0" smtClean="0">
                          <a:solidFill>
                            <a:schemeClr val="tx1"/>
                          </a:solidFill>
                          <a:effectLst/>
                        </a:rPr>
                      </a:br>
                      <a:r>
                        <a:rPr lang="en-GB" sz="1800" b="0" dirty="0" smtClean="0">
                          <a:solidFill>
                            <a:schemeClr val="tx1"/>
                          </a:solidFill>
                          <a:effectLst/>
                        </a:rPr>
                        <a:t>- </a:t>
                      </a:r>
                      <a:r>
                        <a:rPr lang="en-GB" sz="1800" b="0" dirty="0">
                          <a:solidFill>
                            <a:schemeClr val="tx1"/>
                          </a:solidFill>
                          <a:effectLst/>
                        </a:rPr>
                        <a:t>Multi-literacy</a:t>
                      </a:r>
                      <a:endParaRPr lang="fi-FI" sz="1800" b="0" dirty="0">
                        <a:solidFill>
                          <a:schemeClr val="tx1"/>
                        </a:solidFill>
                        <a:effectLst/>
                      </a:endParaRPr>
                    </a:p>
                    <a:p>
                      <a:pPr>
                        <a:lnSpc>
                          <a:spcPct val="100000"/>
                        </a:lnSpc>
                        <a:spcAft>
                          <a:spcPts val="600"/>
                        </a:spcAft>
                      </a:pPr>
                      <a:r>
                        <a:rPr lang="en-GB" sz="1800" b="0" dirty="0">
                          <a:solidFill>
                            <a:schemeClr val="tx1"/>
                          </a:solidFill>
                          <a:effectLst/>
                        </a:rPr>
                        <a:t>- ICT </a:t>
                      </a:r>
                      <a:r>
                        <a:rPr lang="en-GB" sz="1800" b="0" dirty="0" smtClean="0">
                          <a:solidFill>
                            <a:schemeClr val="tx1"/>
                          </a:solidFill>
                          <a:effectLst/>
                        </a:rPr>
                        <a:t>competence</a:t>
                      </a:r>
                      <a:endParaRPr lang="en-GB" sz="1800" b="0" dirty="0">
                        <a:solidFill>
                          <a:schemeClr val="tx1"/>
                        </a:solidFill>
                        <a:effectLst/>
                      </a:endParaRPr>
                    </a:p>
                    <a:p>
                      <a:pPr>
                        <a:lnSpc>
                          <a:spcPct val="100000"/>
                        </a:lnSpc>
                        <a:spcAft>
                          <a:spcPts val="600"/>
                        </a:spcAft>
                      </a:pPr>
                      <a:r>
                        <a:rPr lang="en-GB" sz="1800" b="0" dirty="0" smtClean="0">
                          <a:solidFill>
                            <a:schemeClr val="tx1"/>
                          </a:solidFill>
                          <a:effectLst/>
                        </a:rPr>
                        <a:t>- </a:t>
                      </a:r>
                      <a:r>
                        <a:rPr lang="en-GB" sz="1800" b="0" dirty="0">
                          <a:solidFill>
                            <a:schemeClr val="tx1"/>
                          </a:solidFill>
                          <a:effectLst/>
                        </a:rPr>
                        <a:t>Taking care of your-self, everyday </a:t>
                      </a:r>
                      <a:r>
                        <a:rPr lang="en-GB" sz="1800" b="0" dirty="0" smtClean="0">
                          <a:solidFill>
                            <a:schemeClr val="tx1"/>
                          </a:solidFill>
                          <a:effectLst/>
                        </a:rPr>
                        <a:t/>
                      </a:r>
                      <a:br>
                        <a:rPr lang="en-GB" sz="1800" b="0" dirty="0" smtClean="0">
                          <a:solidFill>
                            <a:schemeClr val="tx1"/>
                          </a:solidFill>
                          <a:effectLst/>
                        </a:rPr>
                      </a:br>
                      <a:r>
                        <a:rPr lang="en-GB" sz="1800" b="0" dirty="0" smtClean="0">
                          <a:solidFill>
                            <a:schemeClr val="tx1"/>
                          </a:solidFill>
                          <a:effectLst/>
                        </a:rPr>
                        <a:t>   life </a:t>
                      </a:r>
                      <a:r>
                        <a:rPr lang="en-GB" sz="1800" b="0" dirty="0">
                          <a:solidFill>
                            <a:schemeClr val="tx1"/>
                          </a:solidFill>
                          <a:effectLst/>
                        </a:rPr>
                        <a:t>skills, safety</a:t>
                      </a:r>
                      <a:br>
                        <a:rPr lang="en-GB" sz="1800" b="0" dirty="0">
                          <a:solidFill>
                            <a:schemeClr val="tx1"/>
                          </a:solidFill>
                          <a:effectLst/>
                        </a:rPr>
                      </a:br>
                      <a:r>
                        <a:rPr lang="en-GB" sz="1800" b="0" dirty="0">
                          <a:solidFill>
                            <a:schemeClr val="tx1"/>
                          </a:solidFill>
                          <a:effectLst/>
                        </a:rPr>
                        <a:t>- Working life skills and </a:t>
                      </a:r>
                      <a:r>
                        <a:rPr lang="en-GB" sz="1800" b="0" dirty="0" smtClean="0">
                          <a:solidFill>
                            <a:schemeClr val="tx1"/>
                          </a:solidFill>
                          <a:effectLst/>
                        </a:rPr>
                        <a:t/>
                      </a:r>
                      <a:br>
                        <a:rPr lang="en-GB" sz="1800" b="0" dirty="0" smtClean="0">
                          <a:solidFill>
                            <a:schemeClr val="tx1"/>
                          </a:solidFill>
                          <a:effectLst/>
                        </a:rPr>
                      </a:br>
                      <a:r>
                        <a:rPr lang="en-GB" sz="1800" b="0" dirty="0" smtClean="0">
                          <a:solidFill>
                            <a:schemeClr val="tx1"/>
                          </a:solidFill>
                          <a:effectLst/>
                        </a:rPr>
                        <a:t>  entrepreneurship</a:t>
                      </a:r>
                      <a:br>
                        <a:rPr lang="en-GB" sz="1800" b="0" dirty="0" smtClean="0">
                          <a:solidFill>
                            <a:schemeClr val="tx1"/>
                          </a:solidFill>
                          <a:effectLst/>
                        </a:rPr>
                      </a:br>
                      <a:r>
                        <a:rPr lang="en-GB" sz="1800" b="0" dirty="0" smtClean="0">
                          <a:solidFill>
                            <a:schemeClr val="tx1"/>
                          </a:solidFill>
                          <a:effectLst/>
                        </a:rPr>
                        <a:t>- </a:t>
                      </a:r>
                      <a:r>
                        <a:rPr lang="en-GB" sz="1800" b="0" dirty="0">
                          <a:solidFill>
                            <a:schemeClr val="tx1"/>
                          </a:solidFill>
                          <a:effectLst/>
                        </a:rPr>
                        <a:t>Participation and influence, </a:t>
                      </a:r>
                      <a:r>
                        <a:rPr lang="en-GB" sz="1800" b="0" dirty="0" smtClean="0">
                          <a:solidFill>
                            <a:schemeClr val="tx1"/>
                          </a:solidFill>
                          <a:effectLst/>
                        </a:rPr>
                        <a:t/>
                      </a:r>
                      <a:br>
                        <a:rPr lang="en-GB" sz="1800" b="0" dirty="0" smtClean="0">
                          <a:solidFill>
                            <a:schemeClr val="tx1"/>
                          </a:solidFill>
                          <a:effectLst/>
                        </a:rPr>
                      </a:br>
                      <a:r>
                        <a:rPr lang="en-GB" sz="1800" b="0" dirty="0" smtClean="0">
                          <a:solidFill>
                            <a:schemeClr val="tx1"/>
                          </a:solidFill>
                          <a:effectLst/>
                        </a:rPr>
                        <a:t>  responsibility </a:t>
                      </a:r>
                      <a:r>
                        <a:rPr lang="en-GB" sz="1800" b="0" dirty="0">
                          <a:solidFill>
                            <a:schemeClr val="tx1"/>
                          </a:solidFill>
                          <a:effectLst/>
                        </a:rPr>
                        <a:t>for </a:t>
                      </a:r>
                      <a:r>
                        <a:rPr lang="en-GB" sz="1800" b="0" dirty="0" smtClean="0">
                          <a:solidFill>
                            <a:schemeClr val="tx1"/>
                          </a:solidFill>
                          <a:effectLst/>
                        </a:rPr>
                        <a:t> </a:t>
                      </a:r>
                      <a:r>
                        <a:rPr lang="en-GB" sz="1800" b="0" dirty="0">
                          <a:solidFill>
                            <a:schemeClr val="tx1"/>
                          </a:solidFill>
                          <a:effectLst/>
                        </a:rPr>
                        <a:t>sustainable future</a:t>
                      </a:r>
                      <a:endParaRPr lang="fi-FI" sz="1800" b="0" dirty="0">
                        <a:solidFill>
                          <a:schemeClr val="tx1"/>
                        </a:solidFill>
                        <a:effectLst/>
                        <a:latin typeface="Arial"/>
                        <a:ea typeface="Calibri"/>
                        <a:cs typeface="Times New Roman"/>
                      </a:endParaRPr>
                    </a:p>
                  </a:txBody>
                  <a:tcPr marL="53975" marR="53975" marT="36195" marB="36195">
                    <a:noFill/>
                  </a:tcPr>
                </a:tc>
              </a:tr>
            </a:tbl>
          </a:graphicData>
        </a:graphic>
      </p:graphicFrame>
      <p:sp>
        <p:nvSpPr>
          <p:cNvPr id="3" name="Rectangle 2"/>
          <p:cNvSpPr/>
          <p:nvPr/>
        </p:nvSpPr>
        <p:spPr bwMode="auto">
          <a:xfrm>
            <a:off x="5292080" y="1230669"/>
            <a:ext cx="4032448" cy="562733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6532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In general: What can be learned from Finnish education?</a:t>
            </a:r>
            <a:endParaRPr lang="fi-FI" dirty="0"/>
          </a:p>
        </p:txBody>
      </p:sp>
      <p:sp>
        <p:nvSpPr>
          <p:cNvPr id="4" name="Dian numeron paikkamerkki 3"/>
          <p:cNvSpPr>
            <a:spLocks noGrp="1"/>
          </p:cNvSpPr>
          <p:nvPr>
            <p:ph type="sldNum" sz="quarter" idx="10"/>
          </p:nvPr>
        </p:nvSpPr>
        <p:spPr/>
        <p:txBody>
          <a:bodyPr/>
          <a:lstStyle/>
          <a:p>
            <a:pPr>
              <a:defRPr/>
            </a:pPr>
            <a:fld id="{1663DB54-CAA1-4FF1-A656-126DF26C6362}" type="slidenum">
              <a:rPr lang="en-US" smtClean="0"/>
              <a:pPr>
                <a:defRPr/>
              </a:pPr>
              <a:t>60</a:t>
            </a:fld>
            <a:endParaRPr lang="en-US" dirty="0"/>
          </a:p>
        </p:txBody>
      </p:sp>
      <p:graphicFrame>
        <p:nvGraphicFramePr>
          <p:cNvPr id="5" name="Taulukko 4"/>
          <p:cNvGraphicFramePr>
            <a:graphicFrameLocks noGrp="1"/>
          </p:cNvGraphicFramePr>
          <p:nvPr>
            <p:extLst/>
          </p:nvPr>
        </p:nvGraphicFramePr>
        <p:xfrm>
          <a:off x="1979712" y="1484784"/>
          <a:ext cx="6552728" cy="4907280"/>
        </p:xfrm>
        <a:graphic>
          <a:graphicData uri="http://schemas.openxmlformats.org/drawingml/2006/table">
            <a:tbl>
              <a:tblPr firstRow="1" bandRow="1">
                <a:tableStyleId>{5C22544A-7EE6-4342-B048-85BDC9FD1C3A}</a:tableStyleId>
              </a:tblPr>
              <a:tblGrid>
                <a:gridCol w="3145487"/>
                <a:gridCol w="382905"/>
                <a:gridCol w="3024336"/>
              </a:tblGrid>
              <a:tr h="370840">
                <a:tc>
                  <a:txBody>
                    <a:bodyPr/>
                    <a:lstStyle/>
                    <a:p>
                      <a:r>
                        <a:rPr lang="en-GB" sz="2000" dirty="0" smtClean="0"/>
                        <a:t>More ...</a:t>
                      </a:r>
                      <a:endParaRPr lang="en-GB" sz="2000" dirty="0"/>
                    </a:p>
                  </a:txBody>
                  <a:tcPr>
                    <a:solidFill>
                      <a:schemeClr val="tx2">
                        <a:lumMod val="75000"/>
                      </a:schemeClr>
                    </a:solidFill>
                  </a:tcPr>
                </a:tc>
                <a:tc>
                  <a:txBody>
                    <a:bodyPr/>
                    <a:lstStyle/>
                    <a:p>
                      <a:endParaRPr lang="en-GB" sz="2000" dirty="0"/>
                    </a:p>
                  </a:txBody>
                  <a:tcPr>
                    <a:solidFill>
                      <a:schemeClr val="tx2">
                        <a:lumMod val="75000"/>
                      </a:schemeClr>
                    </a:solidFill>
                  </a:tcPr>
                </a:tc>
                <a:tc>
                  <a:txBody>
                    <a:bodyPr/>
                    <a:lstStyle/>
                    <a:p>
                      <a:r>
                        <a:rPr lang="en-GB" sz="2000" dirty="0" smtClean="0"/>
                        <a:t>Less ...</a:t>
                      </a:r>
                      <a:endParaRPr lang="en-GB" sz="2000" dirty="0"/>
                    </a:p>
                  </a:txBody>
                  <a:tcPr>
                    <a:solidFill>
                      <a:schemeClr val="tx1">
                        <a:lumMod val="85000"/>
                        <a:lumOff val="15000"/>
                      </a:schemeClr>
                    </a:solidFill>
                  </a:tcPr>
                </a:tc>
              </a:tr>
              <a:tr h="370840">
                <a:tc>
                  <a:txBody>
                    <a:bodyPr/>
                    <a:lstStyle/>
                    <a:p>
                      <a:r>
                        <a:rPr lang="en-US" sz="2000" dirty="0" smtClean="0"/>
                        <a:t>collaboration and professionalism</a:t>
                      </a:r>
                      <a:endParaRPr lang="en-GB" sz="2000" dirty="0"/>
                    </a:p>
                  </a:txBody>
                  <a:tcPr>
                    <a:solidFill>
                      <a:schemeClr val="tx2">
                        <a:lumMod val="20000"/>
                        <a:lumOff val="80000"/>
                      </a:schemeClr>
                    </a:solidFill>
                  </a:tcPr>
                </a:tc>
                <a:tc>
                  <a:txBody>
                    <a:bodyPr/>
                    <a:lstStyle/>
                    <a:p>
                      <a:r>
                        <a:rPr lang="en-US" sz="2000" b="1" dirty="0" smtClean="0"/>
                        <a:t>–</a:t>
                      </a:r>
                      <a:endParaRPr lang="en-GB" sz="2000" dirty="0"/>
                    </a:p>
                  </a:txBody>
                  <a:tcPr>
                    <a:solidFill>
                      <a:schemeClr val="tx2">
                        <a:lumMod val="20000"/>
                        <a:lumOff val="80000"/>
                      </a:schemeClr>
                    </a:solidFill>
                  </a:tcPr>
                </a:tc>
                <a:tc>
                  <a:txBody>
                    <a:bodyPr/>
                    <a:lstStyle/>
                    <a:p>
                      <a:r>
                        <a:rPr lang="en-US" sz="2000" dirty="0" smtClean="0"/>
                        <a:t>competition</a:t>
                      </a:r>
                      <a:endParaRPr lang="en-GB" sz="2000" dirty="0"/>
                    </a:p>
                  </a:txBody>
                  <a:tcPr>
                    <a:solidFill>
                      <a:schemeClr val="bg2">
                        <a:lumMod val="60000"/>
                        <a:lumOff val="40000"/>
                      </a:schemeClr>
                    </a:solidFill>
                  </a:tcPr>
                </a:tc>
              </a:tr>
              <a:tr h="370840">
                <a:tc>
                  <a:txBody>
                    <a:bodyPr/>
                    <a:lstStyle/>
                    <a:p>
                      <a:r>
                        <a:rPr lang="en-US" sz="2000" dirty="0" smtClean="0"/>
                        <a:t>equal</a:t>
                      </a:r>
                      <a:r>
                        <a:rPr lang="en-US" sz="2000" baseline="0" dirty="0" smtClean="0"/>
                        <a:t> opportunities for all learners</a:t>
                      </a:r>
                      <a:endParaRPr lang="en-GB" sz="2000" dirty="0"/>
                    </a:p>
                  </a:txBody>
                  <a:tcPr>
                    <a:solidFill>
                      <a:schemeClr val="bg2">
                        <a:lumMod val="20000"/>
                        <a:lumOff val="80000"/>
                      </a:schemeClr>
                    </a:solidFill>
                  </a:tcPr>
                </a:tc>
                <a:tc>
                  <a:txBody>
                    <a:bodyPr/>
                    <a:lstStyle/>
                    <a:p>
                      <a:r>
                        <a:rPr lang="en-US" sz="2000" b="1" dirty="0" smtClean="0"/>
                        <a:t>–</a:t>
                      </a:r>
                      <a:endParaRPr lang="en-GB" sz="2000" dirty="0"/>
                    </a:p>
                  </a:txBody>
                  <a:tcPr>
                    <a:solidFill>
                      <a:schemeClr val="bg2">
                        <a:lumMod val="20000"/>
                        <a:lumOff val="80000"/>
                      </a:schemeClr>
                    </a:solidFill>
                  </a:tcPr>
                </a:tc>
                <a:tc>
                  <a:txBody>
                    <a:bodyPr/>
                    <a:lstStyle/>
                    <a:p>
                      <a:r>
                        <a:rPr lang="en-US" sz="2000" dirty="0" smtClean="0"/>
                        <a:t>private organizations taking care of education</a:t>
                      </a:r>
                      <a:endParaRPr lang="en-GB" sz="2000" dirty="0"/>
                    </a:p>
                  </a:txBody>
                  <a:tcPr>
                    <a:solidFill>
                      <a:schemeClr val="bg2">
                        <a:lumMod val="20000"/>
                        <a:lumOff val="80000"/>
                      </a:schemeClr>
                    </a:solidFill>
                  </a:tcPr>
                </a:tc>
              </a:tr>
              <a:tr h="370840">
                <a:tc>
                  <a:txBody>
                    <a:bodyPr/>
                    <a:lstStyle/>
                    <a:p>
                      <a:r>
                        <a:rPr lang="en-US" sz="2000" dirty="0" smtClean="0"/>
                        <a:t>decision making and assessment at local level </a:t>
                      </a:r>
                      <a:endParaRPr lang="en-GB" sz="2000" dirty="0"/>
                    </a:p>
                  </a:txBody>
                  <a:tcPr>
                    <a:solidFill>
                      <a:schemeClr val="tx2">
                        <a:lumMod val="20000"/>
                        <a:lumOff val="80000"/>
                      </a:schemeClr>
                    </a:solidFill>
                  </a:tcPr>
                </a:tc>
                <a:tc>
                  <a:txBody>
                    <a:bodyPr/>
                    <a:lstStyle/>
                    <a:p>
                      <a:endParaRPr lang="en-GB" sz="2000" dirty="0"/>
                    </a:p>
                  </a:txBody>
                  <a:tcPr>
                    <a:solidFill>
                      <a:schemeClr val="tx2">
                        <a:lumMod val="20000"/>
                        <a:lumOff val="80000"/>
                      </a:schemeClr>
                    </a:solidFill>
                  </a:tcPr>
                </a:tc>
                <a:tc>
                  <a:txBody>
                    <a:bodyPr/>
                    <a:lstStyle/>
                    <a:p>
                      <a:r>
                        <a:rPr lang="en-US" sz="2000" dirty="0" smtClean="0"/>
                        <a:t>less standardization and national</a:t>
                      </a:r>
                      <a:r>
                        <a:rPr lang="en-US" sz="2000" baseline="0" dirty="0" smtClean="0"/>
                        <a:t> </a:t>
                      </a:r>
                      <a:r>
                        <a:rPr lang="en-US" sz="2000" dirty="0" smtClean="0"/>
                        <a:t>testing</a:t>
                      </a:r>
                      <a:endParaRPr lang="en-GB" sz="2000" dirty="0"/>
                    </a:p>
                  </a:txBody>
                  <a:tcPr>
                    <a:solidFill>
                      <a:schemeClr val="bg2">
                        <a:lumMod val="60000"/>
                        <a:lumOff val="40000"/>
                      </a:schemeClr>
                    </a:solidFill>
                  </a:tcPr>
                </a:tc>
              </a:tr>
              <a:tr h="370840">
                <a:tc>
                  <a:txBody>
                    <a:bodyPr/>
                    <a:lstStyle/>
                    <a:p>
                      <a:r>
                        <a:rPr lang="en-US" sz="2000" dirty="0" smtClean="0"/>
                        <a:t>trust based responsibility</a:t>
                      </a:r>
                      <a:endParaRPr lang="en-GB" sz="2000" dirty="0"/>
                    </a:p>
                  </a:txBody>
                  <a:tcPr>
                    <a:solidFill>
                      <a:schemeClr val="bg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t>–</a:t>
                      </a:r>
                      <a:endParaRPr lang="en-GB" sz="2000" dirty="0" smtClean="0"/>
                    </a:p>
                    <a:p>
                      <a:endParaRPr lang="en-GB" sz="2000" dirty="0"/>
                    </a:p>
                  </a:txBody>
                  <a:tcPr>
                    <a:solidFill>
                      <a:schemeClr val="bg2">
                        <a:lumMod val="20000"/>
                        <a:lumOff val="80000"/>
                      </a:schemeClr>
                    </a:solidFill>
                  </a:tcPr>
                </a:tc>
                <a:tc>
                  <a:txBody>
                    <a:bodyPr/>
                    <a:lstStyle/>
                    <a:p>
                      <a:r>
                        <a:rPr lang="en-US" sz="2000" dirty="0" smtClean="0"/>
                        <a:t>test based accountability</a:t>
                      </a:r>
                      <a:endParaRPr lang="en-GB" sz="2000" dirty="0"/>
                    </a:p>
                  </a:txBody>
                  <a:tcPr>
                    <a:solidFill>
                      <a:schemeClr val="bg2">
                        <a:lumMod val="20000"/>
                        <a:lumOff val="80000"/>
                      </a:schemeClr>
                    </a:solidFill>
                  </a:tcPr>
                </a:tc>
              </a:tr>
              <a:tr h="370840">
                <a:tc>
                  <a:txBody>
                    <a:bodyPr/>
                    <a:lstStyle/>
                    <a:p>
                      <a:r>
                        <a:rPr lang="en-US" sz="2000" dirty="0" smtClean="0"/>
                        <a:t>formative and encouraging assessment</a:t>
                      </a:r>
                      <a:endParaRPr lang="en-GB" sz="2000" dirty="0"/>
                    </a:p>
                  </a:txBody>
                  <a:tcP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t>–</a:t>
                      </a:r>
                      <a:endParaRPr lang="en-GB" sz="2000" dirty="0" smtClean="0"/>
                    </a:p>
                    <a:p>
                      <a:endParaRPr lang="en-GB" sz="2000" dirty="0"/>
                    </a:p>
                  </a:txBody>
                  <a:tcPr>
                    <a:solidFill>
                      <a:schemeClr val="tx2">
                        <a:lumMod val="20000"/>
                        <a:lumOff val="80000"/>
                      </a:schemeClr>
                    </a:solidFill>
                  </a:tcPr>
                </a:tc>
                <a:tc>
                  <a:txBody>
                    <a:bodyPr/>
                    <a:lstStyle/>
                    <a:p>
                      <a:r>
                        <a:rPr lang="en-US" sz="2000" dirty="0" smtClean="0"/>
                        <a:t>summative and punishment type assessment</a:t>
                      </a:r>
                      <a:endParaRPr lang="en-GB" sz="2000" dirty="0"/>
                    </a:p>
                  </a:txBody>
                  <a:tcPr>
                    <a:solidFill>
                      <a:schemeClr val="bg2">
                        <a:lumMod val="60000"/>
                        <a:lumOff val="40000"/>
                      </a:schemeClr>
                    </a:solidFill>
                  </a:tcPr>
                </a:tc>
              </a:tr>
              <a:tr h="370840">
                <a:tc>
                  <a:txBody>
                    <a:bodyPr/>
                    <a:lstStyle/>
                    <a:p>
                      <a:r>
                        <a:rPr lang="en-US" sz="2000" dirty="0" smtClean="0"/>
                        <a:t>Professionalism in assessment </a:t>
                      </a:r>
                      <a:endParaRPr lang="en-GB" sz="2000" dirty="0"/>
                    </a:p>
                  </a:txBody>
                  <a:tcP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t>–</a:t>
                      </a:r>
                      <a:endParaRPr lang="en-GB" sz="2000" dirty="0" smtClean="0"/>
                    </a:p>
                  </a:txBody>
                  <a:tcP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Bureaucracy  in assessment </a:t>
                      </a:r>
                      <a:endParaRPr lang="en-GB" sz="2000" dirty="0" smtClean="0"/>
                    </a:p>
                  </a:txBody>
                  <a:tcPr>
                    <a:solidFill>
                      <a:schemeClr val="bg2">
                        <a:lumMod val="60000"/>
                        <a:lumOff val="40000"/>
                      </a:schemeClr>
                    </a:solidFill>
                  </a:tcPr>
                </a:tc>
              </a:tr>
            </a:tbl>
          </a:graphicData>
        </a:graphic>
      </p:graphicFrame>
    </p:spTree>
    <p:extLst>
      <p:ext uri="{BB962C8B-B14F-4D97-AF65-F5344CB8AC3E}">
        <p14:creationId xmlns:p14="http://schemas.microsoft.com/office/powerpoint/2010/main" val="81504882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descr="Levi%20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6413" y="404813"/>
            <a:ext cx="697547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2" descr="http://www.cartinafinland.fi/fi/imagebank/image/68/68793/Talvi+-+talvimaisema+-+Koli+687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46038"/>
            <a:ext cx="9296400" cy="709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4" descr="http://4.bp.blogspot.com/-TRIO86mLy5k/Tuy3AZ-kLPI/AAAAAAAAGW4/jBcYe2QlRCs/s1600/new111217PilAM0Z25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6413" y="3719513"/>
            <a:ext cx="645795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itle 3"/>
          <p:cNvSpPr>
            <a:spLocks noGrp="1"/>
          </p:cNvSpPr>
          <p:nvPr>
            <p:ph type="title"/>
          </p:nvPr>
        </p:nvSpPr>
        <p:spPr>
          <a:xfrm>
            <a:off x="2987824" y="5445224"/>
            <a:ext cx="3950569" cy="1116013"/>
          </a:xfrm>
        </p:spPr>
        <p:txBody>
          <a:bodyPr/>
          <a:lstStyle/>
          <a:p>
            <a:r>
              <a:rPr lang="en-GB" sz="4800" i="1" dirty="0" smtClean="0">
                <a:solidFill>
                  <a:schemeClr val="tx2"/>
                </a:solidFill>
              </a:rPr>
              <a:t>Thank you!</a:t>
            </a:r>
          </a:p>
        </p:txBody>
      </p:sp>
    </p:spTree>
    <p:extLst>
      <p:ext uri="{BB962C8B-B14F-4D97-AF65-F5344CB8AC3E}">
        <p14:creationId xmlns:p14="http://schemas.microsoft.com/office/powerpoint/2010/main" val="39954229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ulukko 3"/>
          <p:cNvGraphicFramePr>
            <a:graphicFrameLocks noGrp="1"/>
          </p:cNvGraphicFramePr>
          <p:nvPr>
            <p:extLst/>
          </p:nvPr>
        </p:nvGraphicFramePr>
        <p:xfrm>
          <a:off x="519019" y="2382288"/>
          <a:ext cx="8157437" cy="3927348"/>
        </p:xfrm>
        <a:graphic>
          <a:graphicData uri="http://schemas.openxmlformats.org/drawingml/2006/table">
            <a:tbl>
              <a:tblPr>
                <a:effectLst>
                  <a:outerShdw blurRad="50800" dist="38100" dir="2700000" algn="tl" rotWithShape="0">
                    <a:prstClr val="black">
                      <a:alpha val="40000"/>
                    </a:prstClr>
                  </a:outerShdw>
                </a:effectLst>
              </a:tblPr>
              <a:tblGrid>
                <a:gridCol w="2756837"/>
                <a:gridCol w="5400600"/>
              </a:tblGrid>
              <a:tr h="661166">
                <a:tc>
                  <a:txBody>
                    <a:bodyPr/>
                    <a:lstStyle/>
                    <a:p>
                      <a:pPr>
                        <a:lnSpc>
                          <a:spcPct val="115000"/>
                        </a:lnSpc>
                        <a:spcBef>
                          <a:spcPts val="600"/>
                        </a:spcBef>
                        <a:spcAft>
                          <a:spcPts val="600"/>
                        </a:spcAft>
                      </a:pPr>
                      <a:r>
                        <a:rPr lang="en-GB" sz="1800" dirty="0">
                          <a:solidFill>
                            <a:schemeClr val="bg1"/>
                          </a:solidFill>
                          <a:latin typeface="Arial" pitchFamily="34" charset="0"/>
                          <a:ea typeface="Times New Roman"/>
                          <a:cs typeface="Arial" pitchFamily="34" charset="0"/>
                        </a:rPr>
                        <a:t>Ways of thinking </a:t>
                      </a:r>
                      <a:endParaRPr lang="fi-FI" sz="1800" dirty="0">
                        <a:solidFill>
                          <a:schemeClr val="bg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50000"/>
                      </a:schemeClr>
                    </a:solidFill>
                  </a:tcPr>
                </a:tc>
                <a:tc>
                  <a:txBody>
                    <a:bodyPr/>
                    <a:lstStyle/>
                    <a:p>
                      <a:pPr>
                        <a:lnSpc>
                          <a:spcPct val="115000"/>
                        </a:lnSpc>
                        <a:spcBef>
                          <a:spcPts val="600"/>
                        </a:spcBef>
                        <a:spcAft>
                          <a:spcPts val="600"/>
                        </a:spcAft>
                      </a:pPr>
                      <a:r>
                        <a:rPr lang="en-GB" sz="1800" dirty="0">
                          <a:solidFill>
                            <a:schemeClr val="tx1"/>
                          </a:solidFill>
                          <a:latin typeface="Arial" pitchFamily="34" charset="0"/>
                          <a:ea typeface="Times New Roman"/>
                          <a:cs typeface="Arial" pitchFamily="34" charset="0"/>
                        </a:rPr>
                        <a:t>- </a:t>
                      </a:r>
                      <a:r>
                        <a:rPr lang="en-GB" sz="1800" u="none" dirty="0">
                          <a:solidFill>
                            <a:schemeClr val="tx1"/>
                          </a:solidFill>
                          <a:latin typeface="Arial" pitchFamily="34" charset="0"/>
                          <a:ea typeface="Times New Roman"/>
                          <a:cs typeface="Arial" pitchFamily="34" charset="0"/>
                        </a:rPr>
                        <a:t>Creative and critical </a:t>
                      </a:r>
                      <a:r>
                        <a:rPr lang="en-GB" sz="1800" dirty="0" smtClean="0">
                          <a:solidFill>
                            <a:schemeClr val="tx1"/>
                          </a:solidFill>
                          <a:latin typeface="Arial" pitchFamily="34" charset="0"/>
                          <a:ea typeface="Times New Roman"/>
                          <a:cs typeface="Arial" pitchFamily="34" charset="0"/>
                        </a:rPr>
                        <a:t>thinking</a:t>
                      </a:r>
                      <a:r>
                        <a:rPr lang="en-GB" sz="1800" dirty="0">
                          <a:solidFill>
                            <a:schemeClr val="tx1"/>
                          </a:solidFill>
                          <a:latin typeface="Arial" pitchFamily="34" charset="0"/>
                          <a:ea typeface="Times New Roman"/>
                          <a:cs typeface="Arial" pitchFamily="34" charset="0"/>
                        </a:rPr>
                        <a:t/>
                      </a:r>
                      <a:br>
                        <a:rPr lang="en-GB" sz="1800" dirty="0">
                          <a:solidFill>
                            <a:schemeClr val="tx1"/>
                          </a:solidFill>
                          <a:latin typeface="Arial" pitchFamily="34" charset="0"/>
                          <a:ea typeface="Times New Roman"/>
                          <a:cs typeface="Arial" pitchFamily="34" charset="0"/>
                        </a:rPr>
                      </a:br>
                      <a:r>
                        <a:rPr lang="en-GB" sz="1800" dirty="0">
                          <a:solidFill>
                            <a:schemeClr val="tx1"/>
                          </a:solidFill>
                          <a:latin typeface="Arial" pitchFamily="34" charset="0"/>
                          <a:ea typeface="Times New Roman"/>
                          <a:cs typeface="Arial" pitchFamily="34" charset="0"/>
                        </a:rPr>
                        <a:t>- Learning to learn, use of </a:t>
                      </a:r>
                      <a:r>
                        <a:rPr lang="en-GB" sz="1800" dirty="0" err="1" smtClean="0">
                          <a:solidFill>
                            <a:schemeClr val="tx1"/>
                          </a:solidFill>
                          <a:latin typeface="Arial" pitchFamily="34" charset="0"/>
                          <a:ea typeface="Times New Roman"/>
                          <a:cs typeface="Arial" pitchFamily="34" charset="0"/>
                        </a:rPr>
                        <a:t>metacognition</a:t>
                      </a:r>
                      <a:endParaRPr lang="fi-FI" sz="1800" dirty="0">
                        <a:solidFill>
                          <a:schemeClr val="tx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75000"/>
                      </a:schemeClr>
                    </a:solidFill>
                  </a:tcPr>
                </a:tc>
              </a:tr>
              <a:tr h="915220">
                <a:tc>
                  <a:txBody>
                    <a:bodyPr/>
                    <a:lstStyle/>
                    <a:p>
                      <a:pPr>
                        <a:lnSpc>
                          <a:spcPct val="115000"/>
                        </a:lnSpc>
                        <a:spcBef>
                          <a:spcPts val="600"/>
                        </a:spcBef>
                        <a:spcAft>
                          <a:spcPts val="600"/>
                        </a:spcAft>
                      </a:pPr>
                      <a:r>
                        <a:rPr lang="en-GB" sz="1800" dirty="0">
                          <a:solidFill>
                            <a:schemeClr val="bg1"/>
                          </a:solidFill>
                          <a:latin typeface="Arial" pitchFamily="34" charset="0"/>
                          <a:ea typeface="Times New Roman"/>
                          <a:cs typeface="Arial" pitchFamily="34" charset="0"/>
                        </a:rPr>
                        <a:t>Ways of working </a:t>
                      </a:r>
                      <a:endParaRPr lang="fi-FI" sz="1800" dirty="0">
                        <a:solidFill>
                          <a:schemeClr val="bg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50000"/>
                      </a:schemeClr>
                    </a:solidFill>
                  </a:tcPr>
                </a:tc>
                <a:tc>
                  <a:txBody>
                    <a:bodyPr/>
                    <a:lstStyle/>
                    <a:p>
                      <a:pPr>
                        <a:lnSpc>
                          <a:spcPct val="115000"/>
                        </a:lnSpc>
                        <a:spcBef>
                          <a:spcPts val="600"/>
                        </a:spcBef>
                        <a:spcAft>
                          <a:spcPts val="600"/>
                        </a:spcAft>
                        <a:buFontTx/>
                        <a:buChar char="-"/>
                      </a:pPr>
                      <a:r>
                        <a:rPr lang="en-US" sz="1800" dirty="0" smtClean="0">
                          <a:solidFill>
                            <a:schemeClr val="tx1"/>
                          </a:solidFill>
                          <a:latin typeface="Arial" pitchFamily="34" charset="0"/>
                          <a:ea typeface="Times New Roman"/>
                          <a:cs typeface="Arial" pitchFamily="34" charset="0"/>
                        </a:rPr>
                        <a:t> Communication</a:t>
                      </a:r>
                      <a:r>
                        <a:rPr lang="en-US" sz="1800" dirty="0">
                          <a:solidFill>
                            <a:schemeClr val="tx1"/>
                          </a:solidFill>
                          <a:latin typeface="Arial" pitchFamily="34" charset="0"/>
                          <a:ea typeface="Times New Roman"/>
                          <a:cs typeface="Arial" pitchFamily="34" charset="0"/>
                        </a:rPr>
                        <a:t>, collaboration and networking</a:t>
                      </a:r>
                      <a:br>
                        <a:rPr lang="en-US" sz="1800" dirty="0">
                          <a:solidFill>
                            <a:schemeClr val="tx1"/>
                          </a:solidFill>
                          <a:latin typeface="Arial" pitchFamily="34" charset="0"/>
                          <a:ea typeface="Times New Roman"/>
                          <a:cs typeface="Arial" pitchFamily="34" charset="0"/>
                        </a:rPr>
                      </a:br>
                      <a:r>
                        <a:rPr lang="en-US" sz="1800" dirty="0">
                          <a:solidFill>
                            <a:schemeClr val="tx1"/>
                          </a:solidFill>
                          <a:latin typeface="Arial" pitchFamily="34" charset="0"/>
                          <a:ea typeface="Times New Roman"/>
                          <a:cs typeface="Arial" pitchFamily="34" charset="0"/>
                        </a:rPr>
                        <a:t>- </a:t>
                      </a:r>
                      <a:r>
                        <a:rPr lang="en-US" sz="1800" dirty="0" smtClean="0">
                          <a:solidFill>
                            <a:schemeClr val="tx1"/>
                          </a:solidFill>
                          <a:latin typeface="Arial" pitchFamily="34" charset="0"/>
                          <a:ea typeface="Times New Roman"/>
                          <a:cs typeface="Arial" pitchFamily="34" charset="0"/>
                        </a:rPr>
                        <a:t>Inquiry </a:t>
                      </a:r>
                      <a:r>
                        <a:rPr lang="en-US" sz="1800" dirty="0">
                          <a:solidFill>
                            <a:schemeClr val="tx1"/>
                          </a:solidFill>
                          <a:latin typeface="Arial" pitchFamily="34" charset="0"/>
                          <a:ea typeface="Times New Roman"/>
                          <a:cs typeface="Arial" pitchFamily="34" charset="0"/>
                        </a:rPr>
                        <a:t>(</a:t>
                      </a:r>
                      <a:r>
                        <a:rPr lang="en-US" sz="1800" dirty="0" smtClean="0">
                          <a:solidFill>
                            <a:schemeClr val="tx1"/>
                          </a:solidFill>
                          <a:latin typeface="Arial" pitchFamily="34" charset="0"/>
                          <a:ea typeface="Times New Roman"/>
                          <a:cs typeface="Arial" pitchFamily="34" charset="0"/>
                        </a:rPr>
                        <a:t>questioning, concluding), explaining</a:t>
                      </a:r>
                      <a:r>
                        <a:rPr lang="en-US" sz="1800" dirty="0">
                          <a:solidFill>
                            <a:schemeClr val="tx1"/>
                          </a:solidFill>
                          <a:latin typeface="Arial" pitchFamily="34" charset="0"/>
                          <a:ea typeface="Times New Roman"/>
                          <a:cs typeface="Arial" pitchFamily="34" charset="0"/>
                        </a:rPr>
                        <a:t/>
                      </a:r>
                      <a:br>
                        <a:rPr lang="en-US" sz="1800" dirty="0">
                          <a:solidFill>
                            <a:schemeClr val="tx1"/>
                          </a:solidFill>
                          <a:latin typeface="Arial" pitchFamily="34" charset="0"/>
                          <a:ea typeface="Times New Roman"/>
                          <a:cs typeface="Arial" pitchFamily="34" charset="0"/>
                        </a:rPr>
                      </a:br>
                      <a:r>
                        <a:rPr lang="en-GB" sz="1800" dirty="0">
                          <a:solidFill>
                            <a:schemeClr val="tx1"/>
                          </a:solidFill>
                          <a:latin typeface="Arial" pitchFamily="34" charset="0"/>
                          <a:ea typeface="Times New Roman"/>
                          <a:cs typeface="Arial" pitchFamily="34" charset="0"/>
                        </a:rPr>
                        <a:t>- </a:t>
                      </a:r>
                      <a:r>
                        <a:rPr lang="en-GB" sz="1800" u="none" dirty="0">
                          <a:solidFill>
                            <a:schemeClr val="tx1"/>
                          </a:solidFill>
                          <a:latin typeface="Arial" pitchFamily="34" charset="0"/>
                          <a:ea typeface="Times New Roman"/>
                          <a:cs typeface="Arial" pitchFamily="34" charset="0"/>
                        </a:rPr>
                        <a:t>Generating </a:t>
                      </a:r>
                      <a:r>
                        <a:rPr lang="en-GB" sz="1800" u="none" dirty="0" smtClean="0">
                          <a:solidFill>
                            <a:schemeClr val="tx1"/>
                          </a:solidFill>
                          <a:latin typeface="Arial" pitchFamily="34" charset="0"/>
                          <a:ea typeface="Times New Roman"/>
                          <a:cs typeface="Arial" pitchFamily="34" charset="0"/>
                        </a:rPr>
                        <a:t>ideas</a:t>
                      </a:r>
                      <a:endParaRPr lang="fi-FI" sz="1800" u="none" dirty="0">
                        <a:solidFill>
                          <a:schemeClr val="tx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75000"/>
                      </a:schemeClr>
                    </a:solidFill>
                  </a:tcPr>
                </a:tc>
              </a:tr>
              <a:tr h="653909">
                <a:tc>
                  <a:txBody>
                    <a:bodyPr/>
                    <a:lstStyle/>
                    <a:p>
                      <a:pPr>
                        <a:lnSpc>
                          <a:spcPct val="115000"/>
                        </a:lnSpc>
                        <a:spcBef>
                          <a:spcPts val="600"/>
                        </a:spcBef>
                        <a:spcAft>
                          <a:spcPts val="600"/>
                        </a:spcAft>
                      </a:pPr>
                      <a:r>
                        <a:rPr lang="en-GB" sz="1800" dirty="0">
                          <a:solidFill>
                            <a:schemeClr val="bg1"/>
                          </a:solidFill>
                          <a:latin typeface="Arial" pitchFamily="34" charset="0"/>
                          <a:ea typeface="Times New Roman"/>
                          <a:cs typeface="Arial" pitchFamily="34" charset="0"/>
                        </a:rPr>
                        <a:t>Tools for working </a:t>
                      </a:r>
                      <a:endParaRPr lang="fi-FI" sz="1800" dirty="0">
                        <a:solidFill>
                          <a:schemeClr val="bg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50000"/>
                      </a:schemeClr>
                    </a:solidFill>
                  </a:tcPr>
                </a:tc>
                <a:tc>
                  <a:txBody>
                    <a:bodyPr/>
                    <a:lstStyle/>
                    <a:p>
                      <a:pPr>
                        <a:lnSpc>
                          <a:spcPct val="115000"/>
                        </a:lnSpc>
                        <a:spcBef>
                          <a:spcPts val="600"/>
                        </a:spcBef>
                        <a:spcAft>
                          <a:spcPts val="600"/>
                        </a:spcAft>
                      </a:pPr>
                      <a:r>
                        <a:rPr lang="en-GB" sz="1800" dirty="0">
                          <a:solidFill>
                            <a:schemeClr val="tx1"/>
                          </a:solidFill>
                          <a:latin typeface="Arial" pitchFamily="34" charset="0"/>
                          <a:ea typeface="Times New Roman"/>
                          <a:cs typeface="Arial" pitchFamily="34" charset="0"/>
                        </a:rPr>
                        <a:t>- </a:t>
                      </a:r>
                      <a:r>
                        <a:rPr lang="en-GB" sz="1800" dirty="0" smtClean="0">
                          <a:solidFill>
                            <a:schemeClr val="tx1"/>
                          </a:solidFill>
                          <a:latin typeface="Arial" pitchFamily="34" charset="0"/>
                          <a:ea typeface="Times New Roman"/>
                          <a:cs typeface="Arial" pitchFamily="34" charset="0"/>
                        </a:rPr>
                        <a:t>Broad literacy (network </a:t>
                      </a:r>
                      <a:r>
                        <a:rPr lang="en-GB" sz="1800" dirty="0">
                          <a:solidFill>
                            <a:schemeClr val="tx1"/>
                          </a:solidFill>
                          <a:latin typeface="Arial" pitchFamily="34" charset="0"/>
                          <a:ea typeface="Times New Roman"/>
                          <a:cs typeface="Arial" pitchFamily="34" charset="0"/>
                        </a:rPr>
                        <a:t>of </a:t>
                      </a:r>
                      <a:r>
                        <a:rPr lang="en-GB" sz="1800" dirty="0" smtClean="0">
                          <a:solidFill>
                            <a:schemeClr val="tx1"/>
                          </a:solidFill>
                          <a:latin typeface="Arial" pitchFamily="34" charset="0"/>
                          <a:ea typeface="Times New Roman"/>
                          <a:cs typeface="Arial" pitchFamily="34" charset="0"/>
                        </a:rPr>
                        <a:t>concepts, skills) </a:t>
                      </a:r>
                      <a:r>
                        <a:rPr lang="en-GB" sz="1800" dirty="0">
                          <a:solidFill>
                            <a:schemeClr val="tx1"/>
                          </a:solidFill>
                          <a:latin typeface="Arial" pitchFamily="34" charset="0"/>
                          <a:ea typeface="Times New Roman"/>
                          <a:cs typeface="Arial" pitchFamily="34" charset="0"/>
                        </a:rPr>
                        <a:t/>
                      </a:r>
                      <a:br>
                        <a:rPr lang="en-GB" sz="1800" dirty="0">
                          <a:solidFill>
                            <a:schemeClr val="tx1"/>
                          </a:solidFill>
                          <a:latin typeface="Arial" pitchFamily="34" charset="0"/>
                          <a:ea typeface="Times New Roman"/>
                          <a:cs typeface="Arial" pitchFamily="34" charset="0"/>
                        </a:rPr>
                      </a:br>
                      <a:r>
                        <a:rPr lang="en-GB" sz="1800" u="none" dirty="0">
                          <a:solidFill>
                            <a:schemeClr val="tx1"/>
                          </a:solidFill>
                          <a:latin typeface="Arial" pitchFamily="34" charset="0"/>
                          <a:ea typeface="Times New Roman"/>
                          <a:cs typeface="Arial" pitchFamily="34" charset="0"/>
                        </a:rPr>
                        <a:t>- </a:t>
                      </a:r>
                      <a:r>
                        <a:rPr lang="en-GB" sz="1800" u="none" dirty="0" smtClean="0">
                          <a:solidFill>
                            <a:schemeClr val="tx1"/>
                          </a:solidFill>
                          <a:latin typeface="Arial" pitchFamily="34" charset="0"/>
                          <a:ea typeface="Times New Roman"/>
                          <a:cs typeface="Arial" pitchFamily="34" charset="0"/>
                        </a:rPr>
                        <a:t>Educational technology</a:t>
                      </a:r>
                      <a:endParaRPr lang="fi-FI" sz="1800" u="none" dirty="0">
                        <a:solidFill>
                          <a:schemeClr val="tx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75000"/>
                      </a:schemeClr>
                    </a:solidFill>
                  </a:tcPr>
                </a:tc>
              </a:tr>
              <a:tr h="653909">
                <a:tc>
                  <a:txBody>
                    <a:bodyPr/>
                    <a:lstStyle/>
                    <a:p>
                      <a:pPr>
                        <a:lnSpc>
                          <a:spcPct val="115000"/>
                        </a:lnSpc>
                        <a:spcBef>
                          <a:spcPts val="600"/>
                        </a:spcBef>
                        <a:spcAft>
                          <a:spcPts val="600"/>
                        </a:spcAft>
                      </a:pPr>
                      <a:r>
                        <a:rPr lang="en-GB" sz="1800" dirty="0">
                          <a:solidFill>
                            <a:schemeClr val="bg1"/>
                          </a:solidFill>
                          <a:latin typeface="Arial" pitchFamily="34" charset="0"/>
                          <a:ea typeface="Times New Roman"/>
                          <a:cs typeface="Arial" pitchFamily="34" charset="0"/>
                        </a:rPr>
                        <a:t>Context for working </a:t>
                      </a:r>
                      <a:endParaRPr lang="fi-FI" sz="1800" dirty="0">
                        <a:solidFill>
                          <a:schemeClr val="bg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50000"/>
                      </a:schemeClr>
                    </a:solidFill>
                  </a:tcPr>
                </a:tc>
                <a:tc>
                  <a:txBody>
                    <a:bodyPr/>
                    <a:lstStyle/>
                    <a:p>
                      <a:pPr>
                        <a:lnSpc>
                          <a:spcPct val="115000"/>
                        </a:lnSpc>
                        <a:spcBef>
                          <a:spcPts val="600"/>
                        </a:spcBef>
                        <a:spcAft>
                          <a:spcPts val="600"/>
                        </a:spcAft>
                      </a:pPr>
                      <a:r>
                        <a:rPr lang="en-GB" sz="1800" dirty="0">
                          <a:solidFill>
                            <a:schemeClr val="tx1"/>
                          </a:solidFill>
                          <a:latin typeface="Arial" pitchFamily="34" charset="0"/>
                          <a:ea typeface="Times New Roman"/>
                          <a:cs typeface="Arial" pitchFamily="34" charset="0"/>
                        </a:rPr>
                        <a:t>- Personal, </a:t>
                      </a:r>
                      <a:r>
                        <a:rPr lang="en-GB" sz="1800" dirty="0" smtClean="0">
                          <a:solidFill>
                            <a:schemeClr val="tx1"/>
                          </a:solidFill>
                          <a:latin typeface="Arial" pitchFamily="34" charset="0"/>
                          <a:ea typeface="Times New Roman"/>
                          <a:cs typeface="Arial" pitchFamily="34" charset="0"/>
                        </a:rPr>
                        <a:t>social</a:t>
                      </a:r>
                      <a:r>
                        <a:rPr lang="en-GB" sz="1800" dirty="0">
                          <a:solidFill>
                            <a:schemeClr val="tx1"/>
                          </a:solidFill>
                          <a:latin typeface="Arial" pitchFamily="34" charset="0"/>
                          <a:ea typeface="Times New Roman"/>
                          <a:cs typeface="Arial" pitchFamily="34" charset="0"/>
                        </a:rPr>
                        <a:t>, </a:t>
                      </a:r>
                      <a:r>
                        <a:rPr lang="en-GB" sz="1800" dirty="0" smtClean="0">
                          <a:solidFill>
                            <a:schemeClr val="tx1"/>
                          </a:solidFill>
                          <a:latin typeface="Arial" pitchFamily="34" charset="0"/>
                          <a:ea typeface="Times New Roman"/>
                          <a:cs typeface="Arial" pitchFamily="34" charset="0"/>
                        </a:rPr>
                        <a:t>local, global</a:t>
                      </a:r>
                      <a:r>
                        <a:rPr lang="en-GB" sz="1800" dirty="0">
                          <a:solidFill>
                            <a:schemeClr val="tx1"/>
                          </a:solidFill>
                          <a:latin typeface="Arial" pitchFamily="34" charset="0"/>
                          <a:ea typeface="Times New Roman"/>
                          <a:cs typeface="Arial" pitchFamily="34" charset="0"/>
                        </a:rPr>
                        <a:t/>
                      </a:r>
                      <a:br>
                        <a:rPr lang="en-GB" sz="1800" dirty="0">
                          <a:solidFill>
                            <a:schemeClr val="tx1"/>
                          </a:solidFill>
                          <a:latin typeface="Arial" pitchFamily="34" charset="0"/>
                          <a:ea typeface="Times New Roman"/>
                          <a:cs typeface="Arial" pitchFamily="34" charset="0"/>
                        </a:rPr>
                      </a:br>
                      <a:r>
                        <a:rPr lang="en-GB" sz="1800" dirty="0">
                          <a:solidFill>
                            <a:schemeClr val="tx1"/>
                          </a:solidFill>
                          <a:latin typeface="Arial" pitchFamily="34" charset="0"/>
                          <a:ea typeface="Times New Roman"/>
                          <a:cs typeface="Arial" pitchFamily="34" charset="0"/>
                        </a:rPr>
                        <a:t>- Working </a:t>
                      </a:r>
                      <a:r>
                        <a:rPr lang="en-GB" sz="1800" dirty="0" smtClean="0">
                          <a:solidFill>
                            <a:schemeClr val="tx1"/>
                          </a:solidFill>
                          <a:latin typeface="Arial" pitchFamily="34" charset="0"/>
                          <a:ea typeface="Times New Roman"/>
                          <a:cs typeface="Arial" pitchFamily="34" charset="0"/>
                        </a:rPr>
                        <a:t>life</a:t>
                      </a:r>
                      <a:endParaRPr lang="fi-FI" sz="1800" u="sng" dirty="0">
                        <a:solidFill>
                          <a:schemeClr val="tx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75000"/>
                      </a:schemeClr>
                    </a:solidFill>
                  </a:tcPr>
                </a:tc>
              </a:tr>
              <a:tr h="653909">
                <a:tc>
                  <a:txBody>
                    <a:bodyPr/>
                    <a:lstStyle/>
                    <a:p>
                      <a:pPr>
                        <a:lnSpc>
                          <a:spcPct val="115000"/>
                        </a:lnSpc>
                        <a:spcBef>
                          <a:spcPts val="600"/>
                        </a:spcBef>
                        <a:spcAft>
                          <a:spcPts val="600"/>
                        </a:spcAft>
                      </a:pPr>
                      <a:r>
                        <a:rPr lang="en-GB" sz="1800" dirty="0">
                          <a:solidFill>
                            <a:schemeClr val="bg1"/>
                          </a:solidFill>
                          <a:latin typeface="Arial" pitchFamily="34" charset="0"/>
                          <a:ea typeface="Times New Roman"/>
                          <a:cs typeface="Arial" pitchFamily="34" charset="0"/>
                        </a:rPr>
                        <a:t>Attitude needed </a:t>
                      </a:r>
                      <a:r>
                        <a:rPr lang="en-GB" sz="1800" dirty="0" smtClean="0">
                          <a:solidFill>
                            <a:schemeClr val="bg1"/>
                          </a:solidFill>
                          <a:latin typeface="Arial" pitchFamily="34" charset="0"/>
                          <a:ea typeface="Times New Roman"/>
                          <a:cs typeface="Arial" pitchFamily="34" charset="0"/>
                        </a:rPr>
                        <a:t>for</a:t>
                      </a:r>
                      <a:r>
                        <a:rPr lang="en-GB" sz="1800" baseline="0" dirty="0" smtClean="0">
                          <a:solidFill>
                            <a:schemeClr val="bg1"/>
                          </a:solidFill>
                          <a:latin typeface="Arial" pitchFamily="34" charset="0"/>
                          <a:ea typeface="Times New Roman"/>
                          <a:cs typeface="Arial" pitchFamily="34" charset="0"/>
                        </a:rPr>
                        <a:t> </a:t>
                      </a:r>
                      <a:r>
                        <a:rPr lang="en-GB" sz="1800" dirty="0" smtClean="0">
                          <a:solidFill>
                            <a:schemeClr val="bg1"/>
                          </a:solidFill>
                          <a:latin typeface="Arial" pitchFamily="34" charset="0"/>
                          <a:ea typeface="Times New Roman"/>
                          <a:cs typeface="Arial" pitchFamily="34" charset="0"/>
                        </a:rPr>
                        <a:t>working</a:t>
                      </a:r>
                      <a:endParaRPr lang="fi-FI" sz="1800" dirty="0">
                        <a:solidFill>
                          <a:schemeClr val="bg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50000"/>
                      </a:schemeClr>
                    </a:solidFill>
                  </a:tcPr>
                </a:tc>
                <a:tc>
                  <a:txBody>
                    <a:bodyPr/>
                    <a:lstStyle/>
                    <a:p>
                      <a:pPr marL="0" indent="0">
                        <a:lnSpc>
                          <a:spcPct val="115000"/>
                        </a:lnSpc>
                        <a:spcBef>
                          <a:spcPts val="600"/>
                        </a:spcBef>
                        <a:spcAft>
                          <a:spcPts val="600"/>
                        </a:spcAft>
                        <a:tabLst/>
                      </a:pPr>
                      <a:r>
                        <a:rPr lang="en-US" sz="1800" dirty="0" smtClean="0">
                          <a:solidFill>
                            <a:schemeClr val="tx1"/>
                          </a:solidFill>
                          <a:latin typeface="Arial" pitchFamily="34" charset="0"/>
                          <a:ea typeface="Times New Roman"/>
                          <a:cs typeface="Arial" pitchFamily="34" charset="0"/>
                        </a:rPr>
                        <a:t>- </a:t>
                      </a:r>
                      <a:r>
                        <a:rPr lang="en-US" sz="1800" u="none" dirty="0" smtClean="0">
                          <a:solidFill>
                            <a:schemeClr val="tx1"/>
                          </a:solidFill>
                          <a:latin typeface="Arial" pitchFamily="34" charset="0"/>
                          <a:ea typeface="Times New Roman"/>
                          <a:cs typeface="Arial" pitchFamily="34" charset="0"/>
                        </a:rPr>
                        <a:t>Willingness </a:t>
                      </a:r>
                      <a:r>
                        <a:rPr lang="en-US" sz="1800" u="none" dirty="0">
                          <a:solidFill>
                            <a:schemeClr val="tx1"/>
                          </a:solidFill>
                          <a:latin typeface="Arial" pitchFamily="34" charset="0"/>
                          <a:ea typeface="Times New Roman"/>
                          <a:cs typeface="Arial" pitchFamily="34" charset="0"/>
                        </a:rPr>
                        <a:t>to use </a:t>
                      </a:r>
                      <a:r>
                        <a:rPr lang="en-US" sz="1800" u="none" dirty="0" smtClean="0">
                          <a:solidFill>
                            <a:schemeClr val="tx1"/>
                          </a:solidFill>
                          <a:latin typeface="Arial" pitchFamily="34" charset="0"/>
                          <a:ea typeface="Times New Roman"/>
                          <a:cs typeface="Arial" pitchFamily="34" charset="0"/>
                        </a:rPr>
                        <a:t>knowledge,</a:t>
                      </a:r>
                      <a:r>
                        <a:rPr lang="en-US" sz="1800" u="none" baseline="0" dirty="0" smtClean="0">
                          <a:solidFill>
                            <a:schemeClr val="tx1"/>
                          </a:solidFill>
                          <a:latin typeface="Arial" pitchFamily="34" charset="0"/>
                          <a:ea typeface="Times New Roman"/>
                          <a:cs typeface="Arial" pitchFamily="34" charset="0"/>
                        </a:rPr>
                        <a:t> </a:t>
                      </a:r>
                      <a:r>
                        <a:rPr lang="en-US" sz="1800" u="none" dirty="0" smtClean="0">
                          <a:solidFill>
                            <a:schemeClr val="tx1"/>
                          </a:solidFill>
                          <a:latin typeface="Arial" pitchFamily="34" charset="0"/>
                          <a:ea typeface="Times New Roman"/>
                          <a:cs typeface="Arial" pitchFamily="34" charset="0"/>
                        </a:rPr>
                        <a:t>engagement </a:t>
                      </a:r>
                      <a:r>
                        <a:rPr lang="en-US" sz="1800" dirty="0" smtClean="0">
                          <a:solidFill>
                            <a:schemeClr val="tx1"/>
                          </a:solidFill>
                          <a:latin typeface="Arial" pitchFamily="34" charset="0"/>
                          <a:ea typeface="Times New Roman"/>
                          <a:cs typeface="Arial" pitchFamily="34" charset="0"/>
                        </a:rPr>
                        <a:t/>
                      </a:r>
                      <a:br>
                        <a:rPr lang="en-US" sz="1800" dirty="0" smtClean="0">
                          <a:solidFill>
                            <a:schemeClr val="tx1"/>
                          </a:solidFill>
                          <a:latin typeface="Arial" pitchFamily="34" charset="0"/>
                          <a:ea typeface="Times New Roman"/>
                          <a:cs typeface="Arial" pitchFamily="34" charset="0"/>
                        </a:rPr>
                      </a:br>
                      <a:r>
                        <a:rPr lang="en-US" sz="1800" dirty="0" smtClean="0">
                          <a:solidFill>
                            <a:schemeClr val="tx1"/>
                          </a:solidFill>
                          <a:latin typeface="Arial" pitchFamily="34" charset="0"/>
                          <a:ea typeface="Times New Roman"/>
                          <a:cs typeface="Arial" pitchFamily="34" charset="0"/>
                        </a:rPr>
                        <a:t>- </a:t>
                      </a:r>
                      <a:r>
                        <a:rPr lang="en-US" sz="1800" dirty="0">
                          <a:solidFill>
                            <a:schemeClr val="tx1"/>
                          </a:solidFill>
                          <a:latin typeface="Arial" pitchFamily="34" charset="0"/>
                          <a:ea typeface="Times New Roman"/>
                          <a:cs typeface="Arial" pitchFamily="34" charset="0"/>
                        </a:rPr>
                        <a:t>Self-efficacy</a:t>
                      </a:r>
                      <a:endParaRPr lang="fi-FI" sz="1800" dirty="0">
                        <a:solidFill>
                          <a:schemeClr val="tx1"/>
                        </a:solidFill>
                        <a:latin typeface="Arial" pitchFamily="34" charset="0"/>
                        <a:ea typeface="Times New Roman"/>
                        <a:cs typeface="Arial" pitchFamily="34" charset="0"/>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lumMod val="75000"/>
                      </a:schemeClr>
                    </a:solidFill>
                  </a:tcPr>
                </a:tc>
              </a:tr>
            </a:tbl>
          </a:graphicData>
        </a:graphic>
      </p:graphicFrame>
      <p:sp>
        <p:nvSpPr>
          <p:cNvPr id="6" name="Rectangle 2"/>
          <p:cNvSpPr txBox="1">
            <a:spLocks noChangeArrowheads="1"/>
          </p:cNvSpPr>
          <p:nvPr/>
        </p:nvSpPr>
        <p:spPr bwMode="auto">
          <a:xfrm>
            <a:off x="1822309" y="477235"/>
            <a:ext cx="7704137" cy="725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595959"/>
                </a:solidFill>
                <a:latin typeface="+mj-lt"/>
                <a:ea typeface="ＭＳ Ｐゴシック" charset="-128"/>
                <a:cs typeface="ＭＳ Ｐゴシック" charset="-128"/>
              </a:defRPr>
            </a:lvl1pPr>
            <a:lvl2pPr algn="l" rtl="0" eaLnBrk="0" fontAlgn="base" hangingPunct="0">
              <a:spcBef>
                <a:spcPct val="0"/>
              </a:spcBef>
              <a:spcAft>
                <a:spcPct val="0"/>
              </a:spcAft>
              <a:defRPr sz="3000" b="1">
                <a:solidFill>
                  <a:srgbClr val="595959"/>
                </a:solidFill>
                <a:latin typeface="Arial" charset="0"/>
                <a:ea typeface="ＭＳ Ｐゴシック" charset="-128"/>
                <a:cs typeface="ＭＳ Ｐゴシック" charset="-128"/>
              </a:defRPr>
            </a:lvl2pPr>
            <a:lvl3pPr algn="l" rtl="0" eaLnBrk="0" fontAlgn="base" hangingPunct="0">
              <a:spcBef>
                <a:spcPct val="0"/>
              </a:spcBef>
              <a:spcAft>
                <a:spcPct val="0"/>
              </a:spcAft>
              <a:defRPr sz="3000" b="1">
                <a:solidFill>
                  <a:srgbClr val="595959"/>
                </a:solidFill>
                <a:latin typeface="Arial" charset="0"/>
                <a:ea typeface="ＭＳ Ｐゴシック" charset="-128"/>
                <a:cs typeface="ＭＳ Ｐゴシック" charset="-128"/>
              </a:defRPr>
            </a:lvl3pPr>
            <a:lvl4pPr algn="l" rtl="0" eaLnBrk="0" fontAlgn="base" hangingPunct="0">
              <a:spcBef>
                <a:spcPct val="0"/>
              </a:spcBef>
              <a:spcAft>
                <a:spcPct val="0"/>
              </a:spcAft>
              <a:defRPr sz="3000" b="1">
                <a:solidFill>
                  <a:srgbClr val="595959"/>
                </a:solidFill>
                <a:latin typeface="Arial" charset="0"/>
                <a:ea typeface="ＭＳ Ｐゴシック" charset="-128"/>
                <a:cs typeface="ＭＳ Ｐゴシック" charset="-128"/>
              </a:defRPr>
            </a:lvl4pPr>
            <a:lvl5pPr algn="l" rtl="0" eaLnBrk="0" fontAlgn="base" hangingPunct="0">
              <a:spcBef>
                <a:spcPct val="0"/>
              </a:spcBef>
              <a:spcAft>
                <a:spcPct val="0"/>
              </a:spcAft>
              <a:defRPr sz="3000" b="1">
                <a:solidFill>
                  <a:srgbClr val="595959"/>
                </a:solidFill>
                <a:latin typeface="Arial" charset="0"/>
                <a:ea typeface="ＭＳ Ｐゴシック" charset="-128"/>
                <a:cs typeface="ＭＳ Ｐゴシック" charset="-128"/>
              </a:defRPr>
            </a:lvl5pPr>
            <a:lvl6pPr marL="457200" algn="l" rtl="0" fontAlgn="base">
              <a:spcBef>
                <a:spcPct val="0"/>
              </a:spcBef>
              <a:spcAft>
                <a:spcPct val="0"/>
              </a:spcAft>
              <a:defRPr sz="3000" b="1">
                <a:solidFill>
                  <a:schemeClr val="tx1"/>
                </a:solidFill>
                <a:latin typeface="Arial" charset="0"/>
              </a:defRPr>
            </a:lvl6pPr>
            <a:lvl7pPr marL="914400" algn="l" rtl="0" fontAlgn="base">
              <a:spcBef>
                <a:spcPct val="0"/>
              </a:spcBef>
              <a:spcAft>
                <a:spcPct val="0"/>
              </a:spcAft>
              <a:defRPr sz="3000" b="1">
                <a:solidFill>
                  <a:schemeClr val="tx1"/>
                </a:solidFill>
                <a:latin typeface="Arial" charset="0"/>
              </a:defRPr>
            </a:lvl7pPr>
            <a:lvl8pPr marL="1371600" algn="l" rtl="0" fontAlgn="base">
              <a:spcBef>
                <a:spcPct val="0"/>
              </a:spcBef>
              <a:spcAft>
                <a:spcPct val="0"/>
              </a:spcAft>
              <a:defRPr sz="3000" b="1">
                <a:solidFill>
                  <a:schemeClr val="tx1"/>
                </a:solidFill>
                <a:latin typeface="Arial" charset="0"/>
              </a:defRPr>
            </a:lvl8pPr>
            <a:lvl9pPr marL="1828800" algn="l" rtl="0" fontAlgn="base">
              <a:spcBef>
                <a:spcPct val="0"/>
              </a:spcBef>
              <a:spcAft>
                <a:spcPct val="0"/>
              </a:spcAft>
              <a:defRPr sz="3000" b="1">
                <a:solidFill>
                  <a:schemeClr val="tx1"/>
                </a:solidFill>
                <a:latin typeface="Arial" charset="0"/>
              </a:defRPr>
            </a:lvl9pPr>
          </a:lstStyle>
          <a:p>
            <a:r>
              <a:rPr lang="en-US" sz="2400" dirty="0" smtClean="0">
                <a:solidFill>
                  <a:schemeClr val="tx2"/>
                </a:solidFill>
                <a:ea typeface="ＭＳ Ｐゴシック" pitchFamily="34" charset="-128"/>
              </a:rPr>
              <a:t>Learning 21</a:t>
            </a:r>
            <a:r>
              <a:rPr lang="en-US" sz="2400" baseline="30000" dirty="0" smtClean="0">
                <a:solidFill>
                  <a:schemeClr val="tx2"/>
                </a:solidFill>
                <a:ea typeface="ＭＳ Ｐゴシック" pitchFamily="34" charset="-128"/>
              </a:rPr>
              <a:t>st</a:t>
            </a:r>
            <a:r>
              <a:rPr lang="en-US" sz="2400" dirty="0" smtClean="0">
                <a:solidFill>
                  <a:schemeClr val="tx2"/>
                </a:solidFill>
                <a:ea typeface="ＭＳ Ｐゴシック" pitchFamily="34" charset="-128"/>
              </a:rPr>
              <a:t> century competencies in versatile</a:t>
            </a:r>
            <a:br>
              <a:rPr lang="en-US" sz="2400" dirty="0" smtClean="0">
                <a:solidFill>
                  <a:schemeClr val="tx2"/>
                </a:solidFill>
                <a:ea typeface="ＭＳ Ｐゴシック" pitchFamily="34" charset="-128"/>
              </a:rPr>
            </a:br>
            <a:r>
              <a:rPr lang="en-US" sz="2400" dirty="0" smtClean="0">
                <a:solidFill>
                  <a:schemeClr val="tx2"/>
                </a:solidFill>
                <a:ea typeface="ＭＳ Ｐゴシック" pitchFamily="34" charset="-128"/>
              </a:rPr>
              <a:t>learning environments</a:t>
            </a:r>
            <a:r>
              <a:rPr lang="en-US" dirty="0" smtClean="0">
                <a:ea typeface="ＭＳ Ｐゴシック" pitchFamily="34" charset="-128"/>
              </a:rPr>
              <a:t/>
            </a:r>
            <a:br>
              <a:rPr lang="en-US" dirty="0" smtClean="0">
                <a:ea typeface="ＭＳ Ｐゴシック" pitchFamily="34" charset="-128"/>
              </a:rPr>
            </a:br>
            <a:r>
              <a:rPr lang="en-GB" sz="1800" dirty="0" smtClean="0">
                <a:cs typeface="Arial" charset="0"/>
              </a:rPr>
              <a:t>PISA</a:t>
            </a:r>
            <a:r>
              <a:rPr lang="en-GB" sz="1800" dirty="0">
                <a:cs typeface="Arial" charset="0"/>
              </a:rPr>
              <a:t>, New Millennium learners, </a:t>
            </a:r>
            <a:r>
              <a:rPr lang="en-GB" sz="1800" dirty="0" err="1">
                <a:cs typeface="Arial" charset="0"/>
              </a:rPr>
              <a:t>DeSeCo</a:t>
            </a:r>
            <a:r>
              <a:rPr lang="en-GB" sz="1800" dirty="0">
                <a:cs typeface="Arial" charset="0"/>
              </a:rPr>
              <a:t>, … </a:t>
            </a:r>
            <a:r>
              <a:rPr lang="en-US" sz="1800" dirty="0" smtClean="0">
                <a:ea typeface="ＭＳ Ｐゴシック" pitchFamily="34" charset="-128"/>
              </a:rPr>
              <a:t> </a:t>
            </a:r>
          </a:p>
        </p:txBody>
      </p:sp>
      <p:sp>
        <p:nvSpPr>
          <p:cNvPr id="2" name="Rectangle 1"/>
          <p:cNvSpPr/>
          <p:nvPr/>
        </p:nvSpPr>
        <p:spPr bwMode="auto">
          <a:xfrm>
            <a:off x="3275856" y="2348880"/>
            <a:ext cx="5544616" cy="7545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
        <p:nvSpPr>
          <p:cNvPr id="5" name="Rectangle 4"/>
          <p:cNvSpPr/>
          <p:nvPr/>
        </p:nvSpPr>
        <p:spPr bwMode="auto">
          <a:xfrm>
            <a:off x="3270493" y="3106472"/>
            <a:ext cx="5544616" cy="10315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
        <p:nvSpPr>
          <p:cNvPr id="7" name="Rectangle 6"/>
          <p:cNvSpPr/>
          <p:nvPr/>
        </p:nvSpPr>
        <p:spPr bwMode="auto">
          <a:xfrm>
            <a:off x="3270314" y="4147722"/>
            <a:ext cx="5544616" cy="7124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3269031" y="4860174"/>
            <a:ext cx="5544616" cy="72597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3270314" y="5599929"/>
            <a:ext cx="5544616" cy="76524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851444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8B2780F3-7A8A-454C-89C5-E78418F39E92}" type="slidenum">
              <a:rPr lang="en-US" altLang="fi-FI"/>
              <a:pPr/>
              <a:t>8</a:t>
            </a:fld>
            <a:endParaRPr lang="en-US" altLang="fi-FI"/>
          </a:p>
        </p:txBody>
      </p:sp>
      <p:sp>
        <p:nvSpPr>
          <p:cNvPr id="643074" name="Rectangle 2"/>
          <p:cNvSpPr>
            <a:spLocks noGrp="1" noChangeArrowheads="1"/>
          </p:cNvSpPr>
          <p:nvPr>
            <p:ph type="title"/>
          </p:nvPr>
        </p:nvSpPr>
        <p:spPr>
          <a:xfrm>
            <a:off x="1979613" y="-639341"/>
            <a:ext cx="7524750" cy="1116013"/>
          </a:xfrm>
        </p:spPr>
        <p:txBody>
          <a:bodyPr/>
          <a:lstStyle/>
          <a:p>
            <a:r>
              <a:rPr lang="en-GB" altLang="fi-FI" sz="2000" dirty="0"/>
              <a:t>Examples of </a:t>
            </a:r>
            <a:r>
              <a:rPr lang="en-GB" altLang="fi-FI" sz="2000" u="sng" dirty="0"/>
              <a:t>goals for </a:t>
            </a:r>
            <a:r>
              <a:rPr lang="en-GB" altLang="fi-FI" sz="2000" u="sng" dirty="0" smtClean="0"/>
              <a:t>learning scientific </a:t>
            </a:r>
            <a:r>
              <a:rPr lang="en-GB" altLang="fi-FI" sz="2000" u="sng" dirty="0"/>
              <a:t>method:</a:t>
            </a:r>
          </a:p>
        </p:txBody>
      </p:sp>
      <p:sp>
        <p:nvSpPr>
          <p:cNvPr id="643075" name="Rectangle 3"/>
          <p:cNvSpPr>
            <a:spLocks noGrp="1" noChangeArrowheads="1"/>
          </p:cNvSpPr>
          <p:nvPr>
            <p:ph type="body" idx="1"/>
          </p:nvPr>
        </p:nvSpPr>
        <p:spPr>
          <a:xfrm>
            <a:off x="1979613" y="476672"/>
            <a:ext cx="7704137" cy="1943100"/>
          </a:xfrm>
        </p:spPr>
        <p:txBody>
          <a:bodyPr/>
          <a:lstStyle/>
          <a:p>
            <a:pPr>
              <a:buFont typeface="Wingdings" panose="05000000000000000000" pitchFamily="2" charset="2"/>
              <a:buNone/>
            </a:pPr>
            <a:r>
              <a:rPr lang="en-GB" altLang="fi-FI" dirty="0"/>
              <a:t>The pupils will learn in physics and chemistry:</a:t>
            </a:r>
          </a:p>
          <a:p>
            <a:pPr>
              <a:buFont typeface="Wingdings" panose="05000000000000000000" pitchFamily="2" charset="2"/>
              <a:buNone/>
            </a:pPr>
            <a:r>
              <a:rPr lang="en-GB" altLang="fi-FI" dirty="0"/>
              <a:t>-	scientific skills, such as the</a:t>
            </a:r>
            <a:r>
              <a:rPr lang="en-GB" altLang="fi-FI" u="sng" dirty="0"/>
              <a:t> formulation of questions</a:t>
            </a:r>
            <a:r>
              <a:rPr lang="en-GB" altLang="fi-FI" dirty="0"/>
              <a:t> … ,</a:t>
            </a:r>
          </a:p>
          <a:p>
            <a:pPr>
              <a:buFont typeface="Wingdings" panose="05000000000000000000" pitchFamily="2" charset="2"/>
              <a:buNone/>
            </a:pPr>
            <a:r>
              <a:rPr lang="en-GB" altLang="fi-FI" dirty="0"/>
              <a:t>-	to </a:t>
            </a:r>
            <a:r>
              <a:rPr lang="en-GB" altLang="fi-FI" u="sng" dirty="0"/>
              <a:t>process, present and interpret results</a:t>
            </a:r>
            <a:r>
              <a:rPr lang="en-GB" altLang="fi-FI" dirty="0"/>
              <a:t>,</a:t>
            </a:r>
          </a:p>
          <a:p>
            <a:pPr>
              <a:buFont typeface="Wingdings" panose="05000000000000000000" pitchFamily="2" charset="2"/>
              <a:buNone/>
            </a:pPr>
            <a:r>
              <a:rPr lang="en-GB" altLang="fi-FI" dirty="0"/>
              <a:t>-	to </a:t>
            </a:r>
            <a:r>
              <a:rPr lang="en-GB" altLang="fi-FI" u="sng" dirty="0"/>
              <a:t>carry out simple scientific experiments</a:t>
            </a:r>
            <a:r>
              <a:rPr lang="en-GB" altLang="fi-FI" dirty="0"/>
              <a:t> </a:t>
            </a:r>
            <a:r>
              <a:rPr lang="en-GB" altLang="fi-FI" dirty="0" smtClean="0"/>
              <a:t>….</a:t>
            </a:r>
            <a:endParaRPr lang="en-GB" altLang="fi-FI" dirty="0"/>
          </a:p>
        </p:txBody>
      </p:sp>
      <p:sp>
        <p:nvSpPr>
          <p:cNvPr id="643077" name="Rectangle 5"/>
          <p:cNvSpPr>
            <a:spLocks noChangeArrowheads="1"/>
          </p:cNvSpPr>
          <p:nvPr/>
        </p:nvSpPr>
        <p:spPr bwMode="auto">
          <a:xfrm>
            <a:off x="1979613" y="3064625"/>
            <a:ext cx="7010400"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nSpc>
                <a:spcPts val="3000"/>
              </a:lnSpc>
              <a:defRPr sz="2400" b="1">
                <a:solidFill>
                  <a:schemeClr val="tx2"/>
                </a:solidFill>
                <a:latin typeface="Arial" panose="020B0604020202020204" pitchFamily="34" charset="0"/>
              </a:defRPr>
            </a:lvl1pPr>
            <a:lvl2pPr>
              <a:lnSpc>
                <a:spcPts val="3000"/>
              </a:lnSpc>
              <a:defRPr sz="2400" b="1">
                <a:solidFill>
                  <a:schemeClr val="tx2"/>
                </a:solidFill>
                <a:latin typeface="Arial" panose="020B0604020202020204" pitchFamily="34" charset="0"/>
              </a:defRPr>
            </a:lvl2pPr>
            <a:lvl3pPr>
              <a:lnSpc>
                <a:spcPts val="3000"/>
              </a:lnSpc>
              <a:defRPr sz="2400" b="1">
                <a:solidFill>
                  <a:schemeClr val="tx2"/>
                </a:solidFill>
                <a:latin typeface="Arial" panose="020B0604020202020204" pitchFamily="34" charset="0"/>
              </a:defRPr>
            </a:lvl3pPr>
            <a:lvl4pPr>
              <a:lnSpc>
                <a:spcPts val="3000"/>
              </a:lnSpc>
              <a:defRPr sz="2400" b="1">
                <a:solidFill>
                  <a:schemeClr val="tx2"/>
                </a:solidFill>
                <a:latin typeface="Arial" panose="020B0604020202020204" pitchFamily="34" charset="0"/>
              </a:defRPr>
            </a:lvl4pPr>
            <a:lvl5pPr>
              <a:lnSpc>
                <a:spcPts val="3000"/>
              </a:lnSpc>
              <a:defRPr sz="2400" b="1">
                <a:solidFill>
                  <a:schemeClr val="tx2"/>
                </a:solidFill>
                <a:latin typeface="Arial" panose="020B0604020202020204" pitchFamily="34" charset="0"/>
              </a:defRPr>
            </a:lvl5pPr>
            <a:lvl6pPr marL="457200" eaLnBrk="0" fontAlgn="base" hangingPunct="0">
              <a:lnSpc>
                <a:spcPts val="3000"/>
              </a:lnSpc>
              <a:spcBef>
                <a:spcPct val="0"/>
              </a:spcBef>
              <a:spcAft>
                <a:spcPct val="0"/>
              </a:spcAft>
              <a:defRPr sz="2400" b="1">
                <a:solidFill>
                  <a:schemeClr val="tx2"/>
                </a:solidFill>
                <a:latin typeface="Arial" panose="020B0604020202020204" pitchFamily="34" charset="0"/>
              </a:defRPr>
            </a:lvl6pPr>
            <a:lvl7pPr marL="914400" eaLnBrk="0" fontAlgn="base" hangingPunct="0">
              <a:lnSpc>
                <a:spcPts val="3000"/>
              </a:lnSpc>
              <a:spcBef>
                <a:spcPct val="0"/>
              </a:spcBef>
              <a:spcAft>
                <a:spcPct val="0"/>
              </a:spcAft>
              <a:defRPr sz="2400" b="1">
                <a:solidFill>
                  <a:schemeClr val="tx2"/>
                </a:solidFill>
                <a:latin typeface="Arial" panose="020B0604020202020204" pitchFamily="34" charset="0"/>
              </a:defRPr>
            </a:lvl7pPr>
            <a:lvl8pPr marL="1371600" eaLnBrk="0" fontAlgn="base" hangingPunct="0">
              <a:lnSpc>
                <a:spcPts val="3000"/>
              </a:lnSpc>
              <a:spcBef>
                <a:spcPct val="0"/>
              </a:spcBef>
              <a:spcAft>
                <a:spcPct val="0"/>
              </a:spcAft>
              <a:defRPr sz="2400" b="1">
                <a:solidFill>
                  <a:schemeClr val="tx2"/>
                </a:solidFill>
                <a:latin typeface="Arial" panose="020B0604020202020204" pitchFamily="34" charset="0"/>
              </a:defRPr>
            </a:lvl8pPr>
            <a:lvl9pPr marL="1828800" eaLnBrk="0" fontAlgn="base" hangingPunct="0">
              <a:lnSpc>
                <a:spcPts val="3000"/>
              </a:lnSpc>
              <a:spcBef>
                <a:spcPct val="0"/>
              </a:spcBef>
              <a:spcAft>
                <a:spcPct val="0"/>
              </a:spcAft>
              <a:defRPr sz="2400" b="1">
                <a:solidFill>
                  <a:schemeClr val="tx2"/>
                </a:solidFill>
                <a:latin typeface="Arial" panose="020B0604020202020204" pitchFamily="34" charset="0"/>
              </a:defRPr>
            </a:lvl9pPr>
          </a:lstStyle>
          <a:p>
            <a:r>
              <a:rPr lang="en-GB" altLang="fi-FI" sz="2000" dirty="0"/>
              <a:t>Examples of </a:t>
            </a:r>
            <a:r>
              <a:rPr lang="en-GB" altLang="fi-FI" sz="2000" u="sng" dirty="0"/>
              <a:t>contents of “physical systems”:</a:t>
            </a:r>
          </a:p>
        </p:txBody>
      </p:sp>
      <p:sp>
        <p:nvSpPr>
          <p:cNvPr id="643079" name="Rectangle 7"/>
          <p:cNvSpPr>
            <a:spLocks noChangeArrowheads="1"/>
          </p:cNvSpPr>
          <p:nvPr/>
        </p:nvSpPr>
        <p:spPr bwMode="auto">
          <a:xfrm>
            <a:off x="1979712" y="4193426"/>
            <a:ext cx="752475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82575" indent="-282575">
              <a:lnSpc>
                <a:spcPts val="3000"/>
              </a:lnSpc>
              <a:buClr>
                <a:srgbClr val="FCD116"/>
              </a:buClr>
              <a:buSzPct val="110000"/>
              <a:buFont typeface="Wingdings" panose="05000000000000000000" pitchFamily="2" charset="2"/>
              <a:buChar char="n"/>
              <a:defRPr sz="2000">
                <a:solidFill>
                  <a:schemeClr val="tx1"/>
                </a:solidFill>
                <a:latin typeface="Arial" panose="020B0604020202020204" pitchFamily="34" charset="0"/>
              </a:defRPr>
            </a:lvl1pPr>
            <a:lvl2pPr marL="855663" indent="-282575">
              <a:lnSpc>
                <a:spcPts val="3000"/>
              </a:lnSpc>
              <a:buClr>
                <a:srgbClr val="FCD116"/>
              </a:buClr>
              <a:buSzPct val="110000"/>
              <a:buFont typeface="Wingdings" panose="05000000000000000000" pitchFamily="2" charset="2"/>
              <a:buChar char="n"/>
              <a:defRPr sz="2000">
                <a:solidFill>
                  <a:schemeClr val="tx1"/>
                </a:solidFill>
                <a:latin typeface="Arial" panose="020B0604020202020204" pitchFamily="34" charset="0"/>
              </a:defRPr>
            </a:lvl2pPr>
            <a:lvl3pPr marL="1274763" indent="-228600">
              <a:lnSpc>
                <a:spcPts val="3000"/>
              </a:lnSpc>
              <a:buClr>
                <a:srgbClr val="FCD116"/>
              </a:buClr>
              <a:buSzPct val="110000"/>
              <a:buFont typeface="Wingdings" panose="05000000000000000000" pitchFamily="2" charset="2"/>
              <a:buChar char="n"/>
              <a:defRPr sz="2000">
                <a:solidFill>
                  <a:schemeClr val="tx1"/>
                </a:solidFill>
                <a:latin typeface="Arial" panose="020B0604020202020204" pitchFamily="34" charset="0"/>
              </a:defRPr>
            </a:lvl3pPr>
            <a:lvl4pPr marL="1693863" indent="-228600">
              <a:lnSpc>
                <a:spcPts val="3000"/>
              </a:lnSpc>
              <a:buClr>
                <a:srgbClr val="FCD116"/>
              </a:buClr>
              <a:buSzPct val="110000"/>
              <a:buFont typeface="Wingdings" panose="05000000000000000000" pitchFamily="2" charset="2"/>
              <a:buChar char="n"/>
              <a:defRPr sz="2000">
                <a:solidFill>
                  <a:schemeClr val="tx1"/>
                </a:solidFill>
                <a:latin typeface="Arial" panose="020B0604020202020204" pitchFamily="34" charset="0"/>
              </a:defRPr>
            </a:lvl4pPr>
            <a:lvl5pPr marL="2112963" indent="-228600">
              <a:lnSpc>
                <a:spcPts val="3000"/>
              </a:lnSpc>
              <a:buClr>
                <a:srgbClr val="FCD116"/>
              </a:buClr>
              <a:buSzPct val="110000"/>
              <a:buFont typeface="Wingdings" panose="05000000000000000000" pitchFamily="2" charset="2"/>
              <a:buChar char="n"/>
              <a:defRPr sz="2000">
                <a:solidFill>
                  <a:schemeClr val="tx1"/>
                </a:solidFill>
                <a:latin typeface="Arial" panose="020B0604020202020204" pitchFamily="34" charset="0"/>
              </a:defRPr>
            </a:lvl5pPr>
            <a:lvl6pPr marL="2570163" indent="-228600" eaLnBrk="0" fontAlgn="base" hangingPunct="0">
              <a:lnSpc>
                <a:spcPts val="3000"/>
              </a:lnSpc>
              <a:spcBef>
                <a:spcPct val="0"/>
              </a:spcBef>
              <a:spcAft>
                <a:spcPct val="0"/>
              </a:spcAft>
              <a:buClr>
                <a:srgbClr val="FCD116"/>
              </a:buClr>
              <a:buSzPct val="110000"/>
              <a:buFont typeface="Wingdings" panose="05000000000000000000" pitchFamily="2" charset="2"/>
              <a:buChar char="n"/>
              <a:defRPr sz="2000">
                <a:solidFill>
                  <a:schemeClr val="tx1"/>
                </a:solidFill>
                <a:latin typeface="Arial" panose="020B0604020202020204" pitchFamily="34" charset="0"/>
              </a:defRPr>
            </a:lvl6pPr>
            <a:lvl7pPr marL="3027363" indent="-228600" eaLnBrk="0" fontAlgn="base" hangingPunct="0">
              <a:lnSpc>
                <a:spcPts val="3000"/>
              </a:lnSpc>
              <a:spcBef>
                <a:spcPct val="0"/>
              </a:spcBef>
              <a:spcAft>
                <a:spcPct val="0"/>
              </a:spcAft>
              <a:buClr>
                <a:srgbClr val="FCD116"/>
              </a:buClr>
              <a:buSzPct val="110000"/>
              <a:buFont typeface="Wingdings" panose="05000000000000000000" pitchFamily="2" charset="2"/>
              <a:buChar char="n"/>
              <a:defRPr sz="2000">
                <a:solidFill>
                  <a:schemeClr val="tx1"/>
                </a:solidFill>
                <a:latin typeface="Arial" panose="020B0604020202020204" pitchFamily="34" charset="0"/>
              </a:defRPr>
            </a:lvl7pPr>
            <a:lvl8pPr marL="3484563" indent="-228600" eaLnBrk="0" fontAlgn="base" hangingPunct="0">
              <a:lnSpc>
                <a:spcPts val="3000"/>
              </a:lnSpc>
              <a:spcBef>
                <a:spcPct val="0"/>
              </a:spcBef>
              <a:spcAft>
                <a:spcPct val="0"/>
              </a:spcAft>
              <a:buClr>
                <a:srgbClr val="FCD116"/>
              </a:buClr>
              <a:buSzPct val="110000"/>
              <a:buFont typeface="Wingdings" panose="05000000000000000000" pitchFamily="2" charset="2"/>
              <a:buChar char="n"/>
              <a:defRPr sz="2000">
                <a:solidFill>
                  <a:schemeClr val="tx1"/>
                </a:solidFill>
                <a:latin typeface="Arial" panose="020B0604020202020204" pitchFamily="34" charset="0"/>
              </a:defRPr>
            </a:lvl8pPr>
            <a:lvl9pPr marL="3941763" indent="-228600" eaLnBrk="0" fontAlgn="base" hangingPunct="0">
              <a:lnSpc>
                <a:spcPts val="3000"/>
              </a:lnSpc>
              <a:spcBef>
                <a:spcPct val="0"/>
              </a:spcBef>
              <a:spcAft>
                <a:spcPct val="0"/>
              </a:spcAft>
              <a:buClr>
                <a:srgbClr val="FCD116"/>
              </a:buClr>
              <a:buSzPct val="110000"/>
              <a:buFont typeface="Wingdings" panose="05000000000000000000" pitchFamily="2" charset="2"/>
              <a:buChar char="n"/>
              <a:defRPr sz="2000">
                <a:solidFill>
                  <a:schemeClr val="tx1"/>
                </a:solidFill>
                <a:latin typeface="Arial" panose="020B0604020202020204" pitchFamily="34" charset="0"/>
              </a:defRPr>
            </a:lvl9pPr>
          </a:lstStyle>
          <a:p>
            <a:pPr>
              <a:buFont typeface="Wingdings" panose="05000000000000000000" pitchFamily="2" charset="2"/>
              <a:buNone/>
            </a:pPr>
            <a:r>
              <a:rPr lang="en-GB" altLang="fi-FI" dirty="0"/>
              <a:t>-	natural structures and proportions (grades 7 – 9),</a:t>
            </a:r>
          </a:p>
          <a:p>
            <a:pPr>
              <a:buFont typeface="Wingdings" panose="05000000000000000000" pitchFamily="2" charset="2"/>
              <a:buNone/>
            </a:pPr>
            <a:r>
              <a:rPr lang="en-GB" altLang="fi-FI" dirty="0"/>
              <a:t>-	motion and forces, models of uniform and uniformly accelerating motion (grades 7 – 9) </a:t>
            </a:r>
            <a:r>
              <a:rPr lang="en-GB" altLang="fi-FI" dirty="0" smtClean="0"/>
              <a:t>, …</a:t>
            </a:r>
            <a:endParaRPr lang="en-GB" altLang="fi-FI" dirty="0"/>
          </a:p>
        </p:txBody>
      </p:sp>
      <p:sp>
        <p:nvSpPr>
          <p:cNvPr id="643080" name="Rectangle 8"/>
          <p:cNvSpPr>
            <a:spLocks noChangeArrowheads="1"/>
          </p:cNvSpPr>
          <p:nvPr/>
        </p:nvSpPr>
        <p:spPr bwMode="auto">
          <a:xfrm>
            <a:off x="0" y="5301208"/>
            <a:ext cx="9144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ts val="3000"/>
              </a:lnSpc>
              <a:buClr>
                <a:srgbClr val="FCD116"/>
              </a:buClr>
              <a:buSzPct val="110000"/>
              <a:buFont typeface="Wingdings" panose="05000000000000000000" pitchFamily="2" charset="2"/>
              <a:buChar char="n"/>
              <a:defRPr sz="2000">
                <a:solidFill>
                  <a:schemeClr val="tx1"/>
                </a:solidFill>
                <a:latin typeface="Arial" panose="020B0604020202020204" pitchFamily="34" charset="0"/>
              </a:defRPr>
            </a:lvl1pPr>
            <a:lvl2pPr marL="855663" indent="-282575">
              <a:lnSpc>
                <a:spcPts val="3000"/>
              </a:lnSpc>
              <a:buClr>
                <a:srgbClr val="FCD116"/>
              </a:buClr>
              <a:buSzPct val="110000"/>
              <a:buFont typeface="Wingdings" panose="05000000000000000000" pitchFamily="2" charset="2"/>
              <a:buChar char="n"/>
              <a:defRPr sz="2000">
                <a:solidFill>
                  <a:schemeClr val="tx1"/>
                </a:solidFill>
                <a:latin typeface="Arial" panose="020B0604020202020204" pitchFamily="34" charset="0"/>
              </a:defRPr>
            </a:lvl2pPr>
            <a:lvl3pPr marL="1274763" indent="-228600">
              <a:lnSpc>
                <a:spcPts val="3000"/>
              </a:lnSpc>
              <a:buClr>
                <a:srgbClr val="FCD116"/>
              </a:buClr>
              <a:buSzPct val="110000"/>
              <a:buFont typeface="Wingdings" panose="05000000000000000000" pitchFamily="2" charset="2"/>
              <a:buChar char="n"/>
              <a:defRPr sz="2000">
                <a:solidFill>
                  <a:schemeClr val="tx1"/>
                </a:solidFill>
                <a:latin typeface="Arial" panose="020B0604020202020204" pitchFamily="34" charset="0"/>
              </a:defRPr>
            </a:lvl3pPr>
            <a:lvl4pPr marL="1693863" indent="-228600">
              <a:lnSpc>
                <a:spcPts val="3000"/>
              </a:lnSpc>
              <a:buClr>
                <a:srgbClr val="FCD116"/>
              </a:buClr>
              <a:buSzPct val="110000"/>
              <a:buFont typeface="Wingdings" panose="05000000000000000000" pitchFamily="2" charset="2"/>
              <a:buChar char="n"/>
              <a:defRPr sz="2000">
                <a:solidFill>
                  <a:schemeClr val="tx1"/>
                </a:solidFill>
                <a:latin typeface="Arial" panose="020B0604020202020204" pitchFamily="34" charset="0"/>
              </a:defRPr>
            </a:lvl4pPr>
            <a:lvl5pPr marL="2112963" indent="-228600">
              <a:lnSpc>
                <a:spcPts val="3000"/>
              </a:lnSpc>
              <a:buClr>
                <a:srgbClr val="FCD116"/>
              </a:buClr>
              <a:buSzPct val="110000"/>
              <a:buFont typeface="Wingdings" panose="05000000000000000000" pitchFamily="2" charset="2"/>
              <a:buChar char="n"/>
              <a:defRPr sz="2000">
                <a:solidFill>
                  <a:schemeClr val="tx1"/>
                </a:solidFill>
                <a:latin typeface="Arial" panose="020B0604020202020204" pitchFamily="34" charset="0"/>
              </a:defRPr>
            </a:lvl5pPr>
            <a:lvl6pPr marL="2570163" indent="-228600" eaLnBrk="0" fontAlgn="base" hangingPunct="0">
              <a:lnSpc>
                <a:spcPts val="3000"/>
              </a:lnSpc>
              <a:spcBef>
                <a:spcPct val="0"/>
              </a:spcBef>
              <a:spcAft>
                <a:spcPct val="0"/>
              </a:spcAft>
              <a:buClr>
                <a:srgbClr val="FCD116"/>
              </a:buClr>
              <a:buSzPct val="110000"/>
              <a:buFont typeface="Wingdings" panose="05000000000000000000" pitchFamily="2" charset="2"/>
              <a:buChar char="n"/>
              <a:defRPr sz="2000">
                <a:solidFill>
                  <a:schemeClr val="tx1"/>
                </a:solidFill>
                <a:latin typeface="Arial" panose="020B0604020202020204" pitchFamily="34" charset="0"/>
              </a:defRPr>
            </a:lvl6pPr>
            <a:lvl7pPr marL="3027363" indent="-228600" eaLnBrk="0" fontAlgn="base" hangingPunct="0">
              <a:lnSpc>
                <a:spcPts val="3000"/>
              </a:lnSpc>
              <a:spcBef>
                <a:spcPct val="0"/>
              </a:spcBef>
              <a:spcAft>
                <a:spcPct val="0"/>
              </a:spcAft>
              <a:buClr>
                <a:srgbClr val="FCD116"/>
              </a:buClr>
              <a:buSzPct val="110000"/>
              <a:buFont typeface="Wingdings" panose="05000000000000000000" pitchFamily="2" charset="2"/>
              <a:buChar char="n"/>
              <a:defRPr sz="2000">
                <a:solidFill>
                  <a:schemeClr val="tx1"/>
                </a:solidFill>
                <a:latin typeface="Arial" panose="020B0604020202020204" pitchFamily="34" charset="0"/>
              </a:defRPr>
            </a:lvl7pPr>
            <a:lvl8pPr marL="3484563" indent="-228600" eaLnBrk="0" fontAlgn="base" hangingPunct="0">
              <a:lnSpc>
                <a:spcPts val="3000"/>
              </a:lnSpc>
              <a:spcBef>
                <a:spcPct val="0"/>
              </a:spcBef>
              <a:spcAft>
                <a:spcPct val="0"/>
              </a:spcAft>
              <a:buClr>
                <a:srgbClr val="FCD116"/>
              </a:buClr>
              <a:buSzPct val="110000"/>
              <a:buFont typeface="Wingdings" panose="05000000000000000000" pitchFamily="2" charset="2"/>
              <a:buChar char="n"/>
              <a:defRPr sz="2000">
                <a:solidFill>
                  <a:schemeClr val="tx1"/>
                </a:solidFill>
                <a:latin typeface="Arial" panose="020B0604020202020204" pitchFamily="34" charset="0"/>
              </a:defRPr>
            </a:lvl8pPr>
            <a:lvl9pPr marL="3941763" indent="-228600" eaLnBrk="0" fontAlgn="base" hangingPunct="0">
              <a:lnSpc>
                <a:spcPts val="3000"/>
              </a:lnSpc>
              <a:spcBef>
                <a:spcPct val="0"/>
              </a:spcBef>
              <a:spcAft>
                <a:spcPct val="0"/>
              </a:spcAft>
              <a:buClr>
                <a:srgbClr val="FCD116"/>
              </a:buClr>
              <a:buSzPct val="110000"/>
              <a:buFont typeface="Wingdings" panose="05000000000000000000" pitchFamily="2" charset="2"/>
              <a:buChar char="n"/>
              <a:defRPr sz="2000">
                <a:solidFill>
                  <a:schemeClr val="tx1"/>
                </a:solidFill>
                <a:latin typeface="Arial" panose="020B0604020202020204" pitchFamily="34" charset="0"/>
              </a:defRPr>
            </a:lvl9pPr>
          </a:lstStyle>
          <a:p>
            <a:pPr>
              <a:lnSpc>
                <a:spcPts val="2900"/>
              </a:lnSpc>
            </a:pPr>
            <a:endParaRPr lang="en-GB" altLang="fi-FI" b="1" dirty="0"/>
          </a:p>
          <a:p>
            <a:pPr>
              <a:buFont typeface="Wingdings" panose="05000000000000000000" pitchFamily="2" charset="2"/>
              <a:buNone/>
            </a:pPr>
            <a:r>
              <a:rPr lang="en-GB" altLang="fi-FI" b="1" dirty="0"/>
              <a:t>                   The OECD definition of scientific literacy fits well with </a:t>
            </a:r>
            <a:br>
              <a:rPr lang="en-GB" altLang="fi-FI" b="1" dirty="0"/>
            </a:br>
            <a:r>
              <a:rPr lang="en-GB" altLang="fi-FI" b="1" dirty="0"/>
              <a:t>                   the goals and contents for science education in Finland, see </a:t>
            </a:r>
            <a:r>
              <a:rPr lang="en-GB" altLang="fi-FI" sz="1900" dirty="0">
                <a:latin typeface="Arial Narrow" panose="020B0606020202030204" pitchFamily="34" charset="0"/>
              </a:rPr>
              <a:t>http://www.minedu.fi/OPM/Julkaisut/2008/PISA06._Analyses_Reflections_and_Explanations?lang=en </a:t>
            </a:r>
          </a:p>
          <a:p>
            <a:endParaRPr lang="en-GB" altLang="fi-FI" sz="1900" dirty="0">
              <a:latin typeface="Arial Narrow" panose="020B0606020202030204" pitchFamily="34" charset="0"/>
            </a:endParaRPr>
          </a:p>
          <a:p>
            <a:pPr>
              <a:buFont typeface="Wingdings" panose="05000000000000000000" pitchFamily="2" charset="2"/>
              <a:buNone/>
            </a:pPr>
            <a:endParaRPr lang="en-GB" altLang="fi-FI" b="1" dirty="0"/>
          </a:p>
        </p:txBody>
      </p:sp>
      <p:sp>
        <p:nvSpPr>
          <p:cNvPr id="9" name="Rectangle 2"/>
          <p:cNvSpPr txBox="1">
            <a:spLocks noChangeArrowheads="1"/>
          </p:cNvSpPr>
          <p:nvPr/>
        </p:nvSpPr>
        <p:spPr bwMode="auto">
          <a:xfrm>
            <a:off x="1979613" y="1541463"/>
            <a:ext cx="7524750" cy="11160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lnSpc>
                <a:spcPts val="3000"/>
              </a:lnSpc>
              <a:spcBef>
                <a:spcPct val="0"/>
              </a:spcBef>
              <a:spcAft>
                <a:spcPct val="0"/>
              </a:spcAft>
              <a:defRPr sz="2400" b="1">
                <a:solidFill>
                  <a:schemeClr val="tx1"/>
                </a:solidFill>
                <a:latin typeface="+mj-lt"/>
                <a:ea typeface="+mj-ea"/>
                <a:cs typeface="+mj-cs"/>
              </a:defRPr>
            </a:lvl1pPr>
            <a:lvl2pPr algn="l" rtl="0" eaLnBrk="0" fontAlgn="base" hangingPunct="0">
              <a:lnSpc>
                <a:spcPts val="3000"/>
              </a:lnSpc>
              <a:spcBef>
                <a:spcPct val="0"/>
              </a:spcBef>
              <a:spcAft>
                <a:spcPct val="0"/>
              </a:spcAft>
              <a:defRPr sz="2400" b="1">
                <a:solidFill>
                  <a:schemeClr val="tx1"/>
                </a:solidFill>
                <a:latin typeface="Arial" pitchFamily="34" charset="0"/>
              </a:defRPr>
            </a:lvl2pPr>
            <a:lvl3pPr algn="l" rtl="0" eaLnBrk="0" fontAlgn="base" hangingPunct="0">
              <a:lnSpc>
                <a:spcPts val="3000"/>
              </a:lnSpc>
              <a:spcBef>
                <a:spcPct val="0"/>
              </a:spcBef>
              <a:spcAft>
                <a:spcPct val="0"/>
              </a:spcAft>
              <a:defRPr sz="2400" b="1">
                <a:solidFill>
                  <a:schemeClr val="tx1"/>
                </a:solidFill>
                <a:latin typeface="Arial" pitchFamily="34" charset="0"/>
              </a:defRPr>
            </a:lvl3pPr>
            <a:lvl4pPr algn="l" rtl="0" eaLnBrk="0" fontAlgn="base" hangingPunct="0">
              <a:lnSpc>
                <a:spcPts val="3000"/>
              </a:lnSpc>
              <a:spcBef>
                <a:spcPct val="0"/>
              </a:spcBef>
              <a:spcAft>
                <a:spcPct val="0"/>
              </a:spcAft>
              <a:defRPr sz="2400" b="1">
                <a:solidFill>
                  <a:schemeClr val="tx1"/>
                </a:solidFill>
                <a:latin typeface="Arial" pitchFamily="34" charset="0"/>
              </a:defRPr>
            </a:lvl4pPr>
            <a:lvl5pPr algn="l" rtl="0" eaLnBrk="0" fontAlgn="base" hangingPunct="0">
              <a:lnSpc>
                <a:spcPts val="3000"/>
              </a:lnSpc>
              <a:spcBef>
                <a:spcPct val="0"/>
              </a:spcBef>
              <a:spcAft>
                <a:spcPct val="0"/>
              </a:spcAft>
              <a:defRPr sz="2400" b="1">
                <a:solidFill>
                  <a:schemeClr val="tx1"/>
                </a:solidFill>
                <a:latin typeface="Arial" pitchFamily="34" charset="0"/>
              </a:defRPr>
            </a:lvl5pPr>
            <a:lvl6pPr marL="457200" algn="l" rtl="0" eaLnBrk="0" fontAlgn="base" hangingPunct="0">
              <a:lnSpc>
                <a:spcPts val="3000"/>
              </a:lnSpc>
              <a:spcBef>
                <a:spcPct val="0"/>
              </a:spcBef>
              <a:spcAft>
                <a:spcPct val="0"/>
              </a:spcAft>
              <a:defRPr sz="2400" b="1">
                <a:solidFill>
                  <a:schemeClr val="tx2"/>
                </a:solidFill>
                <a:latin typeface="Arial" pitchFamily="34" charset="0"/>
              </a:defRPr>
            </a:lvl6pPr>
            <a:lvl7pPr marL="914400" algn="l" rtl="0" eaLnBrk="0" fontAlgn="base" hangingPunct="0">
              <a:lnSpc>
                <a:spcPts val="3000"/>
              </a:lnSpc>
              <a:spcBef>
                <a:spcPct val="0"/>
              </a:spcBef>
              <a:spcAft>
                <a:spcPct val="0"/>
              </a:spcAft>
              <a:defRPr sz="2400" b="1">
                <a:solidFill>
                  <a:schemeClr val="tx2"/>
                </a:solidFill>
                <a:latin typeface="Arial" pitchFamily="34" charset="0"/>
              </a:defRPr>
            </a:lvl7pPr>
            <a:lvl8pPr marL="1371600" algn="l" rtl="0" eaLnBrk="0" fontAlgn="base" hangingPunct="0">
              <a:lnSpc>
                <a:spcPts val="3000"/>
              </a:lnSpc>
              <a:spcBef>
                <a:spcPct val="0"/>
              </a:spcBef>
              <a:spcAft>
                <a:spcPct val="0"/>
              </a:spcAft>
              <a:defRPr sz="2400" b="1">
                <a:solidFill>
                  <a:schemeClr val="tx2"/>
                </a:solidFill>
                <a:latin typeface="Arial" pitchFamily="34" charset="0"/>
              </a:defRPr>
            </a:lvl8pPr>
            <a:lvl9pPr marL="1828800" algn="l" rtl="0" eaLnBrk="0" fontAlgn="base" hangingPunct="0">
              <a:lnSpc>
                <a:spcPts val="3000"/>
              </a:lnSpc>
              <a:spcBef>
                <a:spcPct val="0"/>
              </a:spcBef>
              <a:spcAft>
                <a:spcPct val="0"/>
              </a:spcAft>
              <a:defRPr sz="2400" b="1">
                <a:solidFill>
                  <a:schemeClr val="tx2"/>
                </a:solidFill>
                <a:latin typeface="Arial" pitchFamily="34" charset="0"/>
              </a:defRPr>
            </a:lvl9pPr>
          </a:lstStyle>
          <a:p>
            <a:r>
              <a:rPr lang="en-GB" altLang="fi-FI" sz="2000" kern="0" dirty="0" smtClean="0"/>
              <a:t>Examples of </a:t>
            </a:r>
            <a:r>
              <a:rPr lang="en-GB" altLang="fi-FI" sz="2000" u="sng" kern="0" dirty="0" smtClean="0"/>
              <a:t>goals for learning engineering method:</a:t>
            </a:r>
            <a:endParaRPr lang="en-GB" altLang="fi-FI" sz="2000" u="sng" kern="0" dirty="0"/>
          </a:p>
        </p:txBody>
      </p:sp>
      <p:sp>
        <p:nvSpPr>
          <p:cNvPr id="10" name="Rectangle 3"/>
          <p:cNvSpPr txBox="1">
            <a:spLocks noChangeArrowheads="1"/>
          </p:cNvSpPr>
          <p:nvPr/>
        </p:nvSpPr>
        <p:spPr bwMode="auto">
          <a:xfrm>
            <a:off x="1979613" y="2657476"/>
            <a:ext cx="7704137" cy="1943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2575" indent="-282575"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ea typeface="+mn-ea"/>
                <a:cs typeface="+mn-cs"/>
              </a:defRPr>
            </a:lvl1pPr>
            <a:lvl2pPr marL="855663" indent="-282575"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2pPr>
            <a:lvl3pPr marL="12747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3pPr>
            <a:lvl4pPr marL="16938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4pPr>
            <a:lvl5pPr marL="21129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5pPr>
            <a:lvl6pPr marL="25701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6pPr>
            <a:lvl7pPr marL="30273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7pPr>
            <a:lvl8pPr marL="34845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8pPr>
            <a:lvl9pPr marL="39417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9pPr>
          </a:lstStyle>
          <a:p>
            <a:pPr>
              <a:buFont typeface="Wingdings" pitchFamily="2" charset="2"/>
              <a:buNone/>
            </a:pPr>
            <a:r>
              <a:rPr lang="en-GB" altLang="fi-FI" kern="0" dirty="0" smtClean="0"/>
              <a:t>The pupils will learn in technological contexts:</a:t>
            </a:r>
          </a:p>
          <a:p>
            <a:pPr>
              <a:buFont typeface="Wingdings" pitchFamily="2" charset="2"/>
              <a:buNone/>
            </a:pPr>
            <a:r>
              <a:rPr lang="en-GB" altLang="fi-FI" kern="0" dirty="0" smtClean="0"/>
              <a:t>-	generating ideas,  evaluate ideas, design, implement,  … </a:t>
            </a:r>
          </a:p>
        </p:txBody>
      </p:sp>
    </p:spTree>
    <p:extLst>
      <p:ext uri="{BB962C8B-B14F-4D97-AF65-F5344CB8AC3E}">
        <p14:creationId xmlns:p14="http://schemas.microsoft.com/office/powerpoint/2010/main" val="487088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43079"/>
                                        </p:tgtEl>
                                        <p:attrNameLst>
                                          <p:attrName>style.visibility</p:attrName>
                                        </p:attrNameLst>
                                      </p:cBhvr>
                                      <p:to>
                                        <p:strVal val="visible"/>
                                      </p:to>
                                    </p:set>
                                    <p:anim calcmode="lin" valueType="num">
                                      <p:cBhvr additive="base">
                                        <p:cTn id="17" dur="500" fill="hold"/>
                                        <p:tgtEl>
                                          <p:spTgt spid="643079"/>
                                        </p:tgtEl>
                                        <p:attrNameLst>
                                          <p:attrName>ppt_x</p:attrName>
                                        </p:attrNameLst>
                                      </p:cBhvr>
                                      <p:tavLst>
                                        <p:tav tm="0">
                                          <p:val>
                                            <p:strVal val="#ppt_x"/>
                                          </p:val>
                                        </p:tav>
                                        <p:tav tm="100000">
                                          <p:val>
                                            <p:strVal val="#ppt_x"/>
                                          </p:val>
                                        </p:tav>
                                      </p:tavLst>
                                    </p:anim>
                                    <p:anim calcmode="lin" valueType="num">
                                      <p:cBhvr additive="base">
                                        <p:cTn id="18" dur="500" fill="hold"/>
                                        <p:tgtEl>
                                          <p:spTgt spid="64307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43077"/>
                                        </p:tgtEl>
                                        <p:attrNameLst>
                                          <p:attrName>style.visibility</p:attrName>
                                        </p:attrNameLst>
                                      </p:cBhvr>
                                      <p:to>
                                        <p:strVal val="visible"/>
                                      </p:to>
                                    </p:set>
                                    <p:anim calcmode="lin" valueType="num">
                                      <p:cBhvr additive="base">
                                        <p:cTn id="21" dur="500" fill="hold"/>
                                        <p:tgtEl>
                                          <p:spTgt spid="643077"/>
                                        </p:tgtEl>
                                        <p:attrNameLst>
                                          <p:attrName>ppt_x</p:attrName>
                                        </p:attrNameLst>
                                      </p:cBhvr>
                                      <p:tavLst>
                                        <p:tav tm="0">
                                          <p:val>
                                            <p:strVal val="#ppt_x"/>
                                          </p:val>
                                        </p:tav>
                                        <p:tav tm="100000">
                                          <p:val>
                                            <p:strVal val="#ppt_x"/>
                                          </p:val>
                                        </p:tav>
                                      </p:tavLst>
                                    </p:anim>
                                    <p:anim calcmode="lin" valueType="num">
                                      <p:cBhvr additive="base">
                                        <p:cTn id="22" dur="500" fill="hold"/>
                                        <p:tgtEl>
                                          <p:spTgt spid="64307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43080"/>
                                        </p:tgtEl>
                                        <p:attrNameLst>
                                          <p:attrName>style.visibility</p:attrName>
                                        </p:attrNameLst>
                                      </p:cBhvr>
                                      <p:to>
                                        <p:strVal val="visible"/>
                                      </p:to>
                                    </p:set>
                                    <p:anim calcmode="lin" valueType="num">
                                      <p:cBhvr additive="base">
                                        <p:cTn id="27" dur="500" fill="hold"/>
                                        <p:tgtEl>
                                          <p:spTgt spid="643080"/>
                                        </p:tgtEl>
                                        <p:attrNameLst>
                                          <p:attrName>ppt_x</p:attrName>
                                        </p:attrNameLst>
                                      </p:cBhvr>
                                      <p:tavLst>
                                        <p:tav tm="0">
                                          <p:val>
                                            <p:strVal val="#ppt_x"/>
                                          </p:val>
                                        </p:tav>
                                        <p:tav tm="100000">
                                          <p:val>
                                            <p:strVal val="#ppt_x"/>
                                          </p:val>
                                        </p:tav>
                                      </p:tavLst>
                                    </p:anim>
                                    <p:anim calcmode="lin" valueType="num">
                                      <p:cBhvr additive="base">
                                        <p:cTn id="28" dur="500" fill="hold"/>
                                        <p:tgtEl>
                                          <p:spTgt spid="6430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077" grpId="0"/>
      <p:bldP spid="643079" grpId="0"/>
      <p:bldP spid="643080"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5" name="Text Box 3"/>
          <p:cNvSpPr txBox="1">
            <a:spLocks noChangeArrowheads="1"/>
          </p:cNvSpPr>
          <p:nvPr/>
        </p:nvSpPr>
        <p:spPr bwMode="auto">
          <a:xfrm>
            <a:off x="1063625" y="5029200"/>
            <a:ext cx="6937375"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spcBef>
                <a:spcPct val="50000"/>
              </a:spcBef>
            </a:pPr>
            <a:endParaRPr lang="en-GB" altLang="fi-FI" sz="1600" b="1">
              <a:latin typeface="Arial" panose="020B0604020202020204" pitchFamily="34" charset="0"/>
            </a:endParaRPr>
          </a:p>
        </p:txBody>
      </p:sp>
      <p:sp>
        <p:nvSpPr>
          <p:cNvPr id="689156" name="Rectangle 4"/>
          <p:cNvSpPr>
            <a:spLocks noChangeArrowheads="1"/>
          </p:cNvSpPr>
          <p:nvPr/>
        </p:nvSpPr>
        <p:spPr bwMode="auto">
          <a:xfrm>
            <a:off x="250825" y="5229225"/>
            <a:ext cx="6594475" cy="1373188"/>
          </a:xfrm>
          <a:prstGeom prst="rect">
            <a:avLst/>
          </a:prstGeom>
          <a:solidFill>
            <a:srgbClr val="FEEEA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fi-FI" sz="2800" b="1">
                <a:latin typeface="Arial" panose="020B0604020202020204" pitchFamily="34" charset="0"/>
              </a:rPr>
              <a:t>Local authorities are responsible for</a:t>
            </a:r>
          </a:p>
          <a:p>
            <a:r>
              <a:rPr lang="en-US" altLang="fi-FI" sz="2800" b="1">
                <a:latin typeface="Arial" panose="020B0604020202020204" pitchFamily="34" charset="0"/>
              </a:rPr>
              <a:t>development of teaching and learning</a:t>
            </a:r>
          </a:p>
          <a:p>
            <a:r>
              <a:rPr lang="en-US" altLang="fi-FI" sz="2800" b="1">
                <a:latin typeface=""/>
              </a:rPr>
              <a:t>–</a:t>
            </a:r>
            <a:r>
              <a:rPr lang="en-US" altLang="fi-FI" sz="2800" b="1">
                <a:latin typeface="Arial" panose="020B0604020202020204" pitchFamily="34" charset="0"/>
              </a:rPr>
              <a:t> no national inspectors</a:t>
            </a:r>
            <a:endParaRPr lang="en-GB" altLang="fi-FI" sz="2800" b="1">
              <a:latin typeface="Arial" panose="020B0604020202020204" pitchFamily="34" charset="0"/>
            </a:endParaRPr>
          </a:p>
        </p:txBody>
      </p:sp>
      <p:sp>
        <p:nvSpPr>
          <p:cNvPr id="5" name="Rectangle 2"/>
          <p:cNvSpPr txBox="1">
            <a:spLocks noChangeArrowheads="1"/>
          </p:cNvSpPr>
          <p:nvPr/>
        </p:nvSpPr>
        <p:spPr bwMode="auto">
          <a:xfrm>
            <a:off x="2195736" y="2463800"/>
            <a:ext cx="55451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lnSpc>
                <a:spcPts val="3000"/>
              </a:lnSpc>
              <a:spcBef>
                <a:spcPct val="0"/>
              </a:spcBef>
              <a:spcAft>
                <a:spcPct val="0"/>
              </a:spcAft>
              <a:defRPr sz="2400" b="1">
                <a:solidFill>
                  <a:srgbClr val="1E1C77"/>
                </a:solidFill>
                <a:latin typeface="+mj-lt"/>
                <a:ea typeface="+mj-ea"/>
                <a:cs typeface="+mj-cs"/>
              </a:defRPr>
            </a:lvl1pPr>
            <a:lvl2pPr algn="l" rtl="0" eaLnBrk="0" fontAlgn="base" hangingPunct="0">
              <a:lnSpc>
                <a:spcPts val="3000"/>
              </a:lnSpc>
              <a:spcBef>
                <a:spcPct val="0"/>
              </a:spcBef>
              <a:spcAft>
                <a:spcPct val="0"/>
              </a:spcAft>
              <a:defRPr sz="2400" b="1">
                <a:solidFill>
                  <a:schemeClr val="tx1"/>
                </a:solidFill>
                <a:latin typeface="Arial" pitchFamily="34" charset="0"/>
              </a:defRPr>
            </a:lvl2pPr>
            <a:lvl3pPr algn="l" rtl="0" eaLnBrk="0" fontAlgn="base" hangingPunct="0">
              <a:lnSpc>
                <a:spcPts val="3000"/>
              </a:lnSpc>
              <a:spcBef>
                <a:spcPct val="0"/>
              </a:spcBef>
              <a:spcAft>
                <a:spcPct val="0"/>
              </a:spcAft>
              <a:defRPr sz="2400" b="1">
                <a:solidFill>
                  <a:schemeClr val="tx1"/>
                </a:solidFill>
                <a:latin typeface="Arial" pitchFamily="34" charset="0"/>
              </a:defRPr>
            </a:lvl3pPr>
            <a:lvl4pPr algn="l" rtl="0" eaLnBrk="0" fontAlgn="base" hangingPunct="0">
              <a:lnSpc>
                <a:spcPts val="3000"/>
              </a:lnSpc>
              <a:spcBef>
                <a:spcPct val="0"/>
              </a:spcBef>
              <a:spcAft>
                <a:spcPct val="0"/>
              </a:spcAft>
              <a:defRPr sz="2400" b="1">
                <a:solidFill>
                  <a:schemeClr val="tx1"/>
                </a:solidFill>
                <a:latin typeface="Arial" pitchFamily="34" charset="0"/>
              </a:defRPr>
            </a:lvl4pPr>
            <a:lvl5pPr algn="l" rtl="0" eaLnBrk="0" fontAlgn="base" hangingPunct="0">
              <a:lnSpc>
                <a:spcPts val="3000"/>
              </a:lnSpc>
              <a:spcBef>
                <a:spcPct val="0"/>
              </a:spcBef>
              <a:spcAft>
                <a:spcPct val="0"/>
              </a:spcAft>
              <a:defRPr sz="2400" b="1">
                <a:solidFill>
                  <a:schemeClr val="tx1"/>
                </a:solidFill>
                <a:latin typeface="Arial" pitchFamily="34" charset="0"/>
              </a:defRPr>
            </a:lvl5pPr>
            <a:lvl6pPr marL="457200" algn="l" rtl="0" eaLnBrk="0" fontAlgn="base" hangingPunct="0">
              <a:lnSpc>
                <a:spcPts val="3000"/>
              </a:lnSpc>
              <a:spcBef>
                <a:spcPct val="0"/>
              </a:spcBef>
              <a:spcAft>
                <a:spcPct val="0"/>
              </a:spcAft>
              <a:defRPr sz="2400" b="1">
                <a:solidFill>
                  <a:schemeClr val="tx2"/>
                </a:solidFill>
                <a:latin typeface="Arial" pitchFamily="34" charset="0"/>
              </a:defRPr>
            </a:lvl6pPr>
            <a:lvl7pPr marL="914400" algn="l" rtl="0" eaLnBrk="0" fontAlgn="base" hangingPunct="0">
              <a:lnSpc>
                <a:spcPts val="3000"/>
              </a:lnSpc>
              <a:spcBef>
                <a:spcPct val="0"/>
              </a:spcBef>
              <a:spcAft>
                <a:spcPct val="0"/>
              </a:spcAft>
              <a:defRPr sz="2400" b="1">
                <a:solidFill>
                  <a:schemeClr val="tx2"/>
                </a:solidFill>
                <a:latin typeface="Arial" pitchFamily="34" charset="0"/>
              </a:defRPr>
            </a:lvl7pPr>
            <a:lvl8pPr marL="1371600" algn="l" rtl="0" eaLnBrk="0" fontAlgn="base" hangingPunct="0">
              <a:lnSpc>
                <a:spcPts val="3000"/>
              </a:lnSpc>
              <a:spcBef>
                <a:spcPct val="0"/>
              </a:spcBef>
              <a:spcAft>
                <a:spcPct val="0"/>
              </a:spcAft>
              <a:defRPr sz="2400" b="1">
                <a:solidFill>
                  <a:schemeClr val="tx2"/>
                </a:solidFill>
                <a:latin typeface="Arial" pitchFamily="34" charset="0"/>
              </a:defRPr>
            </a:lvl8pPr>
            <a:lvl9pPr marL="1828800" algn="l" rtl="0" eaLnBrk="0" fontAlgn="base" hangingPunct="0">
              <a:lnSpc>
                <a:spcPts val="3000"/>
              </a:lnSpc>
              <a:spcBef>
                <a:spcPct val="0"/>
              </a:spcBef>
              <a:spcAft>
                <a:spcPct val="0"/>
              </a:spcAft>
              <a:defRPr sz="2400" b="1">
                <a:solidFill>
                  <a:schemeClr val="tx2"/>
                </a:solidFill>
                <a:latin typeface="Arial" pitchFamily="34" charset="0"/>
              </a:defRPr>
            </a:lvl9pPr>
          </a:lstStyle>
          <a:p>
            <a:r>
              <a:rPr lang="en-US" altLang="fi-FI" sz="3200" kern="0" dirty="0" smtClean="0"/>
              <a:t>STEM learning practices</a:t>
            </a:r>
            <a:endParaRPr lang="fi-FI" altLang="fi-FI" sz="3200" kern="0" dirty="0"/>
          </a:p>
        </p:txBody>
      </p:sp>
    </p:spTree>
    <p:extLst>
      <p:ext uri="{BB962C8B-B14F-4D97-AF65-F5344CB8AC3E}">
        <p14:creationId xmlns:p14="http://schemas.microsoft.com/office/powerpoint/2010/main" val="24102900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1E1C77"/>
      </a:dk2>
      <a:lt2>
        <a:srgbClr val="8C8A87"/>
      </a:lt2>
      <a:accent1>
        <a:srgbClr val="1E1C77"/>
      </a:accent1>
      <a:accent2>
        <a:srgbClr val="009E60"/>
      </a:accent2>
      <a:accent3>
        <a:srgbClr val="FFFFFF"/>
      </a:accent3>
      <a:accent4>
        <a:srgbClr val="000000"/>
      </a:accent4>
      <a:accent5>
        <a:srgbClr val="ABABBD"/>
      </a:accent5>
      <a:accent6>
        <a:srgbClr val="008F56"/>
      </a:accent6>
      <a:hlink>
        <a:srgbClr val="FCA311"/>
      </a:hlink>
      <a:folHlink>
        <a:srgbClr val="5E68C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53914</TotalTime>
  <Words>2747</Words>
  <Application>Microsoft Office PowerPoint</Application>
  <PresentationFormat>On-screen Show (4:3)</PresentationFormat>
  <Paragraphs>608</Paragraphs>
  <Slides>61</Slides>
  <Notes>24</Notes>
  <HiddenSlides>25</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61</vt:i4>
      </vt:variant>
    </vt:vector>
  </HeadingPairs>
  <TitlesOfParts>
    <vt:vector size="70" baseType="lpstr">
      <vt:lpstr>Gulim</vt:lpstr>
      <vt:lpstr>Gulim</vt:lpstr>
      <vt:lpstr>ＭＳ Ｐゴシック</vt:lpstr>
      <vt:lpstr>Arial</vt:lpstr>
      <vt:lpstr>Arial Narrow</vt:lpstr>
      <vt:lpstr>Calibri</vt:lpstr>
      <vt:lpstr>Times New Roman</vt:lpstr>
      <vt:lpstr>Wingdings</vt:lpstr>
      <vt:lpstr>Default Design</vt:lpstr>
      <vt:lpstr>Finnish Experiences  in STEM Education  (30 min)   Foro Nacional STEM  Tuesday, October 17th at 11:00 am, 2015 Lima, Peru </vt:lpstr>
      <vt:lpstr>Content of the presentation  1. STEM in the curriculum  2. STEM learning practices  3. STEM learning materials  4. Assessment in STEM education    </vt:lpstr>
      <vt:lpstr>PowerPoint Presentation</vt:lpstr>
      <vt:lpstr>PowerPoint Presentation</vt:lpstr>
      <vt:lpstr>Allocation of science subjects to grades in comprehensive school </vt:lpstr>
      <vt:lpstr>Comparison of 21st century competences and Finnish border-crossing wide-ranging areas of competences</vt:lpstr>
      <vt:lpstr>PowerPoint Presentation</vt:lpstr>
      <vt:lpstr>Examples of goals for learning scientific method:</vt:lpstr>
      <vt:lpstr>PowerPoint Presentation</vt:lpstr>
      <vt:lpstr>PowerPoint Presentation</vt:lpstr>
      <vt:lpstr>PowerPoint Presentation</vt:lpstr>
      <vt:lpstr>     Smartphones in Education: Electricity Project (kutoset) https://www.youtube.com/watch?v=YpBU7ZOuyR0     Smartphones in education: Exploring sky (vitoset) https://www.youtube.com/watch?v=GuRw5Em8zS0 </vt:lpstr>
      <vt:lpstr>PowerPoint Presentation</vt:lpstr>
      <vt:lpstr>PowerPoint Presentation</vt:lpstr>
      <vt:lpstr>PowerPoint Presentation</vt:lpstr>
      <vt:lpstr>Robocup Junior Finland</vt:lpstr>
      <vt:lpstr>National framework curriculum for basic education 2016 will support schools to look solutions to the questions …</vt:lpstr>
      <vt:lpstr>Teaching Methods  in Science Education in Finland </vt:lpstr>
      <vt:lpstr>PISA 2006 Student questionnaire data: Nature of science teaching and learning</vt:lpstr>
      <vt:lpstr>An example According to PISA 2006 Student questionnaire: Activities dealing with practical work </vt:lpstr>
      <vt:lpstr>How Finnish students learn PISA competences?   A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Teacher-conducted assessment has a central role in Finnish classrooms</vt:lpstr>
      <vt:lpstr>A case study on school assessment:  how?, why? , Needs? -&gt; Development of assessment tools and practices</vt:lpstr>
      <vt:lpstr>Outcomes  </vt:lpstr>
      <vt:lpstr>Theme 1: Assessment as part of professional development</vt:lpstr>
      <vt:lpstr>Theme 2:  Technical properties ´(usability) of available resources</vt:lpstr>
      <vt:lpstr>About assessment materials or resources...</vt:lpstr>
      <vt:lpstr>Theme 3: Pedagogical usability of available resources</vt:lpstr>
      <vt:lpstr>Theme 4: Different forms of assessment</vt:lpstr>
      <vt:lpstr>Theme 5: Special features of teaching and learning science</vt:lpstr>
      <vt:lpstr>Discussion:</vt:lpstr>
      <vt:lpstr> The practice of assessment</vt:lpstr>
      <vt:lpstr> Shift in assessment</vt:lpstr>
      <vt:lpstr>National Monitoring in Science  </vt:lpstr>
      <vt:lpstr>National level monitoring (assessment)</vt:lpstr>
      <vt:lpstr>A framework for monitoring</vt:lpstr>
      <vt:lpstr>Two-dimensional cross-classification</vt:lpstr>
      <vt:lpstr>Knowledge Dimension</vt:lpstr>
      <vt:lpstr>Item types in a paper and pencil test</vt:lpstr>
      <vt:lpstr>PowerPoint Presentation</vt:lpstr>
      <vt:lpstr>PowerPoint Presentation</vt:lpstr>
      <vt:lpstr>PowerPoint Presentation</vt:lpstr>
      <vt:lpstr>PowerPoint Presentation</vt:lpstr>
      <vt:lpstr>Outcomes of the monitoring (1)</vt:lpstr>
      <vt:lpstr>Outcomes of the monitoring (2)</vt:lpstr>
      <vt:lpstr>Quality Culture</vt:lpstr>
      <vt:lpstr>A new era in Quality Assurance (QA)</vt:lpstr>
      <vt:lpstr>Levels of Quality Assurance in Finland </vt:lpstr>
      <vt:lpstr>Levels in Finnish QA</vt:lpstr>
      <vt:lpstr>Quality Culture: </vt:lpstr>
      <vt:lpstr>Discussion </vt:lpstr>
      <vt:lpstr>Summing up the Finnish school assessment</vt:lpstr>
      <vt:lpstr>In general: What can be learned from Finnish education?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 dian otsikkoa</dc:title>
  <dc:creator>Jari Lavonen</dc:creator>
  <cp:lastModifiedBy>Lavonen, Jari M J</cp:lastModifiedBy>
  <cp:revision>1033</cp:revision>
  <cp:lastPrinted>2003-08-18T12:35:25Z</cp:lastPrinted>
  <dcterms:created xsi:type="dcterms:W3CDTF">2003-08-13T09:52:38Z</dcterms:created>
  <dcterms:modified xsi:type="dcterms:W3CDTF">2015-11-17T22:23:12Z</dcterms:modified>
</cp:coreProperties>
</file>