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handoutMasterIdLst>
    <p:handoutMasterId r:id="rId51"/>
  </p:handoutMasterIdLst>
  <p:sldIdLst>
    <p:sldId id="435" r:id="rId2"/>
    <p:sldId id="1116" r:id="rId3"/>
    <p:sldId id="1117" r:id="rId4"/>
    <p:sldId id="1164" r:id="rId5"/>
    <p:sldId id="1118" r:id="rId6"/>
    <p:sldId id="1132" r:id="rId7"/>
    <p:sldId id="1055" r:id="rId8"/>
    <p:sldId id="1056" r:id="rId9"/>
    <p:sldId id="1058" r:id="rId10"/>
    <p:sldId id="1165" r:id="rId11"/>
    <p:sldId id="1166" r:id="rId12"/>
    <p:sldId id="1167" r:id="rId13"/>
    <p:sldId id="1133" r:id="rId14"/>
    <p:sldId id="1139" r:id="rId15"/>
    <p:sldId id="1140" r:id="rId16"/>
    <p:sldId id="1169" r:id="rId17"/>
    <p:sldId id="1145" r:id="rId18"/>
    <p:sldId id="1136" r:id="rId19"/>
    <p:sldId id="1148" r:id="rId20"/>
    <p:sldId id="1149" r:id="rId21"/>
    <p:sldId id="1150" r:id="rId22"/>
    <p:sldId id="1170" r:id="rId23"/>
    <p:sldId id="1151" r:id="rId24"/>
    <p:sldId id="1155" r:id="rId25"/>
    <p:sldId id="1156" r:id="rId26"/>
    <p:sldId id="1157" r:id="rId27"/>
    <p:sldId id="1158" r:id="rId28"/>
    <p:sldId id="1159" r:id="rId29"/>
    <p:sldId id="1160" r:id="rId30"/>
    <p:sldId id="1161" r:id="rId31"/>
    <p:sldId id="1152" r:id="rId32"/>
    <p:sldId id="1153" r:id="rId33"/>
    <p:sldId id="1154" r:id="rId34"/>
    <p:sldId id="1098" r:id="rId35"/>
    <p:sldId id="1168" r:id="rId36"/>
    <p:sldId id="1100" r:id="rId37"/>
    <p:sldId id="1101" r:id="rId38"/>
    <p:sldId id="1102" r:id="rId39"/>
    <p:sldId id="1103" r:id="rId40"/>
    <p:sldId id="1104" r:id="rId41"/>
    <p:sldId id="1105" r:id="rId42"/>
    <p:sldId id="1106" r:id="rId43"/>
    <p:sldId id="1110" r:id="rId44"/>
    <p:sldId id="1111" r:id="rId45"/>
    <p:sldId id="1112" r:id="rId46"/>
    <p:sldId id="1113" r:id="rId47"/>
    <p:sldId id="1114" r:id="rId48"/>
    <p:sldId id="1115" r:id="rId49"/>
  </p:sldIdLst>
  <p:sldSz cx="9144000" cy="6858000" type="screen4x3"/>
  <p:notesSz cx="6794500" cy="9931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117">
          <p15:clr>
            <a:srgbClr val="A4A3A4"/>
          </p15:clr>
        </p15:guide>
        <p15:guide id="2" pos="1247">
          <p15:clr>
            <a:srgbClr val="A4A3A4"/>
          </p15:clr>
        </p15:guide>
      </p15:sldGuideLst>
    </p:ext>
    <p:ext uri="{2D200454-40CA-4A62-9FC3-DE9A4176ACB9}">
      <p15:notesGuideLst xmlns:p15="http://schemas.microsoft.com/office/powerpoint/2012/main">
        <p15:guide id="1" orient="horz" pos="3128">
          <p15:clr>
            <a:srgbClr val="A4A3A4"/>
          </p15:clr>
        </p15:guide>
        <p15:guide id="2" pos="21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EAC"/>
    <a:srgbClr val="FFFF66"/>
    <a:srgbClr val="FDBF59"/>
    <a:srgbClr val="8C8A87"/>
    <a:srgbClr val="BAB9B7"/>
    <a:srgbClr val="D1D0CF"/>
    <a:srgbClr val="6B6B6B"/>
    <a:srgbClr val="FED99C"/>
    <a:srgbClr val="D1FF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32" autoAdjust="0"/>
    <p:restoredTop sz="98080" autoAdjust="0"/>
  </p:normalViewPr>
  <p:slideViewPr>
    <p:cSldViewPr>
      <p:cViewPr varScale="1">
        <p:scale>
          <a:sx n="68" d="100"/>
          <a:sy n="68" d="100"/>
        </p:scale>
        <p:origin x="1482" y="66"/>
      </p:cViewPr>
      <p:guideLst>
        <p:guide orient="horz" pos="1117"/>
        <p:guide pos="124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30" d="100"/>
          <a:sy n="130" d="100"/>
        </p:scale>
        <p:origin x="-924" y="-78"/>
      </p:cViewPr>
      <p:guideLst>
        <p:guide orient="horz" pos="3128"/>
        <p:guide pos="213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468688" cy="495300"/>
          </a:xfrm>
          <a:prstGeom prst="rect">
            <a:avLst/>
          </a:prstGeom>
          <a:noFill/>
          <a:ln w="9525">
            <a:noFill/>
            <a:miter lim="800000"/>
            <a:headEnd/>
            <a:tailEnd/>
          </a:ln>
          <a:effectLst/>
        </p:spPr>
        <p:txBody>
          <a:bodyPr vert="horz" wrap="square" lIns="91560" tIns="45780" rIns="91560" bIns="45780" numCol="1" anchor="t" anchorCtr="0" compatLnSpc="1">
            <a:prstTxWarp prst="textNoShape">
              <a:avLst/>
            </a:prstTxWarp>
          </a:bodyPr>
          <a:lstStyle>
            <a:lvl1pPr defTabSz="915988">
              <a:defRPr sz="700">
                <a:solidFill>
                  <a:srgbClr val="000000"/>
                </a:solidFill>
                <a:latin typeface="Arial" charset="0"/>
              </a:defRPr>
            </a:lvl1pPr>
          </a:lstStyle>
          <a:p>
            <a:pPr>
              <a:defRPr/>
            </a:pPr>
            <a:r>
              <a:rPr lang="fi-FI"/>
              <a:t>Jari Lavonen </a:t>
            </a:r>
            <a:br>
              <a:rPr lang="fi-FI"/>
            </a:br>
            <a:r>
              <a:rPr lang="en-US"/>
              <a:t>Professor of Physics and Chemistry Education,  Head of the Department</a:t>
            </a:r>
            <a:br>
              <a:rPr lang="en-US"/>
            </a:br>
            <a:r>
              <a:rPr lang="en-US"/>
              <a:t>Department of Teacher Education, University of Helsinki, Finland</a:t>
            </a:r>
            <a:endParaRPr lang="en-GB"/>
          </a:p>
          <a:p>
            <a:pPr>
              <a:defRPr/>
            </a:pPr>
            <a:r>
              <a:rPr lang="fi-FI"/>
              <a:t>jari.lavonen@helsinki.fi</a:t>
            </a:r>
          </a:p>
          <a:p>
            <a:pPr>
              <a:defRPr/>
            </a:pPr>
            <a:endParaRPr lang="fi-FI"/>
          </a:p>
        </p:txBody>
      </p:sp>
      <p:sp>
        <p:nvSpPr>
          <p:cNvPr id="40963" name="Rectangle 3"/>
          <p:cNvSpPr>
            <a:spLocks noGrp="1" noChangeArrowheads="1"/>
          </p:cNvSpPr>
          <p:nvPr>
            <p:ph type="dt" sz="quarter" idx="1"/>
          </p:nvPr>
        </p:nvSpPr>
        <p:spPr bwMode="auto">
          <a:xfrm>
            <a:off x="3849688" y="0"/>
            <a:ext cx="2943225" cy="495300"/>
          </a:xfrm>
          <a:prstGeom prst="rect">
            <a:avLst/>
          </a:prstGeom>
          <a:noFill/>
          <a:ln w="9525">
            <a:noFill/>
            <a:miter lim="800000"/>
            <a:headEnd/>
            <a:tailEnd/>
          </a:ln>
          <a:effectLst/>
        </p:spPr>
        <p:txBody>
          <a:bodyPr vert="horz" wrap="square" lIns="91560" tIns="45780" rIns="91560" bIns="45780" numCol="1" anchor="t" anchorCtr="0" compatLnSpc="1">
            <a:prstTxWarp prst="textNoShape">
              <a:avLst/>
            </a:prstTxWarp>
          </a:bodyPr>
          <a:lstStyle>
            <a:lvl1pPr algn="r" defTabSz="915988">
              <a:defRPr sz="800">
                <a:latin typeface="Arial" charset="0"/>
              </a:defRPr>
            </a:lvl1pPr>
          </a:lstStyle>
          <a:p>
            <a:pPr>
              <a:defRPr/>
            </a:pPr>
            <a:endParaRPr lang="fi-FI"/>
          </a:p>
        </p:txBody>
      </p:sp>
      <p:sp>
        <p:nvSpPr>
          <p:cNvPr id="40964" name="Rectangle 4"/>
          <p:cNvSpPr>
            <a:spLocks noGrp="1" noChangeArrowheads="1"/>
          </p:cNvSpPr>
          <p:nvPr>
            <p:ph type="ftr" sz="quarter" idx="2"/>
          </p:nvPr>
        </p:nvSpPr>
        <p:spPr bwMode="auto">
          <a:xfrm>
            <a:off x="0" y="9434513"/>
            <a:ext cx="2943225" cy="495300"/>
          </a:xfrm>
          <a:prstGeom prst="rect">
            <a:avLst/>
          </a:prstGeom>
          <a:noFill/>
          <a:ln w="9525">
            <a:noFill/>
            <a:miter lim="800000"/>
            <a:headEnd/>
            <a:tailEnd/>
          </a:ln>
          <a:effectLst/>
        </p:spPr>
        <p:txBody>
          <a:bodyPr vert="horz" wrap="square" lIns="91560" tIns="45780" rIns="91560" bIns="45780" numCol="1" anchor="b" anchorCtr="0" compatLnSpc="1">
            <a:prstTxWarp prst="textNoShape">
              <a:avLst/>
            </a:prstTxWarp>
          </a:bodyPr>
          <a:lstStyle>
            <a:lvl1pPr defTabSz="915988">
              <a:defRPr sz="800" i="1">
                <a:solidFill>
                  <a:srgbClr val="1E1C77"/>
                </a:solidFill>
                <a:latin typeface="Arial" charset="0"/>
              </a:defRPr>
            </a:lvl1pPr>
          </a:lstStyle>
          <a:p>
            <a:pPr>
              <a:defRPr/>
            </a:pPr>
            <a:endParaRPr lang="fi-FI"/>
          </a:p>
        </p:txBody>
      </p:sp>
      <p:sp>
        <p:nvSpPr>
          <p:cNvPr id="40965" name="Rectangle 5"/>
          <p:cNvSpPr>
            <a:spLocks noGrp="1" noChangeArrowheads="1"/>
          </p:cNvSpPr>
          <p:nvPr>
            <p:ph type="sldNum" sz="quarter" idx="3"/>
          </p:nvPr>
        </p:nvSpPr>
        <p:spPr bwMode="auto">
          <a:xfrm>
            <a:off x="3849688" y="9434513"/>
            <a:ext cx="2943225" cy="495300"/>
          </a:xfrm>
          <a:prstGeom prst="rect">
            <a:avLst/>
          </a:prstGeom>
          <a:noFill/>
          <a:ln w="9525">
            <a:noFill/>
            <a:miter lim="800000"/>
            <a:headEnd/>
            <a:tailEnd/>
          </a:ln>
          <a:effectLst/>
        </p:spPr>
        <p:txBody>
          <a:bodyPr vert="horz" wrap="square" lIns="91560" tIns="45780" rIns="91560" bIns="45780" numCol="1" anchor="b" anchorCtr="0" compatLnSpc="1">
            <a:prstTxWarp prst="textNoShape">
              <a:avLst/>
            </a:prstTxWarp>
          </a:bodyPr>
          <a:lstStyle>
            <a:lvl1pPr algn="r" defTabSz="915988">
              <a:defRPr sz="800">
                <a:latin typeface="Arial" charset="0"/>
              </a:defRPr>
            </a:lvl1pPr>
          </a:lstStyle>
          <a:p>
            <a:pPr>
              <a:defRPr/>
            </a:pPr>
            <a:fld id="{BCBD50C6-45B5-478F-9F20-ED46E44B6EE9}" type="slidenum">
              <a:rPr lang="fi-FI"/>
              <a:pPr>
                <a:defRPr/>
              </a:pPr>
              <a:t>‹#›</a:t>
            </a:fld>
            <a:endParaRPr lang="fi-FI"/>
          </a:p>
        </p:txBody>
      </p:sp>
    </p:spTree>
    <p:extLst>
      <p:ext uri="{BB962C8B-B14F-4D97-AF65-F5344CB8AC3E}">
        <p14:creationId xmlns:p14="http://schemas.microsoft.com/office/powerpoint/2010/main" val="3574012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1560" tIns="45780" rIns="91560" bIns="45780" numCol="1" anchor="t" anchorCtr="0" compatLnSpc="1">
            <a:prstTxWarp prst="textNoShape">
              <a:avLst/>
            </a:prstTxWarp>
          </a:bodyPr>
          <a:lstStyle>
            <a:lvl1pPr defTabSz="915988">
              <a:defRPr sz="1300"/>
            </a:lvl1pPr>
          </a:lstStyle>
          <a:p>
            <a:pPr>
              <a:defRPr/>
            </a:pPr>
            <a:endParaRPr lang="fi-FI"/>
          </a:p>
        </p:txBody>
      </p:sp>
      <p:sp>
        <p:nvSpPr>
          <p:cNvPr id="7171" name="Rectangle 3"/>
          <p:cNvSpPr>
            <a:spLocks noGrp="1" noChangeArrowheads="1"/>
          </p:cNvSpPr>
          <p:nvPr>
            <p:ph type="dt" idx="1"/>
          </p:nvPr>
        </p:nvSpPr>
        <p:spPr bwMode="auto">
          <a:xfrm>
            <a:off x="3851275" y="0"/>
            <a:ext cx="2943225" cy="495300"/>
          </a:xfrm>
          <a:prstGeom prst="rect">
            <a:avLst/>
          </a:prstGeom>
          <a:noFill/>
          <a:ln w="9525">
            <a:noFill/>
            <a:miter lim="800000"/>
            <a:headEnd/>
            <a:tailEnd/>
          </a:ln>
          <a:effectLst/>
        </p:spPr>
        <p:txBody>
          <a:bodyPr vert="horz" wrap="square" lIns="91560" tIns="45780" rIns="91560" bIns="45780" numCol="1" anchor="t" anchorCtr="0" compatLnSpc="1">
            <a:prstTxWarp prst="textNoShape">
              <a:avLst/>
            </a:prstTxWarp>
          </a:bodyPr>
          <a:lstStyle>
            <a:lvl1pPr algn="r" defTabSz="915988">
              <a:defRPr sz="1300"/>
            </a:lvl1pPr>
          </a:lstStyle>
          <a:p>
            <a:pPr>
              <a:defRPr/>
            </a:pPr>
            <a:endParaRPr lang="fi-FI"/>
          </a:p>
        </p:txBody>
      </p:sp>
      <p:sp>
        <p:nvSpPr>
          <p:cNvPr id="41988" name="Rectangle 4"/>
          <p:cNvSpPr>
            <a:spLocks noGrp="1" noRot="1" noChangeAspect="1" noChangeArrowheads="1" noTextEdit="1"/>
          </p:cNvSpPr>
          <p:nvPr>
            <p:ph type="sldImg" idx="2"/>
          </p:nvPr>
        </p:nvSpPr>
        <p:spPr bwMode="auto">
          <a:xfrm>
            <a:off x="915988" y="746125"/>
            <a:ext cx="4964112" cy="37226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04875" y="4716463"/>
            <a:ext cx="4984750" cy="4468812"/>
          </a:xfrm>
          <a:prstGeom prst="rect">
            <a:avLst/>
          </a:prstGeom>
          <a:noFill/>
          <a:ln w="9525">
            <a:noFill/>
            <a:miter lim="800000"/>
            <a:headEnd/>
            <a:tailEnd/>
          </a:ln>
          <a:effectLst/>
        </p:spPr>
        <p:txBody>
          <a:bodyPr vert="horz" wrap="square" lIns="91560" tIns="45780" rIns="91560" bIns="45780" numCol="1" anchor="t" anchorCtr="0" compatLnSpc="1">
            <a:prstTxWarp prst="textNoShape">
              <a:avLst/>
            </a:prstTxWarp>
          </a:bodyPr>
          <a:lstStyle/>
          <a:p>
            <a:pPr lvl="0"/>
            <a:r>
              <a:rPr lang="en-US" noProof="0" smtClean="0"/>
              <a:t>Muokkaa tekstin perustyylejä napsauttamalla</a:t>
            </a:r>
          </a:p>
          <a:p>
            <a:pPr lvl="1"/>
            <a:r>
              <a:rPr lang="en-US" noProof="0" smtClean="0"/>
              <a:t>toinen taso</a:t>
            </a:r>
          </a:p>
          <a:p>
            <a:pPr lvl="2"/>
            <a:r>
              <a:rPr lang="en-US" noProof="0" smtClean="0"/>
              <a:t>kolmas taso</a:t>
            </a:r>
          </a:p>
          <a:p>
            <a:pPr lvl="3"/>
            <a:r>
              <a:rPr lang="en-US" noProof="0" smtClean="0"/>
              <a:t>neljäs taso</a:t>
            </a:r>
          </a:p>
          <a:p>
            <a:pPr lvl="4"/>
            <a:r>
              <a:rPr lang="en-US" noProof="0" smtClean="0"/>
              <a:t>viides taso</a:t>
            </a:r>
          </a:p>
        </p:txBody>
      </p:sp>
      <p:sp>
        <p:nvSpPr>
          <p:cNvPr id="7174" name="Rectangle 6"/>
          <p:cNvSpPr>
            <a:spLocks noGrp="1" noChangeArrowheads="1"/>
          </p:cNvSpPr>
          <p:nvPr>
            <p:ph type="ftr" sz="quarter" idx="4"/>
          </p:nvPr>
        </p:nvSpPr>
        <p:spPr bwMode="auto">
          <a:xfrm>
            <a:off x="0" y="9436100"/>
            <a:ext cx="2943225" cy="495300"/>
          </a:xfrm>
          <a:prstGeom prst="rect">
            <a:avLst/>
          </a:prstGeom>
          <a:noFill/>
          <a:ln w="9525">
            <a:noFill/>
            <a:miter lim="800000"/>
            <a:headEnd/>
            <a:tailEnd/>
          </a:ln>
          <a:effectLst/>
        </p:spPr>
        <p:txBody>
          <a:bodyPr vert="horz" wrap="square" lIns="91560" tIns="45780" rIns="91560" bIns="45780" numCol="1" anchor="b" anchorCtr="0" compatLnSpc="1">
            <a:prstTxWarp prst="textNoShape">
              <a:avLst/>
            </a:prstTxWarp>
          </a:bodyPr>
          <a:lstStyle>
            <a:lvl1pPr defTabSz="915988">
              <a:defRPr sz="1300"/>
            </a:lvl1pPr>
          </a:lstStyle>
          <a:p>
            <a:pPr>
              <a:defRPr/>
            </a:pPr>
            <a:endParaRPr lang="fi-FI"/>
          </a:p>
        </p:txBody>
      </p:sp>
      <p:sp>
        <p:nvSpPr>
          <p:cNvPr id="7175" name="Rectangle 7"/>
          <p:cNvSpPr>
            <a:spLocks noGrp="1" noChangeArrowheads="1"/>
          </p:cNvSpPr>
          <p:nvPr>
            <p:ph type="sldNum" sz="quarter" idx="5"/>
          </p:nvPr>
        </p:nvSpPr>
        <p:spPr bwMode="auto">
          <a:xfrm>
            <a:off x="3851275" y="9436100"/>
            <a:ext cx="2943225" cy="495300"/>
          </a:xfrm>
          <a:prstGeom prst="rect">
            <a:avLst/>
          </a:prstGeom>
          <a:noFill/>
          <a:ln w="9525">
            <a:noFill/>
            <a:miter lim="800000"/>
            <a:headEnd/>
            <a:tailEnd/>
          </a:ln>
          <a:effectLst/>
        </p:spPr>
        <p:txBody>
          <a:bodyPr vert="horz" wrap="square" lIns="91560" tIns="45780" rIns="91560" bIns="45780" numCol="1" anchor="b" anchorCtr="0" compatLnSpc="1">
            <a:prstTxWarp prst="textNoShape">
              <a:avLst/>
            </a:prstTxWarp>
          </a:bodyPr>
          <a:lstStyle>
            <a:lvl1pPr algn="r" defTabSz="915988">
              <a:defRPr sz="1300"/>
            </a:lvl1pPr>
          </a:lstStyle>
          <a:p>
            <a:pPr>
              <a:defRPr/>
            </a:pPr>
            <a:fld id="{B9F853B3-72D1-4408-A28E-6DF3A9A11F61}" type="slidenum">
              <a:rPr lang="en-US"/>
              <a:pPr>
                <a:defRPr/>
              </a:pPr>
              <a:t>‹#›</a:t>
            </a:fld>
            <a:endParaRPr lang="en-US"/>
          </a:p>
        </p:txBody>
      </p:sp>
    </p:spTree>
    <p:extLst>
      <p:ext uri="{BB962C8B-B14F-4D97-AF65-F5344CB8AC3E}">
        <p14:creationId xmlns:p14="http://schemas.microsoft.com/office/powerpoint/2010/main" val="3770952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E29EA3E-C9C2-463A-84ED-D4005543A81D}" type="slidenum">
              <a:rPr lang="en-US" smtClean="0"/>
              <a:pPr/>
              <a:t>1</a:t>
            </a:fld>
            <a:endParaRPr lang="en-US" dirty="0" smtClean="0"/>
          </a:p>
        </p:txBody>
      </p:sp>
      <p:sp>
        <p:nvSpPr>
          <p:cNvPr id="43011" name="Rectangle 2"/>
          <p:cNvSpPr>
            <a:spLocks noGrp="1" noRot="1" noChangeAspect="1" noChangeArrowheads="1" noTextEdit="1"/>
          </p:cNvSpPr>
          <p:nvPr>
            <p:ph type="sldImg"/>
          </p:nvPr>
        </p:nvSpPr>
        <p:spPr>
          <a:xfrm>
            <a:off x="914400" y="744538"/>
            <a:ext cx="4965700" cy="3724275"/>
          </a:xfrm>
          <a:ln/>
        </p:spPr>
      </p:sp>
      <p:sp>
        <p:nvSpPr>
          <p:cNvPr id="43012" name="Rectangle 3"/>
          <p:cNvSpPr>
            <a:spLocks noGrp="1" noChangeArrowheads="1"/>
          </p:cNvSpPr>
          <p:nvPr>
            <p:ph type="body" idx="1"/>
          </p:nvPr>
        </p:nvSpPr>
        <p:spPr>
          <a:xfrm>
            <a:off x="906463" y="4716463"/>
            <a:ext cx="4981575" cy="4470400"/>
          </a:xfrm>
          <a:noFill/>
          <a:ln/>
        </p:spPr>
        <p:txBody>
          <a:bodyPr/>
          <a:lstStyle/>
          <a:p>
            <a:endParaRPr lang="en-GB" dirty="0" smtClean="0"/>
          </a:p>
        </p:txBody>
      </p:sp>
    </p:spTree>
    <p:extLst>
      <p:ext uri="{BB962C8B-B14F-4D97-AF65-F5344CB8AC3E}">
        <p14:creationId xmlns:p14="http://schemas.microsoft.com/office/powerpoint/2010/main" val="4196943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4064" indent="-286179">
              <a:defRPr sz="2400">
                <a:solidFill>
                  <a:schemeClr val="tx1"/>
                </a:solidFill>
                <a:latin typeface="Times New Roman" pitchFamily="18" charset="0"/>
              </a:defRPr>
            </a:lvl2pPr>
            <a:lvl3pPr marL="1144715" indent="-228943">
              <a:defRPr sz="2400">
                <a:solidFill>
                  <a:schemeClr val="tx1"/>
                </a:solidFill>
                <a:latin typeface="Times New Roman" pitchFamily="18" charset="0"/>
              </a:defRPr>
            </a:lvl3pPr>
            <a:lvl4pPr marL="1602600" indent="-228943">
              <a:defRPr sz="2400">
                <a:solidFill>
                  <a:schemeClr val="tx1"/>
                </a:solidFill>
                <a:latin typeface="Times New Roman" pitchFamily="18" charset="0"/>
              </a:defRPr>
            </a:lvl4pPr>
            <a:lvl5pPr marL="2060486" indent="-228943">
              <a:defRPr sz="2400">
                <a:solidFill>
                  <a:schemeClr val="tx1"/>
                </a:solidFill>
                <a:latin typeface="Times New Roman" pitchFamily="18" charset="0"/>
              </a:defRPr>
            </a:lvl5pPr>
            <a:lvl6pPr marL="2518372" indent="-228943" eaLnBrk="0" fontAlgn="base" hangingPunct="0">
              <a:spcBef>
                <a:spcPct val="0"/>
              </a:spcBef>
              <a:spcAft>
                <a:spcPct val="0"/>
              </a:spcAft>
              <a:defRPr sz="2400">
                <a:solidFill>
                  <a:schemeClr val="tx1"/>
                </a:solidFill>
                <a:latin typeface="Times New Roman" pitchFamily="18" charset="0"/>
              </a:defRPr>
            </a:lvl6pPr>
            <a:lvl7pPr marL="2976258" indent="-228943" eaLnBrk="0" fontAlgn="base" hangingPunct="0">
              <a:spcBef>
                <a:spcPct val="0"/>
              </a:spcBef>
              <a:spcAft>
                <a:spcPct val="0"/>
              </a:spcAft>
              <a:defRPr sz="2400">
                <a:solidFill>
                  <a:schemeClr val="tx1"/>
                </a:solidFill>
                <a:latin typeface="Times New Roman" pitchFamily="18" charset="0"/>
              </a:defRPr>
            </a:lvl7pPr>
            <a:lvl8pPr marL="3434144" indent="-228943" eaLnBrk="0" fontAlgn="base" hangingPunct="0">
              <a:spcBef>
                <a:spcPct val="0"/>
              </a:spcBef>
              <a:spcAft>
                <a:spcPct val="0"/>
              </a:spcAft>
              <a:defRPr sz="2400">
                <a:solidFill>
                  <a:schemeClr val="tx1"/>
                </a:solidFill>
                <a:latin typeface="Times New Roman" pitchFamily="18" charset="0"/>
              </a:defRPr>
            </a:lvl8pPr>
            <a:lvl9pPr marL="3892029" indent="-228943" eaLnBrk="0" fontAlgn="base" hangingPunct="0">
              <a:spcBef>
                <a:spcPct val="0"/>
              </a:spcBef>
              <a:spcAft>
                <a:spcPct val="0"/>
              </a:spcAft>
              <a:defRPr sz="2400">
                <a:solidFill>
                  <a:schemeClr val="tx1"/>
                </a:solidFill>
                <a:latin typeface="Times New Roman" pitchFamily="18" charset="0"/>
              </a:defRPr>
            </a:lvl9pPr>
          </a:lstStyle>
          <a:p>
            <a:fld id="{2CAE9347-AB27-4D6D-B34D-1F799F544CEF}" type="slidenum">
              <a:rPr lang="en-US" sz="1300"/>
              <a:pPr/>
              <a:t>26</a:t>
            </a:fld>
            <a:endParaRPr lang="en-US" sz="13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605289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7A9C28B-4220-4210-B8DE-A4973CCAFAB9}" type="slidenum">
              <a:rPr lang="en-US" smtClean="0"/>
              <a:pPr/>
              <a:t>31</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9763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6612D67C-8990-493D-A82C-E8923C523960}" type="slidenum">
              <a:rPr lang="en-US"/>
              <a:pPr/>
              <a:t>36</a:t>
            </a:fld>
            <a:endParaRPr lang="en-US"/>
          </a:p>
        </p:txBody>
      </p:sp>
      <p:sp>
        <p:nvSpPr>
          <p:cNvPr id="131075" name="Rectangle 2"/>
          <p:cNvSpPr>
            <a:spLocks noGrp="1" noRot="1" noChangeAspect="1" noChangeArrowheads="1" noTextEdit="1"/>
          </p:cNvSpPr>
          <p:nvPr>
            <p:ph type="sldImg"/>
          </p:nvPr>
        </p:nvSpPr>
        <p:spPr>
          <a:xfrm>
            <a:off x="914400" y="744538"/>
            <a:ext cx="4965700" cy="3724275"/>
          </a:xfrm>
          <a:ln/>
        </p:spPr>
      </p:sp>
      <p:sp>
        <p:nvSpPr>
          <p:cNvPr id="131076" name="Rectangle 3"/>
          <p:cNvSpPr>
            <a:spLocks noGrp="1" noChangeArrowheads="1"/>
          </p:cNvSpPr>
          <p:nvPr>
            <p:ph type="body" idx="1"/>
          </p:nvPr>
        </p:nvSpPr>
        <p:spPr>
          <a:xfrm>
            <a:off x="906463" y="4716463"/>
            <a:ext cx="4981575" cy="4470400"/>
          </a:xfrm>
          <a:noFill/>
          <a:ln/>
        </p:spPr>
        <p:txBody>
          <a:bodyPr/>
          <a:lstStyle/>
          <a:p>
            <a:endParaRPr lang="en-GB" smtClean="0"/>
          </a:p>
        </p:txBody>
      </p:sp>
    </p:spTree>
    <p:extLst>
      <p:ext uri="{BB962C8B-B14F-4D97-AF65-F5344CB8AC3E}">
        <p14:creationId xmlns:p14="http://schemas.microsoft.com/office/powerpoint/2010/main" val="1474806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7F430EE5-8573-4003-8EF8-08723CEB2CC1}" type="slidenum">
              <a:rPr lang="en-US"/>
              <a:pPr/>
              <a:t>42</a:t>
            </a:fld>
            <a:endParaRPr lang="en-US"/>
          </a:p>
        </p:txBody>
      </p:sp>
      <p:sp>
        <p:nvSpPr>
          <p:cNvPr id="134147" name="Rectangle 2"/>
          <p:cNvSpPr>
            <a:spLocks noGrp="1" noRot="1" noChangeAspect="1" noChangeArrowheads="1" noTextEdit="1"/>
          </p:cNvSpPr>
          <p:nvPr>
            <p:ph type="sldImg"/>
          </p:nvPr>
        </p:nvSpPr>
        <p:spPr>
          <a:xfrm>
            <a:off x="914400" y="744538"/>
            <a:ext cx="4965700" cy="3724275"/>
          </a:xfrm>
          <a:ln/>
        </p:spPr>
      </p:sp>
      <p:sp>
        <p:nvSpPr>
          <p:cNvPr id="134148" name="Rectangle 3"/>
          <p:cNvSpPr>
            <a:spLocks noGrp="1" noChangeArrowheads="1"/>
          </p:cNvSpPr>
          <p:nvPr>
            <p:ph type="body" idx="1"/>
          </p:nvPr>
        </p:nvSpPr>
        <p:spPr>
          <a:xfrm>
            <a:off x="906463" y="4716463"/>
            <a:ext cx="4981575" cy="4470400"/>
          </a:xfrm>
          <a:noFill/>
          <a:ln/>
        </p:spPr>
        <p:txBody>
          <a:bodyPr/>
          <a:lstStyle/>
          <a:p>
            <a:endParaRPr lang="en-GB" smtClean="0"/>
          </a:p>
        </p:txBody>
      </p:sp>
    </p:spTree>
    <p:extLst>
      <p:ext uri="{BB962C8B-B14F-4D97-AF65-F5344CB8AC3E}">
        <p14:creationId xmlns:p14="http://schemas.microsoft.com/office/powerpoint/2010/main" val="3748871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B9F853B3-72D1-4408-A28E-6DF3A9A11F61}" type="slidenum">
              <a:rPr lang="en-US" smtClean="0"/>
              <a:pPr>
                <a:defRPr/>
              </a:pPr>
              <a:t>3</a:t>
            </a:fld>
            <a:endParaRPr lang="en-US"/>
          </a:p>
        </p:txBody>
      </p:sp>
    </p:spTree>
    <p:extLst>
      <p:ext uri="{BB962C8B-B14F-4D97-AF65-F5344CB8AC3E}">
        <p14:creationId xmlns:p14="http://schemas.microsoft.com/office/powerpoint/2010/main" val="598058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324475CC-7CFA-4682-BDF3-D16C8B909533}" type="slidenum">
              <a:rPr lang="en-US" smtClean="0"/>
              <a:pPr/>
              <a:t>5</a:t>
            </a:fld>
            <a:endParaRPr lang="en-US" dirty="0" smtClean="0"/>
          </a:p>
        </p:txBody>
      </p:sp>
      <p:sp>
        <p:nvSpPr>
          <p:cNvPr id="131075" name="Rectangle 2"/>
          <p:cNvSpPr>
            <a:spLocks noGrp="1" noRot="1" noChangeAspect="1" noChangeArrowheads="1" noTextEdit="1"/>
          </p:cNvSpPr>
          <p:nvPr>
            <p:ph type="sldImg"/>
          </p:nvPr>
        </p:nvSpPr>
        <p:spPr>
          <a:xfrm>
            <a:off x="866775" y="738188"/>
            <a:ext cx="4935538" cy="3703637"/>
          </a:xfrm>
          <a:ln/>
        </p:spPr>
      </p:sp>
      <p:sp>
        <p:nvSpPr>
          <p:cNvPr id="131076" name="Rectangle 3"/>
          <p:cNvSpPr>
            <a:spLocks noGrp="1" noChangeArrowheads="1"/>
          </p:cNvSpPr>
          <p:nvPr>
            <p:ph type="body" idx="1"/>
          </p:nvPr>
        </p:nvSpPr>
        <p:spPr>
          <a:xfrm>
            <a:off x="889732" y="4688568"/>
            <a:ext cx="4889627" cy="4443961"/>
          </a:xfrm>
          <a:noFill/>
          <a:ln/>
        </p:spPr>
        <p:txBody>
          <a:bodyPr/>
          <a:lstStyle/>
          <a:p>
            <a:endParaRPr lang="en-GB" dirty="0" smtClean="0"/>
          </a:p>
        </p:txBody>
      </p:sp>
    </p:spTree>
    <p:extLst>
      <p:ext uri="{BB962C8B-B14F-4D97-AF65-F5344CB8AC3E}">
        <p14:creationId xmlns:p14="http://schemas.microsoft.com/office/powerpoint/2010/main" val="111953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400">
                <a:solidFill>
                  <a:schemeClr val="tx1"/>
                </a:solidFill>
                <a:latin typeface="Times New Roman" panose="02020603050405020304" pitchFamily="18" charset="0"/>
              </a:defRPr>
            </a:lvl1pPr>
            <a:lvl2pPr marL="742950" indent="-285750" defTabSz="915988">
              <a:defRPr sz="2400">
                <a:solidFill>
                  <a:schemeClr val="tx1"/>
                </a:solidFill>
                <a:latin typeface="Times New Roman" panose="02020603050405020304" pitchFamily="18" charset="0"/>
              </a:defRPr>
            </a:lvl2pPr>
            <a:lvl3pPr marL="1143000" indent="-228600" defTabSz="915988">
              <a:defRPr sz="2400">
                <a:solidFill>
                  <a:schemeClr val="tx1"/>
                </a:solidFill>
                <a:latin typeface="Times New Roman" panose="02020603050405020304" pitchFamily="18" charset="0"/>
              </a:defRPr>
            </a:lvl3pPr>
            <a:lvl4pPr marL="1600200" indent="-228600" defTabSz="915988">
              <a:defRPr sz="2400">
                <a:solidFill>
                  <a:schemeClr val="tx1"/>
                </a:solidFill>
                <a:latin typeface="Times New Roman" panose="02020603050405020304" pitchFamily="18" charset="0"/>
              </a:defRPr>
            </a:lvl4pPr>
            <a:lvl5pPr marL="2057400" indent="-228600" defTabSz="915988">
              <a:defRPr sz="2400">
                <a:solidFill>
                  <a:schemeClr val="tx1"/>
                </a:solidFill>
                <a:latin typeface="Times New Roman" panose="02020603050405020304" pitchFamily="18" charset="0"/>
              </a:defRPr>
            </a:lvl5pPr>
            <a:lvl6pPr marL="2514600" indent="-228600" defTabSz="9159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59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59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5988" eaLnBrk="0" fontAlgn="base" hangingPunct="0">
              <a:spcBef>
                <a:spcPct val="0"/>
              </a:spcBef>
              <a:spcAft>
                <a:spcPct val="0"/>
              </a:spcAft>
              <a:defRPr sz="2400">
                <a:solidFill>
                  <a:schemeClr val="tx1"/>
                </a:solidFill>
                <a:latin typeface="Times New Roman" panose="02020603050405020304" pitchFamily="18" charset="0"/>
              </a:defRPr>
            </a:lvl9pPr>
          </a:lstStyle>
          <a:p>
            <a:fld id="{8F30C31D-C9EB-45E3-B0C3-560C5A6E7E9C}" type="slidenum">
              <a:rPr lang="en-US" altLang="fi-FI" sz="1300"/>
              <a:pPr/>
              <a:t>15</a:t>
            </a:fld>
            <a:endParaRPr lang="en-US" altLang="fi-FI" sz="1300"/>
          </a:p>
        </p:txBody>
      </p:sp>
    </p:spTree>
    <p:extLst>
      <p:ext uri="{BB962C8B-B14F-4D97-AF65-F5344CB8AC3E}">
        <p14:creationId xmlns:p14="http://schemas.microsoft.com/office/powerpoint/2010/main" val="1549088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821">
              <a:defRPr sz="2400">
                <a:solidFill>
                  <a:schemeClr val="tx1"/>
                </a:solidFill>
                <a:latin typeface="Times New Roman" pitchFamily="18" charset="0"/>
              </a:defRPr>
            </a:lvl1pPr>
            <a:lvl2pPr marL="734703" indent="-282578" defTabSz="905821">
              <a:defRPr sz="2400">
                <a:solidFill>
                  <a:schemeClr val="tx1"/>
                </a:solidFill>
                <a:latin typeface="Times New Roman" pitchFamily="18" charset="0"/>
              </a:defRPr>
            </a:lvl2pPr>
            <a:lvl3pPr marL="1130313" indent="-226063" defTabSz="905821">
              <a:defRPr sz="2400">
                <a:solidFill>
                  <a:schemeClr val="tx1"/>
                </a:solidFill>
                <a:latin typeface="Times New Roman" pitchFamily="18" charset="0"/>
              </a:defRPr>
            </a:lvl3pPr>
            <a:lvl4pPr marL="1582438" indent="-226063" defTabSz="905821">
              <a:defRPr sz="2400">
                <a:solidFill>
                  <a:schemeClr val="tx1"/>
                </a:solidFill>
                <a:latin typeface="Times New Roman" pitchFamily="18" charset="0"/>
              </a:defRPr>
            </a:lvl4pPr>
            <a:lvl5pPr marL="2034563" indent="-226063" defTabSz="905821">
              <a:defRPr sz="2400">
                <a:solidFill>
                  <a:schemeClr val="tx1"/>
                </a:solidFill>
                <a:latin typeface="Times New Roman" pitchFamily="18" charset="0"/>
              </a:defRPr>
            </a:lvl5pPr>
            <a:lvl6pPr marL="2486688" indent="-226063" defTabSz="905821" eaLnBrk="0" fontAlgn="base" hangingPunct="0">
              <a:spcBef>
                <a:spcPct val="0"/>
              </a:spcBef>
              <a:spcAft>
                <a:spcPct val="0"/>
              </a:spcAft>
              <a:defRPr sz="2400">
                <a:solidFill>
                  <a:schemeClr val="tx1"/>
                </a:solidFill>
                <a:latin typeface="Times New Roman" pitchFamily="18" charset="0"/>
              </a:defRPr>
            </a:lvl6pPr>
            <a:lvl7pPr marL="2938813" indent="-226063" defTabSz="905821" eaLnBrk="0" fontAlgn="base" hangingPunct="0">
              <a:spcBef>
                <a:spcPct val="0"/>
              </a:spcBef>
              <a:spcAft>
                <a:spcPct val="0"/>
              </a:spcAft>
              <a:defRPr sz="2400">
                <a:solidFill>
                  <a:schemeClr val="tx1"/>
                </a:solidFill>
                <a:latin typeface="Times New Roman" pitchFamily="18" charset="0"/>
              </a:defRPr>
            </a:lvl7pPr>
            <a:lvl8pPr marL="3390938" indent="-226063" defTabSz="905821" eaLnBrk="0" fontAlgn="base" hangingPunct="0">
              <a:spcBef>
                <a:spcPct val="0"/>
              </a:spcBef>
              <a:spcAft>
                <a:spcPct val="0"/>
              </a:spcAft>
              <a:defRPr sz="2400">
                <a:solidFill>
                  <a:schemeClr val="tx1"/>
                </a:solidFill>
                <a:latin typeface="Times New Roman" pitchFamily="18" charset="0"/>
              </a:defRPr>
            </a:lvl8pPr>
            <a:lvl9pPr marL="3843063" indent="-226063" defTabSz="905821" eaLnBrk="0" fontAlgn="base" hangingPunct="0">
              <a:spcBef>
                <a:spcPct val="0"/>
              </a:spcBef>
              <a:spcAft>
                <a:spcPct val="0"/>
              </a:spcAft>
              <a:defRPr sz="2400">
                <a:solidFill>
                  <a:schemeClr val="tx1"/>
                </a:solidFill>
                <a:latin typeface="Times New Roman" pitchFamily="18" charset="0"/>
              </a:defRPr>
            </a:lvl9pPr>
          </a:lstStyle>
          <a:p>
            <a:fld id="{C19C3937-374A-4B9C-8490-AC98481C7EB8}" type="slidenum">
              <a:rPr lang="en-US" sz="1300"/>
              <a:pPr/>
              <a:t>18</a:t>
            </a:fld>
            <a:endParaRPr lang="en-US" sz="13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556057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7874AB3-39F6-477F-93C6-966750AE8D74}" type="slidenum">
              <a:rPr lang="en-US" smtClean="0"/>
              <a:pPr/>
              <a:t>19</a:t>
            </a:fld>
            <a:endParaRPr lang="en-US" smtClean="0"/>
          </a:p>
        </p:txBody>
      </p:sp>
      <p:sp>
        <p:nvSpPr>
          <p:cNvPr id="49155" name="Rectangle 2"/>
          <p:cNvSpPr>
            <a:spLocks noGrp="1" noRot="1" noChangeAspect="1" noChangeArrowheads="1" noTextEdit="1"/>
          </p:cNvSpPr>
          <p:nvPr>
            <p:ph type="sldImg"/>
          </p:nvPr>
        </p:nvSpPr>
        <p:spPr>
          <a:xfrm>
            <a:off x="866775" y="739775"/>
            <a:ext cx="4935538" cy="3702050"/>
          </a:xfrm>
          <a:ln/>
        </p:spPr>
      </p:sp>
      <p:sp>
        <p:nvSpPr>
          <p:cNvPr id="49156" name="Rectangle 3"/>
          <p:cNvSpPr>
            <a:spLocks noGrp="1" noChangeArrowheads="1"/>
          </p:cNvSpPr>
          <p:nvPr>
            <p:ph type="body" idx="1"/>
          </p:nvPr>
        </p:nvSpPr>
        <p:spPr>
          <a:xfrm>
            <a:off x="889732" y="4688570"/>
            <a:ext cx="4889626" cy="4443961"/>
          </a:xfrm>
          <a:noFill/>
          <a:ln/>
        </p:spPr>
        <p:txBody>
          <a:bodyPr/>
          <a:lstStyle/>
          <a:p>
            <a:endParaRPr lang="en-GB" smtClean="0"/>
          </a:p>
        </p:txBody>
      </p:sp>
    </p:spTree>
    <p:extLst>
      <p:ext uri="{BB962C8B-B14F-4D97-AF65-F5344CB8AC3E}">
        <p14:creationId xmlns:p14="http://schemas.microsoft.com/office/powerpoint/2010/main" val="3125574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4DB3B98-6C4E-40F2-9055-CF69644C70D2}" type="slidenum">
              <a:rPr lang="en-US" smtClean="0"/>
              <a:pPr/>
              <a:t>20</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GB" dirty="0" smtClean="0"/>
          </a:p>
        </p:txBody>
      </p:sp>
    </p:spTree>
    <p:extLst>
      <p:ext uri="{BB962C8B-B14F-4D97-AF65-F5344CB8AC3E}">
        <p14:creationId xmlns:p14="http://schemas.microsoft.com/office/powerpoint/2010/main" val="1440207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14BFA25-C361-4068-B205-32C841297600}" type="slidenum">
              <a:rPr lang="en-US" smtClean="0"/>
              <a:pPr/>
              <a:t>21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GB" dirty="0" smtClean="0"/>
          </a:p>
        </p:txBody>
      </p:sp>
    </p:spTree>
    <p:extLst>
      <p:ext uri="{BB962C8B-B14F-4D97-AF65-F5344CB8AC3E}">
        <p14:creationId xmlns:p14="http://schemas.microsoft.com/office/powerpoint/2010/main" val="154244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14BFA25-C361-4068-B205-32C841297600}" type="slidenum">
              <a:rPr lang="en-US" smtClean="0"/>
              <a:pPr/>
              <a:t>22</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GB" dirty="0" smtClean="0"/>
          </a:p>
        </p:txBody>
      </p:sp>
    </p:spTree>
    <p:extLst>
      <p:ext uri="{BB962C8B-B14F-4D97-AF65-F5344CB8AC3E}">
        <p14:creationId xmlns:p14="http://schemas.microsoft.com/office/powerpoint/2010/main" val="3204662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7" descr="FSE_RGB.png"/>
          <p:cNvPicPr>
            <a:picLocks noChangeAspect="1"/>
          </p:cNvPicPr>
          <p:nvPr userDrawn="1"/>
        </p:nvPicPr>
        <p:blipFill>
          <a:blip r:embed="rId2" cstate="print"/>
          <a:srcRect/>
          <a:stretch>
            <a:fillRect/>
          </a:stretch>
        </p:blipFill>
        <p:spPr bwMode="auto">
          <a:xfrm>
            <a:off x="53975" y="6442075"/>
            <a:ext cx="1454150" cy="374650"/>
          </a:xfrm>
          <a:prstGeom prst="rect">
            <a:avLst/>
          </a:prstGeom>
          <a:noFill/>
          <a:ln w="9525">
            <a:noFill/>
            <a:miter lim="800000"/>
            <a:headEnd/>
            <a:tailEnd/>
          </a:ln>
        </p:spPr>
      </p:pic>
      <p:sp>
        <p:nvSpPr>
          <p:cNvPr id="5" name="Freeform 14"/>
          <p:cNvSpPr>
            <a:spLocks noEditPoints="1"/>
          </p:cNvSpPr>
          <p:nvPr userDrawn="1"/>
        </p:nvSpPr>
        <p:spPr bwMode="auto">
          <a:xfrm>
            <a:off x="14288" y="41275"/>
            <a:ext cx="1782762" cy="1671638"/>
          </a:xfrm>
          <a:custGeom>
            <a:avLst/>
            <a:gdLst>
              <a:gd name="T0" fmla="*/ 372149769 w 8135"/>
              <a:gd name="T1" fmla="*/ 220048175 h 7628"/>
              <a:gd name="T2" fmla="*/ 328974920 w 8135"/>
              <a:gd name="T3" fmla="*/ 197140530 h 7628"/>
              <a:gd name="T4" fmla="*/ 314279127 w 8135"/>
              <a:gd name="T5" fmla="*/ 180908255 h 7628"/>
              <a:gd name="T6" fmla="*/ 296749760 w 8135"/>
              <a:gd name="T7" fmla="*/ 165348316 h 7628"/>
              <a:gd name="T8" fmla="*/ 281573816 w 8135"/>
              <a:gd name="T9" fmla="*/ 154926885 h 7628"/>
              <a:gd name="T10" fmla="*/ 271632422 w 8135"/>
              <a:gd name="T11" fmla="*/ 120157370 h 7628"/>
              <a:gd name="T12" fmla="*/ 256792649 w 8135"/>
              <a:gd name="T13" fmla="*/ 89709802 h 7628"/>
              <a:gd name="T14" fmla="*/ 226056102 w 8135"/>
              <a:gd name="T15" fmla="*/ 68242815 h 7628"/>
              <a:gd name="T16" fmla="*/ 201371141 w 8135"/>
              <a:gd name="T17" fmla="*/ 68770954 h 7628"/>
              <a:gd name="T18" fmla="*/ 210111608 w 8135"/>
              <a:gd name="T19" fmla="*/ 87548596 h 7628"/>
              <a:gd name="T20" fmla="*/ 202619842 w 8135"/>
              <a:gd name="T21" fmla="*/ 101956052 h 7628"/>
              <a:gd name="T22" fmla="*/ 183841775 w 8135"/>
              <a:gd name="T23" fmla="*/ 103876856 h 7628"/>
              <a:gd name="T24" fmla="*/ 155218519 w 8135"/>
              <a:gd name="T25" fmla="*/ 84715273 h 7628"/>
              <a:gd name="T26" fmla="*/ 124194067 w 8135"/>
              <a:gd name="T27" fmla="*/ 75254353 h 7628"/>
              <a:gd name="T28" fmla="*/ 108489731 w 8135"/>
              <a:gd name="T29" fmla="*/ 81689541 h 7628"/>
              <a:gd name="T30" fmla="*/ 124194067 w 8135"/>
              <a:gd name="T31" fmla="*/ 92158965 h 7628"/>
              <a:gd name="T32" fmla="*/ 140858898 w 8135"/>
              <a:gd name="T33" fmla="*/ 124239381 h 7628"/>
              <a:gd name="T34" fmla="*/ 159348786 w 8135"/>
              <a:gd name="T35" fmla="*/ 136821799 h 7628"/>
              <a:gd name="T36" fmla="*/ 145949688 w 8135"/>
              <a:gd name="T37" fmla="*/ 140999795 h 7628"/>
              <a:gd name="T38" fmla="*/ 120688150 w 8135"/>
              <a:gd name="T39" fmla="*/ 131491101 h 7628"/>
              <a:gd name="T40" fmla="*/ 95378592 w 8135"/>
              <a:gd name="T41" fmla="*/ 108871386 h 7628"/>
              <a:gd name="T42" fmla="*/ 67475892 w 8135"/>
              <a:gd name="T43" fmla="*/ 100419190 h 7628"/>
              <a:gd name="T44" fmla="*/ 53548416 w 8135"/>
              <a:gd name="T45" fmla="*/ 105797880 h 7628"/>
              <a:gd name="T46" fmla="*/ 73719177 w 8135"/>
              <a:gd name="T47" fmla="*/ 118188354 h 7628"/>
              <a:gd name="T48" fmla="*/ 73478992 w 8135"/>
              <a:gd name="T49" fmla="*/ 129714056 h 7628"/>
              <a:gd name="T50" fmla="*/ 61232607 w 8135"/>
              <a:gd name="T51" fmla="*/ 131587087 h 7628"/>
              <a:gd name="T52" fmla="*/ 40629688 w 8135"/>
              <a:gd name="T53" fmla="*/ 115883170 h 7628"/>
              <a:gd name="T54" fmla="*/ 14023453 w 8135"/>
              <a:gd name="T55" fmla="*/ 110456241 h 7628"/>
              <a:gd name="T56" fmla="*/ 7972141 w 8135"/>
              <a:gd name="T57" fmla="*/ 117467806 h 7628"/>
              <a:gd name="T58" fmla="*/ 24877160 w 8135"/>
              <a:gd name="T59" fmla="*/ 129137925 h 7628"/>
              <a:gd name="T60" fmla="*/ 45336093 w 8135"/>
              <a:gd name="T61" fmla="*/ 165924667 h 7628"/>
              <a:gd name="T62" fmla="*/ 64065962 w 8135"/>
              <a:gd name="T63" fmla="*/ 181676577 h 7628"/>
              <a:gd name="T64" fmla="*/ 90720180 w 8135"/>
              <a:gd name="T65" fmla="*/ 182925264 h 7628"/>
              <a:gd name="T66" fmla="*/ 110938921 w 8135"/>
              <a:gd name="T67" fmla="*/ 187055267 h 7628"/>
              <a:gd name="T68" fmla="*/ 118575133 w 8135"/>
              <a:gd name="T69" fmla="*/ 207225574 h 7628"/>
              <a:gd name="T70" fmla="*/ 130773524 w 8135"/>
              <a:gd name="T71" fmla="*/ 225138689 h 7628"/>
              <a:gd name="T72" fmla="*/ 151424423 w 8135"/>
              <a:gd name="T73" fmla="*/ 232246487 h 7628"/>
              <a:gd name="T74" fmla="*/ 126931435 w 8135"/>
              <a:gd name="T75" fmla="*/ 237144811 h 7628"/>
              <a:gd name="T76" fmla="*/ 96243128 w 8135"/>
              <a:gd name="T77" fmla="*/ 228644568 h 7628"/>
              <a:gd name="T78" fmla="*/ 90768173 w 8135"/>
              <a:gd name="T79" fmla="*/ 239162039 h 7628"/>
              <a:gd name="T80" fmla="*/ 110266577 w 8135"/>
              <a:gd name="T81" fmla="*/ 266007716 h 7628"/>
              <a:gd name="T82" fmla="*/ 147918725 w 8135"/>
              <a:gd name="T83" fmla="*/ 275420424 h 7628"/>
              <a:gd name="T84" fmla="*/ 180335857 w 8135"/>
              <a:gd name="T85" fmla="*/ 271674582 h 7628"/>
              <a:gd name="T86" fmla="*/ 190853390 w 8135"/>
              <a:gd name="T87" fmla="*/ 285793643 h 7628"/>
              <a:gd name="T88" fmla="*/ 206797883 w 8135"/>
              <a:gd name="T89" fmla="*/ 293909890 h 7628"/>
              <a:gd name="T90" fmla="*/ 240751950 w 8135"/>
              <a:gd name="T91" fmla="*/ 294198066 h 7628"/>
              <a:gd name="T92" fmla="*/ 263948463 w 8135"/>
              <a:gd name="T93" fmla="*/ 307452601 h 7628"/>
              <a:gd name="T94" fmla="*/ 266445646 w 8135"/>
              <a:gd name="T95" fmla="*/ 291508501 h 7628"/>
              <a:gd name="T96" fmla="*/ 250789330 w 8135"/>
              <a:gd name="T97" fmla="*/ 268745054 h 7628"/>
              <a:gd name="T98" fmla="*/ 229994232 w 8135"/>
              <a:gd name="T99" fmla="*/ 252176611 h 7628"/>
              <a:gd name="T100" fmla="*/ 229898246 w 8135"/>
              <a:gd name="T101" fmla="*/ 242763684 h 7628"/>
              <a:gd name="T102" fmla="*/ 251990038 w 8135"/>
              <a:gd name="T103" fmla="*/ 253377086 h 7628"/>
              <a:gd name="T104" fmla="*/ 287576915 w 8135"/>
              <a:gd name="T105" fmla="*/ 262981984 h 7628"/>
              <a:gd name="T106" fmla="*/ 299919506 w 8135"/>
              <a:gd name="T107" fmla="*/ 264566839 h 7628"/>
              <a:gd name="T108" fmla="*/ 287096545 w 8135"/>
              <a:gd name="T109" fmla="*/ 243051860 h 7628"/>
              <a:gd name="T110" fmla="*/ 266349659 w 8135"/>
              <a:gd name="T111" fmla="*/ 223505841 h 7628"/>
              <a:gd name="T112" fmla="*/ 286136242 w 8135"/>
              <a:gd name="T113" fmla="*/ 231093785 h 7628"/>
              <a:gd name="T114" fmla="*/ 318649360 w 8135"/>
              <a:gd name="T115" fmla="*/ 227395881 h 7628"/>
              <a:gd name="T116" fmla="*/ 334449874 w 8135"/>
              <a:gd name="T117" fmla="*/ 234791634 h 7628"/>
              <a:gd name="T118" fmla="*/ 351739055 w 8135"/>
              <a:gd name="T119" fmla="*/ 235415978 h 7628"/>
              <a:gd name="T120" fmla="*/ 378825432 w 8135"/>
              <a:gd name="T121" fmla="*/ 237480979 h 7628"/>
              <a:gd name="T122" fmla="*/ 213665519 w 8135"/>
              <a:gd name="T123" fmla="*/ 366330674 h 76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35"/>
              <a:gd name="T187" fmla="*/ 0 h 7628"/>
              <a:gd name="T188" fmla="*/ 8135 w 8135"/>
              <a:gd name="T189" fmla="*/ 7628 h 76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rgbClr val="FDD839"/>
          </a:solidFill>
          <a:ln w="9525">
            <a:noFill/>
            <a:round/>
            <a:headEnd/>
            <a:tailEnd/>
          </a:ln>
        </p:spPr>
        <p:txBody>
          <a:bodyPr/>
          <a:lstStyle/>
          <a:p>
            <a:pPr>
              <a:defRPr/>
            </a:pPr>
            <a:endParaRPr lang="en-GB"/>
          </a:p>
        </p:txBody>
      </p:sp>
      <p:sp>
        <p:nvSpPr>
          <p:cNvPr id="3074" name="Rectangle 2"/>
          <p:cNvSpPr>
            <a:spLocks noGrp="1" noChangeArrowheads="1"/>
          </p:cNvSpPr>
          <p:nvPr>
            <p:ph type="ctrTitle"/>
          </p:nvPr>
        </p:nvSpPr>
        <p:spPr>
          <a:xfrm>
            <a:off x="1066800" y="2098675"/>
            <a:ext cx="5410200" cy="1143000"/>
          </a:xfrm>
        </p:spPr>
        <p:txBody>
          <a:bodyPr/>
          <a:lstStyle>
            <a:lvl1pPr>
              <a:defRPr>
                <a:solidFill>
                  <a:srgbClr val="1E1C77"/>
                </a:solidFill>
              </a:defRPr>
            </a:lvl1pPr>
          </a:lstStyle>
          <a:p>
            <a:r>
              <a:rPr lang="en-US"/>
              <a:t>Muokkaa otsikon perustyyliä napsauttamalla</a:t>
            </a:r>
          </a:p>
        </p:txBody>
      </p:sp>
      <p:sp>
        <p:nvSpPr>
          <p:cNvPr id="3075" name="Rectangle 3"/>
          <p:cNvSpPr>
            <a:spLocks noGrp="1" noChangeArrowheads="1"/>
          </p:cNvSpPr>
          <p:nvPr>
            <p:ph type="subTitle" idx="1"/>
          </p:nvPr>
        </p:nvSpPr>
        <p:spPr>
          <a:xfrm>
            <a:off x="1066800" y="3568700"/>
            <a:ext cx="5410200" cy="1384300"/>
          </a:xfrm>
        </p:spPr>
        <p:txBody>
          <a:bodyPr/>
          <a:lstStyle>
            <a:lvl1pPr marL="0" indent="0">
              <a:buFont typeface="Wingdings" pitchFamily="2" charset="2"/>
              <a:buNone/>
              <a:defRPr/>
            </a:lvl1pPr>
          </a:lstStyle>
          <a:p>
            <a:r>
              <a:rPr lang="en-US"/>
              <a:t>Muokkaa alaotsikon perustyyliä napsauttamalla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6"/>
          <p:cNvSpPr>
            <a:spLocks noGrp="1" noChangeArrowheads="1"/>
          </p:cNvSpPr>
          <p:nvPr>
            <p:ph type="sldNum" sz="quarter" idx="10"/>
          </p:nvPr>
        </p:nvSpPr>
        <p:spPr>
          <a:ln/>
        </p:spPr>
        <p:txBody>
          <a:bodyPr/>
          <a:lstStyle>
            <a:lvl1pPr>
              <a:defRPr/>
            </a:lvl1pPr>
          </a:lstStyle>
          <a:p>
            <a:pPr>
              <a:defRPr/>
            </a:pPr>
            <a:fld id="{977F9242-8B95-4884-8F5E-F9624A7D7E8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152400"/>
            <a:ext cx="1752600" cy="6400800"/>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1828800" y="152400"/>
            <a:ext cx="51054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6"/>
          <p:cNvSpPr>
            <a:spLocks noGrp="1" noChangeArrowheads="1"/>
          </p:cNvSpPr>
          <p:nvPr>
            <p:ph type="sldNum" sz="quarter" idx="10"/>
          </p:nvPr>
        </p:nvSpPr>
        <p:spPr>
          <a:ln/>
        </p:spPr>
        <p:txBody>
          <a:bodyPr/>
          <a:lstStyle>
            <a:lvl1pPr>
              <a:defRPr/>
            </a:lvl1pPr>
          </a:lstStyle>
          <a:p>
            <a:pPr>
              <a:defRPr/>
            </a:pPr>
            <a:fld id="{87BAB483-8BA2-4B3C-B92C-4E58A4F94B7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010400" cy="1116013"/>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1828800" y="1600200"/>
            <a:ext cx="3429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Media Placeholder 3"/>
          <p:cNvSpPr>
            <a:spLocks noGrp="1"/>
          </p:cNvSpPr>
          <p:nvPr>
            <p:ph type="media" sz="half" idx="2"/>
          </p:nvPr>
        </p:nvSpPr>
        <p:spPr>
          <a:xfrm>
            <a:off x="5410200" y="1600200"/>
            <a:ext cx="3429000" cy="4953000"/>
          </a:xfrm>
        </p:spPr>
        <p:txBody>
          <a:bodyPr/>
          <a:lstStyle/>
          <a:p>
            <a:pPr lvl="0"/>
            <a:endParaRPr lang="fi-FI" noProof="0" dirty="0" smtClean="0"/>
          </a:p>
        </p:txBody>
      </p:sp>
      <p:sp>
        <p:nvSpPr>
          <p:cNvPr id="5" name="Rectangle 6"/>
          <p:cNvSpPr>
            <a:spLocks noGrp="1" noChangeArrowheads="1"/>
          </p:cNvSpPr>
          <p:nvPr>
            <p:ph type="sldNum" sz="quarter" idx="10"/>
          </p:nvPr>
        </p:nvSpPr>
        <p:spPr>
          <a:ln/>
        </p:spPr>
        <p:txBody>
          <a:bodyPr/>
          <a:lstStyle>
            <a:lvl1pPr>
              <a:defRPr/>
            </a:lvl1pPr>
          </a:lstStyle>
          <a:p>
            <a:pPr>
              <a:defRPr/>
            </a:pPr>
            <a:fld id="{D5844CA8-22FE-4170-B120-0DF03EE4E69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010400" cy="1116013"/>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1828800" y="1600200"/>
            <a:ext cx="3429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5410200" y="1600200"/>
            <a:ext cx="3429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6"/>
          <p:cNvSpPr>
            <a:spLocks noGrp="1" noChangeArrowheads="1"/>
          </p:cNvSpPr>
          <p:nvPr>
            <p:ph type="sldNum" sz="quarter" idx="10"/>
          </p:nvPr>
        </p:nvSpPr>
        <p:spPr>
          <a:ln/>
        </p:spPr>
        <p:txBody>
          <a:bodyPr/>
          <a:lstStyle>
            <a:lvl1pPr>
              <a:defRPr/>
            </a:lvl1pPr>
          </a:lstStyle>
          <a:p>
            <a:pPr>
              <a:defRPr/>
            </a:pPr>
            <a:fld id="{BAD912C7-9617-440D-9AAF-C89B29AD9FD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6"/>
          <p:cNvSpPr>
            <a:spLocks noGrp="1" noChangeArrowheads="1"/>
          </p:cNvSpPr>
          <p:nvPr>
            <p:ph type="sldNum" sz="quarter" idx="10"/>
          </p:nvPr>
        </p:nvSpPr>
        <p:spPr>
          <a:ln/>
        </p:spPr>
        <p:txBody>
          <a:bodyPr/>
          <a:lstStyle>
            <a:lvl1pPr>
              <a:defRPr/>
            </a:lvl1pPr>
          </a:lstStyle>
          <a:p>
            <a:pPr>
              <a:defRPr/>
            </a:pPr>
            <a:fld id="{1663DB54-CAA1-4FF1-A656-126DF26C63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33C1995-FE07-4C79-BD8C-1D8AD1B3C01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1828800" y="1600200"/>
            <a:ext cx="3429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5410200" y="1600200"/>
            <a:ext cx="3429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6"/>
          <p:cNvSpPr>
            <a:spLocks noGrp="1" noChangeArrowheads="1"/>
          </p:cNvSpPr>
          <p:nvPr>
            <p:ph type="sldNum" sz="quarter" idx="10"/>
          </p:nvPr>
        </p:nvSpPr>
        <p:spPr>
          <a:ln/>
        </p:spPr>
        <p:txBody>
          <a:bodyPr/>
          <a:lstStyle>
            <a:lvl1pPr>
              <a:defRPr/>
            </a:lvl1pPr>
          </a:lstStyle>
          <a:p>
            <a:pPr>
              <a:defRPr/>
            </a:pPr>
            <a:fld id="{31B4C7C8-C668-4A5F-AC6D-F03E86064CF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6"/>
          <p:cNvSpPr>
            <a:spLocks noGrp="1" noChangeArrowheads="1"/>
          </p:cNvSpPr>
          <p:nvPr>
            <p:ph type="sldNum" sz="quarter" idx="10"/>
          </p:nvPr>
        </p:nvSpPr>
        <p:spPr>
          <a:ln/>
        </p:spPr>
        <p:txBody>
          <a:bodyPr/>
          <a:lstStyle>
            <a:lvl1pPr>
              <a:defRPr/>
            </a:lvl1pPr>
          </a:lstStyle>
          <a:p>
            <a:pPr>
              <a:defRPr/>
            </a:pPr>
            <a:fld id="{2D959298-5434-4E4C-97D7-DC89EBD8A33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6"/>
          <p:cNvSpPr>
            <a:spLocks noGrp="1" noChangeArrowheads="1"/>
          </p:cNvSpPr>
          <p:nvPr>
            <p:ph type="sldNum" sz="quarter" idx="10"/>
          </p:nvPr>
        </p:nvSpPr>
        <p:spPr>
          <a:ln/>
        </p:spPr>
        <p:txBody>
          <a:bodyPr/>
          <a:lstStyle>
            <a:lvl1pPr>
              <a:defRPr/>
            </a:lvl1pPr>
          </a:lstStyle>
          <a:p>
            <a:pPr>
              <a:defRPr/>
            </a:pPr>
            <a:fld id="{02E9A2F0-AF30-491C-98E6-0745394A03E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76757D2-96AE-41DA-AA1A-548E5DF703F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F3C8A8C-485C-40DD-A6A8-F4A245F03BE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71DD60F-0FD2-4CFA-B4BB-BEA5339BC7B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55788" y="152400"/>
            <a:ext cx="7010400" cy="11160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Muokkaa otsikon perustyyliä napsauttamalla</a:t>
            </a:r>
          </a:p>
        </p:txBody>
      </p:sp>
      <p:sp>
        <p:nvSpPr>
          <p:cNvPr id="1027" name="Rectangle 3"/>
          <p:cNvSpPr>
            <a:spLocks noGrp="1" noChangeArrowheads="1"/>
          </p:cNvSpPr>
          <p:nvPr>
            <p:ph type="body" idx="1"/>
          </p:nvPr>
        </p:nvSpPr>
        <p:spPr bwMode="auto">
          <a:xfrm>
            <a:off x="1855788" y="1600200"/>
            <a:ext cx="7010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Muokkaa tekstin perustyylejä napsauttamalla</a:t>
            </a:r>
          </a:p>
          <a:p>
            <a:pPr lvl="1"/>
            <a:r>
              <a:rPr lang="en-US" smtClean="0"/>
              <a:t>toinen taso</a:t>
            </a:r>
          </a:p>
          <a:p>
            <a:pPr lvl="2"/>
            <a:r>
              <a:rPr lang="en-US" smtClean="0"/>
              <a:t>kolmas taso</a:t>
            </a:r>
          </a:p>
          <a:p>
            <a:pPr lvl="3"/>
            <a:r>
              <a:rPr lang="en-US" smtClean="0"/>
              <a:t>neljäs taso</a:t>
            </a:r>
          </a:p>
          <a:p>
            <a:pPr lvl="4"/>
            <a:r>
              <a:rPr lang="en-US" smtClean="0"/>
              <a:t>viides taso</a:t>
            </a:r>
          </a:p>
        </p:txBody>
      </p:sp>
      <p:sp>
        <p:nvSpPr>
          <p:cNvPr id="1030" name="Rectangle 6"/>
          <p:cNvSpPr>
            <a:spLocks noGrp="1" noChangeArrowheads="1"/>
          </p:cNvSpPr>
          <p:nvPr>
            <p:ph type="sldNum" sz="quarter" idx="4"/>
          </p:nvPr>
        </p:nvSpPr>
        <p:spPr bwMode="auto">
          <a:xfrm>
            <a:off x="7219950" y="6599238"/>
            <a:ext cx="1905000" cy="201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latin typeface="Arial" charset="0"/>
              </a:defRPr>
            </a:lvl1pPr>
          </a:lstStyle>
          <a:p>
            <a:pPr>
              <a:defRPr/>
            </a:pPr>
            <a:fld id="{737E41CB-68C7-4F2D-B897-192E5E2375FF}" type="slidenum">
              <a:rPr lang="en-US"/>
              <a:pPr>
                <a:defRPr/>
              </a:pPr>
              <a:t>‹#›</a:t>
            </a:fld>
            <a:endParaRPr lang="en-US"/>
          </a:p>
        </p:txBody>
      </p:sp>
      <p:sp>
        <p:nvSpPr>
          <p:cNvPr id="6" name="Freeform 14"/>
          <p:cNvSpPr>
            <a:spLocks noEditPoints="1"/>
          </p:cNvSpPr>
          <p:nvPr userDrawn="1"/>
        </p:nvSpPr>
        <p:spPr bwMode="auto">
          <a:xfrm>
            <a:off x="14288" y="41275"/>
            <a:ext cx="1782762" cy="1671638"/>
          </a:xfrm>
          <a:custGeom>
            <a:avLst/>
            <a:gdLst>
              <a:gd name="T0" fmla="*/ 372149769 w 8135"/>
              <a:gd name="T1" fmla="*/ 220048175 h 7628"/>
              <a:gd name="T2" fmla="*/ 328974920 w 8135"/>
              <a:gd name="T3" fmla="*/ 197140530 h 7628"/>
              <a:gd name="T4" fmla="*/ 314279127 w 8135"/>
              <a:gd name="T5" fmla="*/ 180908255 h 7628"/>
              <a:gd name="T6" fmla="*/ 296749760 w 8135"/>
              <a:gd name="T7" fmla="*/ 165348316 h 7628"/>
              <a:gd name="T8" fmla="*/ 281573816 w 8135"/>
              <a:gd name="T9" fmla="*/ 154926885 h 7628"/>
              <a:gd name="T10" fmla="*/ 271632422 w 8135"/>
              <a:gd name="T11" fmla="*/ 120157370 h 7628"/>
              <a:gd name="T12" fmla="*/ 256792649 w 8135"/>
              <a:gd name="T13" fmla="*/ 89709802 h 7628"/>
              <a:gd name="T14" fmla="*/ 226056102 w 8135"/>
              <a:gd name="T15" fmla="*/ 68242815 h 7628"/>
              <a:gd name="T16" fmla="*/ 201371141 w 8135"/>
              <a:gd name="T17" fmla="*/ 68770954 h 7628"/>
              <a:gd name="T18" fmla="*/ 210111608 w 8135"/>
              <a:gd name="T19" fmla="*/ 87548596 h 7628"/>
              <a:gd name="T20" fmla="*/ 202619842 w 8135"/>
              <a:gd name="T21" fmla="*/ 101956052 h 7628"/>
              <a:gd name="T22" fmla="*/ 183841775 w 8135"/>
              <a:gd name="T23" fmla="*/ 103876856 h 7628"/>
              <a:gd name="T24" fmla="*/ 155218519 w 8135"/>
              <a:gd name="T25" fmla="*/ 84715273 h 7628"/>
              <a:gd name="T26" fmla="*/ 124194067 w 8135"/>
              <a:gd name="T27" fmla="*/ 75254353 h 7628"/>
              <a:gd name="T28" fmla="*/ 108489731 w 8135"/>
              <a:gd name="T29" fmla="*/ 81689541 h 7628"/>
              <a:gd name="T30" fmla="*/ 124194067 w 8135"/>
              <a:gd name="T31" fmla="*/ 92158965 h 7628"/>
              <a:gd name="T32" fmla="*/ 140858898 w 8135"/>
              <a:gd name="T33" fmla="*/ 124239381 h 7628"/>
              <a:gd name="T34" fmla="*/ 159348786 w 8135"/>
              <a:gd name="T35" fmla="*/ 136821799 h 7628"/>
              <a:gd name="T36" fmla="*/ 145949688 w 8135"/>
              <a:gd name="T37" fmla="*/ 140999795 h 7628"/>
              <a:gd name="T38" fmla="*/ 120688150 w 8135"/>
              <a:gd name="T39" fmla="*/ 131491101 h 7628"/>
              <a:gd name="T40" fmla="*/ 95378592 w 8135"/>
              <a:gd name="T41" fmla="*/ 108871386 h 7628"/>
              <a:gd name="T42" fmla="*/ 67475892 w 8135"/>
              <a:gd name="T43" fmla="*/ 100419190 h 7628"/>
              <a:gd name="T44" fmla="*/ 53548416 w 8135"/>
              <a:gd name="T45" fmla="*/ 105797880 h 7628"/>
              <a:gd name="T46" fmla="*/ 73719177 w 8135"/>
              <a:gd name="T47" fmla="*/ 118188354 h 7628"/>
              <a:gd name="T48" fmla="*/ 73478992 w 8135"/>
              <a:gd name="T49" fmla="*/ 129714056 h 7628"/>
              <a:gd name="T50" fmla="*/ 61232607 w 8135"/>
              <a:gd name="T51" fmla="*/ 131587087 h 7628"/>
              <a:gd name="T52" fmla="*/ 40629688 w 8135"/>
              <a:gd name="T53" fmla="*/ 115883170 h 7628"/>
              <a:gd name="T54" fmla="*/ 14023453 w 8135"/>
              <a:gd name="T55" fmla="*/ 110456241 h 7628"/>
              <a:gd name="T56" fmla="*/ 7972141 w 8135"/>
              <a:gd name="T57" fmla="*/ 117467806 h 7628"/>
              <a:gd name="T58" fmla="*/ 24877160 w 8135"/>
              <a:gd name="T59" fmla="*/ 129137925 h 7628"/>
              <a:gd name="T60" fmla="*/ 45336093 w 8135"/>
              <a:gd name="T61" fmla="*/ 165924667 h 7628"/>
              <a:gd name="T62" fmla="*/ 64065962 w 8135"/>
              <a:gd name="T63" fmla="*/ 181676577 h 7628"/>
              <a:gd name="T64" fmla="*/ 90720180 w 8135"/>
              <a:gd name="T65" fmla="*/ 182925264 h 7628"/>
              <a:gd name="T66" fmla="*/ 110938921 w 8135"/>
              <a:gd name="T67" fmla="*/ 187055267 h 7628"/>
              <a:gd name="T68" fmla="*/ 118575133 w 8135"/>
              <a:gd name="T69" fmla="*/ 207225574 h 7628"/>
              <a:gd name="T70" fmla="*/ 130773524 w 8135"/>
              <a:gd name="T71" fmla="*/ 225138689 h 7628"/>
              <a:gd name="T72" fmla="*/ 151424423 w 8135"/>
              <a:gd name="T73" fmla="*/ 232246487 h 7628"/>
              <a:gd name="T74" fmla="*/ 126931435 w 8135"/>
              <a:gd name="T75" fmla="*/ 237144811 h 7628"/>
              <a:gd name="T76" fmla="*/ 96243128 w 8135"/>
              <a:gd name="T77" fmla="*/ 228644568 h 7628"/>
              <a:gd name="T78" fmla="*/ 90768173 w 8135"/>
              <a:gd name="T79" fmla="*/ 239162039 h 7628"/>
              <a:gd name="T80" fmla="*/ 110266577 w 8135"/>
              <a:gd name="T81" fmla="*/ 266007716 h 7628"/>
              <a:gd name="T82" fmla="*/ 147918725 w 8135"/>
              <a:gd name="T83" fmla="*/ 275420424 h 7628"/>
              <a:gd name="T84" fmla="*/ 180335857 w 8135"/>
              <a:gd name="T85" fmla="*/ 271674582 h 7628"/>
              <a:gd name="T86" fmla="*/ 190853390 w 8135"/>
              <a:gd name="T87" fmla="*/ 285793643 h 7628"/>
              <a:gd name="T88" fmla="*/ 206797883 w 8135"/>
              <a:gd name="T89" fmla="*/ 293909890 h 7628"/>
              <a:gd name="T90" fmla="*/ 240751950 w 8135"/>
              <a:gd name="T91" fmla="*/ 294198066 h 7628"/>
              <a:gd name="T92" fmla="*/ 263948463 w 8135"/>
              <a:gd name="T93" fmla="*/ 307452601 h 7628"/>
              <a:gd name="T94" fmla="*/ 266445646 w 8135"/>
              <a:gd name="T95" fmla="*/ 291508501 h 7628"/>
              <a:gd name="T96" fmla="*/ 250789330 w 8135"/>
              <a:gd name="T97" fmla="*/ 268745054 h 7628"/>
              <a:gd name="T98" fmla="*/ 229994232 w 8135"/>
              <a:gd name="T99" fmla="*/ 252176611 h 7628"/>
              <a:gd name="T100" fmla="*/ 229898246 w 8135"/>
              <a:gd name="T101" fmla="*/ 242763684 h 7628"/>
              <a:gd name="T102" fmla="*/ 251990038 w 8135"/>
              <a:gd name="T103" fmla="*/ 253377086 h 7628"/>
              <a:gd name="T104" fmla="*/ 287576915 w 8135"/>
              <a:gd name="T105" fmla="*/ 262981984 h 7628"/>
              <a:gd name="T106" fmla="*/ 299919506 w 8135"/>
              <a:gd name="T107" fmla="*/ 264566839 h 7628"/>
              <a:gd name="T108" fmla="*/ 287096545 w 8135"/>
              <a:gd name="T109" fmla="*/ 243051860 h 7628"/>
              <a:gd name="T110" fmla="*/ 266349659 w 8135"/>
              <a:gd name="T111" fmla="*/ 223505841 h 7628"/>
              <a:gd name="T112" fmla="*/ 286136242 w 8135"/>
              <a:gd name="T113" fmla="*/ 231093785 h 7628"/>
              <a:gd name="T114" fmla="*/ 318649360 w 8135"/>
              <a:gd name="T115" fmla="*/ 227395881 h 7628"/>
              <a:gd name="T116" fmla="*/ 334449874 w 8135"/>
              <a:gd name="T117" fmla="*/ 234791634 h 7628"/>
              <a:gd name="T118" fmla="*/ 351739055 w 8135"/>
              <a:gd name="T119" fmla="*/ 235415978 h 7628"/>
              <a:gd name="T120" fmla="*/ 378825432 w 8135"/>
              <a:gd name="T121" fmla="*/ 237480979 h 7628"/>
              <a:gd name="T122" fmla="*/ 213665519 w 8135"/>
              <a:gd name="T123" fmla="*/ 366330674 h 76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35"/>
              <a:gd name="T187" fmla="*/ 0 h 7628"/>
              <a:gd name="T188" fmla="*/ 8135 w 8135"/>
              <a:gd name="T189" fmla="*/ 7628 h 76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rgbClr val="FDD839"/>
          </a:solidFill>
          <a:ln w="9525">
            <a:noFill/>
            <a:round/>
            <a:headEnd/>
            <a:tailEnd/>
          </a:ln>
        </p:spPr>
        <p:txBody>
          <a:bodyPr/>
          <a:lstStyle/>
          <a:p>
            <a:pPr>
              <a:defRPr/>
            </a:pPr>
            <a:endParaRPr lang="en-GB"/>
          </a:p>
        </p:txBody>
      </p:sp>
      <p:pic>
        <p:nvPicPr>
          <p:cNvPr id="2" name="Picture 37" descr="FSE_RGB.png"/>
          <p:cNvPicPr>
            <a:picLocks noChangeAspect="1"/>
          </p:cNvPicPr>
          <p:nvPr userDrawn="1"/>
        </p:nvPicPr>
        <p:blipFill>
          <a:blip r:embed="rId15" cstate="print"/>
          <a:srcRect/>
          <a:stretch>
            <a:fillRect/>
          </a:stretch>
        </p:blipFill>
        <p:spPr bwMode="auto">
          <a:xfrm>
            <a:off x="53975" y="6442075"/>
            <a:ext cx="1454150" cy="374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49"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 id="2147484248" r:id="rId13"/>
  </p:sldLayoutIdLst>
  <p:hf hdr="0" ftr="0" dt="0"/>
  <p:txStyles>
    <p:titleStyle>
      <a:lvl1pPr algn="l" rtl="0" eaLnBrk="0" fontAlgn="base" hangingPunct="0">
        <a:lnSpc>
          <a:spcPts val="3000"/>
        </a:lnSpc>
        <a:spcBef>
          <a:spcPct val="0"/>
        </a:spcBef>
        <a:spcAft>
          <a:spcPct val="0"/>
        </a:spcAft>
        <a:defRPr sz="2400" b="1">
          <a:solidFill>
            <a:schemeClr val="tx1"/>
          </a:solidFill>
          <a:latin typeface="+mj-lt"/>
          <a:ea typeface="+mj-ea"/>
          <a:cs typeface="+mj-cs"/>
        </a:defRPr>
      </a:lvl1pPr>
      <a:lvl2pPr algn="l" rtl="0" eaLnBrk="0" fontAlgn="base" hangingPunct="0">
        <a:lnSpc>
          <a:spcPts val="3000"/>
        </a:lnSpc>
        <a:spcBef>
          <a:spcPct val="0"/>
        </a:spcBef>
        <a:spcAft>
          <a:spcPct val="0"/>
        </a:spcAft>
        <a:defRPr sz="2400" b="1">
          <a:solidFill>
            <a:schemeClr val="tx1"/>
          </a:solidFill>
          <a:latin typeface="Arial" pitchFamily="34" charset="0"/>
        </a:defRPr>
      </a:lvl2pPr>
      <a:lvl3pPr algn="l" rtl="0" eaLnBrk="0" fontAlgn="base" hangingPunct="0">
        <a:lnSpc>
          <a:spcPts val="3000"/>
        </a:lnSpc>
        <a:spcBef>
          <a:spcPct val="0"/>
        </a:spcBef>
        <a:spcAft>
          <a:spcPct val="0"/>
        </a:spcAft>
        <a:defRPr sz="2400" b="1">
          <a:solidFill>
            <a:schemeClr val="tx1"/>
          </a:solidFill>
          <a:latin typeface="Arial" pitchFamily="34" charset="0"/>
        </a:defRPr>
      </a:lvl3pPr>
      <a:lvl4pPr algn="l" rtl="0" eaLnBrk="0" fontAlgn="base" hangingPunct="0">
        <a:lnSpc>
          <a:spcPts val="3000"/>
        </a:lnSpc>
        <a:spcBef>
          <a:spcPct val="0"/>
        </a:spcBef>
        <a:spcAft>
          <a:spcPct val="0"/>
        </a:spcAft>
        <a:defRPr sz="2400" b="1">
          <a:solidFill>
            <a:schemeClr val="tx1"/>
          </a:solidFill>
          <a:latin typeface="Arial" pitchFamily="34" charset="0"/>
        </a:defRPr>
      </a:lvl4pPr>
      <a:lvl5pPr algn="l" rtl="0" eaLnBrk="0" fontAlgn="base" hangingPunct="0">
        <a:lnSpc>
          <a:spcPts val="3000"/>
        </a:lnSpc>
        <a:spcBef>
          <a:spcPct val="0"/>
        </a:spcBef>
        <a:spcAft>
          <a:spcPct val="0"/>
        </a:spcAft>
        <a:defRPr sz="2400" b="1">
          <a:solidFill>
            <a:schemeClr val="tx1"/>
          </a:solidFill>
          <a:latin typeface="Arial" pitchFamily="34" charset="0"/>
        </a:defRPr>
      </a:lvl5pPr>
      <a:lvl6pPr marL="457200" algn="l" rtl="0" eaLnBrk="0" fontAlgn="base" hangingPunct="0">
        <a:lnSpc>
          <a:spcPts val="3000"/>
        </a:lnSpc>
        <a:spcBef>
          <a:spcPct val="0"/>
        </a:spcBef>
        <a:spcAft>
          <a:spcPct val="0"/>
        </a:spcAft>
        <a:defRPr sz="2400" b="1">
          <a:solidFill>
            <a:schemeClr val="tx2"/>
          </a:solidFill>
          <a:latin typeface="Arial" pitchFamily="34" charset="0"/>
        </a:defRPr>
      </a:lvl6pPr>
      <a:lvl7pPr marL="914400" algn="l" rtl="0" eaLnBrk="0" fontAlgn="base" hangingPunct="0">
        <a:lnSpc>
          <a:spcPts val="3000"/>
        </a:lnSpc>
        <a:spcBef>
          <a:spcPct val="0"/>
        </a:spcBef>
        <a:spcAft>
          <a:spcPct val="0"/>
        </a:spcAft>
        <a:defRPr sz="2400" b="1">
          <a:solidFill>
            <a:schemeClr val="tx2"/>
          </a:solidFill>
          <a:latin typeface="Arial" pitchFamily="34" charset="0"/>
        </a:defRPr>
      </a:lvl7pPr>
      <a:lvl8pPr marL="1371600" algn="l" rtl="0" eaLnBrk="0" fontAlgn="base" hangingPunct="0">
        <a:lnSpc>
          <a:spcPts val="3000"/>
        </a:lnSpc>
        <a:spcBef>
          <a:spcPct val="0"/>
        </a:spcBef>
        <a:spcAft>
          <a:spcPct val="0"/>
        </a:spcAft>
        <a:defRPr sz="2400" b="1">
          <a:solidFill>
            <a:schemeClr val="tx2"/>
          </a:solidFill>
          <a:latin typeface="Arial" pitchFamily="34" charset="0"/>
        </a:defRPr>
      </a:lvl8pPr>
      <a:lvl9pPr marL="1828800" algn="l" rtl="0" eaLnBrk="0" fontAlgn="base" hangingPunct="0">
        <a:lnSpc>
          <a:spcPts val="3000"/>
        </a:lnSpc>
        <a:spcBef>
          <a:spcPct val="0"/>
        </a:spcBef>
        <a:spcAft>
          <a:spcPct val="0"/>
        </a:spcAft>
        <a:defRPr sz="2400" b="1">
          <a:solidFill>
            <a:schemeClr val="tx2"/>
          </a:solidFill>
          <a:latin typeface="Arial" pitchFamily="34" charset="0"/>
        </a:defRPr>
      </a:lvl9pPr>
    </p:titleStyle>
    <p:bodyStyle>
      <a:lvl1pPr marL="282575" indent="-282575" algn="l" rtl="0" eaLnBrk="0" fontAlgn="base" hangingPunct="0">
        <a:lnSpc>
          <a:spcPts val="3000"/>
        </a:lnSpc>
        <a:spcBef>
          <a:spcPct val="0"/>
        </a:spcBef>
        <a:spcAft>
          <a:spcPct val="0"/>
        </a:spcAft>
        <a:buClr>
          <a:srgbClr val="FCD116"/>
        </a:buClr>
        <a:buSzPct val="110000"/>
        <a:buFont typeface="Wingdings" pitchFamily="2" charset="2"/>
        <a:buChar char="n"/>
        <a:defRPr sz="2000">
          <a:solidFill>
            <a:schemeClr val="tx1"/>
          </a:solidFill>
          <a:latin typeface="+mn-lt"/>
          <a:ea typeface="+mn-ea"/>
          <a:cs typeface="+mn-cs"/>
        </a:defRPr>
      </a:lvl1pPr>
      <a:lvl2pPr marL="855663" indent="-282575" algn="l" rtl="0" eaLnBrk="0" fontAlgn="base" hangingPunct="0">
        <a:lnSpc>
          <a:spcPts val="3000"/>
        </a:lnSpc>
        <a:spcBef>
          <a:spcPct val="0"/>
        </a:spcBef>
        <a:spcAft>
          <a:spcPct val="0"/>
        </a:spcAft>
        <a:buClr>
          <a:srgbClr val="FCD116"/>
        </a:buClr>
        <a:buSzPct val="110000"/>
        <a:buFont typeface="Wingdings" pitchFamily="2" charset="2"/>
        <a:buChar char="n"/>
        <a:defRPr sz="2000">
          <a:solidFill>
            <a:schemeClr val="tx1"/>
          </a:solidFill>
          <a:latin typeface="+mn-lt"/>
        </a:defRPr>
      </a:lvl2pPr>
      <a:lvl3pPr marL="1274763" indent="-228600" algn="l" rtl="0" eaLnBrk="0" fontAlgn="base" hangingPunct="0">
        <a:lnSpc>
          <a:spcPts val="3000"/>
        </a:lnSpc>
        <a:spcBef>
          <a:spcPct val="0"/>
        </a:spcBef>
        <a:spcAft>
          <a:spcPct val="0"/>
        </a:spcAft>
        <a:buClr>
          <a:srgbClr val="FCD116"/>
        </a:buClr>
        <a:buSzPct val="110000"/>
        <a:buFont typeface="Wingdings" pitchFamily="2" charset="2"/>
        <a:buChar char="n"/>
        <a:defRPr sz="2000">
          <a:solidFill>
            <a:schemeClr val="tx1"/>
          </a:solidFill>
          <a:latin typeface="+mn-lt"/>
        </a:defRPr>
      </a:lvl3pPr>
      <a:lvl4pPr marL="1693863" indent="-228600" algn="l" rtl="0" eaLnBrk="0" fontAlgn="base" hangingPunct="0">
        <a:lnSpc>
          <a:spcPts val="3000"/>
        </a:lnSpc>
        <a:spcBef>
          <a:spcPct val="0"/>
        </a:spcBef>
        <a:spcAft>
          <a:spcPct val="0"/>
        </a:spcAft>
        <a:buClr>
          <a:srgbClr val="FCD116"/>
        </a:buClr>
        <a:buSzPct val="110000"/>
        <a:buFont typeface="Wingdings" pitchFamily="2" charset="2"/>
        <a:buChar char="n"/>
        <a:defRPr sz="2000">
          <a:solidFill>
            <a:schemeClr val="tx1"/>
          </a:solidFill>
          <a:latin typeface="+mn-lt"/>
        </a:defRPr>
      </a:lvl4pPr>
      <a:lvl5pPr marL="2112963" indent="-228600" algn="l" rtl="0" eaLnBrk="0" fontAlgn="base" hangingPunct="0">
        <a:lnSpc>
          <a:spcPts val="3000"/>
        </a:lnSpc>
        <a:spcBef>
          <a:spcPct val="0"/>
        </a:spcBef>
        <a:spcAft>
          <a:spcPct val="0"/>
        </a:spcAft>
        <a:buClr>
          <a:srgbClr val="FCD116"/>
        </a:buClr>
        <a:buSzPct val="110000"/>
        <a:buFont typeface="Wingdings" pitchFamily="2" charset="2"/>
        <a:buChar char="n"/>
        <a:defRPr sz="2000">
          <a:solidFill>
            <a:schemeClr val="tx1"/>
          </a:solidFill>
          <a:latin typeface="+mn-lt"/>
        </a:defRPr>
      </a:lvl5pPr>
      <a:lvl6pPr marL="2570163" indent="-228600" algn="l" rtl="0" eaLnBrk="0" fontAlgn="base" hangingPunct="0">
        <a:lnSpc>
          <a:spcPts val="3000"/>
        </a:lnSpc>
        <a:spcBef>
          <a:spcPct val="0"/>
        </a:spcBef>
        <a:spcAft>
          <a:spcPct val="0"/>
        </a:spcAft>
        <a:buClr>
          <a:srgbClr val="FCD116"/>
        </a:buClr>
        <a:buSzPct val="110000"/>
        <a:buFont typeface="Wingdings" pitchFamily="2" charset="2"/>
        <a:buChar char="n"/>
        <a:defRPr sz="2000">
          <a:solidFill>
            <a:schemeClr val="tx1"/>
          </a:solidFill>
          <a:latin typeface="+mn-lt"/>
        </a:defRPr>
      </a:lvl6pPr>
      <a:lvl7pPr marL="3027363" indent="-228600" algn="l" rtl="0" eaLnBrk="0" fontAlgn="base" hangingPunct="0">
        <a:lnSpc>
          <a:spcPts val="3000"/>
        </a:lnSpc>
        <a:spcBef>
          <a:spcPct val="0"/>
        </a:spcBef>
        <a:spcAft>
          <a:spcPct val="0"/>
        </a:spcAft>
        <a:buClr>
          <a:srgbClr val="FCD116"/>
        </a:buClr>
        <a:buSzPct val="110000"/>
        <a:buFont typeface="Wingdings" pitchFamily="2" charset="2"/>
        <a:buChar char="n"/>
        <a:defRPr sz="2000">
          <a:solidFill>
            <a:schemeClr val="tx1"/>
          </a:solidFill>
          <a:latin typeface="+mn-lt"/>
        </a:defRPr>
      </a:lvl7pPr>
      <a:lvl8pPr marL="3484563" indent="-228600" algn="l" rtl="0" eaLnBrk="0" fontAlgn="base" hangingPunct="0">
        <a:lnSpc>
          <a:spcPts val="3000"/>
        </a:lnSpc>
        <a:spcBef>
          <a:spcPct val="0"/>
        </a:spcBef>
        <a:spcAft>
          <a:spcPct val="0"/>
        </a:spcAft>
        <a:buClr>
          <a:srgbClr val="FCD116"/>
        </a:buClr>
        <a:buSzPct val="110000"/>
        <a:buFont typeface="Wingdings" pitchFamily="2" charset="2"/>
        <a:buChar char="n"/>
        <a:defRPr sz="2000">
          <a:solidFill>
            <a:schemeClr val="tx1"/>
          </a:solidFill>
          <a:latin typeface="+mn-lt"/>
        </a:defRPr>
      </a:lvl8pPr>
      <a:lvl9pPr marL="3941763" indent="-228600" algn="l" rtl="0" eaLnBrk="0" fontAlgn="base" hangingPunct="0">
        <a:lnSpc>
          <a:spcPts val="3000"/>
        </a:lnSpc>
        <a:spcBef>
          <a:spcPct val="0"/>
        </a:spcBef>
        <a:spcAft>
          <a:spcPct val="0"/>
        </a:spcAft>
        <a:buClr>
          <a:srgbClr val="FCD116"/>
        </a:buClr>
        <a:buSzPct val="110000"/>
        <a:buFont typeface="Wingdings" pitchFamily="2" charset="2"/>
        <a:buChar char="n"/>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youtube.com/watch?v=SDCm1fIPKH8&amp;playnext=1&amp;list=PLEE385BC5A0125995&amp;feature=results_mai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67744" y="3717032"/>
            <a:ext cx="6732240" cy="1143000"/>
          </a:xfrm>
        </p:spPr>
        <p:txBody>
          <a:bodyPr/>
          <a:lstStyle/>
          <a:p>
            <a:pPr>
              <a:lnSpc>
                <a:spcPct val="100000"/>
              </a:lnSpc>
            </a:pPr>
            <a:r>
              <a:rPr lang="fi-FI" sz="3200" dirty="0">
                <a:solidFill>
                  <a:srgbClr val="FFC000"/>
                </a:solidFill>
              </a:rPr>
              <a:t>How to </a:t>
            </a:r>
            <a:r>
              <a:rPr lang="fi-FI" sz="3200" dirty="0" err="1">
                <a:solidFill>
                  <a:srgbClr val="FFC000"/>
                </a:solidFill>
              </a:rPr>
              <a:t>build</a:t>
            </a:r>
            <a:r>
              <a:rPr lang="fi-FI" sz="3200" dirty="0">
                <a:solidFill>
                  <a:srgbClr val="FFC000"/>
                </a:solidFill>
              </a:rPr>
              <a:t> STEM </a:t>
            </a:r>
            <a:r>
              <a:rPr lang="fi-FI" sz="3200" dirty="0" err="1">
                <a:solidFill>
                  <a:srgbClr val="FFC000"/>
                </a:solidFill>
              </a:rPr>
              <a:t>teacher</a:t>
            </a:r>
            <a:r>
              <a:rPr lang="fi-FI" sz="3200" dirty="0">
                <a:solidFill>
                  <a:srgbClr val="FFC000"/>
                </a:solidFill>
              </a:rPr>
              <a:t> </a:t>
            </a:r>
            <a:r>
              <a:rPr lang="fi-FI" sz="3200" dirty="0" err="1" smtClean="0">
                <a:solidFill>
                  <a:srgbClr val="FFC000"/>
                </a:solidFill>
              </a:rPr>
              <a:t>education</a:t>
            </a:r>
            <a:r>
              <a:rPr lang="fi-FI" sz="3200" dirty="0" smtClean="0">
                <a:solidFill>
                  <a:srgbClr val="FFC000"/>
                </a:solidFill>
              </a:rPr>
              <a:t>?</a:t>
            </a:r>
            <a:br>
              <a:rPr lang="fi-FI" sz="3200" dirty="0" smtClean="0">
                <a:solidFill>
                  <a:srgbClr val="FFC000"/>
                </a:solidFill>
              </a:rPr>
            </a:br>
            <a:r>
              <a:rPr lang="fi-FI" sz="3200" dirty="0" err="1" smtClean="0">
                <a:solidFill>
                  <a:srgbClr val="FFC000"/>
                </a:solidFill>
              </a:rPr>
              <a:t>Experiences</a:t>
            </a:r>
            <a:r>
              <a:rPr lang="fi-FI" sz="3200" dirty="0" smtClean="0">
                <a:solidFill>
                  <a:srgbClr val="FFC000"/>
                </a:solidFill>
              </a:rPr>
              <a:t> </a:t>
            </a:r>
            <a:r>
              <a:rPr lang="fi-FI" sz="3200" dirty="0">
                <a:solidFill>
                  <a:srgbClr val="FFC000"/>
                </a:solidFill>
              </a:rPr>
              <a:t>of </a:t>
            </a:r>
            <a:r>
              <a:rPr lang="fi-FI" sz="3200" dirty="0" err="1">
                <a:solidFill>
                  <a:srgbClr val="FFC000"/>
                </a:solidFill>
              </a:rPr>
              <a:t>research</a:t>
            </a:r>
            <a:r>
              <a:rPr lang="fi-FI" sz="3200" dirty="0">
                <a:solidFill>
                  <a:srgbClr val="FFC000"/>
                </a:solidFill>
              </a:rPr>
              <a:t> and </a:t>
            </a:r>
            <a:r>
              <a:rPr lang="fi-FI" sz="3200" dirty="0" err="1" smtClean="0">
                <a:solidFill>
                  <a:srgbClr val="FFC000"/>
                </a:solidFill>
              </a:rPr>
              <a:t>practice</a:t>
            </a:r>
            <a:r>
              <a:rPr lang="en-GB" sz="3200" dirty="0" smtClean="0">
                <a:solidFill>
                  <a:srgbClr val="FFC000"/>
                </a:solidFill>
              </a:rPr>
              <a:t/>
            </a:r>
            <a:br>
              <a:rPr lang="en-GB" sz="3200" dirty="0" smtClean="0">
                <a:solidFill>
                  <a:srgbClr val="FFC000"/>
                </a:solidFill>
              </a:rPr>
            </a:br>
            <a:r>
              <a:rPr lang="en-GB" sz="2000" dirty="0" smtClean="0">
                <a:solidFill>
                  <a:srgbClr val="FFC000"/>
                </a:solidFill>
              </a:rPr>
              <a:t/>
            </a:r>
            <a:br>
              <a:rPr lang="en-GB" sz="2000" dirty="0" smtClean="0">
                <a:solidFill>
                  <a:srgbClr val="FFC000"/>
                </a:solidFill>
              </a:rPr>
            </a:br>
            <a:r>
              <a:rPr lang="fi-FI" sz="1800" dirty="0" err="1">
                <a:solidFill>
                  <a:srgbClr val="FDBF59"/>
                </a:solidFill>
              </a:rPr>
              <a:t>Foro</a:t>
            </a:r>
            <a:r>
              <a:rPr lang="fi-FI" sz="1800" dirty="0">
                <a:solidFill>
                  <a:srgbClr val="FDBF59"/>
                </a:solidFill>
              </a:rPr>
              <a:t> </a:t>
            </a:r>
            <a:r>
              <a:rPr lang="fi-FI" sz="1800" dirty="0" err="1">
                <a:solidFill>
                  <a:srgbClr val="FDBF59"/>
                </a:solidFill>
              </a:rPr>
              <a:t>Nacional</a:t>
            </a:r>
            <a:r>
              <a:rPr lang="fi-FI" sz="1800" dirty="0">
                <a:solidFill>
                  <a:srgbClr val="FDBF59"/>
                </a:solidFill>
              </a:rPr>
              <a:t> STEM </a:t>
            </a:r>
            <a:r>
              <a:rPr lang="fi-FI" sz="1800" dirty="0" smtClean="0">
                <a:solidFill>
                  <a:srgbClr val="FDBF59"/>
                </a:solidFill>
              </a:rPr>
              <a:t/>
            </a:r>
            <a:br>
              <a:rPr lang="fi-FI" sz="1800" dirty="0" smtClean="0">
                <a:solidFill>
                  <a:srgbClr val="FDBF59"/>
                </a:solidFill>
              </a:rPr>
            </a:br>
            <a:r>
              <a:rPr lang="fi-FI" sz="1800" dirty="0" err="1" smtClean="0">
                <a:solidFill>
                  <a:srgbClr val="FFC000"/>
                </a:solidFill>
              </a:rPr>
              <a:t>Monday</a:t>
            </a:r>
            <a:r>
              <a:rPr lang="fi-FI" sz="1800" dirty="0" smtClean="0">
                <a:solidFill>
                  <a:srgbClr val="FFC000"/>
                </a:solidFill>
              </a:rPr>
              <a:t> </a:t>
            </a:r>
            <a:r>
              <a:rPr lang="fi-FI" sz="1800" dirty="0">
                <a:solidFill>
                  <a:srgbClr val="FFC000"/>
                </a:solidFill>
              </a:rPr>
              <a:t>October 16</a:t>
            </a:r>
            <a:r>
              <a:rPr lang="fi-FI" sz="1800" baseline="30000" dirty="0">
                <a:solidFill>
                  <a:srgbClr val="FFC000"/>
                </a:solidFill>
              </a:rPr>
              <a:t>th</a:t>
            </a:r>
            <a:r>
              <a:rPr lang="fi-FI" sz="1800" dirty="0">
                <a:solidFill>
                  <a:srgbClr val="FFC000"/>
                </a:solidFill>
              </a:rPr>
              <a:t> at 9:30am, </a:t>
            </a:r>
            <a:r>
              <a:rPr lang="en-US" sz="1800" dirty="0">
                <a:solidFill>
                  <a:srgbClr val="FFC000"/>
                </a:solidFill>
              </a:rPr>
              <a:t>2015 Lima</a:t>
            </a:r>
            <a:r>
              <a:rPr lang="en-US" sz="1800" dirty="0" smtClean="0">
                <a:solidFill>
                  <a:srgbClr val="FFC000"/>
                </a:solidFill>
              </a:rPr>
              <a:t>, Peru </a:t>
            </a:r>
            <a:endParaRPr lang="fi-FI" sz="1800" dirty="0">
              <a:solidFill>
                <a:srgbClr val="FFC000"/>
              </a:solidFill>
            </a:endParaRPr>
          </a:p>
        </p:txBody>
      </p:sp>
      <p:sp>
        <p:nvSpPr>
          <p:cNvPr id="3075" name="Rectangle 3"/>
          <p:cNvSpPr>
            <a:spLocks noGrp="1" noChangeArrowheads="1"/>
          </p:cNvSpPr>
          <p:nvPr>
            <p:ph type="subTitle" idx="1"/>
          </p:nvPr>
        </p:nvSpPr>
        <p:spPr>
          <a:xfrm>
            <a:off x="4283968" y="5157192"/>
            <a:ext cx="5410200" cy="1384300"/>
          </a:xfrm>
        </p:spPr>
        <p:txBody>
          <a:bodyPr/>
          <a:lstStyle/>
          <a:p>
            <a:pPr>
              <a:lnSpc>
                <a:spcPct val="100000"/>
              </a:lnSpc>
            </a:pPr>
            <a:endParaRPr lang="fi-FI" sz="1600" dirty="0" smtClean="0">
              <a:solidFill>
                <a:srgbClr val="FFC000"/>
              </a:solidFill>
            </a:endParaRPr>
          </a:p>
          <a:p>
            <a:pPr>
              <a:lnSpc>
                <a:spcPct val="100000"/>
              </a:lnSpc>
            </a:pPr>
            <a:endParaRPr lang="fi-FI" sz="1600" dirty="0" smtClean="0">
              <a:solidFill>
                <a:srgbClr val="FFC000"/>
              </a:solidFill>
            </a:endParaRPr>
          </a:p>
          <a:p>
            <a:pPr>
              <a:lnSpc>
                <a:spcPct val="100000"/>
              </a:lnSpc>
            </a:pPr>
            <a:r>
              <a:rPr lang="en-US" sz="1600" i="1" dirty="0">
                <a:solidFill>
                  <a:srgbClr val="FFC000"/>
                </a:solidFill>
              </a:rPr>
              <a:t>Jari Lavonen</a:t>
            </a:r>
            <a:r>
              <a:rPr lang="en-GB" sz="1600" i="1" dirty="0">
                <a:solidFill>
                  <a:srgbClr val="FFC000"/>
                </a:solidFill>
              </a:rPr>
              <a:t>, </a:t>
            </a:r>
            <a:r>
              <a:rPr lang="pl-PL" sz="1600" i="1" dirty="0">
                <a:solidFill>
                  <a:srgbClr val="FFC000"/>
                </a:solidFill>
              </a:rPr>
              <a:t>Department of </a:t>
            </a:r>
            <a:r>
              <a:rPr lang="en-US" sz="1600" i="1" dirty="0">
                <a:solidFill>
                  <a:srgbClr val="FFC000"/>
                </a:solidFill>
              </a:rPr>
              <a:t>Teacher </a:t>
            </a:r>
            <a:r>
              <a:rPr lang="pl-PL" sz="1600" i="1" dirty="0">
                <a:solidFill>
                  <a:srgbClr val="FFC000"/>
                </a:solidFill>
              </a:rPr>
              <a:t>Education, University of Helsinki,</a:t>
            </a:r>
            <a:r>
              <a:rPr lang="en-GB" sz="1600" i="1" dirty="0">
                <a:solidFill>
                  <a:srgbClr val="FFC000"/>
                </a:solidFill>
              </a:rPr>
              <a:t> </a:t>
            </a:r>
            <a:r>
              <a:rPr lang="en-GB" sz="1600" i="1" dirty="0" smtClean="0">
                <a:solidFill>
                  <a:srgbClr val="FFC000"/>
                </a:solidFill>
              </a:rPr>
              <a:t>Finland</a:t>
            </a:r>
          </a:p>
          <a:p>
            <a:pPr>
              <a:lnSpc>
                <a:spcPct val="100000"/>
              </a:lnSpc>
            </a:pPr>
            <a:r>
              <a:rPr lang="en-GB" sz="1600" i="1" dirty="0" err="1" smtClean="0">
                <a:solidFill>
                  <a:srgbClr val="FFC000"/>
                </a:solidFill>
              </a:rPr>
              <a:t>Jari.Lavonen@Helsinki.Fi</a:t>
            </a:r>
            <a:endParaRPr lang="en-GB" sz="1600" dirty="0" smtClean="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291" y="5589240"/>
            <a:ext cx="1766979" cy="129614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pPr>
              <a:lnSpc>
                <a:spcPct val="100000"/>
              </a:lnSpc>
            </a:pPr>
            <a:r>
              <a:rPr lang="en-US" dirty="0" smtClean="0"/>
              <a:t>Individual </a:t>
            </a:r>
            <a:r>
              <a:rPr lang="en-US" dirty="0"/>
              <a:t>characteristics </a:t>
            </a:r>
            <a:r>
              <a:rPr lang="en-US" dirty="0" smtClean="0"/>
              <a:t>of </a:t>
            </a:r>
            <a:br>
              <a:rPr lang="en-US" dirty="0" smtClean="0"/>
            </a:br>
            <a:r>
              <a:rPr lang="en-US" dirty="0" smtClean="0"/>
              <a:t>a professional teacher</a:t>
            </a:r>
            <a:r>
              <a:rPr lang="en-US" sz="1600" dirty="0" smtClean="0"/>
              <a:t/>
            </a:r>
            <a:br>
              <a:rPr lang="en-US" sz="1600" dirty="0" smtClean="0"/>
            </a:br>
            <a:r>
              <a:rPr lang="en-US" sz="1600" dirty="0" smtClean="0"/>
              <a:t>(Hargreaves </a:t>
            </a:r>
            <a:r>
              <a:rPr lang="en-US" sz="1600" dirty="0"/>
              <a:t>&amp; Goodson, 1996; Evans, 2008; </a:t>
            </a:r>
            <a:r>
              <a:rPr lang="en-US" sz="1600" dirty="0" err="1"/>
              <a:t>Freidson</a:t>
            </a:r>
            <a:r>
              <a:rPr lang="en-US" sz="1600" dirty="0"/>
              <a:t>, 2001; Urban &amp; </a:t>
            </a:r>
            <a:r>
              <a:rPr lang="en-US" sz="1600" dirty="0" err="1"/>
              <a:t>Dalli</a:t>
            </a:r>
            <a:r>
              <a:rPr lang="en-US" sz="1600" dirty="0"/>
              <a:t>, </a:t>
            </a:r>
            <a:r>
              <a:rPr lang="en-US" sz="1600" dirty="0" smtClean="0"/>
              <a:t>2011; </a:t>
            </a:r>
            <a:r>
              <a:rPr lang="en-US" sz="1600" dirty="0" err="1" smtClean="0"/>
              <a:t>Evetts</a:t>
            </a:r>
            <a:r>
              <a:rPr lang="en-US" sz="1600" dirty="0"/>
              <a:t>, </a:t>
            </a:r>
            <a:r>
              <a:rPr lang="en-US" sz="1600" dirty="0" smtClean="0"/>
              <a:t>2012)</a:t>
            </a:r>
            <a:endParaRPr lang="fi-FI" sz="1400" dirty="0"/>
          </a:p>
        </p:txBody>
      </p:sp>
      <p:sp>
        <p:nvSpPr>
          <p:cNvPr id="3" name="Content Placeholder 2"/>
          <p:cNvSpPr>
            <a:spLocks noGrp="1"/>
          </p:cNvSpPr>
          <p:nvPr>
            <p:ph idx="1"/>
          </p:nvPr>
        </p:nvSpPr>
        <p:spPr>
          <a:xfrm>
            <a:off x="1892300" y="1412776"/>
            <a:ext cx="7288212" cy="4953000"/>
          </a:xfrm>
        </p:spPr>
        <p:txBody>
          <a:bodyPr/>
          <a:lstStyle/>
          <a:p>
            <a:pPr marL="0" indent="0">
              <a:buNone/>
            </a:pPr>
            <a:r>
              <a:rPr lang="en-US" b="1" dirty="0" smtClean="0"/>
              <a:t> </a:t>
            </a:r>
            <a:endParaRPr lang="en-US" sz="1800" dirty="0" smtClean="0"/>
          </a:p>
          <a:p>
            <a:r>
              <a:rPr lang="en-US" dirty="0" smtClean="0"/>
              <a:t>Conceptual </a:t>
            </a:r>
            <a:r>
              <a:rPr lang="en-US" u="sng" dirty="0" smtClean="0"/>
              <a:t>knowledge base </a:t>
            </a:r>
            <a:r>
              <a:rPr lang="en-US" dirty="0"/>
              <a:t>,</a:t>
            </a:r>
            <a:r>
              <a:rPr lang="en-US" dirty="0" smtClean="0"/>
              <a:t> </a:t>
            </a:r>
          </a:p>
          <a:p>
            <a:r>
              <a:rPr lang="en-US" dirty="0" smtClean="0"/>
              <a:t>Specific </a:t>
            </a:r>
            <a:r>
              <a:rPr lang="en-US" u="sng" dirty="0" smtClean="0"/>
              <a:t>professional ideology</a:t>
            </a:r>
            <a:r>
              <a:rPr lang="en-US" dirty="0" smtClean="0"/>
              <a:t>, incl. shared understanding of professional </a:t>
            </a:r>
            <a:r>
              <a:rPr lang="en-US" u="sng" dirty="0" smtClean="0"/>
              <a:t>values and ethics code </a:t>
            </a:r>
            <a:r>
              <a:rPr lang="en-US" dirty="0" smtClean="0"/>
              <a:t>.</a:t>
            </a:r>
          </a:p>
          <a:p>
            <a:pPr marL="0" indent="0">
              <a:buNone/>
            </a:pPr>
            <a:endParaRPr lang="en-US" dirty="0" smtClean="0"/>
          </a:p>
          <a:p>
            <a:r>
              <a:rPr lang="en-US" dirty="0" smtClean="0"/>
              <a:t>Include </a:t>
            </a:r>
            <a:r>
              <a:rPr lang="en-US" u="sng" dirty="0" smtClean="0"/>
              <a:t>social and individual elements</a:t>
            </a:r>
          </a:p>
          <a:p>
            <a:r>
              <a:rPr lang="en-US" dirty="0" smtClean="0"/>
              <a:t>Strong </a:t>
            </a:r>
            <a:r>
              <a:rPr lang="en-US" u="sng" dirty="0" smtClean="0"/>
              <a:t>institutionalization</a:t>
            </a:r>
            <a:r>
              <a:rPr lang="en-US" dirty="0" smtClean="0"/>
              <a:t> of an occupational group.</a:t>
            </a:r>
          </a:p>
          <a:p>
            <a:endParaRPr lang="en-US" dirty="0" smtClean="0"/>
          </a:p>
          <a:p>
            <a:r>
              <a:rPr lang="en-US" u="sng" dirty="0"/>
              <a:t>Self-regulation</a:t>
            </a:r>
            <a:r>
              <a:rPr lang="en-US" dirty="0"/>
              <a:t> of and -control over the work </a:t>
            </a:r>
            <a:br>
              <a:rPr lang="en-US" dirty="0"/>
            </a:br>
            <a:r>
              <a:rPr lang="en-US" dirty="0"/>
              <a:t>(self-assessment)</a:t>
            </a:r>
            <a:endParaRPr lang="en-US" u="sng" dirty="0" smtClean="0"/>
          </a:p>
          <a:p>
            <a:r>
              <a:rPr lang="en-US" u="sng" dirty="0" smtClean="0"/>
              <a:t>Autonomous role in </a:t>
            </a:r>
            <a:r>
              <a:rPr lang="en-US" dirty="0" smtClean="0"/>
              <a:t>planning and implementation </a:t>
            </a:r>
            <a:br>
              <a:rPr lang="en-US" dirty="0" smtClean="0"/>
            </a:br>
            <a:r>
              <a:rPr lang="en-US" dirty="0" smtClean="0"/>
              <a:t>(academic expertise).</a:t>
            </a:r>
          </a:p>
          <a:p>
            <a:r>
              <a:rPr lang="en-US" dirty="0" smtClean="0"/>
              <a:t>Work (activities) is complex and </a:t>
            </a:r>
            <a:r>
              <a:rPr lang="en-US" u="sng" dirty="0" smtClean="0"/>
              <a:t>not easy to standardize</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663DB54-CAA1-4FF1-A656-126DF26C6362}" type="slidenum">
              <a:rPr lang="en-US" smtClean="0"/>
              <a:pPr>
                <a:defRPr/>
              </a:pPr>
              <a:t>10</a:t>
            </a:fld>
            <a:endParaRPr lang="en-US"/>
          </a:p>
        </p:txBody>
      </p:sp>
      <p:sp>
        <p:nvSpPr>
          <p:cNvPr id="18" name="TextBox 17"/>
          <p:cNvSpPr txBox="1"/>
          <p:nvPr/>
        </p:nvSpPr>
        <p:spPr>
          <a:xfrm>
            <a:off x="150958" y="1988840"/>
            <a:ext cx="1415772" cy="923330"/>
          </a:xfrm>
          <a:prstGeom prst="rect">
            <a:avLst/>
          </a:prstGeom>
          <a:noFill/>
        </p:spPr>
        <p:txBody>
          <a:bodyPr wrap="none" rtlCol="0">
            <a:spAutoFit/>
          </a:bodyPr>
          <a:lstStyle/>
          <a:p>
            <a:pPr algn="ctr"/>
            <a:r>
              <a:rPr lang="en-US" sz="1800" i="1" dirty="0">
                <a:solidFill>
                  <a:schemeClr val="tx2"/>
                </a:solidFill>
                <a:latin typeface="+mn-lt"/>
              </a:rPr>
              <a:t>high quality </a:t>
            </a:r>
            <a:r>
              <a:rPr lang="en-US" sz="1800" i="1" dirty="0" smtClean="0">
                <a:solidFill>
                  <a:schemeClr val="tx2"/>
                </a:solidFill>
                <a:latin typeface="+mn-lt"/>
              </a:rPr>
              <a:t/>
            </a:r>
            <a:br>
              <a:rPr lang="en-US" sz="1800" i="1" dirty="0" smtClean="0">
                <a:solidFill>
                  <a:schemeClr val="tx2"/>
                </a:solidFill>
                <a:latin typeface="+mn-lt"/>
              </a:rPr>
            </a:br>
            <a:r>
              <a:rPr lang="en-US" sz="1800" i="1" dirty="0" smtClean="0">
                <a:solidFill>
                  <a:schemeClr val="tx2"/>
                </a:solidFill>
                <a:latin typeface="+mn-lt"/>
              </a:rPr>
              <a:t>knowledge</a:t>
            </a:r>
          </a:p>
          <a:p>
            <a:pPr algn="ctr"/>
            <a:r>
              <a:rPr lang="en-US" sz="1800" i="1" dirty="0" smtClean="0">
                <a:solidFill>
                  <a:schemeClr val="tx2"/>
                </a:solidFill>
                <a:latin typeface="+mn-lt"/>
              </a:rPr>
              <a:t>base</a:t>
            </a:r>
            <a:endParaRPr lang="fi-FI" sz="1800" i="1" dirty="0">
              <a:solidFill>
                <a:schemeClr val="tx2"/>
              </a:solidFill>
              <a:latin typeface="+mn-lt"/>
            </a:endParaRPr>
          </a:p>
        </p:txBody>
      </p:sp>
      <p:sp>
        <p:nvSpPr>
          <p:cNvPr id="20" name="TextBox 19"/>
          <p:cNvSpPr txBox="1"/>
          <p:nvPr/>
        </p:nvSpPr>
        <p:spPr>
          <a:xfrm>
            <a:off x="160174" y="3452400"/>
            <a:ext cx="1454244" cy="646331"/>
          </a:xfrm>
          <a:prstGeom prst="rect">
            <a:avLst/>
          </a:prstGeom>
          <a:noFill/>
        </p:spPr>
        <p:txBody>
          <a:bodyPr wrap="none" rtlCol="0">
            <a:spAutoFit/>
          </a:bodyPr>
          <a:lstStyle/>
          <a:p>
            <a:pPr algn="ctr"/>
            <a:r>
              <a:rPr lang="fi-FI" sz="1800" i="1" dirty="0" err="1">
                <a:solidFill>
                  <a:schemeClr val="tx2"/>
                </a:solidFill>
                <a:latin typeface="+mn-lt"/>
              </a:rPr>
              <a:t>n</a:t>
            </a:r>
            <a:r>
              <a:rPr lang="fi-FI" sz="1800" i="1" dirty="0" err="1" smtClean="0">
                <a:solidFill>
                  <a:schemeClr val="tx2"/>
                </a:solidFill>
                <a:latin typeface="+mn-lt"/>
              </a:rPr>
              <a:t>etworks</a:t>
            </a:r>
            <a:r>
              <a:rPr lang="fi-FI" sz="1800" i="1" dirty="0" smtClean="0">
                <a:solidFill>
                  <a:schemeClr val="tx2"/>
                </a:solidFill>
                <a:latin typeface="+mn-lt"/>
              </a:rPr>
              <a:t> &amp;</a:t>
            </a:r>
            <a:br>
              <a:rPr lang="fi-FI" sz="1800" i="1" dirty="0" smtClean="0">
                <a:solidFill>
                  <a:schemeClr val="tx2"/>
                </a:solidFill>
                <a:latin typeface="+mn-lt"/>
              </a:rPr>
            </a:br>
            <a:r>
              <a:rPr lang="fi-FI" sz="1800" i="1" dirty="0" err="1" smtClean="0">
                <a:solidFill>
                  <a:schemeClr val="tx2"/>
                </a:solidFill>
                <a:latin typeface="+mn-lt"/>
              </a:rPr>
              <a:t>partnerships</a:t>
            </a:r>
            <a:endParaRPr lang="fi-FI" sz="1800" i="1" dirty="0">
              <a:solidFill>
                <a:schemeClr val="tx2"/>
              </a:solidFill>
              <a:latin typeface="+mn-lt"/>
            </a:endParaRPr>
          </a:p>
        </p:txBody>
      </p:sp>
      <p:sp>
        <p:nvSpPr>
          <p:cNvPr id="22" name="TextBox 21"/>
          <p:cNvSpPr txBox="1"/>
          <p:nvPr/>
        </p:nvSpPr>
        <p:spPr>
          <a:xfrm>
            <a:off x="402227" y="5158933"/>
            <a:ext cx="970137" cy="584775"/>
          </a:xfrm>
          <a:prstGeom prst="rect">
            <a:avLst/>
          </a:prstGeom>
          <a:solidFill>
            <a:schemeClr val="bg1"/>
          </a:solidFill>
        </p:spPr>
        <p:txBody>
          <a:bodyPr wrap="none" rtlCol="0">
            <a:spAutoFit/>
          </a:bodyPr>
          <a:lstStyle/>
          <a:p>
            <a:pPr algn="ctr"/>
            <a:r>
              <a:rPr lang="fi-FI" sz="1600" i="1" dirty="0" err="1" smtClean="0">
                <a:solidFill>
                  <a:schemeClr val="tx2"/>
                </a:solidFill>
                <a:latin typeface="+mn-lt"/>
              </a:rPr>
              <a:t>life-long-</a:t>
            </a:r>
            <a:r>
              <a:rPr lang="fi-FI" sz="1600" i="1" dirty="0" smtClean="0">
                <a:solidFill>
                  <a:schemeClr val="tx2"/>
                </a:solidFill>
                <a:latin typeface="+mn-lt"/>
              </a:rPr>
              <a:t/>
            </a:r>
            <a:br>
              <a:rPr lang="fi-FI" sz="1600" i="1" dirty="0" smtClean="0">
                <a:solidFill>
                  <a:schemeClr val="tx2"/>
                </a:solidFill>
                <a:latin typeface="+mn-lt"/>
              </a:rPr>
            </a:br>
            <a:r>
              <a:rPr lang="fi-FI" sz="1600" i="1" dirty="0" err="1" smtClean="0">
                <a:solidFill>
                  <a:schemeClr val="tx2"/>
                </a:solidFill>
                <a:latin typeface="+mn-lt"/>
              </a:rPr>
              <a:t>learning</a:t>
            </a:r>
            <a:endParaRPr lang="fi-FI" sz="1600" i="1" dirty="0">
              <a:solidFill>
                <a:schemeClr val="tx2"/>
              </a:solidFill>
              <a:latin typeface="+mn-lt"/>
            </a:endParaRPr>
          </a:p>
        </p:txBody>
      </p:sp>
    </p:spTree>
    <p:extLst>
      <p:ext uri="{BB962C8B-B14F-4D97-AF65-F5344CB8AC3E}">
        <p14:creationId xmlns:p14="http://schemas.microsoft.com/office/powerpoint/2010/main" val="2121177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152304" y="1916832"/>
            <a:ext cx="2880320" cy="360040"/>
          </a:xfrm>
          <a:prstGeom prst="rect">
            <a:avLst/>
          </a:prstGeom>
          <a:solidFill>
            <a:srgbClr val="FEEEA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US" dirty="0" smtClean="0"/>
              <a:t>Research on teacher </a:t>
            </a:r>
            <a:r>
              <a:rPr lang="en-US" u="sng" dirty="0" smtClean="0"/>
              <a:t>professionalism</a:t>
            </a:r>
            <a:r>
              <a:rPr lang="en-US" dirty="0" smtClean="0"/>
              <a:t> </a:t>
            </a:r>
            <a:r>
              <a:rPr lang="en-US" dirty="0"/>
              <a:t>refers to status of teachers and depends on </a:t>
            </a:r>
            <a:r>
              <a:rPr lang="en-US" dirty="0" smtClean="0"/>
              <a:t>…</a:t>
            </a:r>
            <a:br>
              <a:rPr lang="en-US" dirty="0" smtClean="0"/>
            </a:br>
            <a:r>
              <a:rPr lang="en-US" sz="1800" dirty="0" smtClean="0"/>
              <a:t>(Müller </a:t>
            </a:r>
            <a:r>
              <a:rPr lang="en-US" sz="1800" dirty="0"/>
              <a:t>et al, </a:t>
            </a:r>
            <a:r>
              <a:rPr lang="en-US" sz="1800" dirty="0" smtClean="0"/>
              <a:t>2010; </a:t>
            </a:r>
            <a:r>
              <a:rPr lang="en-US" sz="1800" dirty="0"/>
              <a:t>TALIS 2008 </a:t>
            </a:r>
            <a:r>
              <a:rPr lang="en-US" sz="1800" dirty="0" smtClean="0"/>
              <a:t>survey)</a:t>
            </a:r>
            <a:endParaRPr lang="fi-FI" sz="1800" dirty="0"/>
          </a:p>
        </p:txBody>
      </p:sp>
      <p:sp>
        <p:nvSpPr>
          <p:cNvPr id="3" name="Content Placeholder 2"/>
          <p:cNvSpPr>
            <a:spLocks noGrp="1"/>
          </p:cNvSpPr>
          <p:nvPr>
            <p:ph idx="1"/>
          </p:nvPr>
        </p:nvSpPr>
        <p:spPr>
          <a:xfrm>
            <a:off x="1835150" y="1860376"/>
            <a:ext cx="7010400" cy="4953000"/>
          </a:xfrm>
        </p:spPr>
        <p:txBody>
          <a:bodyPr/>
          <a:lstStyle/>
          <a:p>
            <a:r>
              <a:rPr lang="en-US" dirty="0"/>
              <a:t>individual characteristics (teacher knowledge, teaching philosophy, interaction skills, </a:t>
            </a:r>
            <a:r>
              <a:rPr lang="en-US" dirty="0" smtClean="0"/>
              <a:t>…)</a:t>
            </a:r>
            <a:r>
              <a:rPr lang="en-US" u="sng" dirty="0"/>
              <a:t> </a:t>
            </a:r>
            <a:endParaRPr lang="en-US" u="sng" dirty="0" smtClean="0"/>
          </a:p>
          <a:p>
            <a:endParaRPr lang="en-US" u="sng" dirty="0"/>
          </a:p>
          <a:p>
            <a:r>
              <a:rPr lang="en-US" u="sng" dirty="0" smtClean="0"/>
              <a:t>school </a:t>
            </a:r>
            <a:r>
              <a:rPr lang="en-US" u="sng" dirty="0"/>
              <a:t>level factors </a:t>
            </a:r>
            <a:r>
              <a:rPr lang="en-US" dirty="0"/>
              <a:t>(shared leadership, collaboration, </a:t>
            </a:r>
            <a:r>
              <a:rPr lang="en-US" i="1" dirty="0"/>
              <a:t>school-society-family</a:t>
            </a:r>
            <a:r>
              <a:rPr lang="en-US" dirty="0"/>
              <a:t> partnership </a:t>
            </a:r>
            <a:r>
              <a:rPr lang="en-US" dirty="0" smtClean="0"/>
              <a:t>…)</a:t>
            </a:r>
          </a:p>
          <a:p>
            <a:endParaRPr lang="en-US" u="sng" dirty="0"/>
          </a:p>
          <a:p>
            <a:r>
              <a:rPr lang="en-US" u="sng" dirty="0" smtClean="0"/>
              <a:t>cultural </a:t>
            </a:r>
            <a:r>
              <a:rPr lang="en-US" u="sng" dirty="0"/>
              <a:t>and </a:t>
            </a:r>
            <a:r>
              <a:rPr lang="en-US" u="sng" dirty="0" smtClean="0"/>
              <a:t>education policy factors at state level or context </a:t>
            </a:r>
            <a:r>
              <a:rPr lang="en-US" dirty="0" smtClean="0"/>
              <a:t>(</a:t>
            </a:r>
            <a:r>
              <a:rPr lang="en-US" i="1" dirty="0" smtClean="0"/>
              <a:t>trust culture</a:t>
            </a:r>
            <a:r>
              <a:rPr lang="en-US" dirty="0" smtClean="0"/>
              <a:t>, …)</a:t>
            </a:r>
            <a:br>
              <a:rPr lang="en-US" dirty="0" smtClean="0"/>
            </a:b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1663DB54-CAA1-4FF1-A656-126DF26C6362}" type="slidenum">
              <a:rPr lang="en-US" smtClean="0"/>
              <a:pPr>
                <a:defRPr/>
              </a:pPr>
              <a:t>11</a:t>
            </a:fld>
            <a:endParaRPr lang="en-US"/>
          </a:p>
        </p:txBody>
      </p:sp>
      <p:sp>
        <p:nvSpPr>
          <p:cNvPr id="5" name="Up-Down Arrow 4"/>
          <p:cNvSpPr/>
          <p:nvPr/>
        </p:nvSpPr>
        <p:spPr bwMode="auto">
          <a:xfrm>
            <a:off x="971600" y="2087290"/>
            <a:ext cx="863550" cy="3096344"/>
          </a:xfrm>
          <a:prstGeom prst="upDownArrow">
            <a:avLst/>
          </a:prstGeom>
          <a:solidFill>
            <a:srgbClr val="FFFF66"/>
          </a:solidFill>
          <a:ln w="9525" cap="flat" cmpd="sng" algn="ctr">
            <a:no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3200" b="1" i="0" u="none" strike="noStrike" cap="none" normalizeH="0" baseline="24000" dirty="0" err="1" smtClean="0">
                <a:ln>
                  <a:noFill/>
                </a:ln>
                <a:solidFill>
                  <a:srgbClr val="C09200"/>
                </a:solidFill>
                <a:effectLst/>
                <a:latin typeface="+mn-lt"/>
              </a:rPr>
              <a:t>All</a:t>
            </a:r>
            <a:r>
              <a:rPr kumimoji="0" lang="fi-FI" sz="3200" b="1" i="0" u="none" strike="noStrike" cap="none" normalizeH="0" baseline="24000" dirty="0" smtClean="0">
                <a:ln>
                  <a:noFill/>
                </a:ln>
                <a:solidFill>
                  <a:srgbClr val="C09200"/>
                </a:solidFill>
                <a:effectLst/>
                <a:latin typeface="+mn-lt"/>
              </a:rPr>
              <a:t> </a:t>
            </a:r>
            <a:r>
              <a:rPr kumimoji="0" lang="fi-FI" sz="3200" b="1" i="0" u="none" strike="noStrike" cap="none" normalizeH="0" baseline="24000" dirty="0" err="1" smtClean="0">
                <a:ln>
                  <a:noFill/>
                </a:ln>
                <a:solidFill>
                  <a:srgbClr val="C09200"/>
                </a:solidFill>
                <a:effectLst/>
                <a:latin typeface="+mn-lt"/>
              </a:rPr>
              <a:t>important</a:t>
            </a:r>
            <a:endParaRPr kumimoji="0" lang="fi-FI" sz="900" b="1" i="0" u="none" strike="noStrike" cap="none" normalizeH="0" baseline="24000" dirty="0" smtClean="0">
              <a:ln>
                <a:noFill/>
              </a:ln>
              <a:solidFill>
                <a:srgbClr val="C09200"/>
              </a:solidFill>
              <a:effectLst/>
              <a:latin typeface="+mn-lt"/>
            </a:endParaRPr>
          </a:p>
        </p:txBody>
      </p:sp>
    </p:spTree>
    <p:extLst>
      <p:ext uri="{BB962C8B-B14F-4D97-AF65-F5344CB8AC3E}">
        <p14:creationId xmlns:p14="http://schemas.microsoft.com/office/powerpoint/2010/main" val="1952941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788" y="152400"/>
            <a:ext cx="7288212" cy="1116013"/>
          </a:xfrm>
        </p:spPr>
        <p:txBody>
          <a:bodyPr/>
          <a:lstStyle/>
          <a:p>
            <a:pPr marL="0" indent="0"/>
            <a:r>
              <a:rPr lang="en-GB" dirty="0"/>
              <a:t>A teacher leader </a:t>
            </a:r>
            <a:r>
              <a:rPr lang="en-GB" dirty="0" smtClean="0"/>
              <a:t/>
            </a:r>
            <a:br>
              <a:rPr lang="en-GB" dirty="0" smtClean="0"/>
            </a:br>
            <a:r>
              <a:rPr lang="en-GB" sz="1800" dirty="0" smtClean="0"/>
              <a:t>(</a:t>
            </a:r>
            <a:r>
              <a:rPr lang="en-GB" sz="1800" dirty="0"/>
              <a:t>Lieberman, 1992, Harris, 2003)</a:t>
            </a:r>
          </a:p>
        </p:txBody>
      </p:sp>
      <p:sp>
        <p:nvSpPr>
          <p:cNvPr id="3" name="Content Placeholder 2"/>
          <p:cNvSpPr>
            <a:spLocks noGrp="1"/>
          </p:cNvSpPr>
          <p:nvPr>
            <p:ph idx="1"/>
          </p:nvPr>
        </p:nvSpPr>
        <p:spPr>
          <a:xfrm>
            <a:off x="1855788" y="1268760"/>
            <a:ext cx="7288212" cy="4953000"/>
          </a:xfrm>
        </p:spPr>
        <p:txBody>
          <a:bodyPr/>
          <a:lstStyle/>
          <a:p>
            <a:endParaRPr lang="en-GB" dirty="0" smtClean="0"/>
          </a:p>
          <a:p>
            <a:r>
              <a:rPr lang="en-GB" dirty="0" smtClean="0"/>
              <a:t>is </a:t>
            </a:r>
            <a:r>
              <a:rPr lang="en-GB" dirty="0"/>
              <a:t>goal oriented</a:t>
            </a:r>
          </a:p>
          <a:p>
            <a:r>
              <a:rPr lang="en-GB" dirty="0"/>
              <a:t>can plan, implement and assess his/her own </a:t>
            </a:r>
            <a:r>
              <a:rPr lang="en-GB" dirty="0" smtClean="0"/>
              <a:t>practices </a:t>
            </a:r>
            <a:r>
              <a:rPr lang="en-GB" dirty="0"/>
              <a:t>and </a:t>
            </a:r>
            <a:r>
              <a:rPr lang="en-GB" dirty="0" smtClean="0"/>
              <a:t>students’ </a:t>
            </a:r>
            <a:r>
              <a:rPr lang="en-GB" dirty="0"/>
              <a:t>learning </a:t>
            </a:r>
          </a:p>
          <a:p>
            <a:r>
              <a:rPr lang="en-GB" dirty="0" smtClean="0"/>
              <a:t>has </a:t>
            </a:r>
            <a:r>
              <a:rPr lang="en-GB" dirty="0"/>
              <a:t>deep understanding on teaching and learning </a:t>
            </a:r>
          </a:p>
          <a:p>
            <a:endParaRPr lang="en-GB" dirty="0" smtClean="0"/>
          </a:p>
          <a:p>
            <a:r>
              <a:rPr lang="en-GB" dirty="0" smtClean="0"/>
              <a:t>is </a:t>
            </a:r>
            <a:r>
              <a:rPr lang="en-GB" dirty="0"/>
              <a:t>able to </a:t>
            </a:r>
            <a:r>
              <a:rPr lang="en-GB" u="sng" dirty="0"/>
              <a:t>work collaboratively </a:t>
            </a:r>
            <a:r>
              <a:rPr lang="en-GB" u="sng" dirty="0" smtClean="0"/>
              <a:t>with </a:t>
            </a:r>
            <a:r>
              <a:rPr lang="en-GB" u="sng" dirty="0"/>
              <a:t>other teachers</a:t>
            </a:r>
            <a:r>
              <a:rPr lang="en-GB" dirty="0"/>
              <a:t> </a:t>
            </a:r>
            <a:endParaRPr lang="en-GB" dirty="0" smtClean="0"/>
          </a:p>
          <a:p>
            <a:r>
              <a:rPr lang="en-GB" dirty="0" smtClean="0"/>
              <a:t>is </a:t>
            </a:r>
            <a:r>
              <a:rPr lang="en-GB" dirty="0"/>
              <a:t>a </a:t>
            </a:r>
            <a:r>
              <a:rPr lang="en-GB" u="sng" dirty="0"/>
              <a:t>facilitator, coach, mentor </a:t>
            </a:r>
            <a:r>
              <a:rPr lang="en-GB" dirty="0" smtClean="0"/>
              <a:t>or a </a:t>
            </a:r>
            <a:r>
              <a:rPr lang="en-GB" dirty="0"/>
              <a:t>trainer of </a:t>
            </a:r>
            <a:r>
              <a:rPr lang="en-GB" dirty="0" smtClean="0"/>
              <a:t>other teachers</a:t>
            </a:r>
          </a:p>
          <a:p>
            <a:endParaRPr lang="en-GB" dirty="0" smtClean="0"/>
          </a:p>
          <a:p>
            <a:r>
              <a:rPr lang="en-GB" dirty="0" smtClean="0"/>
              <a:t>is </a:t>
            </a:r>
            <a:r>
              <a:rPr lang="en-GB" u="sng" dirty="0" smtClean="0"/>
              <a:t>able </a:t>
            </a:r>
            <a:r>
              <a:rPr lang="en-GB" u="sng" dirty="0"/>
              <a:t>to consume research based knowledge </a:t>
            </a:r>
            <a:endParaRPr lang="en-GB" u="sng" dirty="0" smtClean="0"/>
          </a:p>
          <a:p>
            <a:r>
              <a:rPr lang="en-GB" dirty="0"/>
              <a:t>Is a curriculum specialist and </a:t>
            </a:r>
            <a:r>
              <a:rPr lang="en-GB" u="sng" dirty="0"/>
              <a:t>innovator for new approaches </a:t>
            </a:r>
          </a:p>
          <a:p>
            <a:r>
              <a:rPr lang="en-GB" dirty="0" smtClean="0"/>
              <a:t>is </a:t>
            </a:r>
            <a:r>
              <a:rPr lang="en-GB" dirty="0"/>
              <a:t>able to </a:t>
            </a:r>
            <a:r>
              <a:rPr lang="en-GB" dirty="0" smtClean="0"/>
              <a:t>use </a:t>
            </a:r>
            <a:r>
              <a:rPr lang="en-GB" dirty="0"/>
              <a:t>assessment outcomes for </a:t>
            </a:r>
            <a:r>
              <a:rPr lang="en-GB" dirty="0" smtClean="0"/>
              <a:t>school </a:t>
            </a:r>
            <a:r>
              <a:rPr lang="en-GB" dirty="0"/>
              <a:t>development. </a:t>
            </a:r>
            <a:endParaRPr lang="fi-FI" dirty="0" smtClean="0"/>
          </a:p>
          <a:p>
            <a:r>
              <a:rPr lang="fi-FI" dirty="0" smtClean="0"/>
              <a:t>…</a:t>
            </a:r>
            <a:endParaRPr lang="en-US" dirty="0"/>
          </a:p>
        </p:txBody>
      </p:sp>
      <p:sp>
        <p:nvSpPr>
          <p:cNvPr id="4" name="Slide Number Placeholder 3"/>
          <p:cNvSpPr>
            <a:spLocks noGrp="1"/>
          </p:cNvSpPr>
          <p:nvPr>
            <p:ph type="sldNum" sz="quarter" idx="10"/>
          </p:nvPr>
        </p:nvSpPr>
        <p:spPr/>
        <p:txBody>
          <a:bodyPr/>
          <a:lstStyle/>
          <a:p>
            <a:pPr>
              <a:defRPr/>
            </a:pPr>
            <a:fld id="{1663DB54-CAA1-4FF1-A656-126DF26C6362}" type="slidenum">
              <a:rPr lang="en-US" smtClean="0"/>
              <a:pPr>
                <a:defRPr/>
              </a:pPr>
              <a:t>12</a:t>
            </a:fld>
            <a:endParaRPr lang="en-US"/>
          </a:p>
        </p:txBody>
      </p:sp>
      <p:sp>
        <p:nvSpPr>
          <p:cNvPr id="6" name="TextBox 5"/>
          <p:cNvSpPr txBox="1"/>
          <p:nvPr/>
        </p:nvSpPr>
        <p:spPr>
          <a:xfrm>
            <a:off x="178566" y="2112166"/>
            <a:ext cx="1287532" cy="646331"/>
          </a:xfrm>
          <a:prstGeom prst="rect">
            <a:avLst/>
          </a:prstGeom>
          <a:noFill/>
        </p:spPr>
        <p:txBody>
          <a:bodyPr wrap="none" rtlCol="0">
            <a:spAutoFit/>
          </a:bodyPr>
          <a:lstStyle/>
          <a:p>
            <a:pPr algn="ctr"/>
            <a:r>
              <a:rPr lang="en-US" sz="1800" i="1" dirty="0" smtClean="0">
                <a:solidFill>
                  <a:schemeClr val="tx2"/>
                </a:solidFill>
                <a:latin typeface="+mn-lt"/>
              </a:rPr>
              <a:t>knowledge</a:t>
            </a:r>
            <a:br>
              <a:rPr lang="en-US" sz="1800" i="1" dirty="0" smtClean="0">
                <a:solidFill>
                  <a:schemeClr val="tx2"/>
                </a:solidFill>
                <a:latin typeface="+mn-lt"/>
              </a:rPr>
            </a:br>
            <a:r>
              <a:rPr lang="en-US" sz="1800" i="1" dirty="0" smtClean="0">
                <a:solidFill>
                  <a:schemeClr val="tx2"/>
                </a:solidFill>
                <a:latin typeface="+mn-lt"/>
              </a:rPr>
              <a:t>base</a:t>
            </a:r>
            <a:endParaRPr lang="fi-FI" sz="1800" i="1" dirty="0">
              <a:solidFill>
                <a:schemeClr val="tx2"/>
              </a:solidFill>
              <a:latin typeface="+mn-lt"/>
            </a:endParaRPr>
          </a:p>
        </p:txBody>
      </p:sp>
      <p:sp>
        <p:nvSpPr>
          <p:cNvPr id="8" name="TextBox 7"/>
          <p:cNvSpPr txBox="1"/>
          <p:nvPr/>
        </p:nvSpPr>
        <p:spPr>
          <a:xfrm>
            <a:off x="152197" y="3617682"/>
            <a:ext cx="1454244" cy="646331"/>
          </a:xfrm>
          <a:prstGeom prst="rect">
            <a:avLst/>
          </a:prstGeom>
          <a:noFill/>
        </p:spPr>
        <p:txBody>
          <a:bodyPr wrap="none" rtlCol="0">
            <a:spAutoFit/>
          </a:bodyPr>
          <a:lstStyle/>
          <a:p>
            <a:pPr algn="ctr"/>
            <a:r>
              <a:rPr lang="fi-FI" sz="1800" i="1" dirty="0" err="1">
                <a:solidFill>
                  <a:schemeClr val="tx2"/>
                </a:solidFill>
                <a:latin typeface="+mn-lt"/>
              </a:rPr>
              <a:t>n</a:t>
            </a:r>
            <a:r>
              <a:rPr lang="fi-FI" sz="1800" i="1" dirty="0" err="1" smtClean="0">
                <a:solidFill>
                  <a:schemeClr val="tx2"/>
                </a:solidFill>
                <a:latin typeface="+mn-lt"/>
              </a:rPr>
              <a:t>etworks</a:t>
            </a:r>
            <a:r>
              <a:rPr lang="fi-FI" sz="1800" i="1" dirty="0" smtClean="0">
                <a:solidFill>
                  <a:schemeClr val="tx2"/>
                </a:solidFill>
                <a:latin typeface="+mn-lt"/>
              </a:rPr>
              <a:t> &amp;</a:t>
            </a:r>
            <a:br>
              <a:rPr lang="fi-FI" sz="1800" i="1" dirty="0" smtClean="0">
                <a:solidFill>
                  <a:schemeClr val="tx2"/>
                </a:solidFill>
                <a:latin typeface="+mn-lt"/>
              </a:rPr>
            </a:br>
            <a:r>
              <a:rPr lang="fi-FI" sz="1800" i="1" dirty="0" err="1" smtClean="0">
                <a:solidFill>
                  <a:schemeClr val="tx2"/>
                </a:solidFill>
                <a:latin typeface="+mn-lt"/>
              </a:rPr>
              <a:t>partnerships</a:t>
            </a:r>
            <a:endParaRPr lang="fi-FI" sz="1800" i="1" dirty="0">
              <a:solidFill>
                <a:schemeClr val="tx2"/>
              </a:solidFill>
              <a:latin typeface="+mn-lt"/>
            </a:endParaRPr>
          </a:p>
        </p:txBody>
      </p:sp>
      <p:sp>
        <p:nvSpPr>
          <p:cNvPr id="10" name="TextBox 9"/>
          <p:cNvSpPr txBox="1"/>
          <p:nvPr/>
        </p:nvSpPr>
        <p:spPr>
          <a:xfrm>
            <a:off x="287570" y="5085184"/>
            <a:ext cx="1069524" cy="646331"/>
          </a:xfrm>
          <a:prstGeom prst="rect">
            <a:avLst/>
          </a:prstGeom>
          <a:solidFill>
            <a:schemeClr val="bg1"/>
          </a:solidFill>
        </p:spPr>
        <p:txBody>
          <a:bodyPr wrap="none" rtlCol="0">
            <a:spAutoFit/>
          </a:bodyPr>
          <a:lstStyle/>
          <a:p>
            <a:pPr algn="ctr"/>
            <a:r>
              <a:rPr lang="fi-FI" sz="1800" i="1" dirty="0" err="1" smtClean="0">
                <a:solidFill>
                  <a:schemeClr val="tx2"/>
                </a:solidFill>
                <a:latin typeface="+mn-lt"/>
              </a:rPr>
              <a:t>life-long-</a:t>
            </a:r>
            <a:r>
              <a:rPr lang="fi-FI" sz="1800" i="1" dirty="0" smtClean="0">
                <a:solidFill>
                  <a:schemeClr val="tx2"/>
                </a:solidFill>
                <a:latin typeface="+mn-lt"/>
              </a:rPr>
              <a:t/>
            </a:r>
            <a:br>
              <a:rPr lang="fi-FI" sz="1800" i="1" dirty="0" smtClean="0">
                <a:solidFill>
                  <a:schemeClr val="tx2"/>
                </a:solidFill>
                <a:latin typeface="+mn-lt"/>
              </a:rPr>
            </a:br>
            <a:r>
              <a:rPr lang="fi-FI" sz="1800" i="1" dirty="0" err="1" smtClean="0">
                <a:solidFill>
                  <a:schemeClr val="tx2"/>
                </a:solidFill>
                <a:latin typeface="+mn-lt"/>
              </a:rPr>
              <a:t>learning</a:t>
            </a:r>
            <a:endParaRPr lang="fi-FI" sz="1800" i="1" dirty="0">
              <a:solidFill>
                <a:schemeClr val="tx2"/>
              </a:solidFill>
              <a:latin typeface="+mn-lt"/>
            </a:endParaRPr>
          </a:p>
        </p:txBody>
      </p:sp>
    </p:spTree>
    <p:extLst>
      <p:ext uri="{BB962C8B-B14F-4D97-AF65-F5344CB8AC3E}">
        <p14:creationId xmlns:p14="http://schemas.microsoft.com/office/powerpoint/2010/main" val="340352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5A19085-2DD3-446D-A5BC-844A9B9D9FB7}" type="slidenum">
              <a:rPr lang="en-US"/>
              <a:pPr>
                <a:defRPr/>
              </a:pPr>
              <a:t>13</a:t>
            </a:fld>
            <a:endParaRPr lang="en-US" dirty="0"/>
          </a:p>
        </p:txBody>
      </p:sp>
      <p:sp>
        <p:nvSpPr>
          <p:cNvPr id="16387" name="Rectangle 2"/>
          <p:cNvSpPr>
            <a:spLocks noGrp="1" noChangeArrowheads="1"/>
          </p:cNvSpPr>
          <p:nvPr>
            <p:ph type="title"/>
          </p:nvPr>
        </p:nvSpPr>
        <p:spPr/>
        <p:txBody>
          <a:bodyPr/>
          <a:lstStyle/>
          <a:p>
            <a:r>
              <a:rPr lang="en-GB" altLang="fi-FI" dirty="0" smtClean="0"/>
              <a:t>Origins of Knowledge (Where the knowledge of an expert is coming from?)</a:t>
            </a:r>
          </a:p>
        </p:txBody>
      </p:sp>
      <p:sp>
        <p:nvSpPr>
          <p:cNvPr id="9220" name="Rectangle 3"/>
          <p:cNvSpPr>
            <a:spLocks noGrp="1" noChangeArrowheads="1"/>
          </p:cNvSpPr>
          <p:nvPr>
            <p:ph type="body" idx="1"/>
          </p:nvPr>
        </p:nvSpPr>
        <p:spPr>
          <a:xfrm>
            <a:off x="1828800" y="1600200"/>
            <a:ext cx="7315200" cy="4953000"/>
          </a:xfrm>
        </p:spPr>
        <p:txBody>
          <a:bodyPr/>
          <a:lstStyle/>
          <a:p>
            <a:r>
              <a:rPr lang="en-GB" altLang="fi-FI" smtClean="0"/>
              <a:t>From the point of view of origins of knowledge, the knowledge could come from (Hiebert et al., 2002): </a:t>
            </a:r>
          </a:p>
          <a:p>
            <a:pPr lvl="1"/>
            <a:r>
              <a:rPr lang="en-GB" altLang="fi-FI" u="sng" smtClean="0"/>
              <a:t>practice</a:t>
            </a:r>
          </a:p>
          <a:p>
            <a:pPr lvl="2"/>
            <a:r>
              <a:rPr lang="en-GB" altLang="fi-FI" smtClean="0"/>
              <a:t>experience (Dewey, 1938)</a:t>
            </a:r>
          </a:p>
          <a:p>
            <a:pPr lvl="2"/>
            <a:r>
              <a:rPr lang="en-GB" altLang="fi-FI" smtClean="0"/>
              <a:t>practice with feedback (Gagne, 1985)</a:t>
            </a:r>
          </a:p>
          <a:p>
            <a:pPr lvl="2"/>
            <a:r>
              <a:rPr lang="en-GB" altLang="fi-FI" smtClean="0"/>
              <a:t>failure (Schank, 1989)</a:t>
            </a:r>
          </a:p>
          <a:p>
            <a:pPr lvl="2"/>
            <a:r>
              <a:rPr lang="en-GB" altLang="fi-FI" smtClean="0"/>
              <a:t>reflective practice (Ericsson, 2001)</a:t>
            </a:r>
          </a:p>
          <a:p>
            <a:pPr lvl="1"/>
            <a:r>
              <a:rPr lang="en-GB" altLang="fi-FI" u="sng" smtClean="0"/>
              <a:t>professional (theoretical) sources </a:t>
            </a:r>
            <a:r>
              <a:rPr lang="en-GB" altLang="fi-FI" smtClean="0"/>
              <a:t>of information</a:t>
            </a:r>
          </a:p>
          <a:p>
            <a:pPr lvl="2"/>
            <a:r>
              <a:rPr lang="en-GB" altLang="fi-FI" smtClean="0"/>
              <a:t>academic books</a:t>
            </a:r>
          </a:p>
          <a:p>
            <a:pPr lvl="2"/>
            <a:r>
              <a:rPr lang="en-GB" altLang="fi-FI" smtClean="0"/>
              <a:t>lectures</a:t>
            </a:r>
          </a:p>
          <a:p>
            <a:pPr lvl="2"/>
            <a:r>
              <a:rPr lang="en-GB" altLang="fi-FI" smtClean="0"/>
              <a:t>workshops</a:t>
            </a:r>
          </a:p>
          <a:p>
            <a:pPr lvl="2"/>
            <a:r>
              <a:rPr lang="en-GB" altLang="fi-FI" smtClean="0"/>
              <a:t>own research</a:t>
            </a:r>
          </a:p>
          <a:p>
            <a:pPr lvl="1"/>
            <a:r>
              <a:rPr lang="en-GB" altLang="fi-FI" smtClean="0"/>
              <a:t>Combination</a:t>
            </a:r>
          </a:p>
          <a:p>
            <a:pPr lvl="1">
              <a:buFont typeface="Wingdings" pitchFamily="2" charset="2"/>
              <a:buNone/>
            </a:pPr>
            <a:r>
              <a:rPr lang="en-GB" altLang="fi-FI" smtClean="0"/>
              <a:t>					</a:t>
            </a:r>
          </a:p>
          <a:p>
            <a:pPr lvl="1">
              <a:buFont typeface="Wingdings" pitchFamily="2" charset="2"/>
              <a:buNone/>
            </a:pPr>
            <a:endParaRPr lang="en-GB" altLang="fi-FI" smtClean="0"/>
          </a:p>
          <a:p>
            <a:endParaRPr lang="en-GB" altLang="fi-FI" smtClean="0"/>
          </a:p>
          <a:p>
            <a:endParaRPr lang="en-GB" altLang="fi-FI" smtClean="0"/>
          </a:p>
        </p:txBody>
      </p:sp>
    </p:spTree>
    <p:extLst>
      <p:ext uri="{BB962C8B-B14F-4D97-AF65-F5344CB8AC3E}">
        <p14:creationId xmlns:p14="http://schemas.microsoft.com/office/powerpoint/2010/main" val="2864481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20">
                                            <p:txEl>
                                              <p:pRg st="1" end="1"/>
                                            </p:txEl>
                                          </p:spTgt>
                                        </p:tgtEl>
                                        <p:attrNameLst>
                                          <p:attrName>style.visibility</p:attrName>
                                        </p:attrNameLst>
                                      </p:cBhvr>
                                      <p:to>
                                        <p:strVal val="visible"/>
                                      </p:to>
                                    </p:set>
                                    <p:animEffect transition="in" filter="dissolve">
                                      <p:cBhvr>
                                        <p:cTn id="7" dur="500"/>
                                        <p:tgtEl>
                                          <p:spTgt spid="9220">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220">
                                            <p:txEl>
                                              <p:pRg st="2" end="2"/>
                                            </p:txEl>
                                          </p:spTgt>
                                        </p:tgtEl>
                                        <p:attrNameLst>
                                          <p:attrName>style.visibility</p:attrName>
                                        </p:attrNameLst>
                                      </p:cBhvr>
                                      <p:to>
                                        <p:strVal val="visible"/>
                                      </p:to>
                                    </p:set>
                                    <p:animEffect transition="in" filter="dissolve">
                                      <p:cBhvr>
                                        <p:cTn id="10" dur="500"/>
                                        <p:tgtEl>
                                          <p:spTgt spid="9220">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9220">
                                            <p:txEl>
                                              <p:pRg st="3" end="3"/>
                                            </p:txEl>
                                          </p:spTgt>
                                        </p:tgtEl>
                                        <p:attrNameLst>
                                          <p:attrName>style.visibility</p:attrName>
                                        </p:attrNameLst>
                                      </p:cBhvr>
                                      <p:to>
                                        <p:strVal val="visible"/>
                                      </p:to>
                                    </p:set>
                                    <p:animEffect transition="in" filter="dissolve">
                                      <p:cBhvr>
                                        <p:cTn id="13" dur="500"/>
                                        <p:tgtEl>
                                          <p:spTgt spid="9220">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9220">
                                            <p:txEl>
                                              <p:pRg st="4" end="4"/>
                                            </p:txEl>
                                          </p:spTgt>
                                        </p:tgtEl>
                                        <p:attrNameLst>
                                          <p:attrName>style.visibility</p:attrName>
                                        </p:attrNameLst>
                                      </p:cBhvr>
                                      <p:to>
                                        <p:strVal val="visible"/>
                                      </p:to>
                                    </p:set>
                                    <p:animEffect transition="in" filter="dissolve">
                                      <p:cBhvr>
                                        <p:cTn id="16" dur="500"/>
                                        <p:tgtEl>
                                          <p:spTgt spid="9220">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9220">
                                            <p:txEl>
                                              <p:pRg st="5" end="5"/>
                                            </p:txEl>
                                          </p:spTgt>
                                        </p:tgtEl>
                                        <p:attrNameLst>
                                          <p:attrName>style.visibility</p:attrName>
                                        </p:attrNameLst>
                                      </p:cBhvr>
                                      <p:to>
                                        <p:strVal val="visible"/>
                                      </p:to>
                                    </p:set>
                                    <p:animEffect transition="in" filter="dissolve">
                                      <p:cBhvr>
                                        <p:cTn id="19" dur="500"/>
                                        <p:tgtEl>
                                          <p:spTgt spid="9220">
                                            <p:txEl>
                                              <p:pRg st="5" end="5"/>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9220">
                                            <p:txEl>
                                              <p:pRg st="6" end="6"/>
                                            </p:txEl>
                                          </p:spTgt>
                                        </p:tgtEl>
                                        <p:attrNameLst>
                                          <p:attrName>style.visibility</p:attrName>
                                        </p:attrNameLst>
                                      </p:cBhvr>
                                      <p:to>
                                        <p:strVal val="visible"/>
                                      </p:to>
                                    </p:set>
                                    <p:animEffect transition="in" filter="dissolve">
                                      <p:cBhvr>
                                        <p:cTn id="24" dur="500"/>
                                        <p:tgtEl>
                                          <p:spTgt spid="9220">
                                            <p:txEl>
                                              <p:pRg st="6" end="6"/>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9220">
                                            <p:txEl>
                                              <p:pRg st="7" end="7"/>
                                            </p:txEl>
                                          </p:spTgt>
                                        </p:tgtEl>
                                        <p:attrNameLst>
                                          <p:attrName>style.visibility</p:attrName>
                                        </p:attrNameLst>
                                      </p:cBhvr>
                                      <p:to>
                                        <p:strVal val="visible"/>
                                      </p:to>
                                    </p:set>
                                    <p:animEffect transition="in" filter="dissolve">
                                      <p:cBhvr>
                                        <p:cTn id="27" dur="500"/>
                                        <p:tgtEl>
                                          <p:spTgt spid="9220">
                                            <p:txEl>
                                              <p:pRg st="7" end="7"/>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9220">
                                            <p:txEl>
                                              <p:pRg st="8" end="8"/>
                                            </p:txEl>
                                          </p:spTgt>
                                        </p:tgtEl>
                                        <p:attrNameLst>
                                          <p:attrName>style.visibility</p:attrName>
                                        </p:attrNameLst>
                                      </p:cBhvr>
                                      <p:to>
                                        <p:strVal val="visible"/>
                                      </p:to>
                                    </p:set>
                                    <p:animEffect transition="in" filter="dissolve">
                                      <p:cBhvr>
                                        <p:cTn id="30" dur="500"/>
                                        <p:tgtEl>
                                          <p:spTgt spid="9220">
                                            <p:txEl>
                                              <p:pRg st="8" end="8"/>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9220">
                                            <p:txEl>
                                              <p:pRg st="9" end="9"/>
                                            </p:txEl>
                                          </p:spTgt>
                                        </p:tgtEl>
                                        <p:attrNameLst>
                                          <p:attrName>style.visibility</p:attrName>
                                        </p:attrNameLst>
                                      </p:cBhvr>
                                      <p:to>
                                        <p:strVal val="visible"/>
                                      </p:to>
                                    </p:set>
                                    <p:animEffect transition="in" filter="dissolve">
                                      <p:cBhvr>
                                        <p:cTn id="33" dur="500"/>
                                        <p:tgtEl>
                                          <p:spTgt spid="9220">
                                            <p:txEl>
                                              <p:pRg st="9" end="9"/>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9220">
                                            <p:txEl>
                                              <p:pRg st="10" end="10"/>
                                            </p:txEl>
                                          </p:spTgt>
                                        </p:tgtEl>
                                        <p:attrNameLst>
                                          <p:attrName>style.visibility</p:attrName>
                                        </p:attrNameLst>
                                      </p:cBhvr>
                                      <p:to>
                                        <p:strVal val="visible"/>
                                      </p:to>
                                    </p:set>
                                    <p:animEffect transition="in" filter="dissolve">
                                      <p:cBhvr>
                                        <p:cTn id="36" dur="500"/>
                                        <p:tgtEl>
                                          <p:spTgt spid="9220">
                                            <p:txEl>
                                              <p:pRg st="10" end="10"/>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9220">
                                            <p:txEl>
                                              <p:pRg st="11" end="11"/>
                                            </p:txEl>
                                          </p:spTgt>
                                        </p:tgtEl>
                                        <p:attrNameLst>
                                          <p:attrName>style.visibility</p:attrName>
                                        </p:attrNameLst>
                                      </p:cBhvr>
                                      <p:to>
                                        <p:strVal val="visible"/>
                                      </p:to>
                                    </p:set>
                                    <p:animEffect transition="in" filter="dissolve">
                                      <p:cBhvr>
                                        <p:cTn id="39" dur="500"/>
                                        <p:tgtEl>
                                          <p:spTgt spid="922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229236"/>
            <a:ext cx="1600200" cy="1628775"/>
          </a:xfrm>
          <a:prstGeom prst="rect">
            <a:avLst/>
          </a:prstGeom>
        </p:spPr>
      </p:pic>
      <p:pic>
        <p:nvPicPr>
          <p:cNvPr id="8" name="Picture 2" descr="E:\WDC-ELE\wdc-ele kuvia\Opetuslabra posteri-1.jpg"/>
          <p:cNvPicPr>
            <a:picLocks noChangeAspect="1" noChangeArrowheads="1"/>
          </p:cNvPicPr>
          <p:nvPr/>
        </p:nvPicPr>
        <p:blipFill>
          <a:blip r:embed="rId3" cstate="print"/>
          <a:srcRect/>
          <a:stretch>
            <a:fillRect/>
          </a:stretch>
        </p:blipFill>
        <p:spPr bwMode="auto">
          <a:xfrm>
            <a:off x="-520797" y="-891480"/>
            <a:ext cx="10064958" cy="6696744"/>
          </a:xfrm>
          <a:prstGeom prst="rect">
            <a:avLst/>
          </a:prstGeom>
          <a:ln>
            <a:noFill/>
          </a:ln>
          <a:effectLst>
            <a:softEdge rad="112500"/>
          </a:effectLst>
        </p:spPr>
      </p:pic>
      <p:pic>
        <p:nvPicPr>
          <p:cNvPr id="10" name="Picture 2" descr="C:\Users\Lauri\Dropbox\Minervatori\Minervatorin kuvat\Students webpages-18.jpg"/>
          <p:cNvPicPr>
            <a:picLocks noChangeAspect="1" noChangeArrowheads="1"/>
          </p:cNvPicPr>
          <p:nvPr/>
        </p:nvPicPr>
        <p:blipFill>
          <a:blip r:embed="rId4" cstate="print"/>
          <a:srcRect/>
          <a:stretch>
            <a:fillRect/>
          </a:stretch>
        </p:blipFill>
        <p:spPr bwMode="auto">
          <a:xfrm>
            <a:off x="-590843" y="3356992"/>
            <a:ext cx="5359016" cy="3564834"/>
          </a:xfrm>
          <a:prstGeom prst="rect">
            <a:avLst/>
          </a:prstGeom>
          <a:ln>
            <a:noFill/>
          </a:ln>
          <a:effectLst>
            <a:softEdge rad="112500"/>
          </a:effectLst>
        </p:spPr>
      </p:pic>
      <p:pic>
        <p:nvPicPr>
          <p:cNvPr id="9" name="Picture 2" descr="E:\WDC-ELE\wdc-ele kuvia\Opetuslabra posteri-5.jpg"/>
          <p:cNvPicPr>
            <a:picLocks noChangeAspect="1" noChangeArrowheads="1"/>
          </p:cNvPicPr>
          <p:nvPr/>
        </p:nvPicPr>
        <p:blipFill>
          <a:blip r:embed="rId5" cstate="print"/>
          <a:srcRect/>
          <a:stretch>
            <a:fillRect/>
          </a:stretch>
        </p:blipFill>
        <p:spPr bwMode="auto">
          <a:xfrm>
            <a:off x="2950366" y="1372844"/>
            <a:ext cx="8264597" cy="5498869"/>
          </a:xfrm>
          <a:prstGeom prst="rect">
            <a:avLst/>
          </a:prstGeom>
          <a:ln>
            <a:noFill/>
          </a:ln>
          <a:effectLst>
            <a:softEdge rad="112500"/>
          </a:effectLst>
        </p:spPr>
      </p:pic>
      <p:sp>
        <p:nvSpPr>
          <p:cNvPr id="11" name="Tekstiruutu 10"/>
          <p:cNvSpPr txBox="1"/>
          <p:nvPr/>
        </p:nvSpPr>
        <p:spPr>
          <a:xfrm>
            <a:off x="3988431" y="1556792"/>
            <a:ext cx="5179504" cy="2308324"/>
          </a:xfrm>
          <a:prstGeom prst="rect">
            <a:avLst/>
          </a:prstGeom>
          <a:solidFill>
            <a:schemeClr val="accent4">
              <a:lumMod val="95000"/>
              <a:lumOff val="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defTabSz="457200"/>
            <a:r>
              <a:rPr lang="fi-FI" sz="3600" b="1" dirty="0" smtClean="0">
                <a:solidFill>
                  <a:prstClr val="white"/>
                </a:solidFill>
              </a:rPr>
              <a:t>3.</a:t>
            </a:r>
            <a:r>
              <a:rPr lang="fi-FI" sz="3600" b="1" dirty="0" smtClean="0">
                <a:solidFill>
                  <a:schemeClr val="bg1"/>
                </a:solidFill>
                <a:effectLst>
                  <a:outerShdw blurRad="38100" dist="38100" dir="2700000" algn="tl">
                    <a:srgbClr val="000000">
                      <a:alpha val="43137"/>
                    </a:srgbClr>
                  </a:outerShdw>
                </a:effectLst>
              </a:rPr>
              <a:t> </a:t>
            </a:r>
            <a:r>
              <a:rPr lang="fi-FI" sz="3600" b="1" dirty="0">
                <a:solidFill>
                  <a:schemeClr val="bg1"/>
                </a:solidFill>
                <a:effectLst>
                  <a:outerShdw blurRad="38100" dist="38100" dir="2700000" algn="tl">
                    <a:srgbClr val="000000">
                      <a:alpha val="43137"/>
                    </a:srgbClr>
                  </a:outerShdw>
                </a:effectLst>
              </a:rPr>
              <a:t>Education </a:t>
            </a:r>
            <a:r>
              <a:rPr lang="fi-FI" sz="3600" b="1" dirty="0" smtClean="0">
                <a:solidFill>
                  <a:schemeClr val="bg1"/>
                </a:solidFill>
                <a:effectLst>
                  <a:outerShdw blurRad="38100" dist="38100" dir="2700000" algn="tl">
                    <a:srgbClr val="000000">
                      <a:alpha val="43137"/>
                    </a:srgbClr>
                  </a:outerShdw>
                </a:effectLst>
              </a:rPr>
              <a:t>of </a:t>
            </a:r>
            <a:r>
              <a:rPr lang="fi-FI" sz="3600" b="1" u="sng" dirty="0" smtClean="0">
                <a:solidFill>
                  <a:schemeClr val="bg1"/>
                </a:solidFill>
                <a:effectLst>
                  <a:outerShdw blurRad="38100" dist="38100" dir="2700000" algn="tl">
                    <a:srgbClr val="000000">
                      <a:alpha val="43137"/>
                    </a:srgbClr>
                  </a:outerShdw>
                </a:effectLst>
              </a:rPr>
              <a:t>Professional</a:t>
            </a:r>
            <a:r>
              <a:rPr lang="fi-FI" sz="3600" b="1" dirty="0" smtClean="0">
                <a:solidFill>
                  <a:schemeClr val="bg1"/>
                </a:solidFill>
                <a:effectLst>
                  <a:outerShdw blurRad="38100" dist="38100" dir="2700000" algn="tl">
                    <a:srgbClr val="000000">
                      <a:alpha val="43137"/>
                    </a:srgbClr>
                  </a:outerShdw>
                </a:effectLst>
              </a:rPr>
              <a:t> </a:t>
            </a:r>
            <a:r>
              <a:rPr lang="fi-FI" sz="3600" b="1" dirty="0">
                <a:solidFill>
                  <a:schemeClr val="bg1"/>
                </a:solidFill>
                <a:effectLst>
                  <a:outerShdw blurRad="38100" dist="38100" dir="2700000" algn="tl">
                    <a:srgbClr val="000000">
                      <a:alpha val="43137"/>
                    </a:srgbClr>
                  </a:outerShdw>
                </a:effectLst>
              </a:rPr>
              <a:t>STEM </a:t>
            </a:r>
            <a:r>
              <a:rPr lang="fi-FI" sz="3600" b="1" dirty="0" smtClean="0">
                <a:solidFill>
                  <a:schemeClr val="bg1"/>
                </a:solidFill>
                <a:effectLst>
                  <a:outerShdw blurRad="38100" dist="38100" dir="2700000" algn="tl">
                    <a:srgbClr val="000000">
                      <a:alpha val="43137"/>
                    </a:srgbClr>
                  </a:outerShdw>
                </a:effectLst>
              </a:rPr>
              <a:t>Teachers at </a:t>
            </a:r>
            <a:r>
              <a:rPr lang="fi-FI" sz="3600" b="1" dirty="0">
                <a:solidFill>
                  <a:schemeClr val="bg1"/>
                </a:solidFill>
                <a:effectLst>
                  <a:outerShdw blurRad="38100" dist="38100" dir="2700000" algn="tl">
                    <a:srgbClr val="000000">
                      <a:alpha val="43137"/>
                    </a:srgbClr>
                  </a:outerShdw>
                </a:effectLst>
              </a:rPr>
              <a:t>the </a:t>
            </a:r>
            <a:r>
              <a:rPr lang="fi-FI" sz="3600" b="1" dirty="0" smtClean="0">
                <a:solidFill>
                  <a:schemeClr val="bg1"/>
                </a:solidFill>
                <a:effectLst>
                  <a:outerShdw blurRad="38100" dist="38100" dir="2700000" algn="tl">
                    <a:srgbClr val="000000">
                      <a:alpha val="43137"/>
                    </a:srgbClr>
                  </a:outerShdw>
                </a:effectLst>
              </a:rPr>
              <a:t/>
            </a:r>
            <a:br>
              <a:rPr lang="fi-FI" sz="3600" b="1" dirty="0" smtClean="0">
                <a:solidFill>
                  <a:schemeClr val="bg1"/>
                </a:solidFill>
                <a:effectLst>
                  <a:outerShdw blurRad="38100" dist="38100" dir="2700000" algn="tl">
                    <a:srgbClr val="000000">
                      <a:alpha val="43137"/>
                    </a:srgbClr>
                  </a:outerShdw>
                </a:effectLst>
              </a:rPr>
            </a:br>
            <a:r>
              <a:rPr lang="fi-FI" sz="3600" b="1" dirty="0" err="1" smtClean="0">
                <a:solidFill>
                  <a:schemeClr val="bg1"/>
                </a:solidFill>
                <a:effectLst>
                  <a:outerShdw blurRad="38100" dist="38100" dir="2700000" algn="tl">
                    <a:srgbClr val="000000">
                      <a:alpha val="43137"/>
                    </a:srgbClr>
                  </a:outerShdw>
                </a:effectLst>
              </a:rPr>
              <a:t>University</a:t>
            </a:r>
            <a:r>
              <a:rPr lang="fi-FI" sz="3600" b="1" dirty="0" smtClean="0">
                <a:solidFill>
                  <a:schemeClr val="bg1"/>
                </a:solidFill>
                <a:effectLst>
                  <a:outerShdw blurRad="38100" dist="38100" dir="2700000" algn="tl">
                    <a:srgbClr val="000000">
                      <a:alpha val="43137"/>
                    </a:srgbClr>
                  </a:outerShdw>
                </a:effectLst>
              </a:rPr>
              <a:t> </a:t>
            </a:r>
            <a:r>
              <a:rPr lang="fi-FI" sz="3600" b="1" dirty="0">
                <a:solidFill>
                  <a:schemeClr val="bg1"/>
                </a:solidFill>
                <a:effectLst>
                  <a:outerShdw blurRad="38100" dist="38100" dir="2700000" algn="tl">
                    <a:srgbClr val="000000">
                      <a:alpha val="43137"/>
                    </a:srgbClr>
                  </a:outerShdw>
                </a:effectLst>
              </a:rPr>
              <a:t>of </a:t>
            </a:r>
            <a:r>
              <a:rPr lang="fi-FI" sz="3600" b="1" dirty="0" smtClean="0">
                <a:solidFill>
                  <a:schemeClr val="bg1"/>
                </a:solidFill>
                <a:effectLst>
                  <a:outerShdw blurRad="38100" dist="38100" dir="2700000" algn="tl">
                    <a:srgbClr val="000000">
                      <a:alpha val="43137"/>
                    </a:srgbClr>
                  </a:outerShdw>
                </a:effectLst>
              </a:rPr>
              <a:t>Helsinki</a:t>
            </a:r>
            <a:endParaRPr lang="fi-FI" sz="3600" b="1" dirty="0">
              <a:solidFill>
                <a:prstClr val="white"/>
              </a:solidFill>
            </a:endParaRPr>
          </a:p>
        </p:txBody>
      </p:sp>
    </p:spTree>
    <p:extLst>
      <p:ext uri="{BB962C8B-B14F-4D97-AF65-F5344CB8AC3E}">
        <p14:creationId xmlns:p14="http://schemas.microsoft.com/office/powerpoint/2010/main" val="2156889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GB" altLang="fi-FI" smtClean="0"/>
          </a:p>
        </p:txBody>
      </p:sp>
      <p:sp>
        <p:nvSpPr>
          <p:cNvPr id="4099" name="Content Placeholder 2"/>
          <p:cNvSpPr>
            <a:spLocks noGrp="1"/>
          </p:cNvSpPr>
          <p:nvPr>
            <p:ph sz="half" idx="1"/>
          </p:nvPr>
        </p:nvSpPr>
        <p:spPr/>
        <p:txBody>
          <a:bodyPr/>
          <a:lstStyle/>
          <a:p>
            <a:endParaRPr lang="en-GB" altLang="fi-FI" smtClean="0"/>
          </a:p>
        </p:txBody>
      </p:sp>
      <p:sp>
        <p:nvSpPr>
          <p:cNvPr id="4100" name="Content Placeholder 3"/>
          <p:cNvSpPr>
            <a:spLocks noGrp="1"/>
          </p:cNvSpPr>
          <p:nvPr>
            <p:ph sz="half" idx="2"/>
          </p:nvPr>
        </p:nvSpPr>
        <p:spPr/>
        <p:txBody>
          <a:bodyPr/>
          <a:lstStyle/>
          <a:p>
            <a:endParaRPr lang="en-GB" altLang="fi-FI" smtClean="0"/>
          </a:p>
        </p:txBody>
      </p:sp>
      <p:sp>
        <p:nvSpPr>
          <p:cNvPr id="410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02560A1-9FBE-4C41-B80B-37BA703D47BD}" type="slidenum">
              <a:rPr lang="en-US" altLang="fi-FI" sz="1600">
                <a:latin typeface="Arial" panose="020B0604020202020204" pitchFamily="34" charset="0"/>
              </a:rPr>
              <a:pPr/>
              <a:t>15</a:t>
            </a:fld>
            <a:endParaRPr lang="en-US" altLang="fi-FI" sz="1600">
              <a:latin typeface="Arial" panose="020B0604020202020204" pitchFamily="34" charset="0"/>
            </a:endParaRPr>
          </a:p>
        </p:txBody>
      </p:sp>
      <p:pic>
        <p:nvPicPr>
          <p:cNvPr id="4102" name="Picture 2"/>
          <p:cNvPicPr>
            <a:picLocks noChangeAspect="1" noChangeArrowheads="1"/>
          </p:cNvPicPr>
          <p:nvPr/>
        </p:nvPicPr>
        <p:blipFill>
          <a:blip r:embed="rId3">
            <a:extLst>
              <a:ext uri="{28A0092B-C50C-407E-A947-70E740481C1C}">
                <a14:useLocalDpi xmlns:a14="http://schemas.microsoft.com/office/drawing/2010/main" val="0"/>
              </a:ext>
            </a:extLst>
          </a:blip>
          <a:srcRect l="14465" t="10980" r="5000" b="6805"/>
          <a:stretch>
            <a:fillRect/>
          </a:stretch>
        </p:blipFill>
        <p:spPr bwMode="auto">
          <a:xfrm>
            <a:off x="1547813" y="30163"/>
            <a:ext cx="1040447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8"/>
          <p:cNvSpPr>
            <a:spLocks noChangeArrowheads="1"/>
          </p:cNvSpPr>
          <p:nvPr/>
        </p:nvSpPr>
        <p:spPr bwMode="auto">
          <a:xfrm>
            <a:off x="1619250" y="404813"/>
            <a:ext cx="7524750" cy="720725"/>
          </a:xfrm>
          <a:prstGeom prst="rect">
            <a:avLst/>
          </a:prstGeom>
          <a:solidFill>
            <a:srgbClr val="92D050">
              <a:alpha val="2000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fi-FI"/>
          </a:p>
        </p:txBody>
      </p:sp>
      <p:sp>
        <p:nvSpPr>
          <p:cNvPr id="13" name="Rounded Rectangle 12"/>
          <p:cNvSpPr/>
          <p:nvPr/>
        </p:nvSpPr>
        <p:spPr bwMode="auto">
          <a:xfrm>
            <a:off x="1619250" y="404813"/>
            <a:ext cx="7524750" cy="720725"/>
          </a:xfrm>
          <a:prstGeom prst="roundRect">
            <a:avLst/>
          </a:prstGeom>
          <a:noFill/>
          <a:ln w="38100" cap="flat" cmpd="sng" algn="ctr">
            <a:solidFill>
              <a:schemeClr val="tx2">
                <a:lumMod val="60000"/>
                <a:lumOff val="40000"/>
              </a:schemeClr>
            </a:solidFill>
            <a:prstDash val="solid"/>
            <a:round/>
            <a:headEnd type="none" w="med" len="med"/>
            <a:tailEnd type="none" w="med" len="med"/>
          </a:ln>
          <a:effectLst/>
        </p:spPr>
        <p:txBody>
          <a:bodyPr/>
          <a:lstStyle/>
          <a:p>
            <a:pPr>
              <a:defRPr/>
            </a:pPr>
            <a:endParaRPr lang="en-GB"/>
          </a:p>
        </p:txBody>
      </p:sp>
      <p:sp>
        <p:nvSpPr>
          <p:cNvPr id="14" name="Rounded Rectangle 13"/>
          <p:cNvSpPr/>
          <p:nvPr/>
        </p:nvSpPr>
        <p:spPr bwMode="auto">
          <a:xfrm>
            <a:off x="1619250" y="4724400"/>
            <a:ext cx="7524750" cy="720725"/>
          </a:xfrm>
          <a:prstGeom prst="roundRect">
            <a:avLst/>
          </a:prstGeom>
          <a:solidFill>
            <a:srgbClr val="0099FF">
              <a:alpha val="40000"/>
            </a:srgbClr>
          </a:solidFill>
          <a:ln w="38100" cap="flat" cmpd="sng" algn="ctr">
            <a:solidFill>
              <a:schemeClr val="tx2">
                <a:lumMod val="60000"/>
                <a:lumOff val="40000"/>
              </a:schemeClr>
            </a:solidFill>
            <a:prstDash val="solid"/>
            <a:round/>
            <a:headEnd type="none" w="med" len="med"/>
            <a:tailEnd type="none" w="med" len="med"/>
          </a:ln>
          <a:effectLst/>
        </p:spPr>
        <p:txBody>
          <a:bodyPr/>
          <a:lstStyle/>
          <a:p>
            <a:pPr>
              <a:defRPr/>
            </a:pPr>
            <a:endParaRPr lang="en-GB"/>
          </a:p>
        </p:txBody>
      </p:sp>
      <p:sp>
        <p:nvSpPr>
          <p:cNvPr id="4106" name="Rectangle 14"/>
          <p:cNvSpPr>
            <a:spLocks noChangeArrowheads="1"/>
          </p:cNvSpPr>
          <p:nvPr/>
        </p:nvSpPr>
        <p:spPr bwMode="auto">
          <a:xfrm>
            <a:off x="1619250" y="3948113"/>
            <a:ext cx="7524750" cy="706437"/>
          </a:xfrm>
          <a:prstGeom prst="rect">
            <a:avLst/>
          </a:prstGeom>
          <a:solidFill>
            <a:srgbClr val="92D050">
              <a:alpha val="2000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fi-FI"/>
          </a:p>
        </p:txBody>
      </p:sp>
      <p:sp>
        <p:nvSpPr>
          <p:cNvPr id="18" name="Rounded Rectangle 17"/>
          <p:cNvSpPr/>
          <p:nvPr/>
        </p:nvSpPr>
        <p:spPr bwMode="auto">
          <a:xfrm>
            <a:off x="1619250" y="3933825"/>
            <a:ext cx="7524750" cy="720725"/>
          </a:xfrm>
          <a:prstGeom prst="roundRect">
            <a:avLst/>
          </a:prstGeom>
          <a:noFill/>
          <a:ln w="38100" cap="flat" cmpd="sng" algn="ctr">
            <a:solidFill>
              <a:schemeClr val="tx2">
                <a:lumMod val="60000"/>
                <a:lumOff val="40000"/>
              </a:schemeClr>
            </a:solidFill>
            <a:prstDash val="solid"/>
            <a:round/>
            <a:headEnd type="none" w="med" len="med"/>
            <a:tailEnd type="none" w="med" len="med"/>
          </a:ln>
          <a:effectLst/>
        </p:spPr>
        <p:txBody>
          <a:bodyPr/>
          <a:lstStyle/>
          <a:p>
            <a:pPr>
              <a:defRPr/>
            </a:pPr>
            <a:endParaRPr lang="en-GB"/>
          </a:p>
        </p:txBody>
      </p:sp>
      <p:sp>
        <p:nvSpPr>
          <p:cNvPr id="15" name="Rectangle 14"/>
          <p:cNvSpPr>
            <a:spLocks noChangeArrowheads="1"/>
          </p:cNvSpPr>
          <p:nvPr/>
        </p:nvSpPr>
        <p:spPr bwMode="auto">
          <a:xfrm>
            <a:off x="1547813" y="0"/>
            <a:ext cx="7596187" cy="6862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GB" altLang="fi-FI" sz="4400">
              <a:latin typeface="Arial" panose="020B0604020202020204" pitchFamily="34" charset="0"/>
            </a:endParaRPr>
          </a:p>
          <a:p>
            <a:pPr algn="ctr"/>
            <a:endParaRPr lang="en-GB" altLang="fi-FI" sz="4400">
              <a:latin typeface="Arial" panose="020B0604020202020204" pitchFamily="34" charset="0"/>
            </a:endParaRPr>
          </a:p>
          <a:p>
            <a:pPr algn="ctr"/>
            <a:endParaRPr lang="en-GB" altLang="fi-FI" sz="4400">
              <a:latin typeface="Arial" panose="020B0604020202020204" pitchFamily="34" charset="0"/>
            </a:endParaRPr>
          </a:p>
          <a:p>
            <a:pPr algn="ctr"/>
            <a:r>
              <a:rPr lang="en-GB" altLang="fi-FI" sz="4400">
                <a:latin typeface="Arial" panose="020B0604020202020204" pitchFamily="34" charset="0"/>
              </a:rPr>
              <a:t>What is common in teacher education in high performing PISA countries?</a:t>
            </a:r>
          </a:p>
          <a:p>
            <a:pPr algn="ctr"/>
            <a:endParaRPr lang="en-GB" altLang="fi-FI" sz="4400">
              <a:latin typeface="Arial" panose="020B0604020202020204" pitchFamily="34" charset="0"/>
            </a:endParaRPr>
          </a:p>
          <a:p>
            <a:pPr algn="ctr"/>
            <a:endParaRPr lang="en-GB" altLang="fi-FI" sz="4400">
              <a:latin typeface="Arial" panose="020B0604020202020204" pitchFamily="34" charset="0"/>
            </a:endParaRPr>
          </a:p>
          <a:p>
            <a:pPr algn="ctr"/>
            <a:endParaRPr lang="en-GB" altLang="fi-FI" sz="4400">
              <a:latin typeface="Arial" panose="020B0604020202020204" pitchFamily="34" charset="0"/>
            </a:endParaRPr>
          </a:p>
          <a:p>
            <a:pPr algn="ctr"/>
            <a:endParaRPr lang="en-GB" altLang="fi-FI" sz="4400">
              <a:latin typeface="Arial" panose="020B0604020202020204" pitchFamily="34" charset="0"/>
            </a:endParaRPr>
          </a:p>
        </p:txBody>
      </p:sp>
      <p:sp>
        <p:nvSpPr>
          <p:cNvPr id="4109" name="TextBox 6"/>
          <p:cNvSpPr txBox="1">
            <a:spLocks noChangeArrowheads="1"/>
          </p:cNvSpPr>
          <p:nvPr/>
        </p:nvSpPr>
        <p:spPr bwMode="auto">
          <a:xfrm>
            <a:off x="0" y="5084763"/>
            <a:ext cx="7472363"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fi-FI" sz="2000">
                <a:latin typeface="Arial" panose="020B0604020202020204" pitchFamily="34" charset="0"/>
              </a:rPr>
              <a:t>McKinsey</a:t>
            </a:r>
            <a:br>
              <a:rPr lang="en-GB" altLang="fi-FI" sz="2000">
                <a:latin typeface="Arial" panose="020B0604020202020204" pitchFamily="34" charset="0"/>
              </a:rPr>
            </a:br>
            <a:r>
              <a:rPr lang="en-GB" altLang="fi-FI" sz="2000">
                <a:latin typeface="Arial" panose="020B0604020202020204" pitchFamily="34" charset="0"/>
              </a:rPr>
              <a:t>&amp;Company</a:t>
            </a:r>
            <a:r>
              <a:rPr lang="en-GB" altLang="fi-FI" sz="1400">
                <a:latin typeface="Arial" panose="020B0604020202020204" pitchFamily="34" charset="0"/>
              </a:rPr>
              <a:t/>
            </a:r>
            <a:br>
              <a:rPr lang="en-GB" altLang="fi-FI" sz="1400">
                <a:latin typeface="Arial" panose="020B0604020202020204" pitchFamily="34" charset="0"/>
              </a:rPr>
            </a:br>
            <a:r>
              <a:rPr lang="en-GB" altLang="fi-FI" sz="1400">
                <a:latin typeface="Arial" panose="020B0604020202020204" pitchFamily="34" charset="0"/>
              </a:rPr>
              <a:t/>
            </a:r>
            <a:br>
              <a:rPr lang="en-GB" altLang="fi-FI" sz="1400">
                <a:latin typeface="Arial" panose="020B0604020202020204" pitchFamily="34" charset="0"/>
              </a:rPr>
            </a:br>
            <a:r>
              <a:rPr lang="en-GB" altLang="fi-FI" sz="1400">
                <a:latin typeface="Arial" panose="020B0604020202020204" pitchFamily="34" charset="0"/>
              </a:rPr>
              <a:t/>
            </a:r>
            <a:br>
              <a:rPr lang="en-GB" altLang="fi-FI" sz="1400">
                <a:latin typeface="Arial" panose="020B0604020202020204" pitchFamily="34" charset="0"/>
              </a:rPr>
            </a:br>
            <a:r>
              <a:rPr lang="en-GB" altLang="fi-FI" sz="1400">
                <a:latin typeface="Arial" panose="020B0604020202020204" pitchFamily="34" charset="0"/>
              </a:rPr>
              <a:t/>
            </a:r>
            <a:br>
              <a:rPr lang="en-GB" altLang="fi-FI" sz="1400">
                <a:latin typeface="Arial" panose="020B0604020202020204" pitchFamily="34" charset="0"/>
              </a:rPr>
            </a:br>
            <a:r>
              <a:rPr lang="en-GB" altLang="fi-FI" sz="1400">
                <a:latin typeface="Arial Narrow" panose="020B0606020202030204" pitchFamily="34" charset="0"/>
              </a:rPr>
              <a:t>Auguste, B., Kihn, P., &amp; Miller, M. (2010) Closing the talent gap: Attracting and retaining top third graduates to a </a:t>
            </a:r>
            <a:br>
              <a:rPr lang="en-GB" altLang="fi-FI" sz="1400">
                <a:latin typeface="Arial Narrow" panose="020B0606020202030204" pitchFamily="34" charset="0"/>
              </a:rPr>
            </a:br>
            <a:r>
              <a:rPr lang="en-GB" altLang="fi-FI" sz="1400">
                <a:latin typeface="Arial Narrow" panose="020B0606020202030204" pitchFamily="34" charset="0"/>
              </a:rPr>
              <a:t>career in teaching: An International and market research-based perspective. McKinsley &amp; Company</a:t>
            </a:r>
          </a:p>
        </p:txBody>
      </p:sp>
    </p:spTree>
    <p:extLst>
      <p:ext uri="{BB962C8B-B14F-4D97-AF65-F5344CB8AC3E}">
        <p14:creationId xmlns:p14="http://schemas.microsoft.com/office/powerpoint/2010/main" val="7275622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76672"/>
            <a:ext cx="7010400" cy="1116013"/>
          </a:xfrm>
        </p:spPr>
        <p:txBody>
          <a:bodyPr/>
          <a:lstStyle/>
          <a:p>
            <a:r>
              <a:rPr lang="en-GB" dirty="0" smtClean="0"/>
              <a:t>“… most important part of any successful educational system — the teacher”</a:t>
            </a:r>
            <a:br>
              <a:rPr lang="en-GB" dirty="0" smtClean="0"/>
            </a:br>
            <a:r>
              <a:rPr lang="en-GB" sz="2000" u="sng" dirty="0" smtClean="0"/>
              <a:t>SCIENCE</a:t>
            </a:r>
            <a:r>
              <a:rPr lang="en-GB" sz="2000" dirty="0" smtClean="0"/>
              <a:t>,  13</a:t>
            </a:r>
            <a:r>
              <a:rPr lang="en-GB" sz="2000" baseline="30000" dirty="0" smtClean="0"/>
              <a:t>th</a:t>
            </a:r>
            <a:r>
              <a:rPr lang="en-GB" sz="2000" dirty="0" smtClean="0"/>
              <a:t>  January  2012,  </a:t>
            </a:r>
            <a:r>
              <a:rPr lang="en-GB" sz="2000" dirty="0" err="1" smtClean="0"/>
              <a:t>Vol</a:t>
            </a:r>
            <a:r>
              <a:rPr lang="en-GB" sz="2000" dirty="0" smtClean="0"/>
              <a:t> 335</a:t>
            </a:r>
            <a:endParaRPr lang="en-GB" dirty="0"/>
          </a:p>
        </p:txBody>
      </p:sp>
      <p:sp>
        <p:nvSpPr>
          <p:cNvPr id="3" name="Content Placeholder 2"/>
          <p:cNvSpPr>
            <a:spLocks noGrp="1"/>
          </p:cNvSpPr>
          <p:nvPr>
            <p:ph idx="1"/>
          </p:nvPr>
        </p:nvSpPr>
        <p:spPr>
          <a:xfrm>
            <a:off x="1908720" y="1905000"/>
            <a:ext cx="6937376" cy="4953000"/>
          </a:xfrm>
        </p:spPr>
        <p:txBody>
          <a:bodyPr/>
          <a:lstStyle/>
          <a:p>
            <a:pPr marL="0" indent="0">
              <a:buNone/>
            </a:pPr>
            <a:r>
              <a:rPr lang="en-GB" u="sng" dirty="0" smtClean="0"/>
              <a:t>Recruit the best and the brightest to be teachers</a:t>
            </a:r>
            <a:r>
              <a:rPr lang="en-GB" dirty="0" smtClean="0"/>
              <a:t>, and train them well.</a:t>
            </a:r>
          </a:p>
          <a:p>
            <a:pPr marL="0" indent="0">
              <a:buNone/>
            </a:pPr>
            <a:r>
              <a:rPr lang="en-GB" dirty="0" smtClean="0"/>
              <a:t/>
            </a:r>
            <a:br>
              <a:rPr lang="en-GB" dirty="0" smtClean="0"/>
            </a:br>
            <a:r>
              <a:rPr lang="en-GB" u="sng" dirty="0" smtClean="0"/>
              <a:t>Give them the</a:t>
            </a:r>
            <a:r>
              <a:rPr lang="en-GB" dirty="0" smtClean="0"/>
              <a:t> </a:t>
            </a:r>
            <a:r>
              <a:rPr lang="en-GB" u="sng" dirty="0" smtClean="0"/>
              <a:t>independence from centralized authority</a:t>
            </a:r>
            <a:r>
              <a:rPr lang="en-GB" dirty="0" smtClean="0"/>
              <a:t>, and time to prepare lessons and ... </a:t>
            </a:r>
          </a:p>
          <a:p>
            <a:pPr marL="0" indent="0">
              <a:buNone/>
            </a:pPr>
            <a:endParaRPr lang="en-GB" dirty="0" smtClean="0"/>
          </a:p>
          <a:p>
            <a:pPr marL="0" indent="0">
              <a:buNone/>
            </a:pPr>
            <a:r>
              <a:rPr lang="en-GB" dirty="0" smtClean="0"/>
              <a:t>.... Finland </a:t>
            </a:r>
            <a:r>
              <a:rPr lang="en-GB" u="sng" dirty="0" smtClean="0"/>
              <a:t>acknowledges the central role of teachers in society</a:t>
            </a:r>
            <a:r>
              <a:rPr lang="en-GB" dirty="0" smtClean="0"/>
              <a:t>, as demonstrated by the </a:t>
            </a:r>
            <a:r>
              <a:rPr lang="en-GB" u="sng" dirty="0" smtClean="0"/>
              <a:t>respect</a:t>
            </a:r>
            <a:endParaRPr lang="en-GB" u="sng" dirty="0"/>
          </a:p>
        </p:txBody>
      </p:sp>
      <p:sp>
        <p:nvSpPr>
          <p:cNvPr id="4" name="Slide Number Placeholder 3"/>
          <p:cNvSpPr>
            <a:spLocks noGrp="1"/>
          </p:cNvSpPr>
          <p:nvPr>
            <p:ph type="sldNum" sz="quarter" idx="10"/>
          </p:nvPr>
        </p:nvSpPr>
        <p:spPr/>
        <p:txBody>
          <a:bodyPr/>
          <a:lstStyle/>
          <a:p>
            <a:pPr>
              <a:defRPr/>
            </a:pPr>
            <a:fld id="{759DC800-9D8C-43CB-8BBE-0C9BD38EEBF1}" type="slidenum">
              <a:rPr lang="en-US" smtClean="0"/>
              <a:pPr>
                <a:defRPr/>
              </a:pPr>
              <a:t>16</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2060848"/>
            <a:ext cx="1717998" cy="2996952"/>
          </a:xfrm>
          <a:prstGeom prst="rect">
            <a:avLst/>
          </a:prstGeom>
          <a:noFill/>
          <a:ln w="9525">
            <a:noFill/>
            <a:miter lim="800000"/>
            <a:headEnd/>
            <a:tailEnd/>
          </a:ln>
        </p:spPr>
      </p:pic>
      <p:sp>
        <p:nvSpPr>
          <p:cNvPr id="7" name="Rectangle 6"/>
          <p:cNvSpPr/>
          <p:nvPr/>
        </p:nvSpPr>
        <p:spPr>
          <a:xfrm>
            <a:off x="0" y="5132710"/>
            <a:ext cx="1908720" cy="830997"/>
          </a:xfrm>
          <a:prstGeom prst="rect">
            <a:avLst/>
          </a:prstGeom>
        </p:spPr>
        <p:txBody>
          <a:bodyPr wrap="square">
            <a:spAutoFit/>
          </a:bodyPr>
          <a:lstStyle/>
          <a:p>
            <a:r>
              <a:rPr lang="en-GB" sz="1600" dirty="0" smtClean="0">
                <a:latin typeface="+mn-lt"/>
              </a:rPr>
              <a:t>Editor</a:t>
            </a:r>
          </a:p>
          <a:p>
            <a:r>
              <a:rPr lang="en-GB" sz="1600" dirty="0" smtClean="0">
                <a:latin typeface="+mn-lt"/>
              </a:rPr>
              <a:t>John E. Burris </a:t>
            </a:r>
            <a:br>
              <a:rPr lang="en-GB" sz="1600" dirty="0" smtClean="0">
                <a:latin typeface="+mn-lt"/>
              </a:rPr>
            </a:br>
            <a:endParaRPr lang="en-GB" sz="1600" dirty="0">
              <a:latin typeface="+mn-lt"/>
            </a:endParaRPr>
          </a:p>
        </p:txBody>
      </p:sp>
    </p:spTree>
    <p:extLst>
      <p:ext uri="{BB962C8B-B14F-4D97-AF65-F5344CB8AC3E}">
        <p14:creationId xmlns:p14="http://schemas.microsoft.com/office/powerpoint/2010/main" val="3132196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43408"/>
            <a:ext cx="7010400" cy="1116013"/>
          </a:xfrm>
        </p:spPr>
        <p:txBody>
          <a:bodyPr/>
          <a:lstStyle/>
          <a:p>
            <a:r>
              <a:rPr lang="en-GB" dirty="0"/>
              <a:t>Framework for designing a teacher education programme at the University of Helsinki</a:t>
            </a:r>
            <a:r>
              <a:rPr lang="fi-FI" dirty="0"/>
              <a:t> </a:t>
            </a:r>
          </a:p>
        </p:txBody>
      </p:sp>
      <p:sp>
        <p:nvSpPr>
          <p:cNvPr id="4" name="Slide Number Placeholder 3"/>
          <p:cNvSpPr>
            <a:spLocks noGrp="1"/>
          </p:cNvSpPr>
          <p:nvPr>
            <p:ph type="sldNum" sz="quarter" idx="10"/>
          </p:nvPr>
        </p:nvSpPr>
        <p:spPr/>
        <p:txBody>
          <a:bodyPr/>
          <a:lstStyle/>
          <a:p>
            <a:pPr>
              <a:defRPr/>
            </a:pPr>
            <a:fld id="{1663DB54-CAA1-4FF1-A656-126DF26C6362}" type="slidenum">
              <a:rPr lang="en-US" smtClean="0"/>
              <a:pPr>
                <a:defRPr/>
              </a:pPr>
              <a:t>17</a:t>
            </a:fld>
            <a:endParaRPr lang="en-US"/>
          </a:p>
        </p:txBody>
      </p:sp>
      <p:sp>
        <p:nvSpPr>
          <p:cNvPr id="7" name="TextBox 6"/>
          <p:cNvSpPr txBox="1"/>
          <p:nvPr/>
        </p:nvSpPr>
        <p:spPr>
          <a:xfrm>
            <a:off x="2043588" y="3789040"/>
            <a:ext cx="7018532" cy="461665"/>
          </a:xfrm>
          <a:prstGeom prst="rect">
            <a:avLst/>
          </a:prstGeom>
          <a:solidFill>
            <a:schemeClr val="tx2">
              <a:lumMod val="40000"/>
              <a:lumOff val="60000"/>
            </a:schemeClr>
          </a:solidFill>
          <a:ln>
            <a:solidFill>
              <a:schemeClr val="tx2"/>
            </a:solidFill>
          </a:ln>
        </p:spPr>
        <p:txBody>
          <a:bodyPr wrap="square" rtlCol="0">
            <a:spAutoFit/>
          </a:bodyPr>
          <a:lstStyle/>
          <a:p>
            <a:pPr algn="ctr"/>
            <a:r>
              <a:rPr lang="fi-FI" dirty="0" smtClean="0">
                <a:latin typeface="+mn-lt"/>
              </a:rPr>
              <a:t>Program for </a:t>
            </a:r>
            <a:r>
              <a:rPr lang="fi-FI" dirty="0" err="1" smtClean="0">
                <a:latin typeface="+mn-lt"/>
              </a:rPr>
              <a:t>Pedagogical</a:t>
            </a:r>
            <a:r>
              <a:rPr lang="fi-FI" dirty="0" smtClean="0">
                <a:latin typeface="+mn-lt"/>
              </a:rPr>
              <a:t> </a:t>
            </a:r>
            <a:r>
              <a:rPr lang="fi-FI" dirty="0" err="1" smtClean="0">
                <a:latin typeface="+mn-lt"/>
              </a:rPr>
              <a:t>Studies</a:t>
            </a:r>
            <a:endParaRPr lang="fi-FI" dirty="0">
              <a:latin typeface="+mn-lt"/>
            </a:endParaRPr>
          </a:p>
        </p:txBody>
      </p:sp>
      <p:sp>
        <p:nvSpPr>
          <p:cNvPr id="8" name="Down Arrow Callout 7"/>
          <p:cNvSpPr/>
          <p:nvPr/>
        </p:nvSpPr>
        <p:spPr bwMode="auto">
          <a:xfrm>
            <a:off x="2043588" y="1137211"/>
            <a:ext cx="2672428" cy="2579821"/>
          </a:xfrm>
          <a:prstGeom prst="downArrowCallout">
            <a:avLst>
              <a:gd name="adj1" fmla="val 54492"/>
              <a:gd name="adj2" fmla="val 60906"/>
              <a:gd name="adj3" fmla="val 15514"/>
              <a:gd name="adj4" fmla="val 78996"/>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buNone/>
              <a:defRPr/>
            </a:pPr>
            <a:r>
              <a:rPr lang="en-GB" sz="1800" b="1" kern="0" dirty="0" smtClean="0">
                <a:latin typeface="+mn-lt"/>
              </a:rPr>
              <a:t>Research on </a:t>
            </a:r>
            <a:br>
              <a:rPr lang="en-GB" sz="1800" b="1" kern="0" dirty="0" smtClean="0">
                <a:latin typeface="+mn-lt"/>
              </a:rPr>
            </a:br>
            <a:r>
              <a:rPr lang="en-GB" sz="1800" kern="0" dirty="0" smtClean="0">
                <a:latin typeface="+mn-lt"/>
              </a:rPr>
              <a:t>teaching and learning, engagement, development and needs of learners, policy, history, ...  </a:t>
            </a:r>
            <a:r>
              <a:rPr lang="en-GB" sz="1800" b="1" kern="0" dirty="0" smtClean="0">
                <a:solidFill>
                  <a:schemeClr val="tx2">
                    <a:lumMod val="60000"/>
                    <a:lumOff val="40000"/>
                  </a:schemeClr>
                </a:solidFill>
                <a:latin typeface="+mn-lt"/>
              </a:rPr>
              <a:t>→ Content to the program</a:t>
            </a:r>
            <a:endParaRPr lang="en-GB" sz="1800" b="1" kern="0" dirty="0">
              <a:solidFill>
                <a:schemeClr val="tx2">
                  <a:lumMod val="60000"/>
                  <a:lumOff val="40000"/>
                </a:schemeClr>
              </a:solidFill>
              <a:latin typeface="+mn-lt"/>
            </a:endParaRPr>
          </a:p>
        </p:txBody>
      </p:sp>
      <p:sp>
        <p:nvSpPr>
          <p:cNvPr id="10" name="Down Arrow Callout 9"/>
          <p:cNvSpPr/>
          <p:nvPr/>
        </p:nvSpPr>
        <p:spPr bwMode="auto">
          <a:xfrm>
            <a:off x="4860032" y="1149072"/>
            <a:ext cx="4106177" cy="2567960"/>
          </a:xfrm>
          <a:prstGeom prst="downArrowCallout">
            <a:avLst>
              <a:gd name="adj1" fmla="val 92604"/>
              <a:gd name="adj2" fmla="val 75766"/>
              <a:gd name="adj3" fmla="val 16220"/>
              <a:gd name="adj4" fmla="val 78295"/>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800" b="1" kern="0" dirty="0">
                <a:latin typeface="+mn-lt"/>
              </a:rPr>
              <a:t>Research on teachers and teacher education</a:t>
            </a:r>
            <a:r>
              <a:rPr lang="en-GB" sz="1800" kern="0" dirty="0">
                <a:latin typeface="+mn-lt"/>
              </a:rPr>
              <a:t/>
            </a:r>
            <a:br>
              <a:rPr lang="en-GB" sz="1800" kern="0" dirty="0">
                <a:latin typeface="+mn-lt"/>
              </a:rPr>
            </a:br>
            <a:r>
              <a:rPr lang="en-GB" sz="1800" kern="0" dirty="0">
                <a:latin typeface="+mn-lt"/>
              </a:rPr>
              <a:t>- Professional/effective </a:t>
            </a:r>
            <a:r>
              <a:rPr lang="en-GB" sz="1800" kern="0" dirty="0" smtClean="0">
                <a:latin typeface="+mn-lt"/>
              </a:rPr>
              <a:t>teacher,</a:t>
            </a:r>
            <a:r>
              <a:rPr lang="en-GB" sz="1800" kern="0" dirty="0">
                <a:latin typeface="+mn-lt"/>
              </a:rPr>
              <a:t/>
            </a:r>
            <a:br>
              <a:rPr lang="en-GB" sz="1800" kern="0" dirty="0">
                <a:latin typeface="+mn-lt"/>
              </a:rPr>
            </a:br>
            <a:r>
              <a:rPr lang="en-GB" sz="1800" kern="0" dirty="0">
                <a:latin typeface="+mn-lt"/>
              </a:rPr>
              <a:t>- Structure and origins of teacher </a:t>
            </a:r>
            <a:r>
              <a:rPr lang="en-GB" sz="1800" kern="0" dirty="0" smtClean="0">
                <a:latin typeface="+mn-lt"/>
              </a:rPr>
              <a:t/>
            </a:r>
            <a:br>
              <a:rPr lang="en-GB" sz="1800" kern="0" dirty="0" smtClean="0">
                <a:latin typeface="+mn-lt"/>
              </a:rPr>
            </a:br>
            <a:r>
              <a:rPr lang="en-GB" sz="1800" kern="0" dirty="0" smtClean="0">
                <a:latin typeface="+mn-lt"/>
              </a:rPr>
              <a:t>   knowledge</a:t>
            </a:r>
            <a:r>
              <a:rPr lang="en-GB" sz="1800" kern="0" dirty="0">
                <a:latin typeface="+mn-lt"/>
              </a:rPr>
              <a:t>,</a:t>
            </a:r>
            <a:br>
              <a:rPr lang="en-GB" sz="1800" kern="0" dirty="0">
                <a:latin typeface="+mn-lt"/>
              </a:rPr>
            </a:br>
            <a:r>
              <a:rPr lang="en-GB" sz="1800" kern="0" dirty="0">
                <a:latin typeface="+mn-lt"/>
              </a:rPr>
              <a:t>- Teacher identity, agency, ...</a:t>
            </a:r>
            <a:br>
              <a:rPr lang="en-GB" sz="1800" kern="0" dirty="0">
                <a:latin typeface="+mn-lt"/>
              </a:rPr>
            </a:br>
            <a:r>
              <a:rPr lang="en-GB" sz="1800" kern="0" dirty="0">
                <a:latin typeface="+mn-lt"/>
              </a:rPr>
              <a:t>- University pedagogy</a:t>
            </a:r>
            <a:r>
              <a:rPr lang="en-GB" sz="1800" kern="0" dirty="0" smtClean="0">
                <a:latin typeface="+mn-lt"/>
              </a:rPr>
              <a:t>. </a:t>
            </a:r>
            <a:r>
              <a:rPr lang="en-GB" sz="1800" b="1" kern="0" dirty="0">
                <a:solidFill>
                  <a:schemeClr val="tx2">
                    <a:lumMod val="60000"/>
                    <a:lumOff val="40000"/>
                  </a:schemeClr>
                </a:solidFill>
                <a:latin typeface="+mn-lt"/>
              </a:rPr>
              <a:t>→ </a:t>
            </a:r>
            <a:r>
              <a:rPr lang="en-GB" sz="1800" b="1" kern="0" smtClean="0">
                <a:solidFill>
                  <a:schemeClr val="tx2">
                    <a:lumMod val="60000"/>
                    <a:lumOff val="40000"/>
                  </a:schemeClr>
                </a:solidFill>
                <a:latin typeface="+mn-lt"/>
              </a:rPr>
              <a:t>Content          </a:t>
            </a:r>
            <a:br>
              <a:rPr lang="en-GB" sz="1800" b="1" kern="0" smtClean="0">
                <a:solidFill>
                  <a:schemeClr val="tx2">
                    <a:lumMod val="60000"/>
                    <a:lumOff val="40000"/>
                  </a:schemeClr>
                </a:solidFill>
                <a:latin typeface="+mn-lt"/>
              </a:rPr>
            </a:br>
            <a:r>
              <a:rPr lang="en-GB" sz="1800" b="1" kern="0" smtClean="0">
                <a:solidFill>
                  <a:schemeClr val="tx2">
                    <a:lumMod val="60000"/>
                    <a:lumOff val="40000"/>
                  </a:schemeClr>
                </a:solidFill>
                <a:latin typeface="+mn-lt"/>
              </a:rPr>
              <a:t>              and type of </a:t>
            </a:r>
            <a:r>
              <a:rPr lang="en-GB" sz="1800" b="1" kern="0" dirty="0" smtClean="0">
                <a:solidFill>
                  <a:schemeClr val="tx2">
                    <a:lumMod val="60000"/>
                    <a:lumOff val="40000"/>
                  </a:schemeClr>
                </a:solidFill>
                <a:latin typeface="+mn-lt"/>
              </a:rPr>
              <a:t>activities </a:t>
            </a:r>
            <a:endParaRPr lang="en-GB" sz="1800" kern="0" dirty="0">
              <a:latin typeface="+mn-lt"/>
            </a:endParaRPr>
          </a:p>
        </p:txBody>
      </p:sp>
      <p:sp>
        <p:nvSpPr>
          <p:cNvPr id="12" name="Up Arrow Callout 11"/>
          <p:cNvSpPr/>
          <p:nvPr/>
        </p:nvSpPr>
        <p:spPr bwMode="auto">
          <a:xfrm>
            <a:off x="2036034" y="4365104"/>
            <a:ext cx="3033611" cy="2477070"/>
          </a:xfrm>
          <a:prstGeom prst="upArrowCallout">
            <a:avLst>
              <a:gd name="adj1" fmla="val 80696"/>
              <a:gd name="adj2" fmla="val 60998"/>
              <a:gd name="adj3" fmla="val 15070"/>
              <a:gd name="adj4" fmla="val 80036"/>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800" b="1" kern="0" dirty="0" smtClean="0">
                <a:latin typeface="+mj-lt"/>
              </a:rPr>
              <a:t>EU and National strategies</a:t>
            </a:r>
            <a:br>
              <a:rPr lang="en-GB" sz="1800" b="1" kern="0" dirty="0" smtClean="0">
                <a:latin typeface="+mj-lt"/>
              </a:rPr>
            </a:br>
            <a:r>
              <a:rPr lang="en-GB" sz="1800" kern="0" dirty="0" smtClean="0">
                <a:latin typeface="+mj-lt"/>
              </a:rPr>
              <a:t>- Teacher education </a:t>
            </a:r>
            <a:br>
              <a:rPr lang="en-GB" sz="1800" kern="0" dirty="0" smtClean="0">
                <a:latin typeface="+mj-lt"/>
              </a:rPr>
            </a:br>
            <a:r>
              <a:rPr lang="en-GB" sz="1800" kern="0" dirty="0" smtClean="0">
                <a:latin typeface="+mj-lt"/>
              </a:rPr>
              <a:t>   strategy,</a:t>
            </a:r>
            <a:r>
              <a:rPr lang="en-GB" sz="1800" b="1" kern="0" dirty="0" smtClean="0">
                <a:latin typeface="+mj-lt"/>
              </a:rPr>
              <a:t/>
            </a:r>
            <a:br>
              <a:rPr lang="en-GB" sz="1800" b="1" kern="0" dirty="0" smtClean="0">
                <a:latin typeface="+mj-lt"/>
              </a:rPr>
            </a:br>
            <a:r>
              <a:rPr lang="en-GB" sz="1800" b="1" kern="0" dirty="0" smtClean="0">
                <a:latin typeface="+mj-lt"/>
              </a:rPr>
              <a:t>- </a:t>
            </a:r>
            <a:r>
              <a:rPr lang="en-GB" sz="1800" kern="0" dirty="0" smtClean="0">
                <a:latin typeface="+mj-lt"/>
              </a:rPr>
              <a:t>National level curriculum;   </a:t>
            </a:r>
            <a:br>
              <a:rPr lang="en-GB" sz="1800" kern="0" dirty="0" smtClean="0">
                <a:latin typeface="+mj-lt"/>
              </a:rPr>
            </a:br>
            <a:r>
              <a:rPr lang="en-GB" sz="1800" kern="0" dirty="0" smtClean="0">
                <a:latin typeface="+mj-lt"/>
              </a:rPr>
              <a:t>   Forms and role of </a:t>
            </a:r>
            <a:br>
              <a:rPr lang="en-GB" sz="1800" kern="0" dirty="0" smtClean="0">
                <a:latin typeface="+mj-lt"/>
              </a:rPr>
            </a:br>
            <a:r>
              <a:rPr lang="en-GB" sz="1800" kern="0" dirty="0" smtClean="0">
                <a:latin typeface="+mj-lt"/>
              </a:rPr>
              <a:t>   assessment. </a:t>
            </a:r>
          </a:p>
          <a:p>
            <a:pPr marL="0" marR="0" indent="0" algn="l" defTabSz="914400" rtl="0" eaLnBrk="0" fontAlgn="base" latinLnBrk="0" hangingPunct="0">
              <a:lnSpc>
                <a:spcPct val="100000"/>
              </a:lnSpc>
              <a:spcBef>
                <a:spcPct val="0"/>
              </a:spcBef>
              <a:spcAft>
                <a:spcPct val="0"/>
              </a:spcAft>
              <a:buClrTx/>
              <a:buSzTx/>
              <a:buFontTx/>
              <a:buNone/>
              <a:tabLst/>
            </a:pPr>
            <a:endParaRPr kumimoji="0" lang="fi-FI" sz="1800" b="0" i="0" u="none" strike="noStrike" cap="none" normalizeH="0" baseline="0" dirty="0" smtClean="0">
              <a:ln>
                <a:noFill/>
              </a:ln>
              <a:solidFill>
                <a:schemeClr val="tx1"/>
              </a:solidFill>
              <a:effectLst/>
              <a:latin typeface="+mj-lt"/>
            </a:endParaRPr>
          </a:p>
        </p:txBody>
      </p:sp>
      <p:sp>
        <p:nvSpPr>
          <p:cNvPr id="14" name="Up Arrow Callout 13"/>
          <p:cNvSpPr/>
          <p:nvPr/>
        </p:nvSpPr>
        <p:spPr bwMode="auto">
          <a:xfrm>
            <a:off x="5220072" y="4365104"/>
            <a:ext cx="3746137" cy="2477070"/>
          </a:xfrm>
          <a:prstGeom prst="upArrowCallout">
            <a:avLst>
              <a:gd name="adj1" fmla="val 80696"/>
              <a:gd name="adj2" fmla="val 60998"/>
              <a:gd name="adj3" fmla="val 15070"/>
              <a:gd name="adj4" fmla="val 80036"/>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buNone/>
            </a:pPr>
            <a:r>
              <a:rPr lang="en-GB" sz="1800" b="1" kern="0" dirty="0">
                <a:latin typeface="+mj-lt"/>
              </a:rPr>
              <a:t>Feedback</a:t>
            </a:r>
            <a:br>
              <a:rPr lang="en-GB" sz="1800" b="1" kern="0" dirty="0">
                <a:latin typeface="+mj-lt"/>
              </a:rPr>
            </a:br>
            <a:r>
              <a:rPr lang="en-GB" sz="1800" b="1" kern="0" dirty="0">
                <a:latin typeface="+mj-lt"/>
              </a:rPr>
              <a:t>- </a:t>
            </a:r>
            <a:r>
              <a:rPr lang="en-GB" sz="1800" kern="0" dirty="0">
                <a:latin typeface="+mj-lt"/>
              </a:rPr>
              <a:t>Students’ learning outcomes and </a:t>
            </a:r>
            <a:r>
              <a:rPr lang="en-GB" sz="1800" kern="0" dirty="0" smtClean="0">
                <a:latin typeface="+mj-lt"/>
              </a:rPr>
              <a:t/>
            </a:r>
            <a:br>
              <a:rPr lang="en-GB" sz="1800" kern="0" dirty="0" smtClean="0">
                <a:latin typeface="+mj-lt"/>
              </a:rPr>
            </a:br>
            <a:r>
              <a:rPr lang="en-GB" sz="1800" kern="0" dirty="0" smtClean="0">
                <a:latin typeface="+mj-lt"/>
              </a:rPr>
              <a:t>  evaluations</a:t>
            </a:r>
            <a:r>
              <a:rPr lang="en-GB" sz="1800" kern="0" dirty="0">
                <a:latin typeface="+mj-lt"/>
              </a:rPr>
              <a:t>, </a:t>
            </a:r>
            <a:br>
              <a:rPr lang="en-GB" sz="1800" kern="0" dirty="0">
                <a:latin typeface="+mj-lt"/>
              </a:rPr>
            </a:br>
            <a:r>
              <a:rPr lang="en-GB" sz="1800" kern="0" dirty="0">
                <a:latin typeface="+mj-lt"/>
              </a:rPr>
              <a:t>- Staff members’ self-evaluations </a:t>
            </a:r>
            <a:r>
              <a:rPr lang="en-GB" sz="1800" kern="0" dirty="0" smtClean="0">
                <a:latin typeface="+mj-lt"/>
              </a:rPr>
              <a:t/>
            </a:r>
            <a:br>
              <a:rPr lang="en-GB" sz="1800" kern="0" dirty="0" smtClean="0">
                <a:latin typeface="+mj-lt"/>
              </a:rPr>
            </a:br>
            <a:r>
              <a:rPr lang="en-GB" sz="1800" kern="0" dirty="0" smtClean="0">
                <a:latin typeface="+mj-lt"/>
              </a:rPr>
              <a:t>  of </a:t>
            </a:r>
            <a:r>
              <a:rPr lang="en-GB" sz="1800" kern="0" dirty="0">
                <a:latin typeface="+mj-lt"/>
              </a:rPr>
              <a:t>the programme,</a:t>
            </a:r>
            <a:br>
              <a:rPr lang="en-GB" sz="1800" kern="0" dirty="0">
                <a:latin typeface="+mj-lt"/>
              </a:rPr>
            </a:br>
            <a:r>
              <a:rPr lang="en-GB" sz="1800" kern="0" dirty="0">
                <a:latin typeface="+mj-lt"/>
              </a:rPr>
              <a:t>- Municipality stakeholders’ </a:t>
            </a:r>
            <a:r>
              <a:rPr lang="en-GB" sz="1800" kern="0" dirty="0" smtClean="0">
                <a:latin typeface="+mj-lt"/>
              </a:rPr>
              <a:t/>
            </a:r>
            <a:br>
              <a:rPr lang="en-GB" sz="1800" kern="0" dirty="0" smtClean="0">
                <a:latin typeface="+mj-lt"/>
              </a:rPr>
            </a:br>
            <a:r>
              <a:rPr lang="en-GB" sz="1800" kern="0" dirty="0" smtClean="0">
                <a:latin typeface="+mj-lt"/>
              </a:rPr>
              <a:t>  feedback</a:t>
            </a:r>
            <a:r>
              <a:rPr lang="en-GB" sz="1800" kern="0" dirty="0">
                <a:latin typeface="+mj-lt"/>
              </a:rPr>
              <a:t>.</a:t>
            </a:r>
          </a:p>
          <a:p>
            <a:pPr marL="0" marR="0" indent="0" algn="l" defTabSz="914400" rtl="0" eaLnBrk="0" fontAlgn="base" latinLnBrk="0" hangingPunct="0">
              <a:lnSpc>
                <a:spcPct val="100000"/>
              </a:lnSpc>
              <a:spcBef>
                <a:spcPct val="0"/>
              </a:spcBef>
              <a:spcAft>
                <a:spcPct val="0"/>
              </a:spcAft>
              <a:buClrTx/>
              <a:buSzTx/>
              <a:buFontTx/>
              <a:buNone/>
              <a:tabLst/>
            </a:pPr>
            <a:endParaRPr kumimoji="0" lang="fi-FI" sz="18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2381555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950075" y="6597352"/>
            <a:ext cx="2103438" cy="233362"/>
          </a:xfrm>
        </p:spPr>
        <p:txBody>
          <a:bodyPr/>
          <a:lstStyle/>
          <a:p>
            <a:pPr>
              <a:defRPr/>
            </a:pPr>
            <a:fld id="{218F34F4-B43B-4BD1-B486-BD56E6DC2E26}" type="slidenum">
              <a:rPr lang="en-US" smtClean="0"/>
              <a:pPr>
                <a:defRPr/>
              </a:pPr>
              <a:t>18</a:t>
            </a:fld>
            <a:endParaRPr lang="en-US" dirty="0" smtClean="0"/>
          </a:p>
        </p:txBody>
      </p:sp>
      <p:sp>
        <p:nvSpPr>
          <p:cNvPr id="35843" name="Rectangle 2"/>
          <p:cNvSpPr>
            <a:spLocks noGrp="1" noChangeArrowheads="1"/>
          </p:cNvSpPr>
          <p:nvPr>
            <p:ph type="title"/>
          </p:nvPr>
        </p:nvSpPr>
        <p:spPr>
          <a:xfrm>
            <a:off x="1828800" y="152400"/>
            <a:ext cx="7315200" cy="1116013"/>
          </a:xfrm>
        </p:spPr>
        <p:txBody>
          <a:bodyPr/>
          <a:lstStyle/>
          <a:p>
            <a:r>
              <a:rPr lang="en-GB" i="1" dirty="0" smtClean="0"/>
              <a:t>National Teacher Education Strategy</a:t>
            </a:r>
            <a:r>
              <a:rPr lang="en-GB" dirty="0" smtClean="0"/>
              <a:t>:  </a:t>
            </a:r>
            <a:br>
              <a:rPr lang="en-GB" dirty="0" smtClean="0"/>
            </a:br>
            <a:r>
              <a:rPr lang="en-GB" dirty="0" smtClean="0"/>
              <a:t>The teacher education programmes should help students to acquire:</a:t>
            </a:r>
          </a:p>
        </p:txBody>
      </p:sp>
      <p:sp>
        <p:nvSpPr>
          <p:cNvPr id="38916" name="Rectangle 3"/>
          <p:cNvSpPr>
            <a:spLocks noGrp="1" noChangeArrowheads="1"/>
          </p:cNvSpPr>
          <p:nvPr>
            <p:ph type="body" idx="1"/>
          </p:nvPr>
        </p:nvSpPr>
        <p:spPr>
          <a:xfrm>
            <a:off x="1548320" y="1628800"/>
            <a:ext cx="7776863" cy="4953000"/>
          </a:xfrm>
        </p:spPr>
        <p:txBody>
          <a:bodyPr/>
          <a:lstStyle/>
          <a:p>
            <a:pPr>
              <a:lnSpc>
                <a:spcPts val="2800"/>
              </a:lnSpc>
            </a:pPr>
            <a:r>
              <a:rPr lang="en-GB" u="sng" dirty="0" smtClean="0"/>
              <a:t>high-level subject knowledge</a:t>
            </a:r>
            <a:r>
              <a:rPr lang="en-GB" dirty="0" smtClean="0"/>
              <a:t>, </a:t>
            </a:r>
            <a:r>
              <a:rPr lang="en-GB" u="sng" dirty="0" smtClean="0"/>
              <a:t>pedagogical content knowledge</a:t>
            </a:r>
            <a:r>
              <a:rPr lang="en-GB" dirty="0" smtClean="0"/>
              <a:t>, contextual knowledge, </a:t>
            </a:r>
            <a:r>
              <a:rPr lang="en-GB" u="sng" dirty="0" smtClean="0"/>
              <a:t>knowledge about nature of knowledge</a:t>
            </a:r>
            <a:r>
              <a:rPr lang="en-GB" dirty="0" smtClean="0"/>
              <a:t>, …</a:t>
            </a:r>
          </a:p>
          <a:p>
            <a:pPr>
              <a:lnSpc>
                <a:spcPts val="2800"/>
              </a:lnSpc>
            </a:pPr>
            <a:r>
              <a:rPr lang="en-GB" u="sng" dirty="0" smtClean="0"/>
              <a:t>social skills,</a:t>
            </a:r>
            <a:r>
              <a:rPr lang="en-GB" dirty="0" smtClean="0"/>
              <a:t> like communication skills</a:t>
            </a:r>
            <a:r>
              <a:rPr lang="en-GB" dirty="0"/>
              <a:t>, skills to use </a:t>
            </a:r>
            <a:r>
              <a:rPr lang="en-GB" dirty="0" smtClean="0"/>
              <a:t>ICT,</a:t>
            </a:r>
          </a:p>
          <a:p>
            <a:pPr>
              <a:lnSpc>
                <a:spcPts val="2800"/>
              </a:lnSpc>
            </a:pPr>
            <a:r>
              <a:rPr lang="en-GB" u="sng" dirty="0"/>
              <a:t>moral knowledge and </a:t>
            </a:r>
            <a:r>
              <a:rPr lang="en-GB" u="sng" dirty="0" smtClean="0"/>
              <a:t>skills,</a:t>
            </a:r>
            <a:r>
              <a:rPr lang="en-GB" dirty="0" smtClean="0"/>
              <a:t> …</a:t>
            </a:r>
            <a:r>
              <a:rPr lang="en-GB" u="sng" dirty="0" smtClean="0"/>
              <a:t/>
            </a:r>
            <a:br>
              <a:rPr lang="en-GB" u="sng" dirty="0" smtClean="0"/>
            </a:br>
            <a:endParaRPr lang="en-GB" dirty="0" smtClean="0"/>
          </a:p>
          <a:p>
            <a:pPr>
              <a:lnSpc>
                <a:spcPts val="1200"/>
              </a:lnSpc>
            </a:pPr>
            <a:endParaRPr lang="en-GB" dirty="0"/>
          </a:p>
          <a:p>
            <a:r>
              <a:rPr lang="en-GB" u="sng" dirty="0" smtClean="0"/>
              <a:t>knowledge about school as an institute</a:t>
            </a:r>
            <a:r>
              <a:rPr lang="en-GB" dirty="0" smtClean="0"/>
              <a:t> and its connections to </a:t>
            </a:r>
            <a:br>
              <a:rPr lang="en-GB" dirty="0" smtClean="0"/>
            </a:br>
            <a:r>
              <a:rPr lang="en-GB" dirty="0" smtClean="0"/>
              <a:t>the society (local contexts and stakeholders),</a:t>
            </a:r>
          </a:p>
          <a:p>
            <a:r>
              <a:rPr lang="en-GB" dirty="0" smtClean="0"/>
              <a:t>skill </a:t>
            </a:r>
            <a:r>
              <a:rPr lang="en-GB" dirty="0"/>
              <a:t>to </a:t>
            </a:r>
            <a:r>
              <a:rPr lang="en-GB" u="sng" dirty="0" smtClean="0"/>
              <a:t>co-operate </a:t>
            </a:r>
            <a:r>
              <a:rPr lang="en-GB" u="sng" dirty="0"/>
              <a:t>with </a:t>
            </a:r>
            <a:r>
              <a:rPr lang="en-GB" dirty="0"/>
              <a:t>other </a:t>
            </a:r>
            <a:r>
              <a:rPr lang="en-GB" dirty="0" smtClean="0"/>
              <a:t>teachers, parents, …</a:t>
            </a:r>
            <a:br>
              <a:rPr lang="en-GB" dirty="0" smtClean="0"/>
            </a:br>
            <a:endParaRPr lang="en-GB" dirty="0" smtClean="0"/>
          </a:p>
          <a:p>
            <a:pPr>
              <a:lnSpc>
                <a:spcPts val="1400"/>
              </a:lnSpc>
            </a:pPr>
            <a:endParaRPr lang="en-GB" dirty="0" smtClean="0"/>
          </a:p>
          <a:p>
            <a:r>
              <a:rPr lang="en-GB" u="sng" dirty="0" smtClean="0"/>
              <a:t>skills needed in developing one’s own  teaching, the </a:t>
            </a:r>
            <a:br>
              <a:rPr lang="en-GB" u="sng" dirty="0" smtClean="0"/>
            </a:br>
            <a:r>
              <a:rPr lang="en-GB" u="sng" dirty="0" smtClean="0"/>
              <a:t>teaching profession and the local curriculum,</a:t>
            </a:r>
            <a:endParaRPr lang="en-GB" dirty="0" smtClean="0"/>
          </a:p>
          <a:p>
            <a:r>
              <a:rPr lang="en-GB" u="sng" dirty="0"/>
              <a:t>academic skills, like research </a:t>
            </a:r>
            <a:r>
              <a:rPr lang="en-GB" u="sng" dirty="0" smtClean="0"/>
              <a:t>skills,</a:t>
            </a:r>
            <a:r>
              <a:rPr lang="en-GB" dirty="0"/>
              <a:t> </a:t>
            </a:r>
            <a:r>
              <a:rPr lang="en-GB" dirty="0" smtClean="0"/>
              <a:t>...</a:t>
            </a:r>
          </a:p>
        </p:txBody>
      </p:sp>
      <p:grpSp>
        <p:nvGrpSpPr>
          <p:cNvPr id="3" name="Group 2"/>
          <p:cNvGrpSpPr/>
          <p:nvPr/>
        </p:nvGrpSpPr>
        <p:grpSpPr>
          <a:xfrm>
            <a:off x="-8060" y="2069689"/>
            <a:ext cx="1484044" cy="4122972"/>
            <a:chOff x="-8060" y="1997681"/>
            <a:chExt cx="1484044" cy="4122972"/>
          </a:xfrm>
        </p:grpSpPr>
        <p:sp>
          <p:nvSpPr>
            <p:cNvPr id="11" name="TextBox 10"/>
            <p:cNvSpPr txBox="1"/>
            <p:nvPr/>
          </p:nvSpPr>
          <p:spPr>
            <a:xfrm>
              <a:off x="-8060" y="1997681"/>
              <a:ext cx="1415772" cy="923330"/>
            </a:xfrm>
            <a:prstGeom prst="rect">
              <a:avLst/>
            </a:prstGeom>
            <a:noFill/>
          </p:spPr>
          <p:txBody>
            <a:bodyPr wrap="none" rtlCol="0">
              <a:spAutoFit/>
            </a:bodyPr>
            <a:lstStyle/>
            <a:p>
              <a:pPr algn="ctr"/>
              <a:r>
                <a:rPr lang="en-US" sz="1800" i="1" dirty="0">
                  <a:solidFill>
                    <a:schemeClr val="tx2"/>
                  </a:solidFill>
                  <a:latin typeface="+mn-lt"/>
                </a:rPr>
                <a:t>high quality </a:t>
              </a:r>
              <a:r>
                <a:rPr lang="en-US" sz="1800" i="1" dirty="0" smtClean="0">
                  <a:solidFill>
                    <a:schemeClr val="tx2"/>
                  </a:solidFill>
                  <a:latin typeface="+mn-lt"/>
                </a:rPr>
                <a:t/>
              </a:r>
              <a:br>
                <a:rPr lang="en-US" sz="1800" i="1" dirty="0" smtClean="0">
                  <a:solidFill>
                    <a:schemeClr val="tx2"/>
                  </a:solidFill>
                  <a:latin typeface="+mn-lt"/>
                </a:rPr>
              </a:br>
              <a:r>
                <a:rPr lang="en-US" sz="1800" i="1" dirty="0" smtClean="0">
                  <a:solidFill>
                    <a:schemeClr val="tx2"/>
                  </a:solidFill>
                  <a:latin typeface="+mn-lt"/>
                </a:rPr>
                <a:t>knowledge</a:t>
              </a:r>
            </a:p>
            <a:p>
              <a:pPr algn="ctr"/>
              <a:r>
                <a:rPr lang="en-US" sz="1800" i="1" dirty="0" smtClean="0">
                  <a:solidFill>
                    <a:schemeClr val="tx2"/>
                  </a:solidFill>
                  <a:latin typeface="+mn-lt"/>
                </a:rPr>
                <a:t>base</a:t>
              </a:r>
              <a:endParaRPr lang="fi-FI" sz="1800" i="1" dirty="0">
                <a:solidFill>
                  <a:schemeClr val="tx2"/>
                </a:solidFill>
                <a:latin typeface="+mn-lt"/>
              </a:endParaRPr>
            </a:p>
          </p:txBody>
        </p:sp>
        <p:sp>
          <p:nvSpPr>
            <p:cNvPr id="12" name="TextBox 11"/>
            <p:cNvSpPr txBox="1"/>
            <p:nvPr/>
          </p:nvSpPr>
          <p:spPr>
            <a:xfrm>
              <a:off x="21740" y="3793006"/>
              <a:ext cx="1454244" cy="646331"/>
            </a:xfrm>
            <a:prstGeom prst="rect">
              <a:avLst/>
            </a:prstGeom>
            <a:noFill/>
          </p:spPr>
          <p:txBody>
            <a:bodyPr wrap="none" rtlCol="0">
              <a:spAutoFit/>
            </a:bodyPr>
            <a:lstStyle/>
            <a:p>
              <a:pPr algn="ctr"/>
              <a:r>
                <a:rPr lang="fi-FI" sz="1800" i="1" dirty="0" err="1">
                  <a:solidFill>
                    <a:schemeClr val="tx2"/>
                  </a:solidFill>
                  <a:latin typeface="+mn-lt"/>
                </a:rPr>
                <a:t>n</a:t>
              </a:r>
              <a:r>
                <a:rPr lang="fi-FI" sz="1800" i="1" dirty="0" err="1" smtClean="0">
                  <a:solidFill>
                    <a:schemeClr val="tx2"/>
                  </a:solidFill>
                  <a:latin typeface="+mn-lt"/>
                </a:rPr>
                <a:t>etworks</a:t>
              </a:r>
              <a:r>
                <a:rPr lang="fi-FI" sz="1800" i="1" dirty="0" smtClean="0">
                  <a:solidFill>
                    <a:schemeClr val="tx2"/>
                  </a:solidFill>
                  <a:latin typeface="+mn-lt"/>
                </a:rPr>
                <a:t> &amp;</a:t>
              </a:r>
              <a:br>
                <a:rPr lang="fi-FI" sz="1800" i="1" dirty="0" smtClean="0">
                  <a:solidFill>
                    <a:schemeClr val="tx2"/>
                  </a:solidFill>
                  <a:latin typeface="+mn-lt"/>
                </a:rPr>
              </a:br>
              <a:r>
                <a:rPr lang="fi-FI" sz="1800" i="1" dirty="0" err="1" smtClean="0">
                  <a:solidFill>
                    <a:schemeClr val="tx2"/>
                  </a:solidFill>
                  <a:latin typeface="+mn-lt"/>
                </a:rPr>
                <a:t>partnerships</a:t>
              </a:r>
              <a:endParaRPr lang="fi-FI" sz="1800" i="1" dirty="0">
                <a:solidFill>
                  <a:schemeClr val="tx2"/>
                </a:solidFill>
                <a:latin typeface="+mn-lt"/>
              </a:endParaRPr>
            </a:p>
          </p:txBody>
        </p:sp>
        <p:sp>
          <p:nvSpPr>
            <p:cNvPr id="13" name="TextBox 12"/>
            <p:cNvSpPr txBox="1"/>
            <p:nvPr/>
          </p:nvSpPr>
          <p:spPr>
            <a:xfrm>
              <a:off x="165064" y="5474322"/>
              <a:ext cx="1069524" cy="646331"/>
            </a:xfrm>
            <a:prstGeom prst="rect">
              <a:avLst/>
            </a:prstGeom>
            <a:solidFill>
              <a:schemeClr val="bg1"/>
            </a:solidFill>
          </p:spPr>
          <p:txBody>
            <a:bodyPr wrap="none" rtlCol="0">
              <a:spAutoFit/>
            </a:bodyPr>
            <a:lstStyle/>
            <a:p>
              <a:pPr algn="ctr"/>
              <a:r>
                <a:rPr lang="fi-FI" sz="1800" i="1" dirty="0" err="1" smtClean="0">
                  <a:solidFill>
                    <a:schemeClr val="tx2"/>
                  </a:solidFill>
                  <a:latin typeface="+mn-lt"/>
                </a:rPr>
                <a:t>life-long-</a:t>
              </a:r>
              <a:r>
                <a:rPr lang="fi-FI" sz="1800" i="1" dirty="0" smtClean="0">
                  <a:solidFill>
                    <a:schemeClr val="tx2"/>
                  </a:solidFill>
                  <a:latin typeface="+mn-lt"/>
                </a:rPr>
                <a:t/>
              </a:r>
              <a:br>
                <a:rPr lang="fi-FI" sz="1800" i="1" dirty="0" smtClean="0">
                  <a:solidFill>
                    <a:schemeClr val="tx2"/>
                  </a:solidFill>
                  <a:latin typeface="+mn-lt"/>
                </a:rPr>
              </a:br>
              <a:r>
                <a:rPr lang="fi-FI" sz="1800" i="1" dirty="0" err="1" smtClean="0">
                  <a:solidFill>
                    <a:schemeClr val="tx2"/>
                  </a:solidFill>
                  <a:latin typeface="+mn-lt"/>
                </a:rPr>
                <a:t>learning</a:t>
              </a:r>
              <a:endParaRPr lang="fi-FI" sz="1800" i="1" dirty="0">
                <a:solidFill>
                  <a:schemeClr val="tx2"/>
                </a:solidFill>
                <a:latin typeface="+mn-lt"/>
              </a:endParaRPr>
            </a:p>
          </p:txBody>
        </p:sp>
      </p:grpSp>
      <p:sp>
        <p:nvSpPr>
          <p:cNvPr id="9" name="Rounded Rectangular Callout 8"/>
          <p:cNvSpPr/>
          <p:nvPr/>
        </p:nvSpPr>
        <p:spPr bwMode="auto">
          <a:xfrm>
            <a:off x="3203898" y="4552465"/>
            <a:ext cx="4248422" cy="1540831"/>
          </a:xfrm>
          <a:prstGeom prst="wedgeRoundRectCallout">
            <a:avLst>
              <a:gd name="adj1" fmla="val -43031"/>
              <a:gd name="adj2" fmla="val -105378"/>
              <a:gd name="adj3" fmla="val 16667"/>
            </a:avLst>
          </a:prstGeom>
          <a:solidFill>
            <a:srgbClr val="FED99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i-FI" sz="2200" b="0" i="0" u="none" strike="noStrike" cap="none" normalizeH="0" baseline="0" dirty="0" err="1" smtClean="0">
                <a:ln>
                  <a:noFill/>
                </a:ln>
                <a:solidFill>
                  <a:schemeClr val="tx1"/>
                </a:solidFill>
                <a:effectLst/>
                <a:latin typeface="+mn-lt"/>
              </a:rPr>
              <a:t>Not</a:t>
            </a:r>
            <a:r>
              <a:rPr kumimoji="0" lang="fi-FI" sz="2200" b="0" i="0" u="none" strike="noStrike" cap="none" normalizeH="0" baseline="0" dirty="0" smtClean="0">
                <a:ln>
                  <a:noFill/>
                </a:ln>
                <a:solidFill>
                  <a:schemeClr val="tx1"/>
                </a:solidFill>
                <a:effectLst/>
                <a:latin typeface="+mn-lt"/>
              </a:rPr>
              <a:t> </a:t>
            </a:r>
            <a:r>
              <a:rPr kumimoji="0" lang="fi-FI" sz="2200" b="0" i="0" u="none" strike="noStrike" cap="none" normalizeH="0" baseline="0" dirty="0" err="1" smtClean="0">
                <a:ln>
                  <a:noFill/>
                </a:ln>
                <a:solidFill>
                  <a:schemeClr val="tx1"/>
                </a:solidFill>
                <a:effectLst/>
                <a:latin typeface="+mn-lt"/>
              </a:rPr>
              <a:t>only</a:t>
            </a:r>
            <a:r>
              <a:rPr kumimoji="0" lang="fi-FI" sz="2200" b="0" i="0" u="none" strike="noStrike" cap="none" normalizeH="0" baseline="0" dirty="0" smtClean="0">
                <a:ln>
                  <a:noFill/>
                </a:ln>
                <a:solidFill>
                  <a:schemeClr val="tx1"/>
                </a:solidFill>
                <a:effectLst/>
                <a:latin typeface="+mn-lt"/>
              </a:rPr>
              <a:t>  the </a:t>
            </a:r>
            <a:r>
              <a:rPr kumimoji="0" lang="fi-FI" sz="2200" b="0" i="0" u="none" strike="noStrike" cap="none" normalizeH="0" baseline="0" dirty="0" err="1" smtClean="0">
                <a:ln>
                  <a:noFill/>
                </a:ln>
                <a:solidFill>
                  <a:schemeClr val="tx1"/>
                </a:solidFill>
                <a:effectLst/>
                <a:latin typeface="+mn-lt"/>
              </a:rPr>
              <a:t>content</a:t>
            </a:r>
            <a:r>
              <a:rPr kumimoji="0" lang="fi-FI" sz="2200" b="0" i="0" u="none" strike="noStrike" cap="none" normalizeH="0" baseline="0" dirty="0" smtClean="0">
                <a:ln>
                  <a:noFill/>
                </a:ln>
                <a:solidFill>
                  <a:schemeClr val="tx1"/>
                </a:solidFill>
                <a:effectLst/>
                <a:latin typeface="+mn-lt"/>
              </a:rPr>
              <a:t> of </a:t>
            </a:r>
            <a:r>
              <a:rPr kumimoji="0" lang="fi-FI" sz="2200" b="0" i="0" u="none" strike="noStrike" cap="none" normalizeH="0" baseline="0" dirty="0" err="1" smtClean="0">
                <a:ln>
                  <a:noFill/>
                </a:ln>
                <a:solidFill>
                  <a:schemeClr val="tx1"/>
                </a:solidFill>
                <a:effectLst/>
                <a:latin typeface="+mn-lt"/>
              </a:rPr>
              <a:t>teacher</a:t>
            </a:r>
            <a:r>
              <a:rPr kumimoji="0" lang="fi-FI" sz="2200" b="0" i="0" u="none" strike="noStrike" cap="none" normalizeH="0" baseline="0" dirty="0" smtClean="0">
                <a:ln>
                  <a:noFill/>
                </a:ln>
                <a:solidFill>
                  <a:schemeClr val="tx1"/>
                </a:solidFill>
                <a:effectLst/>
                <a:latin typeface="+mn-lt"/>
              </a:rPr>
              <a:t> </a:t>
            </a:r>
            <a:r>
              <a:rPr kumimoji="0" lang="fi-FI" sz="2200" b="0" i="0" u="none" strike="noStrike" cap="none" normalizeH="0" baseline="0" dirty="0" err="1" smtClean="0">
                <a:ln>
                  <a:noFill/>
                </a:ln>
                <a:solidFill>
                  <a:schemeClr val="tx1"/>
                </a:solidFill>
                <a:effectLst/>
                <a:latin typeface="+mn-lt"/>
              </a:rPr>
              <a:t>education</a:t>
            </a:r>
            <a:r>
              <a:rPr kumimoji="0" lang="fi-FI" sz="2200" b="0" i="0" u="none" strike="noStrike" cap="none" normalizeH="0" baseline="0" dirty="0" smtClean="0">
                <a:ln>
                  <a:noFill/>
                </a:ln>
                <a:solidFill>
                  <a:schemeClr val="tx1"/>
                </a:solidFill>
                <a:effectLst/>
                <a:latin typeface="+mn-lt"/>
              </a:rPr>
              <a:t> </a:t>
            </a:r>
            <a:r>
              <a:rPr kumimoji="0" lang="fi-FI" sz="2200" b="0" i="0" u="none" strike="noStrike" cap="none" normalizeH="0" baseline="0" dirty="0" err="1" smtClean="0">
                <a:ln>
                  <a:noFill/>
                </a:ln>
                <a:solidFill>
                  <a:schemeClr val="tx1"/>
                </a:solidFill>
                <a:effectLst/>
                <a:latin typeface="+mn-lt"/>
              </a:rPr>
              <a:t>courses</a:t>
            </a:r>
            <a:r>
              <a:rPr kumimoji="0" lang="fi-FI" sz="2200" b="0" i="0" u="none" strike="noStrike" cap="none" normalizeH="0" baseline="0" dirty="0" smtClean="0">
                <a:ln>
                  <a:noFill/>
                </a:ln>
                <a:solidFill>
                  <a:schemeClr val="tx1"/>
                </a:solidFill>
                <a:effectLst/>
                <a:latin typeface="+mn-lt"/>
              </a:rPr>
              <a:t> is </a:t>
            </a:r>
            <a:r>
              <a:rPr kumimoji="0" lang="fi-FI" sz="2200" b="0" i="0" u="none" strike="noStrike" cap="none" normalizeH="0" baseline="0" dirty="0" err="1" smtClean="0">
                <a:ln>
                  <a:noFill/>
                </a:ln>
                <a:solidFill>
                  <a:schemeClr val="tx1"/>
                </a:solidFill>
                <a:effectLst/>
                <a:latin typeface="+mn-lt"/>
              </a:rPr>
              <a:t>important</a:t>
            </a:r>
            <a:r>
              <a:rPr kumimoji="0" lang="fi-FI" sz="2200" b="0" i="0" u="none" strike="noStrike" cap="none" normalizeH="0" baseline="0" dirty="0" smtClean="0">
                <a:ln>
                  <a:noFill/>
                </a:ln>
                <a:solidFill>
                  <a:schemeClr val="tx1"/>
                </a:solidFill>
                <a:effectLst/>
                <a:latin typeface="+mn-lt"/>
              </a:rPr>
              <a:t> </a:t>
            </a:r>
            <a:r>
              <a:rPr kumimoji="0" lang="fi-FI" sz="2200" b="0" i="0" u="none" strike="noStrike" cap="none" normalizeH="0" baseline="0" dirty="0" err="1" smtClean="0">
                <a:ln>
                  <a:noFill/>
                </a:ln>
                <a:solidFill>
                  <a:schemeClr val="tx1"/>
                </a:solidFill>
                <a:effectLst/>
                <a:latin typeface="+mn-lt"/>
              </a:rPr>
              <a:t>but</a:t>
            </a:r>
            <a:r>
              <a:rPr kumimoji="0" lang="fi-FI" sz="2200" b="0" i="0" u="none" strike="noStrike" cap="none" normalizeH="0" baseline="0" dirty="0" smtClean="0">
                <a:ln>
                  <a:noFill/>
                </a:ln>
                <a:solidFill>
                  <a:schemeClr val="tx1"/>
                </a:solidFill>
                <a:effectLst/>
                <a:latin typeface="+mn-lt"/>
              </a:rPr>
              <a:t> </a:t>
            </a:r>
            <a:r>
              <a:rPr kumimoji="0" lang="fi-FI" sz="2200" b="0" i="0" u="sng" strike="noStrike" cap="none" normalizeH="0" baseline="0" dirty="0" err="1" smtClean="0">
                <a:ln>
                  <a:noFill/>
                </a:ln>
                <a:solidFill>
                  <a:schemeClr val="tx1"/>
                </a:solidFill>
                <a:effectLst/>
                <a:latin typeface="+mn-lt"/>
              </a:rPr>
              <a:t>how</a:t>
            </a:r>
            <a:r>
              <a:rPr kumimoji="0" lang="fi-FI" sz="2200" b="0" i="0" u="sng" strike="noStrike" cap="none" normalizeH="0" baseline="0" dirty="0" smtClean="0">
                <a:ln>
                  <a:noFill/>
                </a:ln>
                <a:solidFill>
                  <a:schemeClr val="tx1"/>
                </a:solidFill>
                <a:effectLst/>
                <a:latin typeface="+mn-lt"/>
              </a:rPr>
              <a:t> </a:t>
            </a:r>
            <a:r>
              <a:rPr kumimoji="0" lang="fi-FI" sz="2200" b="0" i="0" u="sng" strike="noStrike" cap="none" normalizeH="0" baseline="0" dirty="0" err="1" smtClean="0">
                <a:ln>
                  <a:noFill/>
                </a:ln>
                <a:solidFill>
                  <a:schemeClr val="tx1"/>
                </a:solidFill>
                <a:effectLst/>
                <a:latin typeface="+mn-lt"/>
              </a:rPr>
              <a:t>studies</a:t>
            </a:r>
            <a:r>
              <a:rPr kumimoji="0" lang="fi-FI" sz="2200" b="0" i="0" u="sng" strike="noStrike" cap="none" normalizeH="0" baseline="0" dirty="0" smtClean="0">
                <a:ln>
                  <a:noFill/>
                </a:ln>
                <a:solidFill>
                  <a:schemeClr val="tx1"/>
                </a:solidFill>
                <a:effectLst/>
                <a:latin typeface="+mn-lt"/>
              </a:rPr>
              <a:t> </a:t>
            </a:r>
            <a:r>
              <a:rPr kumimoji="0" lang="fi-FI" sz="2200" b="0" i="0" u="sng" strike="noStrike" cap="none" normalizeH="0" baseline="0" dirty="0" err="1" smtClean="0">
                <a:ln>
                  <a:noFill/>
                </a:ln>
                <a:solidFill>
                  <a:schemeClr val="tx1"/>
                </a:solidFill>
                <a:effectLst/>
                <a:latin typeface="+mn-lt"/>
              </a:rPr>
              <a:t>are</a:t>
            </a:r>
            <a:r>
              <a:rPr kumimoji="0" lang="fi-FI" sz="2200" b="0" i="0" u="sng" strike="noStrike" cap="none" normalizeH="0" baseline="0" dirty="0" smtClean="0">
                <a:ln>
                  <a:noFill/>
                </a:ln>
                <a:solidFill>
                  <a:schemeClr val="tx1"/>
                </a:solidFill>
                <a:effectLst/>
                <a:latin typeface="+mn-lt"/>
              </a:rPr>
              <a:t> </a:t>
            </a:r>
            <a:r>
              <a:rPr kumimoji="0" lang="fi-FI" sz="2200" b="0" i="0" u="sng" strike="noStrike" cap="none" normalizeH="0" baseline="0" dirty="0" err="1" smtClean="0">
                <a:ln>
                  <a:noFill/>
                </a:ln>
                <a:solidFill>
                  <a:schemeClr val="tx1"/>
                </a:solidFill>
                <a:effectLst/>
                <a:latin typeface="+mn-lt"/>
              </a:rPr>
              <a:t>organised</a:t>
            </a:r>
            <a:r>
              <a:rPr kumimoji="0" lang="fi-FI" sz="2200" b="0" i="0" u="none" strike="noStrike" cap="none" normalizeH="0" baseline="0" dirty="0" smtClean="0">
                <a:ln>
                  <a:noFill/>
                </a:ln>
                <a:solidFill>
                  <a:schemeClr val="tx1"/>
                </a:solidFill>
                <a:effectLst/>
                <a:latin typeface="+mn-lt"/>
              </a:rPr>
              <a:t> in </a:t>
            </a:r>
            <a:r>
              <a:rPr kumimoji="0" lang="fi-FI" sz="2200" b="0" i="0" u="none" strike="noStrike" cap="none" normalizeH="0" baseline="0" dirty="0" err="1" smtClean="0">
                <a:ln>
                  <a:noFill/>
                </a:ln>
                <a:solidFill>
                  <a:schemeClr val="tx1"/>
                </a:solidFill>
                <a:effectLst/>
                <a:latin typeface="+mn-lt"/>
              </a:rPr>
              <a:t>teacher</a:t>
            </a:r>
            <a:r>
              <a:rPr kumimoji="0" lang="fi-FI" sz="2200" b="0" i="0" u="none" strike="noStrike" cap="none" normalizeH="0" baseline="0" dirty="0" smtClean="0">
                <a:ln>
                  <a:noFill/>
                </a:ln>
                <a:solidFill>
                  <a:schemeClr val="tx1"/>
                </a:solidFill>
                <a:effectLst/>
                <a:latin typeface="+mn-lt"/>
              </a:rPr>
              <a:t> </a:t>
            </a:r>
            <a:r>
              <a:rPr kumimoji="0" lang="fi-FI" sz="2200" b="0" i="0" u="none" strike="noStrike" cap="none" normalizeH="0" baseline="0" dirty="0" err="1" smtClean="0">
                <a:ln>
                  <a:noFill/>
                </a:ln>
                <a:solidFill>
                  <a:schemeClr val="tx1"/>
                </a:solidFill>
                <a:effectLst/>
                <a:latin typeface="+mn-lt"/>
              </a:rPr>
              <a:t>education</a:t>
            </a:r>
            <a:r>
              <a:rPr kumimoji="0" lang="fi-FI" sz="2200" b="0" i="0" u="none" strike="noStrike" cap="none" normalizeH="0" baseline="0" dirty="0" smtClean="0">
                <a:ln>
                  <a:noFill/>
                </a:ln>
                <a:solidFill>
                  <a:schemeClr val="tx1"/>
                </a:solidFill>
                <a:effectLst/>
                <a:latin typeface="+mn-lt"/>
              </a:rPr>
              <a:t>…</a:t>
            </a:r>
          </a:p>
        </p:txBody>
      </p:sp>
    </p:spTree>
    <p:extLst>
      <p:ext uri="{BB962C8B-B14F-4D97-AF65-F5344CB8AC3E}">
        <p14:creationId xmlns:p14="http://schemas.microsoft.com/office/powerpoint/2010/main" val="367920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9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16">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6">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D9077D86-DB8F-484E-A1C2-98A100BEFC56}" type="slidenum">
              <a:rPr lang="en-US" smtClean="0"/>
              <a:pPr/>
              <a:t>19</a:t>
            </a:fld>
            <a:endParaRPr lang="en-US" smtClean="0"/>
          </a:p>
        </p:txBody>
      </p:sp>
      <p:sp>
        <p:nvSpPr>
          <p:cNvPr id="609282" name="Rectangle 2"/>
          <p:cNvSpPr>
            <a:spLocks noGrp="1" noChangeArrowheads="1"/>
          </p:cNvSpPr>
          <p:nvPr>
            <p:ph type="title"/>
          </p:nvPr>
        </p:nvSpPr>
        <p:spPr>
          <a:xfrm>
            <a:off x="1835150" y="260350"/>
            <a:ext cx="7010400" cy="1116013"/>
          </a:xfrm>
        </p:spPr>
        <p:txBody>
          <a:bodyPr/>
          <a:lstStyle/>
          <a:p>
            <a:r>
              <a:rPr lang="fi-FI" dirty="0" smtClean="0"/>
              <a:t>A </a:t>
            </a:r>
            <a:r>
              <a:rPr lang="fi-FI" dirty="0" err="1" smtClean="0"/>
              <a:t>secondary</a:t>
            </a:r>
            <a:r>
              <a:rPr lang="fi-FI" dirty="0" smtClean="0"/>
              <a:t> (</a:t>
            </a:r>
            <a:r>
              <a:rPr lang="fi-FI" dirty="0" err="1" smtClean="0"/>
              <a:t>middle</a:t>
            </a:r>
            <a:r>
              <a:rPr lang="fi-FI" dirty="0" smtClean="0"/>
              <a:t> and </a:t>
            </a:r>
            <a:r>
              <a:rPr lang="fi-FI" dirty="0" err="1" smtClean="0"/>
              <a:t>high</a:t>
            </a:r>
            <a:r>
              <a:rPr lang="fi-FI" dirty="0" smtClean="0"/>
              <a:t> </a:t>
            </a:r>
            <a:r>
              <a:rPr lang="fi-FI" dirty="0" err="1" smtClean="0"/>
              <a:t>school</a:t>
            </a:r>
            <a:r>
              <a:rPr lang="fi-FI" dirty="0" smtClean="0"/>
              <a:t>) </a:t>
            </a:r>
            <a:br>
              <a:rPr lang="fi-FI" dirty="0" smtClean="0"/>
            </a:br>
            <a:r>
              <a:rPr lang="fi-FI" dirty="0" smtClean="0"/>
              <a:t>STEM </a:t>
            </a:r>
            <a:r>
              <a:rPr lang="fi-FI" dirty="0" err="1" smtClean="0"/>
              <a:t>teacher</a:t>
            </a:r>
            <a:r>
              <a:rPr lang="fi-FI" dirty="0" smtClean="0"/>
              <a:t> </a:t>
            </a:r>
          </a:p>
        </p:txBody>
      </p:sp>
      <p:sp>
        <p:nvSpPr>
          <p:cNvPr id="609283" name="Rectangle 3"/>
          <p:cNvSpPr>
            <a:spLocks noGrp="1" noChangeArrowheads="1"/>
          </p:cNvSpPr>
          <p:nvPr>
            <p:ph type="body" idx="1"/>
          </p:nvPr>
        </p:nvSpPr>
        <p:spPr>
          <a:xfrm>
            <a:off x="1835150" y="1447800"/>
            <a:ext cx="7010400" cy="2520950"/>
          </a:xfrm>
        </p:spPr>
        <p:txBody>
          <a:bodyPr/>
          <a:lstStyle/>
          <a:p>
            <a:r>
              <a:rPr lang="en-GB" dirty="0" smtClean="0"/>
              <a:t>typically teaches </a:t>
            </a:r>
            <a:r>
              <a:rPr lang="en-GB" u="sng" dirty="0" smtClean="0"/>
              <a:t>at grades 7 to 12</a:t>
            </a:r>
            <a:r>
              <a:rPr lang="en-GB" dirty="0" smtClean="0"/>
              <a:t> (ages 13 to 19)</a:t>
            </a:r>
          </a:p>
          <a:p>
            <a:r>
              <a:rPr lang="en-GB" dirty="0" smtClean="0"/>
              <a:t>teaches </a:t>
            </a:r>
            <a:r>
              <a:rPr lang="en-GB" u="sng" dirty="0" smtClean="0"/>
              <a:t>typically one major and one minor subjects</a:t>
            </a:r>
            <a:r>
              <a:rPr lang="en-GB" dirty="0" smtClean="0"/>
              <a:t> (e.g. math and physics)</a:t>
            </a:r>
            <a:endParaRPr lang="en-GB" i="1" dirty="0" smtClean="0"/>
          </a:p>
          <a:p>
            <a:endParaRPr lang="en-GB" i="1" dirty="0" smtClean="0"/>
          </a:p>
        </p:txBody>
      </p:sp>
      <p:sp>
        <p:nvSpPr>
          <p:cNvPr id="609284" name="Rectangle 4"/>
          <p:cNvSpPr>
            <a:spLocks noChangeArrowheads="1"/>
          </p:cNvSpPr>
          <p:nvPr/>
        </p:nvSpPr>
        <p:spPr bwMode="auto">
          <a:xfrm>
            <a:off x="1835150" y="3436938"/>
            <a:ext cx="7010400" cy="1116012"/>
          </a:xfrm>
          <a:prstGeom prst="rect">
            <a:avLst/>
          </a:prstGeom>
          <a:noFill/>
          <a:ln w="9525">
            <a:noFill/>
            <a:miter lim="800000"/>
            <a:headEnd/>
            <a:tailEnd/>
          </a:ln>
        </p:spPr>
        <p:txBody>
          <a:bodyPr anchor="b"/>
          <a:lstStyle/>
          <a:p>
            <a:pPr>
              <a:lnSpc>
                <a:spcPts val="3000"/>
              </a:lnSpc>
            </a:pPr>
            <a:r>
              <a:rPr lang="fi-FI" b="1" dirty="0" smtClean="0">
                <a:latin typeface="Arial" charset="0"/>
              </a:rPr>
              <a:t>A </a:t>
            </a:r>
            <a:r>
              <a:rPr lang="fi-FI" b="1" dirty="0" err="1" smtClean="0">
                <a:latin typeface="Arial" charset="0"/>
              </a:rPr>
              <a:t>primary</a:t>
            </a:r>
            <a:r>
              <a:rPr lang="fi-FI" b="1" dirty="0" smtClean="0">
                <a:latin typeface="Arial" charset="0"/>
              </a:rPr>
              <a:t> (</a:t>
            </a:r>
            <a:r>
              <a:rPr lang="fi-FI" b="1" dirty="0" err="1" smtClean="0">
                <a:latin typeface="Arial" charset="0"/>
              </a:rPr>
              <a:t>elementary</a:t>
            </a:r>
            <a:r>
              <a:rPr lang="fi-FI" b="1" dirty="0" smtClean="0">
                <a:latin typeface="Arial" charset="0"/>
              </a:rPr>
              <a:t>) </a:t>
            </a:r>
            <a:r>
              <a:rPr lang="fi-FI" b="1" dirty="0" err="1">
                <a:latin typeface="Arial" charset="0"/>
              </a:rPr>
              <a:t>school</a:t>
            </a:r>
            <a:r>
              <a:rPr lang="fi-FI" b="1" dirty="0">
                <a:latin typeface="Arial" charset="0"/>
              </a:rPr>
              <a:t> </a:t>
            </a:r>
            <a:r>
              <a:rPr lang="fi-FI" b="1" dirty="0" err="1">
                <a:latin typeface="Arial" charset="0"/>
              </a:rPr>
              <a:t>teacher</a:t>
            </a:r>
            <a:r>
              <a:rPr lang="fi-FI" b="1" dirty="0">
                <a:latin typeface="Arial" charset="0"/>
              </a:rPr>
              <a:t> </a:t>
            </a:r>
            <a:br>
              <a:rPr lang="fi-FI" b="1" dirty="0">
                <a:latin typeface="Arial" charset="0"/>
              </a:rPr>
            </a:br>
            <a:r>
              <a:rPr lang="fi-FI" b="1" dirty="0">
                <a:latin typeface="Arial" charset="0"/>
              </a:rPr>
              <a:t>(a </a:t>
            </a:r>
            <a:r>
              <a:rPr lang="fi-FI" b="1" dirty="0" err="1">
                <a:latin typeface="Arial" charset="0"/>
              </a:rPr>
              <a:t>class</a:t>
            </a:r>
            <a:r>
              <a:rPr lang="fi-FI" b="1" dirty="0">
                <a:latin typeface="Arial" charset="0"/>
              </a:rPr>
              <a:t> </a:t>
            </a:r>
            <a:r>
              <a:rPr lang="fi-FI" b="1" dirty="0" err="1">
                <a:latin typeface="Arial" charset="0"/>
              </a:rPr>
              <a:t>teacher</a:t>
            </a:r>
            <a:r>
              <a:rPr lang="fi-FI" b="1" dirty="0">
                <a:latin typeface="Arial" charset="0"/>
              </a:rPr>
              <a:t>)</a:t>
            </a:r>
          </a:p>
        </p:txBody>
      </p:sp>
      <p:sp>
        <p:nvSpPr>
          <p:cNvPr id="609285" name="Rectangle 5"/>
          <p:cNvSpPr>
            <a:spLocks noChangeArrowheads="1"/>
          </p:cNvSpPr>
          <p:nvPr/>
        </p:nvSpPr>
        <p:spPr bwMode="auto">
          <a:xfrm>
            <a:off x="1835150" y="4725144"/>
            <a:ext cx="7010400" cy="2520950"/>
          </a:xfrm>
          <a:prstGeom prst="rect">
            <a:avLst/>
          </a:prstGeom>
          <a:noFill/>
          <a:ln w="9525">
            <a:noFill/>
            <a:miter lim="800000"/>
            <a:headEnd/>
            <a:tailEnd/>
          </a:ln>
        </p:spPr>
        <p:txBody>
          <a:bodyPr/>
          <a:lstStyle/>
          <a:p>
            <a:pPr marL="282575" indent="-282575">
              <a:lnSpc>
                <a:spcPts val="3000"/>
              </a:lnSpc>
              <a:buClr>
                <a:srgbClr val="FCD116"/>
              </a:buClr>
              <a:buSzPct val="110000"/>
              <a:buFont typeface="Wingdings" pitchFamily="2" charset="2"/>
              <a:buChar char="n"/>
            </a:pPr>
            <a:r>
              <a:rPr lang="en-GB" sz="2000" dirty="0">
                <a:latin typeface="Arial" charset="0"/>
              </a:rPr>
              <a:t>teaches at </a:t>
            </a:r>
            <a:r>
              <a:rPr lang="en-GB" sz="2000" u="sng" dirty="0">
                <a:latin typeface="Arial" charset="0"/>
              </a:rPr>
              <a:t>grades 1 to 6</a:t>
            </a:r>
            <a:r>
              <a:rPr lang="en-GB" sz="2000" dirty="0">
                <a:latin typeface="Arial" charset="0"/>
              </a:rPr>
              <a:t> (ages 7 to 13)</a:t>
            </a:r>
          </a:p>
          <a:p>
            <a:pPr marL="282575" indent="-282575">
              <a:lnSpc>
                <a:spcPts val="3000"/>
              </a:lnSpc>
              <a:buClr>
                <a:srgbClr val="FCD116"/>
              </a:buClr>
              <a:buSzPct val="110000"/>
              <a:buFont typeface="Wingdings" pitchFamily="2" charset="2"/>
              <a:buChar char="n"/>
            </a:pPr>
            <a:r>
              <a:rPr lang="en-GB" sz="2000" dirty="0">
                <a:latin typeface="Arial" charset="0"/>
              </a:rPr>
              <a:t>teaches </a:t>
            </a:r>
            <a:r>
              <a:rPr lang="en-GB" sz="2000" u="sng" dirty="0">
                <a:latin typeface="Arial" charset="0"/>
              </a:rPr>
              <a:t>typically all 13 subjects</a:t>
            </a:r>
            <a:endParaRPr lang="en-GB" sz="2000" dirty="0">
              <a:latin typeface="Arial" charset="0"/>
            </a:endParaRPr>
          </a:p>
          <a:p>
            <a:pPr marL="282575" indent="-282575">
              <a:lnSpc>
                <a:spcPts val="3000"/>
              </a:lnSpc>
              <a:buClr>
                <a:srgbClr val="FCD116"/>
              </a:buClr>
              <a:buSzPct val="110000"/>
              <a:buFont typeface="Wingdings" pitchFamily="2" charset="2"/>
              <a:buChar char="n"/>
            </a:pPr>
            <a:endParaRPr lang="en-GB" sz="2000" dirty="0">
              <a:latin typeface="Arial" charset="0"/>
            </a:endParaRPr>
          </a:p>
          <a:p>
            <a:pPr marL="282575" indent="-282575">
              <a:lnSpc>
                <a:spcPts val="3000"/>
              </a:lnSpc>
              <a:buClr>
                <a:srgbClr val="FCD116"/>
              </a:buClr>
              <a:buSzPct val="110000"/>
              <a:buFont typeface="Wingdings" pitchFamily="2" charset="2"/>
              <a:buChar char="n"/>
            </a:pPr>
            <a:endParaRPr lang="en-GB" sz="2000" dirty="0">
              <a:latin typeface="Arial" charset="0"/>
            </a:endParaRPr>
          </a:p>
        </p:txBody>
      </p:sp>
    </p:spTree>
    <p:extLst>
      <p:ext uri="{BB962C8B-B14F-4D97-AF65-F5344CB8AC3E}">
        <p14:creationId xmlns:p14="http://schemas.microsoft.com/office/powerpoint/2010/main" val="30098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663DB54-CAA1-4FF1-A656-126DF26C6362}" type="slidenum">
              <a:rPr lang="en-US" smtClean="0"/>
              <a:pPr>
                <a:defRPr/>
              </a:pPr>
              <a:t>2</a:t>
            </a:fld>
            <a:endParaRPr lang="en-US"/>
          </a:p>
        </p:txBody>
      </p:sp>
      <p:pic>
        <p:nvPicPr>
          <p:cNvPr id="5" name="Picture 4" descr="http://4.bp.blogspot.com/-TRIO86mLy5k/Tuy3AZ-kLPI/AAAAAAAAGW4/jBcYe2QlRCs/s1600/new111217PilAM0Z25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33600" y="260649"/>
            <a:ext cx="7010400" cy="6896596"/>
          </a:xfrm>
        </p:spPr>
        <p:txBody>
          <a:bodyPr/>
          <a:lstStyle/>
          <a:p>
            <a:r>
              <a:rPr lang="en-US" sz="2800" dirty="0" smtClean="0">
                <a:solidFill>
                  <a:schemeClr val="bg1"/>
                </a:solidFill>
                <a:effectLst>
                  <a:outerShdw blurRad="38100" dist="38100" dir="2700000" algn="tl">
                    <a:srgbClr val="000000">
                      <a:alpha val="43137"/>
                    </a:srgbClr>
                  </a:outerShdw>
                </a:effectLst>
              </a:rPr>
              <a:t>Content of the presentation</a:t>
            </a:r>
            <a:br>
              <a:rPr lang="en-US" sz="2800" dirty="0" smtClean="0">
                <a:solidFill>
                  <a:schemeClr val="bg1"/>
                </a:solidFill>
                <a:effectLst>
                  <a:outerShdw blurRad="38100" dist="38100" dir="2700000" algn="tl">
                    <a:srgbClr val="000000">
                      <a:alpha val="43137"/>
                    </a:srgbClr>
                  </a:outerShdw>
                </a:effectLst>
              </a:rPr>
            </a:br>
            <a:r>
              <a:rPr lang="en-US" sz="2800" dirty="0" smtClean="0">
                <a:solidFill>
                  <a:schemeClr val="bg1"/>
                </a:solidFill>
                <a:effectLst>
                  <a:outerShdw blurRad="38100" dist="38100" dir="2700000" algn="tl">
                    <a:srgbClr val="000000">
                      <a:alpha val="43137"/>
                    </a:srgbClr>
                  </a:outerShdw>
                </a:effectLst>
              </a:rPr>
              <a:t/>
            </a:r>
            <a:br>
              <a:rPr lang="en-US" sz="2800"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1. An “ideal” school context</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2. </a:t>
            </a:r>
            <a:r>
              <a:rPr lang="en-US" dirty="0">
                <a:solidFill>
                  <a:schemeClr val="bg1"/>
                </a:solidFill>
                <a:effectLst>
                  <a:outerShdw blurRad="38100" dist="38100" dir="2700000" algn="tl">
                    <a:srgbClr val="000000">
                      <a:alpha val="43137"/>
                    </a:srgbClr>
                  </a:outerShdw>
                </a:effectLst>
              </a:rPr>
              <a:t>Different </a:t>
            </a:r>
            <a:r>
              <a:rPr lang="en-US" dirty="0" smtClean="0">
                <a:solidFill>
                  <a:schemeClr val="bg1"/>
                </a:solidFill>
                <a:effectLst>
                  <a:outerShdw blurRad="38100" dist="38100" dir="2700000" algn="tl">
                    <a:srgbClr val="000000">
                      <a:alpha val="43137"/>
                    </a:srgbClr>
                  </a:outerShdw>
                </a:effectLst>
              </a:rPr>
              <a:t>approaches to </a:t>
            </a:r>
            <a:r>
              <a:rPr lang="en-US" dirty="0">
                <a:solidFill>
                  <a:schemeClr val="bg1"/>
                </a:solidFill>
                <a:effectLst>
                  <a:outerShdw blurRad="38100" dist="38100" dir="2700000" algn="tl">
                    <a:srgbClr val="000000">
                      <a:alpha val="43137"/>
                    </a:srgbClr>
                  </a:outerShdw>
                </a:effectLst>
              </a:rPr>
              <a:t>characterize</a:t>
            </a:r>
            <a:br>
              <a:rPr lang="en-US" dirty="0">
                <a:solidFill>
                  <a:schemeClr val="bg1"/>
                </a:solidFill>
                <a:effectLst>
                  <a:outerShdw blurRad="38100" dist="38100" dir="2700000" algn="tl">
                    <a:srgbClr val="000000">
                      <a:alpha val="43137"/>
                    </a:srgbClr>
                  </a:outerShdw>
                </a:effectLst>
              </a:rPr>
            </a:br>
            <a:r>
              <a:rPr lang="en-US" dirty="0">
                <a:solidFill>
                  <a:schemeClr val="bg1"/>
                </a:solidFill>
                <a:effectLst>
                  <a:outerShdw blurRad="38100" dist="38100" dir="2700000" algn="tl">
                    <a:srgbClr val="000000">
                      <a:alpha val="43137"/>
                    </a:srgbClr>
                  </a:outerShdw>
                </a:effectLst>
              </a:rPr>
              <a:t>    professional STEM </a:t>
            </a:r>
            <a:r>
              <a:rPr lang="en-US" dirty="0" smtClean="0">
                <a:solidFill>
                  <a:schemeClr val="bg1"/>
                </a:solidFill>
                <a:effectLst>
                  <a:outerShdw blurRad="38100" dist="38100" dir="2700000" algn="tl">
                    <a:srgbClr val="000000">
                      <a:alpha val="43137"/>
                    </a:srgbClr>
                  </a:outerShdw>
                </a:effectLst>
              </a:rPr>
              <a:t>teacher</a:t>
            </a:r>
            <a:r>
              <a:rPr lang="fi-FI" dirty="0">
                <a:solidFill>
                  <a:schemeClr val="bg1"/>
                </a:solidFill>
                <a:effectLst>
                  <a:outerShdw blurRad="38100" dist="38100" dir="2700000" algn="tl">
                    <a:srgbClr val="000000">
                      <a:alpha val="43137"/>
                    </a:srgbClr>
                  </a:outerShdw>
                </a:effectLst>
              </a:rPr>
              <a:t/>
            </a:r>
            <a:br>
              <a:rPr lang="fi-FI" dirty="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3. Education of professional  STEM Teacher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    at the University of Helsinki</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4. </a:t>
            </a:r>
            <a:r>
              <a:rPr lang="en-US" dirty="0" smtClean="0">
                <a:solidFill>
                  <a:schemeClr val="bg1"/>
                </a:solidFill>
              </a:rPr>
              <a:t>Content Analysis of the Finnish (and </a:t>
            </a:r>
            <a:br>
              <a:rPr lang="en-US" dirty="0" smtClean="0">
                <a:solidFill>
                  <a:schemeClr val="bg1"/>
                </a:solidFill>
              </a:rPr>
            </a:br>
            <a:r>
              <a:rPr lang="en-US" dirty="0" smtClean="0">
                <a:solidFill>
                  <a:schemeClr val="bg1"/>
                </a:solidFill>
              </a:rPr>
              <a:t>    Korean) STEM Teacher Education </a:t>
            </a:r>
            <a:br>
              <a:rPr lang="en-US" dirty="0" smtClean="0">
                <a:solidFill>
                  <a:schemeClr val="bg1"/>
                </a:solidFill>
              </a:rPr>
            </a:br>
            <a:r>
              <a:rPr lang="en-US" dirty="0" smtClean="0">
                <a:solidFill>
                  <a:schemeClr val="bg1"/>
                </a:solidFill>
              </a:rPr>
              <a:t>    </a:t>
            </a:r>
            <a:r>
              <a:rPr lang="en-US" dirty="0" err="1" smtClean="0">
                <a:solidFill>
                  <a:schemeClr val="bg1"/>
                </a:solidFill>
              </a:rPr>
              <a:t>Programms</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5. Discussion</a:t>
            </a:r>
            <a:r>
              <a:rPr lang="en-US" dirty="0" smtClean="0">
                <a:solidFill>
                  <a:schemeClr val="accent1"/>
                </a:solidFill>
                <a:effectLst>
                  <a:outerShdw blurRad="38100" dist="38100" dir="2700000" algn="tl">
                    <a:srgbClr val="000000">
                      <a:alpha val="43137"/>
                    </a:srgbClr>
                  </a:outerShdw>
                </a:effectLst>
              </a:rPr>
              <a:t> </a:t>
            </a:r>
            <a:br>
              <a:rPr lang="en-US" dirty="0" smtClean="0">
                <a:solidFill>
                  <a:schemeClr val="accent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4987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EA0CFCF7-4D8A-445B-B09E-4E759FE69784}" type="slidenum">
              <a:rPr lang="en-US" smtClean="0"/>
              <a:pPr/>
              <a:t>20</a:t>
            </a:fld>
            <a:endParaRPr lang="en-US" smtClean="0"/>
          </a:p>
        </p:txBody>
      </p:sp>
      <p:sp>
        <p:nvSpPr>
          <p:cNvPr id="18435" name="Rectangle 2"/>
          <p:cNvSpPr>
            <a:spLocks noChangeArrowheads="1"/>
          </p:cNvSpPr>
          <p:nvPr/>
        </p:nvSpPr>
        <p:spPr bwMode="auto">
          <a:xfrm>
            <a:off x="60325" y="1981200"/>
            <a:ext cx="9043988" cy="2816225"/>
          </a:xfrm>
          <a:prstGeom prst="rect">
            <a:avLst/>
          </a:prstGeom>
          <a:solidFill>
            <a:schemeClr val="accent1"/>
          </a:solidFill>
          <a:ln w="9525">
            <a:solidFill>
              <a:schemeClr val="tx1"/>
            </a:solidFill>
            <a:miter lim="800000"/>
            <a:headEnd/>
            <a:tailEnd/>
          </a:ln>
        </p:spPr>
        <p:txBody>
          <a:bodyPr wrap="none" anchor="ctr"/>
          <a:lstStyle/>
          <a:p>
            <a:endParaRPr lang="en-GB"/>
          </a:p>
        </p:txBody>
      </p:sp>
      <p:sp>
        <p:nvSpPr>
          <p:cNvPr id="18436" name="Rectangle 3"/>
          <p:cNvSpPr>
            <a:spLocks noGrp="1" noChangeArrowheads="1"/>
          </p:cNvSpPr>
          <p:nvPr>
            <p:ph type="title"/>
          </p:nvPr>
        </p:nvSpPr>
        <p:spPr/>
        <p:txBody>
          <a:bodyPr/>
          <a:lstStyle/>
          <a:p>
            <a:r>
              <a:rPr lang="fi-FI" smtClean="0"/>
              <a:t>Teacher education at the University of Helsinki</a:t>
            </a:r>
          </a:p>
        </p:txBody>
      </p:sp>
      <p:sp>
        <p:nvSpPr>
          <p:cNvPr id="18437" name="Rectangle 4"/>
          <p:cNvSpPr>
            <a:spLocks noChangeArrowheads="1"/>
          </p:cNvSpPr>
          <p:nvPr/>
        </p:nvSpPr>
        <p:spPr bwMode="auto">
          <a:xfrm>
            <a:off x="349250" y="1981200"/>
            <a:ext cx="9072563" cy="641350"/>
          </a:xfrm>
          <a:prstGeom prst="rect">
            <a:avLst/>
          </a:prstGeom>
          <a:noFill/>
          <a:ln w="9525">
            <a:noFill/>
            <a:miter lim="800000"/>
            <a:headEnd/>
            <a:tailEnd/>
          </a:ln>
        </p:spPr>
        <p:txBody>
          <a:bodyPr>
            <a:spAutoFit/>
          </a:bodyPr>
          <a:lstStyle/>
          <a:p>
            <a:r>
              <a:rPr lang="en-GB" sz="1800" b="1" dirty="0">
                <a:solidFill>
                  <a:schemeClr val="bg1"/>
                </a:solidFill>
                <a:latin typeface="Arial" charset="0"/>
              </a:rPr>
              <a:t>University of Helsinki     </a:t>
            </a:r>
            <a:r>
              <a:rPr lang="en-GB" sz="1800" dirty="0">
                <a:solidFill>
                  <a:schemeClr val="bg1"/>
                </a:solidFill>
                <a:latin typeface="Arial" charset="0"/>
              </a:rPr>
              <a:t>(11 faculties,  </a:t>
            </a:r>
            <a:r>
              <a:rPr lang="fi-FI" sz="1800" dirty="0">
                <a:solidFill>
                  <a:schemeClr val="bg1"/>
                </a:solidFill>
                <a:latin typeface="Arial" charset="0"/>
              </a:rPr>
              <a:t>38 000 </a:t>
            </a:r>
            <a:r>
              <a:rPr lang="fi-FI" sz="1800" dirty="0" err="1">
                <a:solidFill>
                  <a:schemeClr val="bg1"/>
                </a:solidFill>
                <a:latin typeface="Arial" charset="0"/>
              </a:rPr>
              <a:t>students</a:t>
            </a:r>
            <a:r>
              <a:rPr lang="fi-FI" sz="1800" dirty="0">
                <a:solidFill>
                  <a:schemeClr val="bg1"/>
                </a:solidFill>
                <a:latin typeface="Arial" charset="0"/>
              </a:rPr>
              <a:t>,  7 400 </a:t>
            </a:r>
            <a:r>
              <a:rPr lang="fi-FI" sz="1800" dirty="0" err="1">
                <a:solidFill>
                  <a:schemeClr val="bg1"/>
                </a:solidFill>
                <a:latin typeface="Arial" charset="0"/>
              </a:rPr>
              <a:t>staff</a:t>
            </a:r>
            <a:r>
              <a:rPr lang="fi-FI" sz="1800" dirty="0">
                <a:solidFill>
                  <a:schemeClr val="bg1"/>
                </a:solidFill>
                <a:latin typeface="Arial" charset="0"/>
              </a:rPr>
              <a:t> </a:t>
            </a:r>
            <a:r>
              <a:rPr lang="fi-FI" sz="1800" dirty="0" err="1">
                <a:solidFill>
                  <a:schemeClr val="bg1"/>
                </a:solidFill>
                <a:latin typeface="Arial" charset="0"/>
              </a:rPr>
              <a:t>members</a:t>
            </a:r>
            <a:r>
              <a:rPr lang="en-GB" sz="1800" dirty="0">
                <a:solidFill>
                  <a:schemeClr val="bg1"/>
                </a:solidFill>
                <a:latin typeface="Arial" charset="0"/>
              </a:rPr>
              <a:t>)</a:t>
            </a:r>
            <a:endParaRPr lang="en-US" sz="1800" dirty="0">
              <a:solidFill>
                <a:schemeClr val="bg1"/>
              </a:solidFill>
              <a:latin typeface="Arial" charset="0"/>
            </a:endParaRPr>
          </a:p>
          <a:p>
            <a:endParaRPr lang="en-US" sz="1800" b="1" dirty="0">
              <a:solidFill>
                <a:schemeClr val="bg1"/>
              </a:solidFill>
              <a:latin typeface="Arial" charset="0"/>
            </a:endParaRPr>
          </a:p>
        </p:txBody>
      </p:sp>
      <p:sp>
        <p:nvSpPr>
          <p:cNvPr id="18443" name="Rectangle 6"/>
          <p:cNvSpPr>
            <a:spLocks noChangeArrowheads="1"/>
          </p:cNvSpPr>
          <p:nvPr/>
        </p:nvSpPr>
        <p:spPr bwMode="auto">
          <a:xfrm>
            <a:off x="133350" y="2432051"/>
            <a:ext cx="2767013" cy="2024063"/>
          </a:xfrm>
          <a:prstGeom prst="rect">
            <a:avLst/>
          </a:prstGeom>
          <a:solidFill>
            <a:schemeClr val="hlink"/>
          </a:solidFill>
          <a:ln w="9525">
            <a:solidFill>
              <a:schemeClr val="tx1"/>
            </a:solidFill>
            <a:miter lim="800000"/>
            <a:headEnd/>
            <a:tailEnd/>
          </a:ln>
        </p:spPr>
        <p:txBody>
          <a:bodyPr anchor="ctr">
            <a:spAutoFit/>
          </a:bodyPr>
          <a:lstStyle/>
          <a:p>
            <a:r>
              <a:rPr lang="en-GB" sz="1800">
                <a:latin typeface="Arial" charset="0"/>
              </a:rPr>
              <a:t>Faculty of</a:t>
            </a:r>
            <a:br>
              <a:rPr lang="en-GB" sz="1800">
                <a:latin typeface="Arial" charset="0"/>
              </a:rPr>
            </a:br>
            <a:r>
              <a:rPr lang="en-GB" sz="1800">
                <a:latin typeface="Arial" charset="0"/>
              </a:rPr>
              <a:t>Behavioural</a:t>
            </a:r>
            <a:br>
              <a:rPr lang="en-GB" sz="1800">
                <a:latin typeface="Arial" charset="0"/>
              </a:rPr>
            </a:br>
            <a:r>
              <a:rPr lang="en-GB" sz="1800">
                <a:latin typeface="Arial" charset="0"/>
              </a:rPr>
              <a:t>Sciences</a:t>
            </a:r>
            <a:br>
              <a:rPr lang="en-GB" sz="1800">
                <a:latin typeface="Arial" charset="0"/>
              </a:rPr>
            </a:br>
            <a:r>
              <a:rPr lang="en-GB" sz="1800">
                <a:latin typeface="Arial" charset="0"/>
              </a:rPr>
              <a:t/>
            </a:r>
            <a:br>
              <a:rPr lang="en-GB" sz="1800">
                <a:latin typeface="Arial" charset="0"/>
              </a:rPr>
            </a:br>
            <a:r>
              <a:rPr lang="en-GB" sz="1800">
                <a:latin typeface="Arial" charset="0"/>
              </a:rPr>
              <a:t/>
            </a:r>
            <a:br>
              <a:rPr lang="en-GB" sz="1800">
                <a:latin typeface="Arial" charset="0"/>
              </a:rPr>
            </a:br>
            <a:r>
              <a:rPr lang="en-GB" sz="1800">
                <a:latin typeface="Arial" charset="0"/>
              </a:rPr>
              <a:t> </a:t>
            </a:r>
            <a:br>
              <a:rPr lang="en-GB" sz="1800">
                <a:latin typeface="Arial" charset="0"/>
              </a:rPr>
            </a:br>
            <a:endParaRPr lang="en-US" sz="1800">
              <a:latin typeface="Arial" charset="0"/>
            </a:endParaRPr>
          </a:p>
        </p:txBody>
      </p:sp>
      <p:sp>
        <p:nvSpPr>
          <p:cNvPr id="18444" name="Rectangle 7"/>
          <p:cNvSpPr>
            <a:spLocks noChangeArrowheads="1"/>
          </p:cNvSpPr>
          <p:nvPr/>
        </p:nvSpPr>
        <p:spPr bwMode="auto">
          <a:xfrm>
            <a:off x="2941638" y="2432051"/>
            <a:ext cx="1009650" cy="2024063"/>
          </a:xfrm>
          <a:prstGeom prst="rect">
            <a:avLst/>
          </a:prstGeom>
          <a:solidFill>
            <a:schemeClr val="bg1"/>
          </a:solidFill>
          <a:ln w="9525">
            <a:solidFill>
              <a:schemeClr val="tx1"/>
            </a:solidFill>
            <a:miter lim="800000"/>
            <a:headEnd/>
            <a:tailEnd/>
          </a:ln>
        </p:spPr>
        <p:txBody>
          <a:bodyPr>
            <a:spAutoFit/>
          </a:bodyPr>
          <a:lstStyle/>
          <a:p>
            <a:r>
              <a:rPr lang="en-GB" sz="1800" dirty="0">
                <a:latin typeface="Arial" charset="0"/>
              </a:rPr>
              <a:t>Faculty </a:t>
            </a:r>
            <a:br>
              <a:rPr lang="en-GB" sz="1800" dirty="0">
                <a:latin typeface="Arial" charset="0"/>
              </a:rPr>
            </a:br>
            <a:r>
              <a:rPr lang="en-GB" sz="1800" dirty="0">
                <a:latin typeface="Arial" charset="0"/>
              </a:rPr>
              <a:t>of </a:t>
            </a:r>
            <a:br>
              <a:rPr lang="en-GB" sz="1800" dirty="0">
                <a:latin typeface="Arial" charset="0"/>
              </a:rPr>
            </a:br>
            <a:r>
              <a:rPr lang="en-GB" sz="1800" dirty="0">
                <a:latin typeface="Arial" charset="0"/>
              </a:rPr>
              <a:t>Arts</a:t>
            </a:r>
            <a:br>
              <a:rPr lang="en-GB" sz="1800" dirty="0">
                <a:latin typeface="Arial" charset="0"/>
              </a:rPr>
            </a:br>
            <a:r>
              <a:rPr lang="en-GB" sz="1800" dirty="0">
                <a:latin typeface="Arial" charset="0"/>
              </a:rPr>
              <a:t/>
            </a:r>
            <a:br>
              <a:rPr lang="en-GB" sz="1800" dirty="0">
                <a:latin typeface="Arial" charset="0"/>
              </a:rPr>
            </a:br>
            <a:r>
              <a:rPr lang="en-GB" sz="1800" dirty="0">
                <a:latin typeface="Arial" charset="0"/>
              </a:rPr>
              <a:t/>
            </a:r>
            <a:br>
              <a:rPr lang="en-GB" sz="1800" dirty="0">
                <a:latin typeface="Arial" charset="0"/>
              </a:rPr>
            </a:br>
            <a:r>
              <a:rPr lang="en-GB" sz="1800" dirty="0">
                <a:latin typeface="Arial" charset="0"/>
              </a:rPr>
              <a:t/>
            </a:r>
            <a:br>
              <a:rPr lang="en-GB" sz="1800" dirty="0">
                <a:latin typeface="Arial" charset="0"/>
              </a:rPr>
            </a:br>
            <a:endParaRPr lang="fi-FI" sz="1800" dirty="0">
              <a:latin typeface="Arial" charset="0"/>
            </a:endParaRPr>
          </a:p>
        </p:txBody>
      </p:sp>
      <p:sp>
        <p:nvSpPr>
          <p:cNvPr id="18445" name="Rectangle 8"/>
          <p:cNvSpPr>
            <a:spLocks noChangeArrowheads="1"/>
          </p:cNvSpPr>
          <p:nvPr/>
        </p:nvSpPr>
        <p:spPr bwMode="auto">
          <a:xfrm>
            <a:off x="4021138" y="2424113"/>
            <a:ext cx="1152525" cy="2024063"/>
          </a:xfrm>
          <a:prstGeom prst="rect">
            <a:avLst/>
          </a:prstGeom>
          <a:solidFill>
            <a:schemeClr val="bg1"/>
          </a:solidFill>
          <a:ln w="9525">
            <a:solidFill>
              <a:schemeClr val="tx1"/>
            </a:solidFill>
            <a:miter lim="800000"/>
            <a:headEnd/>
            <a:tailEnd/>
          </a:ln>
        </p:spPr>
        <p:txBody>
          <a:bodyPr>
            <a:spAutoFit/>
          </a:bodyPr>
          <a:lstStyle/>
          <a:p>
            <a:r>
              <a:rPr lang="en-GB" sz="1800">
                <a:latin typeface="Arial" charset="0"/>
              </a:rPr>
              <a:t>Faculty </a:t>
            </a:r>
            <a:br>
              <a:rPr lang="en-GB" sz="1800">
                <a:latin typeface="Arial" charset="0"/>
              </a:rPr>
            </a:br>
            <a:r>
              <a:rPr lang="en-GB" sz="1800">
                <a:latin typeface="Arial" charset="0"/>
              </a:rPr>
              <a:t>of Science</a:t>
            </a:r>
            <a:br>
              <a:rPr lang="en-GB" sz="1800">
                <a:latin typeface="Arial" charset="0"/>
              </a:rPr>
            </a:br>
            <a:r>
              <a:rPr lang="en-GB" sz="1800">
                <a:latin typeface="Arial" charset="0"/>
              </a:rPr>
              <a:t/>
            </a:r>
            <a:br>
              <a:rPr lang="en-GB" sz="1800">
                <a:latin typeface="Arial" charset="0"/>
              </a:rPr>
            </a:br>
            <a:r>
              <a:rPr lang="en-GB" sz="1800">
                <a:latin typeface="Arial" charset="0"/>
              </a:rPr>
              <a:t/>
            </a:r>
            <a:br>
              <a:rPr lang="en-GB" sz="1800">
                <a:latin typeface="Arial" charset="0"/>
              </a:rPr>
            </a:br>
            <a:r>
              <a:rPr lang="en-GB" sz="1800">
                <a:latin typeface="Arial" charset="0"/>
              </a:rPr>
              <a:t/>
            </a:r>
            <a:br>
              <a:rPr lang="en-GB" sz="1800">
                <a:latin typeface="Arial" charset="0"/>
              </a:rPr>
            </a:br>
            <a:endParaRPr lang="en-US" sz="1800">
              <a:latin typeface="Arial" charset="0"/>
            </a:endParaRPr>
          </a:p>
        </p:txBody>
      </p:sp>
      <p:sp>
        <p:nvSpPr>
          <p:cNvPr id="18446" name="Rectangle 9"/>
          <p:cNvSpPr>
            <a:spLocks noChangeArrowheads="1"/>
          </p:cNvSpPr>
          <p:nvPr/>
        </p:nvSpPr>
        <p:spPr bwMode="auto">
          <a:xfrm>
            <a:off x="5245100" y="2432051"/>
            <a:ext cx="1412875" cy="2024063"/>
          </a:xfrm>
          <a:prstGeom prst="rect">
            <a:avLst/>
          </a:prstGeom>
          <a:solidFill>
            <a:schemeClr val="bg1"/>
          </a:solidFill>
          <a:ln w="9525">
            <a:solidFill>
              <a:schemeClr val="tx1"/>
            </a:solidFill>
            <a:miter lim="800000"/>
            <a:headEnd/>
            <a:tailEnd/>
          </a:ln>
        </p:spPr>
        <p:txBody>
          <a:bodyPr wrap="none">
            <a:spAutoFit/>
          </a:bodyPr>
          <a:lstStyle/>
          <a:p>
            <a:r>
              <a:rPr lang="en-GB" sz="1800">
                <a:latin typeface="Arial" charset="0"/>
              </a:rPr>
              <a:t>Faculty </a:t>
            </a:r>
            <a:br>
              <a:rPr lang="en-GB" sz="1800">
                <a:latin typeface="Arial" charset="0"/>
              </a:rPr>
            </a:br>
            <a:r>
              <a:rPr lang="en-GB" sz="1800">
                <a:latin typeface="Arial" charset="0"/>
              </a:rPr>
              <a:t>of </a:t>
            </a:r>
            <a:br>
              <a:rPr lang="en-GB" sz="1800">
                <a:latin typeface="Arial" charset="0"/>
              </a:rPr>
            </a:br>
            <a:r>
              <a:rPr lang="en-GB" sz="1800">
                <a:latin typeface="Arial" charset="0"/>
              </a:rPr>
              <a:t>Biosciences</a:t>
            </a:r>
            <a:br>
              <a:rPr lang="en-GB" sz="1800">
                <a:latin typeface="Arial" charset="0"/>
              </a:rPr>
            </a:br>
            <a:r>
              <a:rPr lang="en-GB" sz="1800">
                <a:latin typeface="Arial" charset="0"/>
              </a:rPr>
              <a:t/>
            </a:r>
            <a:br>
              <a:rPr lang="en-GB" sz="1800">
                <a:latin typeface="Arial" charset="0"/>
              </a:rPr>
            </a:br>
            <a:r>
              <a:rPr lang="en-GB" sz="1800">
                <a:latin typeface="Arial" charset="0"/>
              </a:rPr>
              <a:t/>
            </a:r>
            <a:br>
              <a:rPr lang="en-GB" sz="1800">
                <a:latin typeface="Arial" charset="0"/>
              </a:rPr>
            </a:br>
            <a:r>
              <a:rPr lang="en-GB" sz="1800">
                <a:latin typeface="Arial" charset="0"/>
              </a:rPr>
              <a:t/>
            </a:r>
            <a:br>
              <a:rPr lang="en-GB" sz="1800">
                <a:latin typeface="Arial" charset="0"/>
              </a:rPr>
            </a:br>
            <a:endParaRPr lang="en-US" sz="1800">
              <a:latin typeface="Arial" charset="0"/>
            </a:endParaRPr>
          </a:p>
        </p:txBody>
      </p:sp>
      <p:sp>
        <p:nvSpPr>
          <p:cNvPr id="18447" name="Rectangle 10"/>
          <p:cNvSpPr>
            <a:spLocks noChangeArrowheads="1"/>
          </p:cNvSpPr>
          <p:nvPr/>
        </p:nvSpPr>
        <p:spPr bwMode="auto">
          <a:xfrm>
            <a:off x="6718300" y="2420938"/>
            <a:ext cx="1133475" cy="2024063"/>
          </a:xfrm>
          <a:prstGeom prst="rect">
            <a:avLst/>
          </a:prstGeom>
          <a:solidFill>
            <a:schemeClr val="bg1"/>
          </a:solidFill>
          <a:ln w="9525">
            <a:solidFill>
              <a:schemeClr val="tx1"/>
            </a:solidFill>
            <a:miter lim="800000"/>
            <a:headEnd/>
            <a:tailEnd/>
          </a:ln>
        </p:spPr>
        <p:txBody>
          <a:bodyPr wrap="none">
            <a:spAutoFit/>
          </a:bodyPr>
          <a:lstStyle/>
          <a:p>
            <a:r>
              <a:rPr lang="en-GB" sz="1800">
                <a:latin typeface="Arial" charset="0"/>
              </a:rPr>
              <a:t>Faculty </a:t>
            </a:r>
            <a:br>
              <a:rPr lang="en-GB" sz="1800">
                <a:latin typeface="Arial" charset="0"/>
              </a:rPr>
            </a:br>
            <a:r>
              <a:rPr lang="en-GB" sz="1800">
                <a:latin typeface="Arial" charset="0"/>
              </a:rPr>
              <a:t>of </a:t>
            </a:r>
            <a:br>
              <a:rPr lang="en-GB" sz="1800">
                <a:latin typeface="Arial" charset="0"/>
              </a:rPr>
            </a:br>
            <a:r>
              <a:rPr lang="en-GB" sz="1800">
                <a:latin typeface="Arial" charset="0"/>
              </a:rPr>
              <a:t>Theology</a:t>
            </a:r>
            <a:br>
              <a:rPr lang="en-GB" sz="1800">
                <a:latin typeface="Arial" charset="0"/>
              </a:rPr>
            </a:br>
            <a:r>
              <a:rPr lang="en-GB" sz="1800">
                <a:latin typeface="Arial" charset="0"/>
              </a:rPr>
              <a:t/>
            </a:r>
            <a:br>
              <a:rPr lang="en-GB" sz="1800">
                <a:latin typeface="Arial" charset="0"/>
              </a:rPr>
            </a:br>
            <a:r>
              <a:rPr lang="en-GB" sz="1800">
                <a:latin typeface="Arial" charset="0"/>
              </a:rPr>
              <a:t/>
            </a:r>
            <a:br>
              <a:rPr lang="en-GB" sz="1800">
                <a:latin typeface="Arial" charset="0"/>
              </a:rPr>
            </a:br>
            <a:r>
              <a:rPr lang="en-GB" sz="1800">
                <a:latin typeface="Arial" charset="0"/>
              </a:rPr>
              <a:t/>
            </a:r>
            <a:br>
              <a:rPr lang="en-GB" sz="1800">
                <a:latin typeface="Arial" charset="0"/>
              </a:rPr>
            </a:br>
            <a:endParaRPr lang="fi-FI" sz="1800">
              <a:latin typeface="Arial" charset="0"/>
            </a:endParaRPr>
          </a:p>
        </p:txBody>
      </p:sp>
      <p:sp>
        <p:nvSpPr>
          <p:cNvPr id="18448" name="Rectangle 11"/>
          <p:cNvSpPr>
            <a:spLocks noChangeArrowheads="1"/>
          </p:cNvSpPr>
          <p:nvPr/>
        </p:nvSpPr>
        <p:spPr bwMode="auto">
          <a:xfrm>
            <a:off x="7902575" y="2428876"/>
            <a:ext cx="1122363" cy="2024063"/>
          </a:xfrm>
          <a:prstGeom prst="rect">
            <a:avLst/>
          </a:prstGeom>
          <a:solidFill>
            <a:schemeClr val="bg1"/>
          </a:solidFill>
          <a:ln w="9525">
            <a:solidFill>
              <a:schemeClr val="tx1"/>
            </a:solidFill>
            <a:miter lim="800000"/>
            <a:headEnd/>
            <a:tailEnd/>
          </a:ln>
        </p:spPr>
        <p:txBody>
          <a:bodyPr anchor="ctr">
            <a:spAutoFit/>
          </a:bodyPr>
          <a:lstStyle/>
          <a:p>
            <a:r>
              <a:rPr lang="en-GB" sz="1800">
                <a:latin typeface="Arial" charset="0"/>
              </a:rPr>
              <a:t>Faculty </a:t>
            </a:r>
            <a:br>
              <a:rPr lang="en-GB" sz="1800">
                <a:latin typeface="Arial" charset="0"/>
              </a:rPr>
            </a:br>
            <a:r>
              <a:rPr lang="en-GB" sz="1800">
                <a:latin typeface="Arial" charset="0"/>
              </a:rPr>
              <a:t>of</a:t>
            </a:r>
            <a:br>
              <a:rPr lang="en-GB" sz="1800">
                <a:latin typeface="Arial" charset="0"/>
              </a:rPr>
            </a:br>
            <a:r>
              <a:rPr lang="en-GB" sz="1800">
                <a:latin typeface="Arial" charset="0"/>
              </a:rPr>
              <a:t>Social Sciences</a:t>
            </a:r>
            <a:br>
              <a:rPr lang="en-GB" sz="1800">
                <a:latin typeface="Arial" charset="0"/>
              </a:rPr>
            </a:br>
            <a:r>
              <a:rPr lang="en-GB" sz="1800">
                <a:latin typeface="Arial" charset="0"/>
              </a:rPr>
              <a:t/>
            </a:r>
            <a:br>
              <a:rPr lang="en-GB" sz="1800">
                <a:latin typeface="Arial" charset="0"/>
              </a:rPr>
            </a:br>
            <a:r>
              <a:rPr lang="en-GB" sz="1800">
                <a:latin typeface="Arial" charset="0"/>
              </a:rPr>
              <a:t> </a:t>
            </a:r>
            <a:br>
              <a:rPr lang="en-GB" sz="1800">
                <a:latin typeface="Arial" charset="0"/>
              </a:rPr>
            </a:br>
            <a:endParaRPr lang="en-US" sz="1800">
              <a:latin typeface="Arial" charset="0"/>
            </a:endParaRPr>
          </a:p>
        </p:txBody>
      </p:sp>
      <p:sp>
        <p:nvSpPr>
          <p:cNvPr id="9223" name="Rectangle 12"/>
          <p:cNvSpPr>
            <a:spLocks noChangeArrowheads="1"/>
          </p:cNvSpPr>
          <p:nvPr/>
        </p:nvSpPr>
        <p:spPr bwMode="auto">
          <a:xfrm>
            <a:off x="204788" y="3357563"/>
            <a:ext cx="1512887" cy="1476375"/>
          </a:xfrm>
          <a:prstGeom prst="rect">
            <a:avLst/>
          </a:prstGeom>
          <a:solidFill>
            <a:srgbClr val="FCD116"/>
          </a:solidFill>
          <a:ln w="9525">
            <a:solidFill>
              <a:schemeClr val="tx1"/>
            </a:solidFill>
            <a:miter lim="800000"/>
            <a:headEnd/>
            <a:tailEnd/>
          </a:ln>
        </p:spPr>
        <p:txBody>
          <a:bodyPr>
            <a:spAutoFit/>
          </a:bodyPr>
          <a:lstStyle/>
          <a:p>
            <a:r>
              <a:rPr lang="en-US" sz="1800">
                <a:latin typeface="Arial" charset="0"/>
              </a:rPr>
              <a:t>Dept. of </a:t>
            </a:r>
            <a:br>
              <a:rPr lang="en-US" sz="1800">
                <a:latin typeface="Arial" charset="0"/>
              </a:rPr>
            </a:br>
            <a:r>
              <a:rPr lang="en-US" sz="1800">
                <a:latin typeface="Arial" charset="0"/>
              </a:rPr>
              <a:t>Teacher</a:t>
            </a:r>
            <a:br>
              <a:rPr lang="en-US" sz="1800">
                <a:latin typeface="Arial" charset="0"/>
              </a:rPr>
            </a:br>
            <a:r>
              <a:rPr lang="en-US" sz="1800">
                <a:latin typeface="Arial" charset="0"/>
              </a:rPr>
              <a:t>Education</a:t>
            </a:r>
            <a:br>
              <a:rPr lang="en-US" sz="1800">
                <a:latin typeface="Arial" charset="0"/>
              </a:rPr>
            </a:br>
            <a:r>
              <a:rPr lang="en-US" sz="1800">
                <a:latin typeface="Arial" charset="0"/>
              </a:rPr>
              <a:t/>
            </a:r>
            <a:br>
              <a:rPr lang="en-US" sz="1800">
                <a:latin typeface="Arial" charset="0"/>
              </a:rPr>
            </a:br>
            <a:endParaRPr lang="fi-FI" sz="1800">
              <a:latin typeface="Arial" charset="0"/>
            </a:endParaRPr>
          </a:p>
        </p:txBody>
      </p:sp>
      <p:sp>
        <p:nvSpPr>
          <p:cNvPr id="9224" name="Rectangle 13"/>
          <p:cNvSpPr>
            <a:spLocks noChangeArrowheads="1"/>
          </p:cNvSpPr>
          <p:nvPr/>
        </p:nvSpPr>
        <p:spPr bwMode="auto">
          <a:xfrm>
            <a:off x="1789113" y="3357563"/>
            <a:ext cx="1044575" cy="1474787"/>
          </a:xfrm>
          <a:prstGeom prst="rect">
            <a:avLst/>
          </a:prstGeom>
          <a:solidFill>
            <a:srgbClr val="FCD116"/>
          </a:solidFill>
          <a:ln w="9525">
            <a:solidFill>
              <a:schemeClr val="tx1"/>
            </a:solidFill>
            <a:miter lim="800000"/>
            <a:headEnd/>
            <a:tailEnd/>
          </a:ln>
        </p:spPr>
        <p:txBody>
          <a:bodyPr>
            <a:spAutoFit/>
          </a:bodyPr>
          <a:lstStyle/>
          <a:p>
            <a:r>
              <a:rPr lang="en-US" sz="1800">
                <a:latin typeface="Arial" charset="0"/>
              </a:rPr>
              <a:t>Teacher Training</a:t>
            </a:r>
            <a:br>
              <a:rPr lang="en-US" sz="1800">
                <a:latin typeface="Arial" charset="0"/>
              </a:rPr>
            </a:br>
            <a:r>
              <a:rPr lang="en-US" sz="1800">
                <a:latin typeface="Arial" charset="0"/>
              </a:rPr>
              <a:t>Schools</a:t>
            </a:r>
            <a:br>
              <a:rPr lang="en-US" sz="1800">
                <a:latin typeface="Arial" charset="0"/>
              </a:rPr>
            </a:br>
            <a:r>
              <a:rPr lang="en-US" sz="1800">
                <a:latin typeface="Arial" charset="0"/>
              </a:rPr>
              <a:t/>
            </a:r>
            <a:br>
              <a:rPr lang="en-US" sz="1800">
                <a:latin typeface="Arial" charset="0"/>
              </a:rPr>
            </a:br>
            <a:endParaRPr lang="fi-FI" sz="1800">
              <a:latin typeface="Arial" charset="0"/>
            </a:endParaRPr>
          </a:p>
        </p:txBody>
      </p:sp>
      <p:sp>
        <p:nvSpPr>
          <p:cNvPr id="9225" name="Rectangle 14"/>
          <p:cNvSpPr>
            <a:spLocks noChangeArrowheads="1"/>
          </p:cNvSpPr>
          <p:nvPr/>
        </p:nvSpPr>
        <p:spPr bwMode="auto">
          <a:xfrm>
            <a:off x="827088" y="4191298"/>
            <a:ext cx="7993062" cy="923330"/>
          </a:xfrm>
          <a:prstGeom prst="rect">
            <a:avLst/>
          </a:prstGeom>
          <a:solidFill>
            <a:srgbClr val="FEEEAC"/>
          </a:solidFill>
          <a:ln w="9525">
            <a:solidFill>
              <a:schemeClr val="tx1"/>
            </a:solidFill>
            <a:miter lim="800000"/>
            <a:headEnd/>
            <a:tailEnd/>
          </a:ln>
        </p:spPr>
        <p:txBody>
          <a:bodyPr anchor="ctr">
            <a:spAutoFit/>
          </a:bodyPr>
          <a:lstStyle/>
          <a:p>
            <a:r>
              <a:rPr lang="en-GB" sz="1800" dirty="0">
                <a:latin typeface="Arial" charset="0"/>
              </a:rPr>
              <a:t>Secondary teacher education: </a:t>
            </a:r>
            <a:r>
              <a:rPr lang="en-GB" sz="1800" dirty="0" smtClean="0">
                <a:latin typeface="Arial" charset="0"/>
              </a:rPr>
              <a:t/>
            </a:r>
            <a:br>
              <a:rPr lang="en-GB" sz="1800" dirty="0" smtClean="0">
                <a:latin typeface="Arial" charset="0"/>
              </a:rPr>
            </a:br>
            <a:r>
              <a:rPr lang="en-GB" sz="1800" b="1" dirty="0" smtClean="0">
                <a:latin typeface="Arial" charset="0"/>
              </a:rPr>
              <a:t>pedagogical studies     +              </a:t>
            </a:r>
            <a:r>
              <a:rPr lang="en-GB" sz="1800" b="1" dirty="0">
                <a:latin typeface="Arial" charset="0"/>
              </a:rPr>
              <a:t>subject studies    </a:t>
            </a:r>
            <a:r>
              <a:rPr lang="en-GB" sz="1800" dirty="0">
                <a:latin typeface="Arial" charset="0"/>
              </a:rPr>
              <a:t/>
            </a:r>
            <a:br>
              <a:rPr lang="en-GB" sz="1800" dirty="0">
                <a:latin typeface="Arial" charset="0"/>
              </a:rPr>
            </a:br>
            <a:endParaRPr lang="en-US" sz="1800" dirty="0">
              <a:latin typeface="Arial" charset="0"/>
            </a:endParaRPr>
          </a:p>
        </p:txBody>
      </p:sp>
      <p:sp>
        <p:nvSpPr>
          <p:cNvPr id="22" name="Freeform 21"/>
          <p:cNvSpPr/>
          <p:nvPr/>
        </p:nvSpPr>
        <p:spPr bwMode="auto">
          <a:xfrm>
            <a:off x="820738" y="5258349"/>
            <a:ext cx="8005762" cy="1051245"/>
          </a:xfrm>
          <a:custGeom>
            <a:avLst/>
            <a:gdLst>
              <a:gd name="connsiteX0" fmla="*/ 0 w 7839986"/>
              <a:gd name="connsiteY0" fmla="*/ 0 h 747422"/>
              <a:gd name="connsiteX1" fmla="*/ 0 w 7839986"/>
              <a:gd name="connsiteY1" fmla="*/ 747422 h 747422"/>
              <a:gd name="connsiteX2" fmla="*/ 7839986 w 7839986"/>
              <a:gd name="connsiteY2" fmla="*/ 445273 h 747422"/>
              <a:gd name="connsiteX3" fmla="*/ 7839986 w 7839986"/>
              <a:gd name="connsiteY3" fmla="*/ 15902 h 747422"/>
              <a:gd name="connsiteX4" fmla="*/ 0 w 7839986"/>
              <a:gd name="connsiteY4" fmla="*/ 0 h 747422"/>
              <a:gd name="connsiteX0" fmla="*/ 0 w 7848712"/>
              <a:gd name="connsiteY0" fmla="*/ 0 h 747422"/>
              <a:gd name="connsiteX1" fmla="*/ 0 w 7848712"/>
              <a:gd name="connsiteY1" fmla="*/ 747422 h 747422"/>
              <a:gd name="connsiteX2" fmla="*/ 7848712 w 7848712"/>
              <a:gd name="connsiteY2" fmla="*/ 172482 h 747422"/>
              <a:gd name="connsiteX3" fmla="*/ 7839986 w 7848712"/>
              <a:gd name="connsiteY3" fmla="*/ 15902 h 747422"/>
              <a:gd name="connsiteX4" fmla="*/ 0 w 7848712"/>
              <a:gd name="connsiteY4" fmla="*/ 0 h 747422"/>
              <a:gd name="connsiteX0" fmla="*/ 0 w 7848712"/>
              <a:gd name="connsiteY0" fmla="*/ 0 h 1185510"/>
              <a:gd name="connsiteX1" fmla="*/ 0 w 7848712"/>
              <a:gd name="connsiteY1" fmla="*/ 1185510 h 1185510"/>
              <a:gd name="connsiteX2" fmla="*/ 7848712 w 7848712"/>
              <a:gd name="connsiteY2" fmla="*/ 172482 h 1185510"/>
              <a:gd name="connsiteX3" fmla="*/ 7839986 w 7848712"/>
              <a:gd name="connsiteY3" fmla="*/ 15902 h 1185510"/>
              <a:gd name="connsiteX4" fmla="*/ 0 w 7848712"/>
              <a:gd name="connsiteY4" fmla="*/ 0 h 1185510"/>
              <a:gd name="connsiteX0" fmla="*/ 0 w 7848712"/>
              <a:gd name="connsiteY0" fmla="*/ 0 h 1185510"/>
              <a:gd name="connsiteX1" fmla="*/ 0 w 7848712"/>
              <a:gd name="connsiteY1" fmla="*/ 1185510 h 1185510"/>
              <a:gd name="connsiteX2" fmla="*/ 7848712 w 7848712"/>
              <a:gd name="connsiteY2" fmla="*/ 172482 h 1185510"/>
              <a:gd name="connsiteX3" fmla="*/ 7839986 w 7848712"/>
              <a:gd name="connsiteY3" fmla="*/ 15902 h 1185510"/>
              <a:gd name="connsiteX4" fmla="*/ 353546 w 7848712"/>
              <a:gd name="connsiteY4" fmla="*/ 0 h 1185510"/>
              <a:gd name="connsiteX5" fmla="*/ 0 w 7848712"/>
              <a:gd name="connsiteY5" fmla="*/ 0 h 1185510"/>
              <a:gd name="connsiteX0" fmla="*/ 0 w 7848712"/>
              <a:gd name="connsiteY0" fmla="*/ 0 h 957373"/>
              <a:gd name="connsiteX1" fmla="*/ 1151496 w 7848712"/>
              <a:gd name="connsiteY1" fmla="*/ 957373 h 957373"/>
              <a:gd name="connsiteX2" fmla="*/ 7848712 w 7848712"/>
              <a:gd name="connsiteY2" fmla="*/ 172482 h 957373"/>
              <a:gd name="connsiteX3" fmla="*/ 7839986 w 7848712"/>
              <a:gd name="connsiteY3" fmla="*/ 15902 h 957373"/>
              <a:gd name="connsiteX4" fmla="*/ 353546 w 7848712"/>
              <a:gd name="connsiteY4" fmla="*/ 0 h 957373"/>
              <a:gd name="connsiteX5" fmla="*/ 0 w 7848712"/>
              <a:gd name="connsiteY5" fmla="*/ 0 h 957373"/>
              <a:gd name="connsiteX0" fmla="*/ 41044 w 7889756"/>
              <a:gd name="connsiteY0" fmla="*/ 0 h 1014412"/>
              <a:gd name="connsiteX1" fmla="*/ 0 w 7889756"/>
              <a:gd name="connsiteY1" fmla="*/ 1014412 h 1014412"/>
              <a:gd name="connsiteX2" fmla="*/ 7889756 w 7889756"/>
              <a:gd name="connsiteY2" fmla="*/ 172482 h 1014412"/>
              <a:gd name="connsiteX3" fmla="*/ 7881030 w 7889756"/>
              <a:gd name="connsiteY3" fmla="*/ 15902 h 1014412"/>
              <a:gd name="connsiteX4" fmla="*/ 394590 w 7889756"/>
              <a:gd name="connsiteY4" fmla="*/ 0 h 1014412"/>
              <a:gd name="connsiteX5" fmla="*/ 41044 w 7889756"/>
              <a:gd name="connsiteY5" fmla="*/ 0 h 1014412"/>
              <a:gd name="connsiteX0" fmla="*/ 41044 w 7889756"/>
              <a:gd name="connsiteY0" fmla="*/ 0 h 1014412"/>
              <a:gd name="connsiteX1" fmla="*/ 0 w 7889756"/>
              <a:gd name="connsiteY1" fmla="*/ 1014412 h 1014412"/>
              <a:gd name="connsiteX2" fmla="*/ 7889756 w 7889756"/>
              <a:gd name="connsiteY2" fmla="*/ 172482 h 1014412"/>
              <a:gd name="connsiteX3" fmla="*/ 7881030 w 7889756"/>
              <a:gd name="connsiteY3" fmla="*/ 15902 h 1014412"/>
              <a:gd name="connsiteX4" fmla="*/ 394590 w 7889756"/>
              <a:gd name="connsiteY4" fmla="*/ 0 h 1014412"/>
              <a:gd name="connsiteX5" fmla="*/ 41044 w 7889756"/>
              <a:gd name="connsiteY5" fmla="*/ 0 h 1014412"/>
              <a:gd name="connsiteX0" fmla="*/ 41044 w 7889756"/>
              <a:gd name="connsiteY0" fmla="*/ 0 h 1014412"/>
              <a:gd name="connsiteX1" fmla="*/ 0 w 7889756"/>
              <a:gd name="connsiteY1" fmla="*/ 1014412 h 1014412"/>
              <a:gd name="connsiteX2" fmla="*/ 7889756 w 7889756"/>
              <a:gd name="connsiteY2" fmla="*/ 172482 h 1014412"/>
              <a:gd name="connsiteX3" fmla="*/ 7881030 w 7889756"/>
              <a:gd name="connsiteY3" fmla="*/ 15902 h 1014412"/>
              <a:gd name="connsiteX4" fmla="*/ 394590 w 7889756"/>
              <a:gd name="connsiteY4" fmla="*/ 0 h 1014412"/>
              <a:gd name="connsiteX5" fmla="*/ 41044 w 7889756"/>
              <a:gd name="connsiteY5" fmla="*/ 0 h 1014412"/>
              <a:gd name="connsiteX0" fmla="*/ 41044 w 7881030"/>
              <a:gd name="connsiteY0" fmla="*/ 0 h 1014412"/>
              <a:gd name="connsiteX1" fmla="*/ 0 w 7881030"/>
              <a:gd name="connsiteY1" fmla="*/ 1014412 h 1014412"/>
              <a:gd name="connsiteX2" fmla="*/ 7856733 w 7881030"/>
              <a:gd name="connsiteY2" fmla="*/ 44751 h 1014412"/>
              <a:gd name="connsiteX3" fmla="*/ 7881030 w 7881030"/>
              <a:gd name="connsiteY3" fmla="*/ 15902 h 1014412"/>
              <a:gd name="connsiteX4" fmla="*/ 394590 w 7881030"/>
              <a:gd name="connsiteY4" fmla="*/ 0 h 1014412"/>
              <a:gd name="connsiteX5" fmla="*/ 41044 w 7881030"/>
              <a:gd name="connsiteY5" fmla="*/ 0 h 1014412"/>
              <a:gd name="connsiteX0" fmla="*/ 41044 w 7881030"/>
              <a:gd name="connsiteY0" fmla="*/ 0 h 1014412"/>
              <a:gd name="connsiteX1" fmla="*/ 0 w 7881030"/>
              <a:gd name="connsiteY1" fmla="*/ 1014412 h 1014412"/>
              <a:gd name="connsiteX2" fmla="*/ 7856733 w 7881030"/>
              <a:gd name="connsiteY2" fmla="*/ 44751 h 1014412"/>
              <a:gd name="connsiteX3" fmla="*/ 7881030 w 7881030"/>
              <a:gd name="connsiteY3" fmla="*/ 15902 h 1014412"/>
              <a:gd name="connsiteX4" fmla="*/ 394590 w 7881030"/>
              <a:gd name="connsiteY4" fmla="*/ 0 h 1014412"/>
              <a:gd name="connsiteX5" fmla="*/ 41044 w 7881030"/>
              <a:gd name="connsiteY5" fmla="*/ 0 h 1014412"/>
              <a:gd name="connsiteX0" fmla="*/ 41044 w 7881030"/>
              <a:gd name="connsiteY0" fmla="*/ 0 h 1014412"/>
              <a:gd name="connsiteX1" fmla="*/ 0 w 7881030"/>
              <a:gd name="connsiteY1" fmla="*/ 1014412 h 1014412"/>
              <a:gd name="connsiteX2" fmla="*/ 7856733 w 7881030"/>
              <a:gd name="connsiteY2" fmla="*/ 44751 h 1014412"/>
              <a:gd name="connsiteX3" fmla="*/ 7881030 w 7881030"/>
              <a:gd name="connsiteY3" fmla="*/ 15902 h 1014412"/>
              <a:gd name="connsiteX4" fmla="*/ 394590 w 7881030"/>
              <a:gd name="connsiteY4" fmla="*/ 0 h 1014412"/>
              <a:gd name="connsiteX5" fmla="*/ 41044 w 7881030"/>
              <a:gd name="connsiteY5" fmla="*/ 0 h 1014412"/>
              <a:gd name="connsiteX0" fmla="*/ 0 w 7839986"/>
              <a:gd name="connsiteY0" fmla="*/ 0 h 1014412"/>
              <a:gd name="connsiteX1" fmla="*/ 29105 w 7839986"/>
              <a:gd name="connsiteY1" fmla="*/ 1014412 h 1014412"/>
              <a:gd name="connsiteX2" fmla="*/ 7815689 w 7839986"/>
              <a:gd name="connsiteY2" fmla="*/ 44751 h 1014412"/>
              <a:gd name="connsiteX3" fmla="*/ 7839986 w 7839986"/>
              <a:gd name="connsiteY3" fmla="*/ 15902 h 1014412"/>
              <a:gd name="connsiteX4" fmla="*/ 353546 w 7839986"/>
              <a:gd name="connsiteY4" fmla="*/ 0 h 1014412"/>
              <a:gd name="connsiteX5" fmla="*/ 0 w 7839986"/>
              <a:gd name="connsiteY5" fmla="*/ 0 h 1014412"/>
              <a:gd name="connsiteX0" fmla="*/ 0 w 7839986"/>
              <a:gd name="connsiteY0" fmla="*/ 0 h 1014412"/>
              <a:gd name="connsiteX1" fmla="*/ 29105 w 7839986"/>
              <a:gd name="connsiteY1" fmla="*/ 1014412 h 1014412"/>
              <a:gd name="connsiteX2" fmla="*/ 7815689 w 7839986"/>
              <a:gd name="connsiteY2" fmla="*/ 44751 h 1014412"/>
              <a:gd name="connsiteX3" fmla="*/ 7839986 w 7839986"/>
              <a:gd name="connsiteY3" fmla="*/ 15902 h 1014412"/>
              <a:gd name="connsiteX4" fmla="*/ 353546 w 7839986"/>
              <a:gd name="connsiteY4" fmla="*/ 0 h 1014412"/>
              <a:gd name="connsiteX5" fmla="*/ 0 w 7839986"/>
              <a:gd name="connsiteY5" fmla="*/ 0 h 1014412"/>
              <a:gd name="connsiteX0" fmla="*/ 0 w 7839986"/>
              <a:gd name="connsiteY0" fmla="*/ 0 h 1007231"/>
              <a:gd name="connsiteX1" fmla="*/ 12165 w 7839986"/>
              <a:gd name="connsiteY1" fmla="*/ 1007231 h 1007231"/>
              <a:gd name="connsiteX2" fmla="*/ 7815689 w 7839986"/>
              <a:gd name="connsiteY2" fmla="*/ 44751 h 1007231"/>
              <a:gd name="connsiteX3" fmla="*/ 7839986 w 7839986"/>
              <a:gd name="connsiteY3" fmla="*/ 15902 h 1007231"/>
              <a:gd name="connsiteX4" fmla="*/ 353546 w 7839986"/>
              <a:gd name="connsiteY4" fmla="*/ 0 h 1007231"/>
              <a:gd name="connsiteX5" fmla="*/ 0 w 7839986"/>
              <a:gd name="connsiteY5" fmla="*/ 0 h 1007231"/>
              <a:gd name="connsiteX0" fmla="*/ 0 w 7878334"/>
              <a:gd name="connsiteY0" fmla="*/ 0 h 1007231"/>
              <a:gd name="connsiteX1" fmla="*/ 12165 w 7878334"/>
              <a:gd name="connsiteY1" fmla="*/ 1007231 h 1007231"/>
              <a:gd name="connsiteX2" fmla="*/ 7878334 w 7878334"/>
              <a:gd name="connsiteY2" fmla="*/ 138135 h 1007231"/>
              <a:gd name="connsiteX3" fmla="*/ 7839986 w 7878334"/>
              <a:gd name="connsiteY3" fmla="*/ 15902 h 1007231"/>
              <a:gd name="connsiteX4" fmla="*/ 353546 w 7878334"/>
              <a:gd name="connsiteY4" fmla="*/ 0 h 1007231"/>
              <a:gd name="connsiteX5" fmla="*/ 0 w 7878334"/>
              <a:gd name="connsiteY5" fmla="*/ 0 h 1007231"/>
              <a:gd name="connsiteX0" fmla="*/ 0 w 7878334"/>
              <a:gd name="connsiteY0" fmla="*/ 0 h 1007231"/>
              <a:gd name="connsiteX1" fmla="*/ 12165 w 7878334"/>
              <a:gd name="connsiteY1" fmla="*/ 1007231 h 1007231"/>
              <a:gd name="connsiteX2" fmla="*/ 7878334 w 7878334"/>
              <a:gd name="connsiteY2" fmla="*/ 138135 h 1007231"/>
              <a:gd name="connsiteX3" fmla="*/ 7860867 w 7878334"/>
              <a:gd name="connsiteY3" fmla="*/ 15903 h 1007231"/>
              <a:gd name="connsiteX4" fmla="*/ 353546 w 7878334"/>
              <a:gd name="connsiteY4" fmla="*/ 0 h 1007231"/>
              <a:gd name="connsiteX5" fmla="*/ 0 w 7878334"/>
              <a:gd name="connsiteY5" fmla="*/ 0 h 1007231"/>
              <a:gd name="connsiteX0" fmla="*/ 0 w 7860867"/>
              <a:gd name="connsiteY0" fmla="*/ 0 h 1007231"/>
              <a:gd name="connsiteX1" fmla="*/ 12165 w 7860867"/>
              <a:gd name="connsiteY1" fmla="*/ 1007231 h 1007231"/>
              <a:gd name="connsiteX2" fmla="*/ 7847011 w 7860867"/>
              <a:gd name="connsiteY2" fmla="*/ 129647 h 1007231"/>
              <a:gd name="connsiteX3" fmla="*/ 7860867 w 7860867"/>
              <a:gd name="connsiteY3" fmla="*/ 15903 h 1007231"/>
              <a:gd name="connsiteX4" fmla="*/ 353546 w 7860867"/>
              <a:gd name="connsiteY4" fmla="*/ 0 h 1007231"/>
              <a:gd name="connsiteX5" fmla="*/ 0 w 7860867"/>
              <a:gd name="connsiteY5" fmla="*/ 0 h 1007231"/>
              <a:gd name="connsiteX0" fmla="*/ 0 w 7860867"/>
              <a:gd name="connsiteY0" fmla="*/ 0 h 1016178"/>
              <a:gd name="connsiteX1" fmla="*/ 12165 w 7860867"/>
              <a:gd name="connsiteY1" fmla="*/ 1007231 h 1016178"/>
              <a:gd name="connsiteX2" fmla="*/ 1868229 w 7860867"/>
              <a:gd name="connsiteY2" fmla="*/ 305968 h 1016178"/>
              <a:gd name="connsiteX3" fmla="*/ 7847011 w 7860867"/>
              <a:gd name="connsiteY3" fmla="*/ 129647 h 1016178"/>
              <a:gd name="connsiteX4" fmla="*/ 7860867 w 7860867"/>
              <a:gd name="connsiteY4" fmla="*/ 15903 h 1016178"/>
              <a:gd name="connsiteX5" fmla="*/ 353546 w 7860867"/>
              <a:gd name="connsiteY5" fmla="*/ 0 h 1016178"/>
              <a:gd name="connsiteX6" fmla="*/ 0 w 7860867"/>
              <a:gd name="connsiteY6" fmla="*/ 0 h 1016178"/>
              <a:gd name="connsiteX0" fmla="*/ 0 w 7860867"/>
              <a:gd name="connsiteY0" fmla="*/ 0 h 1022184"/>
              <a:gd name="connsiteX1" fmla="*/ 12165 w 7860867"/>
              <a:gd name="connsiteY1" fmla="*/ 1007231 h 1022184"/>
              <a:gd name="connsiteX2" fmla="*/ 1868229 w 7860867"/>
              <a:gd name="connsiteY2" fmla="*/ 305968 h 1022184"/>
              <a:gd name="connsiteX3" fmla="*/ 7847011 w 7860867"/>
              <a:gd name="connsiteY3" fmla="*/ 129647 h 1022184"/>
              <a:gd name="connsiteX4" fmla="*/ 7860867 w 7860867"/>
              <a:gd name="connsiteY4" fmla="*/ 15903 h 1022184"/>
              <a:gd name="connsiteX5" fmla="*/ 353546 w 7860867"/>
              <a:gd name="connsiteY5" fmla="*/ 0 h 1022184"/>
              <a:gd name="connsiteX6" fmla="*/ 0 w 7860867"/>
              <a:gd name="connsiteY6" fmla="*/ 0 h 1022184"/>
              <a:gd name="connsiteX0" fmla="*/ 0 w 7860867"/>
              <a:gd name="connsiteY0" fmla="*/ 0 h 1022552"/>
              <a:gd name="connsiteX1" fmla="*/ 12165 w 7860867"/>
              <a:gd name="connsiteY1" fmla="*/ 1007231 h 1022552"/>
              <a:gd name="connsiteX2" fmla="*/ 1894636 w 7860867"/>
              <a:gd name="connsiteY2" fmla="*/ 316713 h 1022552"/>
              <a:gd name="connsiteX3" fmla="*/ 7847011 w 7860867"/>
              <a:gd name="connsiteY3" fmla="*/ 129647 h 1022552"/>
              <a:gd name="connsiteX4" fmla="*/ 7860867 w 7860867"/>
              <a:gd name="connsiteY4" fmla="*/ 15903 h 1022552"/>
              <a:gd name="connsiteX5" fmla="*/ 353546 w 7860867"/>
              <a:gd name="connsiteY5" fmla="*/ 0 h 1022552"/>
              <a:gd name="connsiteX6" fmla="*/ 0 w 7860867"/>
              <a:gd name="connsiteY6" fmla="*/ 0 h 1022552"/>
              <a:gd name="connsiteX0" fmla="*/ 0 w 7860867"/>
              <a:gd name="connsiteY0" fmla="*/ 0 h 1022552"/>
              <a:gd name="connsiteX1" fmla="*/ 12165 w 7860867"/>
              <a:gd name="connsiteY1" fmla="*/ 1007231 h 1022552"/>
              <a:gd name="connsiteX2" fmla="*/ 1894636 w 7860867"/>
              <a:gd name="connsiteY2" fmla="*/ 316713 h 1022552"/>
              <a:gd name="connsiteX3" fmla="*/ 7847011 w 7860867"/>
              <a:gd name="connsiteY3" fmla="*/ 129647 h 1022552"/>
              <a:gd name="connsiteX4" fmla="*/ 7860867 w 7860867"/>
              <a:gd name="connsiteY4" fmla="*/ 15903 h 1022552"/>
              <a:gd name="connsiteX5" fmla="*/ 353546 w 7860867"/>
              <a:gd name="connsiteY5" fmla="*/ 0 h 1022552"/>
              <a:gd name="connsiteX6" fmla="*/ 0 w 7860867"/>
              <a:gd name="connsiteY6" fmla="*/ 0 h 1022552"/>
              <a:gd name="connsiteX0" fmla="*/ 0 w 7860867"/>
              <a:gd name="connsiteY0" fmla="*/ 0 h 1022552"/>
              <a:gd name="connsiteX1" fmla="*/ 12165 w 7860867"/>
              <a:gd name="connsiteY1" fmla="*/ 1007231 h 1022552"/>
              <a:gd name="connsiteX2" fmla="*/ 1894636 w 7860867"/>
              <a:gd name="connsiteY2" fmla="*/ 316713 h 1022552"/>
              <a:gd name="connsiteX3" fmla="*/ 4126059 w 7860867"/>
              <a:gd name="connsiteY3" fmla="*/ 155531 h 1022552"/>
              <a:gd name="connsiteX4" fmla="*/ 7847011 w 7860867"/>
              <a:gd name="connsiteY4" fmla="*/ 129647 h 1022552"/>
              <a:gd name="connsiteX5" fmla="*/ 7860867 w 7860867"/>
              <a:gd name="connsiteY5" fmla="*/ 15903 h 1022552"/>
              <a:gd name="connsiteX6" fmla="*/ 353546 w 7860867"/>
              <a:gd name="connsiteY6" fmla="*/ 0 h 1022552"/>
              <a:gd name="connsiteX7" fmla="*/ 0 w 7860867"/>
              <a:gd name="connsiteY7" fmla="*/ 0 h 1022552"/>
              <a:gd name="connsiteX0" fmla="*/ 0 w 7860867"/>
              <a:gd name="connsiteY0" fmla="*/ 0 h 1024247"/>
              <a:gd name="connsiteX1" fmla="*/ 12165 w 7860867"/>
              <a:gd name="connsiteY1" fmla="*/ 1007231 h 1024247"/>
              <a:gd name="connsiteX2" fmla="*/ 1353286 w 7860867"/>
              <a:gd name="connsiteY2" fmla="*/ 628328 h 1024247"/>
              <a:gd name="connsiteX3" fmla="*/ 1894636 w 7860867"/>
              <a:gd name="connsiteY3" fmla="*/ 316713 h 1024247"/>
              <a:gd name="connsiteX4" fmla="*/ 4126059 w 7860867"/>
              <a:gd name="connsiteY4" fmla="*/ 155531 h 1024247"/>
              <a:gd name="connsiteX5" fmla="*/ 7847011 w 7860867"/>
              <a:gd name="connsiteY5" fmla="*/ 129647 h 1024247"/>
              <a:gd name="connsiteX6" fmla="*/ 7860867 w 7860867"/>
              <a:gd name="connsiteY6" fmla="*/ 15903 h 1024247"/>
              <a:gd name="connsiteX7" fmla="*/ 353546 w 7860867"/>
              <a:gd name="connsiteY7" fmla="*/ 0 h 1024247"/>
              <a:gd name="connsiteX8" fmla="*/ 0 w 7860867"/>
              <a:gd name="connsiteY8" fmla="*/ 0 h 1024247"/>
              <a:gd name="connsiteX0" fmla="*/ 0 w 7860867"/>
              <a:gd name="connsiteY0" fmla="*/ 0 h 1024247"/>
              <a:gd name="connsiteX1" fmla="*/ 12165 w 7860867"/>
              <a:gd name="connsiteY1" fmla="*/ 1007231 h 1024247"/>
              <a:gd name="connsiteX2" fmla="*/ 1353286 w 7860867"/>
              <a:gd name="connsiteY2" fmla="*/ 628328 h 1024247"/>
              <a:gd name="connsiteX3" fmla="*/ 1987063 w 7860867"/>
              <a:gd name="connsiteY3" fmla="*/ 295222 h 1024247"/>
              <a:gd name="connsiteX4" fmla="*/ 4126059 w 7860867"/>
              <a:gd name="connsiteY4" fmla="*/ 155531 h 1024247"/>
              <a:gd name="connsiteX5" fmla="*/ 7847011 w 7860867"/>
              <a:gd name="connsiteY5" fmla="*/ 129647 h 1024247"/>
              <a:gd name="connsiteX6" fmla="*/ 7860867 w 7860867"/>
              <a:gd name="connsiteY6" fmla="*/ 15903 h 1024247"/>
              <a:gd name="connsiteX7" fmla="*/ 353546 w 7860867"/>
              <a:gd name="connsiteY7" fmla="*/ 0 h 1024247"/>
              <a:gd name="connsiteX8" fmla="*/ 0 w 7860867"/>
              <a:gd name="connsiteY8" fmla="*/ 0 h 1024247"/>
              <a:gd name="connsiteX0" fmla="*/ 0 w 7860867"/>
              <a:gd name="connsiteY0" fmla="*/ 0 h 1031205"/>
              <a:gd name="connsiteX1" fmla="*/ 12165 w 7860867"/>
              <a:gd name="connsiteY1" fmla="*/ 1007231 h 1031205"/>
              <a:gd name="connsiteX2" fmla="*/ 1353287 w 7860867"/>
              <a:gd name="connsiteY2" fmla="*/ 757272 h 1031205"/>
              <a:gd name="connsiteX3" fmla="*/ 1987063 w 7860867"/>
              <a:gd name="connsiteY3" fmla="*/ 295222 h 1031205"/>
              <a:gd name="connsiteX4" fmla="*/ 4126059 w 7860867"/>
              <a:gd name="connsiteY4" fmla="*/ 155531 h 1031205"/>
              <a:gd name="connsiteX5" fmla="*/ 7847011 w 7860867"/>
              <a:gd name="connsiteY5" fmla="*/ 129647 h 1031205"/>
              <a:gd name="connsiteX6" fmla="*/ 7860867 w 7860867"/>
              <a:gd name="connsiteY6" fmla="*/ 15903 h 1031205"/>
              <a:gd name="connsiteX7" fmla="*/ 353546 w 7860867"/>
              <a:gd name="connsiteY7" fmla="*/ 0 h 1031205"/>
              <a:gd name="connsiteX8" fmla="*/ 0 w 7860867"/>
              <a:gd name="connsiteY8" fmla="*/ 0 h 1031205"/>
              <a:gd name="connsiteX0" fmla="*/ 0 w 7860867"/>
              <a:gd name="connsiteY0" fmla="*/ 0 h 1042258"/>
              <a:gd name="connsiteX1" fmla="*/ 12165 w 7860867"/>
              <a:gd name="connsiteY1" fmla="*/ 1007231 h 1042258"/>
              <a:gd name="connsiteX2" fmla="*/ 1425115 w 7860867"/>
              <a:gd name="connsiteY2" fmla="*/ 859568 h 1042258"/>
              <a:gd name="connsiteX3" fmla="*/ 1987063 w 7860867"/>
              <a:gd name="connsiteY3" fmla="*/ 295222 h 1042258"/>
              <a:gd name="connsiteX4" fmla="*/ 4126059 w 7860867"/>
              <a:gd name="connsiteY4" fmla="*/ 155531 h 1042258"/>
              <a:gd name="connsiteX5" fmla="*/ 7847011 w 7860867"/>
              <a:gd name="connsiteY5" fmla="*/ 129647 h 1042258"/>
              <a:gd name="connsiteX6" fmla="*/ 7860867 w 7860867"/>
              <a:gd name="connsiteY6" fmla="*/ 15903 h 1042258"/>
              <a:gd name="connsiteX7" fmla="*/ 353546 w 7860867"/>
              <a:gd name="connsiteY7" fmla="*/ 0 h 1042258"/>
              <a:gd name="connsiteX8" fmla="*/ 0 w 7860867"/>
              <a:gd name="connsiteY8" fmla="*/ 0 h 1042258"/>
              <a:gd name="connsiteX0" fmla="*/ 0 w 7860867"/>
              <a:gd name="connsiteY0" fmla="*/ 0 h 924904"/>
              <a:gd name="connsiteX1" fmla="*/ 12165 w 7860867"/>
              <a:gd name="connsiteY1" fmla="*/ 846480 h 924904"/>
              <a:gd name="connsiteX2" fmla="*/ 1425115 w 7860867"/>
              <a:gd name="connsiteY2" fmla="*/ 859568 h 924904"/>
              <a:gd name="connsiteX3" fmla="*/ 1987063 w 7860867"/>
              <a:gd name="connsiteY3" fmla="*/ 295222 h 924904"/>
              <a:gd name="connsiteX4" fmla="*/ 4126059 w 7860867"/>
              <a:gd name="connsiteY4" fmla="*/ 155531 h 924904"/>
              <a:gd name="connsiteX5" fmla="*/ 7847011 w 7860867"/>
              <a:gd name="connsiteY5" fmla="*/ 129647 h 924904"/>
              <a:gd name="connsiteX6" fmla="*/ 7860867 w 7860867"/>
              <a:gd name="connsiteY6" fmla="*/ 15903 h 924904"/>
              <a:gd name="connsiteX7" fmla="*/ 353546 w 7860867"/>
              <a:gd name="connsiteY7" fmla="*/ 0 h 924904"/>
              <a:gd name="connsiteX8" fmla="*/ 0 w 7860867"/>
              <a:gd name="connsiteY8" fmla="*/ 0 h 924904"/>
              <a:gd name="connsiteX0" fmla="*/ 0 w 7860867"/>
              <a:gd name="connsiteY0" fmla="*/ 0 h 896701"/>
              <a:gd name="connsiteX1" fmla="*/ 12165 w 7860867"/>
              <a:gd name="connsiteY1" fmla="*/ 846480 h 896701"/>
              <a:gd name="connsiteX2" fmla="*/ 1425115 w 7860867"/>
              <a:gd name="connsiteY2" fmla="*/ 859568 h 896701"/>
              <a:gd name="connsiteX3" fmla="*/ 1987063 w 7860867"/>
              <a:gd name="connsiteY3" fmla="*/ 295222 h 896701"/>
              <a:gd name="connsiteX4" fmla="*/ 4126059 w 7860867"/>
              <a:gd name="connsiteY4" fmla="*/ 155531 h 896701"/>
              <a:gd name="connsiteX5" fmla="*/ 7847011 w 7860867"/>
              <a:gd name="connsiteY5" fmla="*/ 129647 h 896701"/>
              <a:gd name="connsiteX6" fmla="*/ 7860867 w 7860867"/>
              <a:gd name="connsiteY6" fmla="*/ 15903 h 896701"/>
              <a:gd name="connsiteX7" fmla="*/ 353546 w 7860867"/>
              <a:gd name="connsiteY7" fmla="*/ 0 h 896701"/>
              <a:gd name="connsiteX8" fmla="*/ 0 w 7860867"/>
              <a:gd name="connsiteY8" fmla="*/ 0 h 896701"/>
              <a:gd name="connsiteX0" fmla="*/ 0 w 7860867"/>
              <a:gd name="connsiteY0" fmla="*/ 0 h 874638"/>
              <a:gd name="connsiteX1" fmla="*/ 12165 w 7860867"/>
              <a:gd name="connsiteY1" fmla="*/ 846480 h 874638"/>
              <a:gd name="connsiteX2" fmla="*/ 1520396 w 7860867"/>
              <a:gd name="connsiteY2" fmla="*/ 829744 h 874638"/>
              <a:gd name="connsiteX3" fmla="*/ 1987063 w 7860867"/>
              <a:gd name="connsiteY3" fmla="*/ 295222 h 874638"/>
              <a:gd name="connsiteX4" fmla="*/ 4126059 w 7860867"/>
              <a:gd name="connsiteY4" fmla="*/ 155531 h 874638"/>
              <a:gd name="connsiteX5" fmla="*/ 7847011 w 7860867"/>
              <a:gd name="connsiteY5" fmla="*/ 129647 h 874638"/>
              <a:gd name="connsiteX6" fmla="*/ 7860867 w 7860867"/>
              <a:gd name="connsiteY6" fmla="*/ 15903 h 874638"/>
              <a:gd name="connsiteX7" fmla="*/ 353546 w 7860867"/>
              <a:gd name="connsiteY7" fmla="*/ 0 h 874638"/>
              <a:gd name="connsiteX8" fmla="*/ 0 w 7860867"/>
              <a:gd name="connsiteY8" fmla="*/ 0 h 874638"/>
              <a:gd name="connsiteX0" fmla="*/ 0 w 7860867"/>
              <a:gd name="connsiteY0" fmla="*/ 0 h 846480"/>
              <a:gd name="connsiteX1" fmla="*/ 12165 w 7860867"/>
              <a:gd name="connsiteY1" fmla="*/ 846480 h 846480"/>
              <a:gd name="connsiteX2" fmla="*/ 1520396 w 7860867"/>
              <a:gd name="connsiteY2" fmla="*/ 829744 h 846480"/>
              <a:gd name="connsiteX3" fmla="*/ 1987063 w 7860867"/>
              <a:gd name="connsiteY3" fmla="*/ 295222 h 846480"/>
              <a:gd name="connsiteX4" fmla="*/ 4126059 w 7860867"/>
              <a:gd name="connsiteY4" fmla="*/ 155531 h 846480"/>
              <a:gd name="connsiteX5" fmla="*/ 7847011 w 7860867"/>
              <a:gd name="connsiteY5" fmla="*/ 129647 h 846480"/>
              <a:gd name="connsiteX6" fmla="*/ 7860867 w 7860867"/>
              <a:gd name="connsiteY6" fmla="*/ 15903 h 846480"/>
              <a:gd name="connsiteX7" fmla="*/ 353546 w 7860867"/>
              <a:gd name="connsiteY7" fmla="*/ 0 h 846480"/>
              <a:gd name="connsiteX8" fmla="*/ 0 w 7860867"/>
              <a:gd name="connsiteY8" fmla="*/ 0 h 846480"/>
              <a:gd name="connsiteX0" fmla="*/ 0 w 7860867"/>
              <a:gd name="connsiteY0" fmla="*/ 0 h 869039"/>
              <a:gd name="connsiteX1" fmla="*/ 1170 w 7860867"/>
              <a:gd name="connsiteY1" fmla="*/ 828586 h 869039"/>
              <a:gd name="connsiteX2" fmla="*/ 1520396 w 7860867"/>
              <a:gd name="connsiteY2" fmla="*/ 829744 h 869039"/>
              <a:gd name="connsiteX3" fmla="*/ 1987063 w 7860867"/>
              <a:gd name="connsiteY3" fmla="*/ 295222 h 869039"/>
              <a:gd name="connsiteX4" fmla="*/ 4126059 w 7860867"/>
              <a:gd name="connsiteY4" fmla="*/ 155531 h 869039"/>
              <a:gd name="connsiteX5" fmla="*/ 7847011 w 7860867"/>
              <a:gd name="connsiteY5" fmla="*/ 129647 h 869039"/>
              <a:gd name="connsiteX6" fmla="*/ 7860867 w 7860867"/>
              <a:gd name="connsiteY6" fmla="*/ 15903 h 869039"/>
              <a:gd name="connsiteX7" fmla="*/ 353546 w 7860867"/>
              <a:gd name="connsiteY7" fmla="*/ 0 h 869039"/>
              <a:gd name="connsiteX8" fmla="*/ 0 w 7860867"/>
              <a:gd name="connsiteY8" fmla="*/ 0 h 869039"/>
              <a:gd name="connsiteX0" fmla="*/ 0 w 7860867"/>
              <a:gd name="connsiteY0" fmla="*/ 0 h 858351"/>
              <a:gd name="connsiteX1" fmla="*/ 1170 w 7860867"/>
              <a:gd name="connsiteY1" fmla="*/ 828586 h 858351"/>
              <a:gd name="connsiteX2" fmla="*/ 1564373 w 7860867"/>
              <a:gd name="connsiteY2" fmla="*/ 814831 h 858351"/>
              <a:gd name="connsiteX3" fmla="*/ 1987063 w 7860867"/>
              <a:gd name="connsiteY3" fmla="*/ 295222 h 858351"/>
              <a:gd name="connsiteX4" fmla="*/ 4126059 w 7860867"/>
              <a:gd name="connsiteY4" fmla="*/ 155531 h 858351"/>
              <a:gd name="connsiteX5" fmla="*/ 7847011 w 7860867"/>
              <a:gd name="connsiteY5" fmla="*/ 129647 h 858351"/>
              <a:gd name="connsiteX6" fmla="*/ 7860867 w 7860867"/>
              <a:gd name="connsiteY6" fmla="*/ 15903 h 858351"/>
              <a:gd name="connsiteX7" fmla="*/ 353546 w 7860867"/>
              <a:gd name="connsiteY7" fmla="*/ 0 h 858351"/>
              <a:gd name="connsiteX8" fmla="*/ 0 w 7860867"/>
              <a:gd name="connsiteY8" fmla="*/ 0 h 858351"/>
              <a:gd name="connsiteX0" fmla="*/ 0 w 7860867"/>
              <a:gd name="connsiteY0" fmla="*/ 0 h 860419"/>
              <a:gd name="connsiteX1" fmla="*/ 1170 w 7860867"/>
              <a:gd name="connsiteY1" fmla="*/ 828586 h 860419"/>
              <a:gd name="connsiteX2" fmla="*/ 1557043 w 7860867"/>
              <a:gd name="connsiteY2" fmla="*/ 817814 h 860419"/>
              <a:gd name="connsiteX3" fmla="*/ 1987063 w 7860867"/>
              <a:gd name="connsiteY3" fmla="*/ 295222 h 860419"/>
              <a:gd name="connsiteX4" fmla="*/ 4126059 w 7860867"/>
              <a:gd name="connsiteY4" fmla="*/ 155531 h 860419"/>
              <a:gd name="connsiteX5" fmla="*/ 7847011 w 7860867"/>
              <a:gd name="connsiteY5" fmla="*/ 129647 h 860419"/>
              <a:gd name="connsiteX6" fmla="*/ 7860867 w 7860867"/>
              <a:gd name="connsiteY6" fmla="*/ 15903 h 860419"/>
              <a:gd name="connsiteX7" fmla="*/ 353546 w 7860867"/>
              <a:gd name="connsiteY7" fmla="*/ 0 h 860419"/>
              <a:gd name="connsiteX8" fmla="*/ 0 w 7860867"/>
              <a:gd name="connsiteY8" fmla="*/ 0 h 860419"/>
              <a:gd name="connsiteX0" fmla="*/ 0 w 7860867"/>
              <a:gd name="connsiteY0" fmla="*/ 0 h 828586"/>
              <a:gd name="connsiteX1" fmla="*/ 1170 w 7860867"/>
              <a:gd name="connsiteY1" fmla="*/ 828586 h 828586"/>
              <a:gd name="connsiteX2" fmla="*/ 1557043 w 7860867"/>
              <a:gd name="connsiteY2" fmla="*/ 817814 h 828586"/>
              <a:gd name="connsiteX3" fmla="*/ 1987063 w 7860867"/>
              <a:gd name="connsiteY3" fmla="*/ 295222 h 828586"/>
              <a:gd name="connsiteX4" fmla="*/ 4126059 w 7860867"/>
              <a:gd name="connsiteY4" fmla="*/ 155531 h 828586"/>
              <a:gd name="connsiteX5" fmla="*/ 7847011 w 7860867"/>
              <a:gd name="connsiteY5" fmla="*/ 129647 h 828586"/>
              <a:gd name="connsiteX6" fmla="*/ 7860867 w 7860867"/>
              <a:gd name="connsiteY6" fmla="*/ 15903 h 828586"/>
              <a:gd name="connsiteX7" fmla="*/ 353546 w 7860867"/>
              <a:gd name="connsiteY7" fmla="*/ 0 h 828586"/>
              <a:gd name="connsiteX8" fmla="*/ 0 w 7860867"/>
              <a:gd name="connsiteY8" fmla="*/ 0 h 828586"/>
              <a:gd name="connsiteX0" fmla="*/ 0 w 7860867"/>
              <a:gd name="connsiteY0" fmla="*/ 0 h 887218"/>
              <a:gd name="connsiteX1" fmla="*/ 1170 w 7860867"/>
              <a:gd name="connsiteY1" fmla="*/ 828586 h 887218"/>
              <a:gd name="connsiteX2" fmla="*/ 1557043 w 7860867"/>
              <a:gd name="connsiteY2" fmla="*/ 817814 h 887218"/>
              <a:gd name="connsiteX3" fmla="*/ 1987063 w 7860867"/>
              <a:gd name="connsiteY3" fmla="*/ 295222 h 887218"/>
              <a:gd name="connsiteX4" fmla="*/ 4126059 w 7860867"/>
              <a:gd name="connsiteY4" fmla="*/ 155531 h 887218"/>
              <a:gd name="connsiteX5" fmla="*/ 7847011 w 7860867"/>
              <a:gd name="connsiteY5" fmla="*/ 129647 h 887218"/>
              <a:gd name="connsiteX6" fmla="*/ 7860867 w 7860867"/>
              <a:gd name="connsiteY6" fmla="*/ 15903 h 887218"/>
              <a:gd name="connsiteX7" fmla="*/ 353546 w 7860867"/>
              <a:gd name="connsiteY7" fmla="*/ 0 h 887218"/>
              <a:gd name="connsiteX8" fmla="*/ 0 w 7860867"/>
              <a:gd name="connsiteY8" fmla="*/ 0 h 887218"/>
              <a:gd name="connsiteX0" fmla="*/ 0 w 7860867"/>
              <a:gd name="connsiteY0" fmla="*/ 0 h 828586"/>
              <a:gd name="connsiteX1" fmla="*/ 1170 w 7860867"/>
              <a:gd name="connsiteY1" fmla="*/ 828586 h 828586"/>
              <a:gd name="connsiteX2" fmla="*/ 1557043 w 7860867"/>
              <a:gd name="connsiteY2" fmla="*/ 817814 h 828586"/>
              <a:gd name="connsiteX3" fmla="*/ 1987063 w 7860867"/>
              <a:gd name="connsiteY3" fmla="*/ 295222 h 828586"/>
              <a:gd name="connsiteX4" fmla="*/ 4126059 w 7860867"/>
              <a:gd name="connsiteY4" fmla="*/ 155531 h 828586"/>
              <a:gd name="connsiteX5" fmla="*/ 7847011 w 7860867"/>
              <a:gd name="connsiteY5" fmla="*/ 129647 h 828586"/>
              <a:gd name="connsiteX6" fmla="*/ 7860867 w 7860867"/>
              <a:gd name="connsiteY6" fmla="*/ 15903 h 828586"/>
              <a:gd name="connsiteX7" fmla="*/ 353546 w 7860867"/>
              <a:gd name="connsiteY7" fmla="*/ 0 h 828586"/>
              <a:gd name="connsiteX8" fmla="*/ 0 w 7860867"/>
              <a:gd name="connsiteY8" fmla="*/ 0 h 828586"/>
              <a:gd name="connsiteX0" fmla="*/ 0 w 7860867"/>
              <a:gd name="connsiteY0" fmla="*/ 0 h 847638"/>
              <a:gd name="connsiteX1" fmla="*/ 1170 w 7860867"/>
              <a:gd name="connsiteY1" fmla="*/ 828586 h 847638"/>
              <a:gd name="connsiteX2" fmla="*/ 1568037 w 7860867"/>
              <a:gd name="connsiteY2" fmla="*/ 847638 h 847638"/>
              <a:gd name="connsiteX3" fmla="*/ 1987063 w 7860867"/>
              <a:gd name="connsiteY3" fmla="*/ 295222 h 847638"/>
              <a:gd name="connsiteX4" fmla="*/ 4126059 w 7860867"/>
              <a:gd name="connsiteY4" fmla="*/ 155531 h 847638"/>
              <a:gd name="connsiteX5" fmla="*/ 7847011 w 7860867"/>
              <a:gd name="connsiteY5" fmla="*/ 129647 h 847638"/>
              <a:gd name="connsiteX6" fmla="*/ 7860867 w 7860867"/>
              <a:gd name="connsiteY6" fmla="*/ 15903 h 847638"/>
              <a:gd name="connsiteX7" fmla="*/ 353546 w 7860867"/>
              <a:gd name="connsiteY7" fmla="*/ 0 h 847638"/>
              <a:gd name="connsiteX8" fmla="*/ 0 w 7860867"/>
              <a:gd name="connsiteY8" fmla="*/ 0 h 847638"/>
              <a:gd name="connsiteX0" fmla="*/ 0 w 7860867"/>
              <a:gd name="connsiteY0" fmla="*/ 0 h 883926"/>
              <a:gd name="connsiteX1" fmla="*/ 1170 w 7860867"/>
              <a:gd name="connsiteY1" fmla="*/ 828586 h 883926"/>
              <a:gd name="connsiteX2" fmla="*/ 1568037 w 7860867"/>
              <a:gd name="connsiteY2" fmla="*/ 847638 h 883926"/>
              <a:gd name="connsiteX3" fmla="*/ 1906439 w 7860867"/>
              <a:gd name="connsiteY3" fmla="*/ 295222 h 883926"/>
              <a:gd name="connsiteX4" fmla="*/ 4126059 w 7860867"/>
              <a:gd name="connsiteY4" fmla="*/ 155531 h 883926"/>
              <a:gd name="connsiteX5" fmla="*/ 7847011 w 7860867"/>
              <a:gd name="connsiteY5" fmla="*/ 129647 h 883926"/>
              <a:gd name="connsiteX6" fmla="*/ 7860867 w 7860867"/>
              <a:gd name="connsiteY6" fmla="*/ 15903 h 883926"/>
              <a:gd name="connsiteX7" fmla="*/ 353546 w 7860867"/>
              <a:gd name="connsiteY7" fmla="*/ 0 h 883926"/>
              <a:gd name="connsiteX8" fmla="*/ 0 w 7860867"/>
              <a:gd name="connsiteY8" fmla="*/ 0 h 883926"/>
              <a:gd name="connsiteX0" fmla="*/ 0 w 7860867"/>
              <a:gd name="connsiteY0" fmla="*/ 0 h 883926"/>
              <a:gd name="connsiteX1" fmla="*/ 1170 w 7860867"/>
              <a:gd name="connsiteY1" fmla="*/ 828586 h 883926"/>
              <a:gd name="connsiteX2" fmla="*/ 1568037 w 7860867"/>
              <a:gd name="connsiteY2" fmla="*/ 847638 h 883926"/>
              <a:gd name="connsiteX3" fmla="*/ 1906439 w 7860867"/>
              <a:gd name="connsiteY3" fmla="*/ 295222 h 883926"/>
              <a:gd name="connsiteX4" fmla="*/ 4126059 w 7860867"/>
              <a:gd name="connsiteY4" fmla="*/ 155531 h 883926"/>
              <a:gd name="connsiteX5" fmla="*/ 7847011 w 7860867"/>
              <a:gd name="connsiteY5" fmla="*/ 129647 h 883926"/>
              <a:gd name="connsiteX6" fmla="*/ 7860867 w 7860867"/>
              <a:gd name="connsiteY6" fmla="*/ 15903 h 883926"/>
              <a:gd name="connsiteX7" fmla="*/ 353546 w 7860867"/>
              <a:gd name="connsiteY7" fmla="*/ 0 h 883926"/>
              <a:gd name="connsiteX8" fmla="*/ 0 w 7860867"/>
              <a:gd name="connsiteY8" fmla="*/ 0 h 883926"/>
              <a:gd name="connsiteX0" fmla="*/ 0 w 7860867"/>
              <a:gd name="connsiteY0" fmla="*/ 0 h 883926"/>
              <a:gd name="connsiteX1" fmla="*/ 1170 w 7860867"/>
              <a:gd name="connsiteY1" fmla="*/ 828586 h 883926"/>
              <a:gd name="connsiteX2" fmla="*/ 1568037 w 7860867"/>
              <a:gd name="connsiteY2" fmla="*/ 847638 h 883926"/>
              <a:gd name="connsiteX3" fmla="*/ 1906439 w 7860867"/>
              <a:gd name="connsiteY3" fmla="*/ 295222 h 883926"/>
              <a:gd name="connsiteX4" fmla="*/ 4126059 w 7860867"/>
              <a:gd name="connsiteY4" fmla="*/ 155531 h 883926"/>
              <a:gd name="connsiteX5" fmla="*/ 7847011 w 7860867"/>
              <a:gd name="connsiteY5" fmla="*/ 129647 h 883926"/>
              <a:gd name="connsiteX6" fmla="*/ 7860867 w 7860867"/>
              <a:gd name="connsiteY6" fmla="*/ 15903 h 883926"/>
              <a:gd name="connsiteX7" fmla="*/ 353546 w 7860867"/>
              <a:gd name="connsiteY7" fmla="*/ 0 h 883926"/>
              <a:gd name="connsiteX8" fmla="*/ 0 w 7860867"/>
              <a:gd name="connsiteY8" fmla="*/ 0 h 883926"/>
              <a:gd name="connsiteX0" fmla="*/ 0 w 7912480"/>
              <a:gd name="connsiteY0" fmla="*/ 0 h 883926"/>
              <a:gd name="connsiteX1" fmla="*/ 1170 w 7912480"/>
              <a:gd name="connsiteY1" fmla="*/ 828586 h 883926"/>
              <a:gd name="connsiteX2" fmla="*/ 1568037 w 7912480"/>
              <a:gd name="connsiteY2" fmla="*/ 847638 h 883926"/>
              <a:gd name="connsiteX3" fmla="*/ 1906439 w 7912480"/>
              <a:gd name="connsiteY3" fmla="*/ 295222 h 883926"/>
              <a:gd name="connsiteX4" fmla="*/ 4126059 w 7912480"/>
              <a:gd name="connsiteY4" fmla="*/ 155531 h 883926"/>
              <a:gd name="connsiteX5" fmla="*/ 7912480 w 7912480"/>
              <a:gd name="connsiteY5" fmla="*/ 144870 h 883926"/>
              <a:gd name="connsiteX6" fmla="*/ 7860867 w 7912480"/>
              <a:gd name="connsiteY6" fmla="*/ 15903 h 883926"/>
              <a:gd name="connsiteX7" fmla="*/ 353546 w 7912480"/>
              <a:gd name="connsiteY7" fmla="*/ 0 h 883926"/>
              <a:gd name="connsiteX8" fmla="*/ 0 w 7912480"/>
              <a:gd name="connsiteY8" fmla="*/ 0 h 883926"/>
              <a:gd name="connsiteX0" fmla="*/ 0 w 7912480"/>
              <a:gd name="connsiteY0" fmla="*/ 0 h 869268"/>
              <a:gd name="connsiteX1" fmla="*/ 1170 w 7912480"/>
              <a:gd name="connsiteY1" fmla="*/ 828586 h 869268"/>
              <a:gd name="connsiteX2" fmla="*/ 1510728 w 7912480"/>
              <a:gd name="connsiteY2" fmla="*/ 828205 h 869268"/>
              <a:gd name="connsiteX3" fmla="*/ 1906439 w 7912480"/>
              <a:gd name="connsiteY3" fmla="*/ 295222 h 869268"/>
              <a:gd name="connsiteX4" fmla="*/ 4126059 w 7912480"/>
              <a:gd name="connsiteY4" fmla="*/ 155531 h 869268"/>
              <a:gd name="connsiteX5" fmla="*/ 7912480 w 7912480"/>
              <a:gd name="connsiteY5" fmla="*/ 144870 h 869268"/>
              <a:gd name="connsiteX6" fmla="*/ 7860867 w 7912480"/>
              <a:gd name="connsiteY6" fmla="*/ 15903 h 869268"/>
              <a:gd name="connsiteX7" fmla="*/ 353546 w 7912480"/>
              <a:gd name="connsiteY7" fmla="*/ 0 h 869268"/>
              <a:gd name="connsiteX8" fmla="*/ 0 w 7912480"/>
              <a:gd name="connsiteY8" fmla="*/ 0 h 869268"/>
              <a:gd name="connsiteX0" fmla="*/ 0 w 7912480"/>
              <a:gd name="connsiteY0" fmla="*/ 0 h 840037"/>
              <a:gd name="connsiteX1" fmla="*/ 1170 w 7912480"/>
              <a:gd name="connsiteY1" fmla="*/ 828586 h 840037"/>
              <a:gd name="connsiteX2" fmla="*/ 1510728 w 7912480"/>
              <a:gd name="connsiteY2" fmla="*/ 828205 h 840037"/>
              <a:gd name="connsiteX3" fmla="*/ 1906439 w 7912480"/>
              <a:gd name="connsiteY3" fmla="*/ 295222 h 840037"/>
              <a:gd name="connsiteX4" fmla="*/ 4126059 w 7912480"/>
              <a:gd name="connsiteY4" fmla="*/ 155531 h 840037"/>
              <a:gd name="connsiteX5" fmla="*/ 7912480 w 7912480"/>
              <a:gd name="connsiteY5" fmla="*/ 144870 h 840037"/>
              <a:gd name="connsiteX6" fmla="*/ 7860867 w 7912480"/>
              <a:gd name="connsiteY6" fmla="*/ 15903 h 840037"/>
              <a:gd name="connsiteX7" fmla="*/ 353546 w 7912480"/>
              <a:gd name="connsiteY7" fmla="*/ 0 h 840037"/>
              <a:gd name="connsiteX8" fmla="*/ 0 w 7912480"/>
              <a:gd name="connsiteY8" fmla="*/ 0 h 840037"/>
              <a:gd name="connsiteX0" fmla="*/ 0 w 7912480"/>
              <a:gd name="connsiteY0" fmla="*/ 0 h 840037"/>
              <a:gd name="connsiteX1" fmla="*/ 1170 w 7912480"/>
              <a:gd name="connsiteY1" fmla="*/ 828586 h 840037"/>
              <a:gd name="connsiteX2" fmla="*/ 1510728 w 7912480"/>
              <a:gd name="connsiteY2" fmla="*/ 828205 h 840037"/>
              <a:gd name="connsiteX3" fmla="*/ 1906439 w 7912480"/>
              <a:gd name="connsiteY3" fmla="*/ 295222 h 840037"/>
              <a:gd name="connsiteX4" fmla="*/ 4135610 w 7912480"/>
              <a:gd name="connsiteY4" fmla="*/ 256584 h 840037"/>
              <a:gd name="connsiteX5" fmla="*/ 7912480 w 7912480"/>
              <a:gd name="connsiteY5" fmla="*/ 144870 h 840037"/>
              <a:gd name="connsiteX6" fmla="*/ 7860867 w 7912480"/>
              <a:gd name="connsiteY6" fmla="*/ 15903 h 840037"/>
              <a:gd name="connsiteX7" fmla="*/ 353546 w 7912480"/>
              <a:gd name="connsiteY7" fmla="*/ 0 h 840037"/>
              <a:gd name="connsiteX8" fmla="*/ 0 w 7912480"/>
              <a:gd name="connsiteY8" fmla="*/ 0 h 840037"/>
              <a:gd name="connsiteX0" fmla="*/ 0 w 7912480"/>
              <a:gd name="connsiteY0" fmla="*/ 0 h 840037"/>
              <a:gd name="connsiteX1" fmla="*/ 1170 w 7912480"/>
              <a:gd name="connsiteY1" fmla="*/ 828586 h 840037"/>
              <a:gd name="connsiteX2" fmla="*/ 1510728 w 7912480"/>
              <a:gd name="connsiteY2" fmla="*/ 828205 h 840037"/>
              <a:gd name="connsiteX3" fmla="*/ 1906439 w 7912480"/>
              <a:gd name="connsiteY3" fmla="*/ 295222 h 840037"/>
              <a:gd name="connsiteX4" fmla="*/ 4135610 w 7912480"/>
              <a:gd name="connsiteY4" fmla="*/ 256584 h 840037"/>
              <a:gd name="connsiteX5" fmla="*/ 7912480 w 7912480"/>
              <a:gd name="connsiteY5" fmla="*/ 144870 h 840037"/>
              <a:gd name="connsiteX6" fmla="*/ 7860867 w 7912480"/>
              <a:gd name="connsiteY6" fmla="*/ 15903 h 840037"/>
              <a:gd name="connsiteX7" fmla="*/ 353546 w 7912480"/>
              <a:gd name="connsiteY7" fmla="*/ 0 h 840037"/>
              <a:gd name="connsiteX8" fmla="*/ 0 w 7912480"/>
              <a:gd name="connsiteY8" fmla="*/ 0 h 840037"/>
              <a:gd name="connsiteX0" fmla="*/ 0 w 7860867"/>
              <a:gd name="connsiteY0" fmla="*/ 0 h 840037"/>
              <a:gd name="connsiteX1" fmla="*/ 1170 w 7860867"/>
              <a:gd name="connsiteY1" fmla="*/ 828586 h 840037"/>
              <a:gd name="connsiteX2" fmla="*/ 1510728 w 7860867"/>
              <a:gd name="connsiteY2" fmla="*/ 828205 h 840037"/>
              <a:gd name="connsiteX3" fmla="*/ 1906439 w 7860867"/>
              <a:gd name="connsiteY3" fmla="*/ 295222 h 840037"/>
              <a:gd name="connsiteX4" fmla="*/ 4135610 w 7860867"/>
              <a:gd name="connsiteY4" fmla="*/ 256584 h 840037"/>
              <a:gd name="connsiteX5" fmla="*/ 7855170 w 7860867"/>
              <a:gd name="connsiteY5" fmla="*/ 242036 h 840037"/>
              <a:gd name="connsiteX6" fmla="*/ 7860867 w 7860867"/>
              <a:gd name="connsiteY6" fmla="*/ 15903 h 840037"/>
              <a:gd name="connsiteX7" fmla="*/ 353546 w 7860867"/>
              <a:gd name="connsiteY7" fmla="*/ 0 h 840037"/>
              <a:gd name="connsiteX8" fmla="*/ 0 w 7860867"/>
              <a:gd name="connsiteY8" fmla="*/ 0 h 84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60867" h="840037">
                <a:moveTo>
                  <a:pt x="0" y="0"/>
                </a:moveTo>
                <a:lnTo>
                  <a:pt x="1170" y="828586"/>
                </a:lnTo>
                <a:cubicBezTo>
                  <a:pt x="523459" y="834937"/>
                  <a:pt x="1169304" y="851026"/>
                  <a:pt x="1510728" y="828205"/>
                </a:cubicBezTo>
                <a:cubicBezTo>
                  <a:pt x="1852152" y="805384"/>
                  <a:pt x="1499281" y="374613"/>
                  <a:pt x="1906439" y="295222"/>
                </a:cubicBezTo>
                <a:cubicBezTo>
                  <a:pt x="2610412" y="237384"/>
                  <a:pt x="3144155" y="265448"/>
                  <a:pt x="4135610" y="256584"/>
                </a:cubicBezTo>
                <a:lnTo>
                  <a:pt x="7855170" y="242036"/>
                </a:lnTo>
                <a:lnTo>
                  <a:pt x="7860867" y="15903"/>
                </a:lnTo>
                <a:lnTo>
                  <a:pt x="353546" y="0"/>
                </a:lnTo>
                <a:lnTo>
                  <a:pt x="0" y="0"/>
                </a:lnTo>
                <a:close/>
              </a:path>
            </a:pathLst>
          </a:custGeom>
          <a:solidFill>
            <a:srgbClr val="FEEEAC"/>
          </a:solidFill>
          <a:ln w="9525" cap="flat" cmpd="sng" algn="ctr">
            <a:solidFill>
              <a:schemeClr val="tx1"/>
            </a:solidFill>
            <a:prstDash val="solid"/>
            <a:round/>
            <a:headEnd type="none" w="med" len="med"/>
            <a:tailEnd type="none" w="med" len="med"/>
          </a:ln>
          <a:effectLst/>
        </p:spPr>
        <p:txBody>
          <a:bodyPr/>
          <a:lstStyle/>
          <a:p>
            <a:pPr>
              <a:defRPr/>
            </a:pPr>
            <a:r>
              <a:rPr lang="en-GB" sz="1800" dirty="0">
                <a:latin typeface="+mn-lt"/>
              </a:rPr>
              <a:t>Primary teacher education</a:t>
            </a:r>
          </a:p>
        </p:txBody>
      </p:sp>
    </p:spTree>
    <p:extLst>
      <p:ext uri="{BB962C8B-B14F-4D97-AF65-F5344CB8AC3E}">
        <p14:creationId xmlns:p14="http://schemas.microsoft.com/office/powerpoint/2010/main" val="3604610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dissolve">
                                      <p:cBhvr>
                                        <p:cTn id="7" dur="500"/>
                                        <p:tgtEl>
                                          <p:spTgt spid="92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90"/>
          <p:cNvSpPr>
            <a:spLocks noChangeArrowheads="1"/>
          </p:cNvSpPr>
          <p:nvPr/>
        </p:nvSpPr>
        <p:spPr bwMode="auto">
          <a:xfrm>
            <a:off x="4500563" y="5732463"/>
            <a:ext cx="1366837" cy="504825"/>
          </a:xfrm>
          <a:prstGeom prst="rect">
            <a:avLst/>
          </a:prstGeom>
          <a:solidFill>
            <a:srgbClr val="FFFF66"/>
          </a:solidFill>
          <a:ln w="9525" algn="ctr">
            <a:noFill/>
            <a:round/>
            <a:headEnd/>
            <a:tailEnd/>
          </a:ln>
        </p:spPr>
        <p:txBody>
          <a:bodyPr/>
          <a:lstStyle/>
          <a:p>
            <a:endParaRPr lang="fi-FI"/>
          </a:p>
        </p:txBody>
      </p:sp>
      <p:sp>
        <p:nvSpPr>
          <p:cNvPr id="22531" name="Slide Number Placeholder 4"/>
          <p:cNvSpPr>
            <a:spLocks noGrp="1"/>
          </p:cNvSpPr>
          <p:nvPr>
            <p:ph type="sldNum" sz="quarter" idx="10"/>
          </p:nvPr>
        </p:nvSpPr>
        <p:spPr>
          <a:noFill/>
        </p:spPr>
        <p:txBody>
          <a:bodyPr/>
          <a:lstStyle/>
          <a:p>
            <a:fld id="{BA0F1816-C897-4936-A5AC-5328F880B18D}" type="slidenum">
              <a:rPr lang="en-US" smtClean="0"/>
              <a:pPr/>
              <a:t>21</a:t>
            </a:fld>
            <a:endParaRPr lang="en-US" smtClean="0"/>
          </a:p>
        </p:txBody>
      </p:sp>
      <p:sp>
        <p:nvSpPr>
          <p:cNvPr id="22532" name="Rectangle 2"/>
          <p:cNvSpPr>
            <a:spLocks noGrp="1" noChangeArrowheads="1"/>
          </p:cNvSpPr>
          <p:nvPr>
            <p:ph type="title"/>
          </p:nvPr>
        </p:nvSpPr>
        <p:spPr>
          <a:xfrm>
            <a:off x="1633538" y="285750"/>
            <a:ext cx="7010400" cy="1116013"/>
          </a:xfrm>
        </p:spPr>
        <p:txBody>
          <a:bodyPr/>
          <a:lstStyle/>
          <a:p>
            <a:r>
              <a:rPr lang="en-US" smtClean="0"/>
              <a:t>Structure of the Master’s degree </a:t>
            </a:r>
            <a:br>
              <a:rPr lang="en-US" smtClean="0"/>
            </a:br>
            <a:r>
              <a:rPr lang="en-US" smtClean="0"/>
              <a:t>of a secondary teacher: 3 + 2 years, 300 cr</a:t>
            </a:r>
          </a:p>
        </p:txBody>
      </p:sp>
      <p:sp>
        <p:nvSpPr>
          <p:cNvPr id="22533" name="Rectangle 3"/>
          <p:cNvSpPr>
            <a:spLocks noChangeArrowheads="1"/>
          </p:cNvSpPr>
          <p:nvPr/>
        </p:nvSpPr>
        <p:spPr bwMode="auto">
          <a:xfrm>
            <a:off x="1835150" y="2217738"/>
            <a:ext cx="5232400" cy="3381375"/>
          </a:xfrm>
          <a:prstGeom prst="rect">
            <a:avLst/>
          </a:prstGeom>
          <a:solidFill>
            <a:srgbClr val="FFFFFF"/>
          </a:solidFill>
          <a:ln w="9525">
            <a:noFill/>
            <a:miter lim="800000"/>
            <a:headEnd/>
            <a:tailEnd/>
          </a:ln>
        </p:spPr>
        <p:txBody>
          <a:bodyPr/>
          <a:lstStyle/>
          <a:p>
            <a:endParaRPr lang="en-GB"/>
          </a:p>
        </p:txBody>
      </p:sp>
      <p:sp>
        <p:nvSpPr>
          <p:cNvPr id="22534" name="Line 4"/>
          <p:cNvSpPr>
            <a:spLocks noChangeShapeType="1"/>
          </p:cNvSpPr>
          <p:nvPr/>
        </p:nvSpPr>
        <p:spPr bwMode="auto">
          <a:xfrm>
            <a:off x="1835150" y="5219700"/>
            <a:ext cx="5232400" cy="1588"/>
          </a:xfrm>
          <a:prstGeom prst="line">
            <a:avLst/>
          </a:prstGeom>
          <a:noFill/>
          <a:ln w="0">
            <a:solidFill>
              <a:srgbClr val="000000"/>
            </a:solidFill>
            <a:round/>
            <a:headEnd/>
            <a:tailEnd/>
          </a:ln>
        </p:spPr>
        <p:txBody>
          <a:bodyPr/>
          <a:lstStyle/>
          <a:p>
            <a:endParaRPr lang="fi-FI"/>
          </a:p>
        </p:txBody>
      </p:sp>
      <p:sp>
        <p:nvSpPr>
          <p:cNvPr id="22535" name="Line 5"/>
          <p:cNvSpPr>
            <a:spLocks noChangeShapeType="1"/>
          </p:cNvSpPr>
          <p:nvPr/>
        </p:nvSpPr>
        <p:spPr bwMode="auto">
          <a:xfrm>
            <a:off x="1835150" y="4848225"/>
            <a:ext cx="5232400" cy="1588"/>
          </a:xfrm>
          <a:prstGeom prst="line">
            <a:avLst/>
          </a:prstGeom>
          <a:noFill/>
          <a:ln w="0">
            <a:solidFill>
              <a:srgbClr val="000000"/>
            </a:solidFill>
            <a:round/>
            <a:headEnd/>
            <a:tailEnd/>
          </a:ln>
        </p:spPr>
        <p:txBody>
          <a:bodyPr/>
          <a:lstStyle/>
          <a:p>
            <a:endParaRPr lang="fi-FI"/>
          </a:p>
        </p:txBody>
      </p:sp>
      <p:sp>
        <p:nvSpPr>
          <p:cNvPr id="22536" name="Line 6"/>
          <p:cNvSpPr>
            <a:spLocks noChangeShapeType="1"/>
          </p:cNvSpPr>
          <p:nvPr/>
        </p:nvSpPr>
        <p:spPr bwMode="auto">
          <a:xfrm>
            <a:off x="1835150" y="4468813"/>
            <a:ext cx="5232400" cy="1587"/>
          </a:xfrm>
          <a:prstGeom prst="line">
            <a:avLst/>
          </a:prstGeom>
          <a:noFill/>
          <a:ln w="0">
            <a:solidFill>
              <a:srgbClr val="000000"/>
            </a:solidFill>
            <a:round/>
            <a:headEnd/>
            <a:tailEnd/>
          </a:ln>
        </p:spPr>
        <p:txBody>
          <a:bodyPr/>
          <a:lstStyle/>
          <a:p>
            <a:endParaRPr lang="fi-FI"/>
          </a:p>
        </p:txBody>
      </p:sp>
      <p:sp>
        <p:nvSpPr>
          <p:cNvPr id="22537" name="Line 7"/>
          <p:cNvSpPr>
            <a:spLocks noChangeShapeType="1"/>
          </p:cNvSpPr>
          <p:nvPr/>
        </p:nvSpPr>
        <p:spPr bwMode="auto">
          <a:xfrm>
            <a:off x="1835150" y="4097338"/>
            <a:ext cx="5232400" cy="1587"/>
          </a:xfrm>
          <a:prstGeom prst="line">
            <a:avLst/>
          </a:prstGeom>
          <a:noFill/>
          <a:ln w="0">
            <a:solidFill>
              <a:srgbClr val="000000"/>
            </a:solidFill>
            <a:round/>
            <a:headEnd/>
            <a:tailEnd/>
          </a:ln>
        </p:spPr>
        <p:txBody>
          <a:bodyPr/>
          <a:lstStyle/>
          <a:p>
            <a:endParaRPr lang="fi-FI"/>
          </a:p>
        </p:txBody>
      </p:sp>
      <p:sp>
        <p:nvSpPr>
          <p:cNvPr id="22538" name="Line 8"/>
          <p:cNvSpPr>
            <a:spLocks noChangeShapeType="1"/>
          </p:cNvSpPr>
          <p:nvPr/>
        </p:nvSpPr>
        <p:spPr bwMode="auto">
          <a:xfrm>
            <a:off x="1835150" y="3717925"/>
            <a:ext cx="5232400" cy="1588"/>
          </a:xfrm>
          <a:prstGeom prst="line">
            <a:avLst/>
          </a:prstGeom>
          <a:noFill/>
          <a:ln w="0">
            <a:solidFill>
              <a:srgbClr val="000000"/>
            </a:solidFill>
            <a:round/>
            <a:headEnd/>
            <a:tailEnd/>
          </a:ln>
        </p:spPr>
        <p:txBody>
          <a:bodyPr/>
          <a:lstStyle/>
          <a:p>
            <a:endParaRPr lang="fi-FI"/>
          </a:p>
        </p:txBody>
      </p:sp>
      <p:sp>
        <p:nvSpPr>
          <p:cNvPr id="22539" name="Line 9"/>
          <p:cNvSpPr>
            <a:spLocks noChangeShapeType="1"/>
          </p:cNvSpPr>
          <p:nvPr/>
        </p:nvSpPr>
        <p:spPr bwMode="auto">
          <a:xfrm>
            <a:off x="1835150" y="3348038"/>
            <a:ext cx="5232400" cy="1587"/>
          </a:xfrm>
          <a:prstGeom prst="line">
            <a:avLst/>
          </a:prstGeom>
          <a:noFill/>
          <a:ln w="0">
            <a:solidFill>
              <a:srgbClr val="000000"/>
            </a:solidFill>
            <a:round/>
            <a:headEnd/>
            <a:tailEnd/>
          </a:ln>
        </p:spPr>
        <p:txBody>
          <a:bodyPr/>
          <a:lstStyle/>
          <a:p>
            <a:endParaRPr lang="fi-FI"/>
          </a:p>
        </p:txBody>
      </p:sp>
      <p:sp>
        <p:nvSpPr>
          <p:cNvPr id="22540" name="Line 10"/>
          <p:cNvSpPr>
            <a:spLocks noChangeShapeType="1"/>
          </p:cNvSpPr>
          <p:nvPr/>
        </p:nvSpPr>
        <p:spPr bwMode="auto">
          <a:xfrm>
            <a:off x="1835150" y="2967038"/>
            <a:ext cx="5232400" cy="1587"/>
          </a:xfrm>
          <a:prstGeom prst="line">
            <a:avLst/>
          </a:prstGeom>
          <a:noFill/>
          <a:ln w="0">
            <a:solidFill>
              <a:srgbClr val="000000"/>
            </a:solidFill>
            <a:round/>
            <a:headEnd/>
            <a:tailEnd/>
          </a:ln>
        </p:spPr>
        <p:txBody>
          <a:bodyPr/>
          <a:lstStyle/>
          <a:p>
            <a:endParaRPr lang="fi-FI"/>
          </a:p>
        </p:txBody>
      </p:sp>
      <p:sp>
        <p:nvSpPr>
          <p:cNvPr id="22541" name="Line 11"/>
          <p:cNvSpPr>
            <a:spLocks noChangeShapeType="1"/>
          </p:cNvSpPr>
          <p:nvPr/>
        </p:nvSpPr>
        <p:spPr bwMode="auto">
          <a:xfrm>
            <a:off x="1835150" y="2597150"/>
            <a:ext cx="5232400" cy="1588"/>
          </a:xfrm>
          <a:prstGeom prst="line">
            <a:avLst/>
          </a:prstGeom>
          <a:noFill/>
          <a:ln w="0">
            <a:solidFill>
              <a:srgbClr val="000000"/>
            </a:solidFill>
            <a:round/>
            <a:headEnd/>
            <a:tailEnd/>
          </a:ln>
        </p:spPr>
        <p:txBody>
          <a:bodyPr/>
          <a:lstStyle/>
          <a:p>
            <a:endParaRPr lang="fi-FI"/>
          </a:p>
        </p:txBody>
      </p:sp>
      <p:sp>
        <p:nvSpPr>
          <p:cNvPr id="22542" name="Line 12"/>
          <p:cNvSpPr>
            <a:spLocks noChangeShapeType="1"/>
          </p:cNvSpPr>
          <p:nvPr/>
        </p:nvSpPr>
        <p:spPr bwMode="auto">
          <a:xfrm>
            <a:off x="1835150" y="2217738"/>
            <a:ext cx="5232400" cy="1587"/>
          </a:xfrm>
          <a:prstGeom prst="line">
            <a:avLst/>
          </a:prstGeom>
          <a:noFill/>
          <a:ln w="0">
            <a:solidFill>
              <a:srgbClr val="000000"/>
            </a:solidFill>
            <a:round/>
            <a:headEnd/>
            <a:tailEnd/>
          </a:ln>
        </p:spPr>
        <p:txBody>
          <a:bodyPr/>
          <a:lstStyle/>
          <a:p>
            <a:endParaRPr lang="fi-FI"/>
          </a:p>
        </p:txBody>
      </p:sp>
      <p:sp>
        <p:nvSpPr>
          <p:cNvPr id="22543" name="Rectangle 13"/>
          <p:cNvSpPr>
            <a:spLocks noChangeArrowheads="1"/>
          </p:cNvSpPr>
          <p:nvPr/>
        </p:nvSpPr>
        <p:spPr bwMode="auto">
          <a:xfrm>
            <a:off x="1835150" y="2217738"/>
            <a:ext cx="5232400" cy="3381375"/>
          </a:xfrm>
          <a:prstGeom prst="rect">
            <a:avLst/>
          </a:prstGeom>
          <a:noFill/>
          <a:ln w="9525">
            <a:solidFill>
              <a:srgbClr val="808080"/>
            </a:solidFill>
            <a:miter lim="800000"/>
            <a:headEnd/>
            <a:tailEnd/>
          </a:ln>
        </p:spPr>
        <p:txBody>
          <a:bodyPr/>
          <a:lstStyle/>
          <a:p>
            <a:endParaRPr lang="en-GB"/>
          </a:p>
        </p:txBody>
      </p:sp>
      <p:sp>
        <p:nvSpPr>
          <p:cNvPr id="22544" name="Line 14"/>
          <p:cNvSpPr>
            <a:spLocks noChangeShapeType="1"/>
          </p:cNvSpPr>
          <p:nvPr/>
        </p:nvSpPr>
        <p:spPr bwMode="auto">
          <a:xfrm>
            <a:off x="1835150" y="2217738"/>
            <a:ext cx="1588" cy="3381375"/>
          </a:xfrm>
          <a:prstGeom prst="line">
            <a:avLst/>
          </a:prstGeom>
          <a:noFill/>
          <a:ln w="0">
            <a:solidFill>
              <a:srgbClr val="000000"/>
            </a:solidFill>
            <a:round/>
            <a:headEnd/>
            <a:tailEnd/>
          </a:ln>
        </p:spPr>
        <p:txBody>
          <a:bodyPr/>
          <a:lstStyle/>
          <a:p>
            <a:endParaRPr lang="fi-FI"/>
          </a:p>
        </p:txBody>
      </p:sp>
      <p:sp>
        <p:nvSpPr>
          <p:cNvPr id="22545" name="Line 15"/>
          <p:cNvSpPr>
            <a:spLocks noChangeShapeType="1"/>
          </p:cNvSpPr>
          <p:nvPr/>
        </p:nvSpPr>
        <p:spPr bwMode="auto">
          <a:xfrm>
            <a:off x="1768475" y="5599113"/>
            <a:ext cx="66675" cy="1587"/>
          </a:xfrm>
          <a:prstGeom prst="line">
            <a:avLst/>
          </a:prstGeom>
          <a:noFill/>
          <a:ln w="0">
            <a:solidFill>
              <a:srgbClr val="000000"/>
            </a:solidFill>
            <a:round/>
            <a:headEnd/>
            <a:tailEnd/>
          </a:ln>
        </p:spPr>
        <p:txBody>
          <a:bodyPr/>
          <a:lstStyle/>
          <a:p>
            <a:endParaRPr lang="fi-FI"/>
          </a:p>
        </p:txBody>
      </p:sp>
      <p:sp>
        <p:nvSpPr>
          <p:cNvPr id="22546" name="Line 16"/>
          <p:cNvSpPr>
            <a:spLocks noChangeShapeType="1"/>
          </p:cNvSpPr>
          <p:nvPr/>
        </p:nvSpPr>
        <p:spPr bwMode="auto">
          <a:xfrm>
            <a:off x="1768475" y="5219700"/>
            <a:ext cx="66675" cy="1588"/>
          </a:xfrm>
          <a:prstGeom prst="line">
            <a:avLst/>
          </a:prstGeom>
          <a:noFill/>
          <a:ln w="0">
            <a:solidFill>
              <a:srgbClr val="000000"/>
            </a:solidFill>
            <a:round/>
            <a:headEnd/>
            <a:tailEnd/>
          </a:ln>
        </p:spPr>
        <p:txBody>
          <a:bodyPr/>
          <a:lstStyle/>
          <a:p>
            <a:endParaRPr lang="fi-FI"/>
          </a:p>
        </p:txBody>
      </p:sp>
      <p:sp>
        <p:nvSpPr>
          <p:cNvPr id="22547" name="Line 17"/>
          <p:cNvSpPr>
            <a:spLocks noChangeShapeType="1"/>
          </p:cNvSpPr>
          <p:nvPr/>
        </p:nvSpPr>
        <p:spPr bwMode="auto">
          <a:xfrm>
            <a:off x="1768475" y="4848225"/>
            <a:ext cx="66675" cy="1588"/>
          </a:xfrm>
          <a:prstGeom prst="line">
            <a:avLst/>
          </a:prstGeom>
          <a:noFill/>
          <a:ln w="0">
            <a:solidFill>
              <a:srgbClr val="000000"/>
            </a:solidFill>
            <a:round/>
            <a:headEnd/>
            <a:tailEnd/>
          </a:ln>
        </p:spPr>
        <p:txBody>
          <a:bodyPr/>
          <a:lstStyle/>
          <a:p>
            <a:endParaRPr lang="fi-FI"/>
          </a:p>
        </p:txBody>
      </p:sp>
      <p:sp>
        <p:nvSpPr>
          <p:cNvPr id="22548" name="Line 18"/>
          <p:cNvSpPr>
            <a:spLocks noChangeShapeType="1"/>
          </p:cNvSpPr>
          <p:nvPr/>
        </p:nvSpPr>
        <p:spPr bwMode="auto">
          <a:xfrm>
            <a:off x="1768475" y="4468813"/>
            <a:ext cx="66675" cy="1587"/>
          </a:xfrm>
          <a:prstGeom prst="line">
            <a:avLst/>
          </a:prstGeom>
          <a:noFill/>
          <a:ln w="0">
            <a:solidFill>
              <a:srgbClr val="000000"/>
            </a:solidFill>
            <a:round/>
            <a:headEnd/>
            <a:tailEnd/>
          </a:ln>
        </p:spPr>
        <p:txBody>
          <a:bodyPr/>
          <a:lstStyle/>
          <a:p>
            <a:endParaRPr lang="fi-FI"/>
          </a:p>
        </p:txBody>
      </p:sp>
      <p:sp>
        <p:nvSpPr>
          <p:cNvPr id="22549" name="Line 19"/>
          <p:cNvSpPr>
            <a:spLocks noChangeShapeType="1"/>
          </p:cNvSpPr>
          <p:nvPr/>
        </p:nvSpPr>
        <p:spPr bwMode="auto">
          <a:xfrm>
            <a:off x="1768475" y="4097338"/>
            <a:ext cx="66675" cy="1587"/>
          </a:xfrm>
          <a:prstGeom prst="line">
            <a:avLst/>
          </a:prstGeom>
          <a:noFill/>
          <a:ln w="0">
            <a:solidFill>
              <a:srgbClr val="000000"/>
            </a:solidFill>
            <a:round/>
            <a:headEnd/>
            <a:tailEnd/>
          </a:ln>
        </p:spPr>
        <p:txBody>
          <a:bodyPr/>
          <a:lstStyle/>
          <a:p>
            <a:endParaRPr lang="fi-FI"/>
          </a:p>
        </p:txBody>
      </p:sp>
      <p:sp>
        <p:nvSpPr>
          <p:cNvPr id="22550" name="Line 20"/>
          <p:cNvSpPr>
            <a:spLocks noChangeShapeType="1"/>
          </p:cNvSpPr>
          <p:nvPr/>
        </p:nvSpPr>
        <p:spPr bwMode="auto">
          <a:xfrm>
            <a:off x="1768475" y="3717925"/>
            <a:ext cx="66675" cy="1588"/>
          </a:xfrm>
          <a:prstGeom prst="line">
            <a:avLst/>
          </a:prstGeom>
          <a:noFill/>
          <a:ln w="0">
            <a:solidFill>
              <a:srgbClr val="000000"/>
            </a:solidFill>
            <a:round/>
            <a:headEnd/>
            <a:tailEnd/>
          </a:ln>
        </p:spPr>
        <p:txBody>
          <a:bodyPr/>
          <a:lstStyle/>
          <a:p>
            <a:endParaRPr lang="fi-FI"/>
          </a:p>
        </p:txBody>
      </p:sp>
      <p:sp>
        <p:nvSpPr>
          <p:cNvPr id="22551" name="Line 21"/>
          <p:cNvSpPr>
            <a:spLocks noChangeShapeType="1"/>
          </p:cNvSpPr>
          <p:nvPr/>
        </p:nvSpPr>
        <p:spPr bwMode="auto">
          <a:xfrm>
            <a:off x="1768475" y="3348038"/>
            <a:ext cx="66675" cy="1587"/>
          </a:xfrm>
          <a:prstGeom prst="line">
            <a:avLst/>
          </a:prstGeom>
          <a:noFill/>
          <a:ln w="0">
            <a:solidFill>
              <a:srgbClr val="000000"/>
            </a:solidFill>
            <a:round/>
            <a:headEnd/>
            <a:tailEnd/>
          </a:ln>
        </p:spPr>
        <p:txBody>
          <a:bodyPr/>
          <a:lstStyle/>
          <a:p>
            <a:endParaRPr lang="fi-FI"/>
          </a:p>
        </p:txBody>
      </p:sp>
      <p:sp>
        <p:nvSpPr>
          <p:cNvPr id="22552" name="Line 22"/>
          <p:cNvSpPr>
            <a:spLocks noChangeShapeType="1"/>
          </p:cNvSpPr>
          <p:nvPr/>
        </p:nvSpPr>
        <p:spPr bwMode="auto">
          <a:xfrm>
            <a:off x="1768475" y="2967038"/>
            <a:ext cx="66675" cy="1587"/>
          </a:xfrm>
          <a:prstGeom prst="line">
            <a:avLst/>
          </a:prstGeom>
          <a:noFill/>
          <a:ln w="0">
            <a:solidFill>
              <a:srgbClr val="000000"/>
            </a:solidFill>
            <a:round/>
            <a:headEnd/>
            <a:tailEnd/>
          </a:ln>
        </p:spPr>
        <p:txBody>
          <a:bodyPr/>
          <a:lstStyle/>
          <a:p>
            <a:endParaRPr lang="fi-FI"/>
          </a:p>
        </p:txBody>
      </p:sp>
      <p:sp>
        <p:nvSpPr>
          <p:cNvPr id="22553" name="Line 23"/>
          <p:cNvSpPr>
            <a:spLocks noChangeShapeType="1"/>
          </p:cNvSpPr>
          <p:nvPr/>
        </p:nvSpPr>
        <p:spPr bwMode="auto">
          <a:xfrm>
            <a:off x="1768475" y="2597150"/>
            <a:ext cx="66675" cy="1588"/>
          </a:xfrm>
          <a:prstGeom prst="line">
            <a:avLst/>
          </a:prstGeom>
          <a:noFill/>
          <a:ln w="0">
            <a:solidFill>
              <a:srgbClr val="000000"/>
            </a:solidFill>
            <a:round/>
            <a:headEnd/>
            <a:tailEnd/>
          </a:ln>
        </p:spPr>
        <p:txBody>
          <a:bodyPr/>
          <a:lstStyle/>
          <a:p>
            <a:endParaRPr lang="fi-FI"/>
          </a:p>
        </p:txBody>
      </p:sp>
      <p:sp>
        <p:nvSpPr>
          <p:cNvPr id="22554" name="Line 24"/>
          <p:cNvSpPr>
            <a:spLocks noChangeShapeType="1"/>
          </p:cNvSpPr>
          <p:nvPr/>
        </p:nvSpPr>
        <p:spPr bwMode="auto">
          <a:xfrm>
            <a:off x="1768475" y="2217738"/>
            <a:ext cx="66675" cy="1587"/>
          </a:xfrm>
          <a:prstGeom prst="line">
            <a:avLst/>
          </a:prstGeom>
          <a:noFill/>
          <a:ln w="0">
            <a:solidFill>
              <a:srgbClr val="000000"/>
            </a:solidFill>
            <a:round/>
            <a:headEnd/>
            <a:tailEnd/>
          </a:ln>
        </p:spPr>
        <p:txBody>
          <a:bodyPr/>
          <a:lstStyle/>
          <a:p>
            <a:endParaRPr lang="fi-FI"/>
          </a:p>
        </p:txBody>
      </p:sp>
      <p:sp>
        <p:nvSpPr>
          <p:cNvPr id="22555" name="Line 25"/>
          <p:cNvSpPr>
            <a:spLocks noChangeShapeType="1"/>
          </p:cNvSpPr>
          <p:nvPr/>
        </p:nvSpPr>
        <p:spPr bwMode="auto">
          <a:xfrm>
            <a:off x="1835150" y="5599113"/>
            <a:ext cx="5232400" cy="1587"/>
          </a:xfrm>
          <a:prstGeom prst="line">
            <a:avLst/>
          </a:prstGeom>
          <a:noFill/>
          <a:ln w="0">
            <a:solidFill>
              <a:srgbClr val="000000"/>
            </a:solidFill>
            <a:round/>
            <a:headEnd/>
            <a:tailEnd/>
          </a:ln>
        </p:spPr>
        <p:txBody>
          <a:bodyPr/>
          <a:lstStyle/>
          <a:p>
            <a:endParaRPr lang="fi-FI"/>
          </a:p>
        </p:txBody>
      </p:sp>
      <p:sp>
        <p:nvSpPr>
          <p:cNvPr id="22556" name="Line 26"/>
          <p:cNvSpPr>
            <a:spLocks noChangeShapeType="1"/>
          </p:cNvSpPr>
          <p:nvPr/>
        </p:nvSpPr>
        <p:spPr bwMode="auto">
          <a:xfrm flipV="1">
            <a:off x="1835150" y="5599113"/>
            <a:ext cx="1588" cy="57150"/>
          </a:xfrm>
          <a:prstGeom prst="line">
            <a:avLst/>
          </a:prstGeom>
          <a:noFill/>
          <a:ln w="0">
            <a:solidFill>
              <a:srgbClr val="000000"/>
            </a:solidFill>
            <a:round/>
            <a:headEnd/>
            <a:tailEnd/>
          </a:ln>
        </p:spPr>
        <p:txBody>
          <a:bodyPr/>
          <a:lstStyle/>
          <a:p>
            <a:endParaRPr lang="fi-FI"/>
          </a:p>
        </p:txBody>
      </p:sp>
      <p:sp>
        <p:nvSpPr>
          <p:cNvPr id="22557" name="Line 27"/>
          <p:cNvSpPr>
            <a:spLocks noChangeShapeType="1"/>
          </p:cNvSpPr>
          <p:nvPr/>
        </p:nvSpPr>
        <p:spPr bwMode="auto">
          <a:xfrm flipV="1">
            <a:off x="3144838" y="5599113"/>
            <a:ext cx="1587" cy="57150"/>
          </a:xfrm>
          <a:prstGeom prst="line">
            <a:avLst/>
          </a:prstGeom>
          <a:noFill/>
          <a:ln w="0">
            <a:solidFill>
              <a:srgbClr val="000000"/>
            </a:solidFill>
            <a:round/>
            <a:headEnd/>
            <a:tailEnd/>
          </a:ln>
        </p:spPr>
        <p:txBody>
          <a:bodyPr/>
          <a:lstStyle/>
          <a:p>
            <a:endParaRPr lang="fi-FI"/>
          </a:p>
        </p:txBody>
      </p:sp>
      <p:sp>
        <p:nvSpPr>
          <p:cNvPr id="22558" name="Line 28"/>
          <p:cNvSpPr>
            <a:spLocks noChangeShapeType="1"/>
          </p:cNvSpPr>
          <p:nvPr/>
        </p:nvSpPr>
        <p:spPr bwMode="auto">
          <a:xfrm flipV="1">
            <a:off x="4456113" y="5599113"/>
            <a:ext cx="1587" cy="57150"/>
          </a:xfrm>
          <a:prstGeom prst="line">
            <a:avLst/>
          </a:prstGeom>
          <a:noFill/>
          <a:ln w="0">
            <a:solidFill>
              <a:srgbClr val="000000"/>
            </a:solidFill>
            <a:round/>
            <a:headEnd/>
            <a:tailEnd/>
          </a:ln>
        </p:spPr>
        <p:txBody>
          <a:bodyPr/>
          <a:lstStyle/>
          <a:p>
            <a:endParaRPr lang="fi-FI"/>
          </a:p>
        </p:txBody>
      </p:sp>
      <p:sp>
        <p:nvSpPr>
          <p:cNvPr id="22559" name="Line 29"/>
          <p:cNvSpPr>
            <a:spLocks noChangeShapeType="1"/>
          </p:cNvSpPr>
          <p:nvPr/>
        </p:nvSpPr>
        <p:spPr bwMode="auto">
          <a:xfrm flipV="1">
            <a:off x="5757863" y="5599113"/>
            <a:ext cx="1587" cy="57150"/>
          </a:xfrm>
          <a:prstGeom prst="line">
            <a:avLst/>
          </a:prstGeom>
          <a:noFill/>
          <a:ln w="0">
            <a:solidFill>
              <a:srgbClr val="000000"/>
            </a:solidFill>
            <a:round/>
            <a:headEnd/>
            <a:tailEnd/>
          </a:ln>
        </p:spPr>
        <p:txBody>
          <a:bodyPr/>
          <a:lstStyle/>
          <a:p>
            <a:endParaRPr lang="fi-FI"/>
          </a:p>
        </p:txBody>
      </p:sp>
      <p:sp>
        <p:nvSpPr>
          <p:cNvPr id="22560" name="Line 30"/>
          <p:cNvSpPr>
            <a:spLocks noChangeShapeType="1"/>
          </p:cNvSpPr>
          <p:nvPr/>
        </p:nvSpPr>
        <p:spPr bwMode="auto">
          <a:xfrm flipV="1">
            <a:off x="7067550" y="5599113"/>
            <a:ext cx="1588" cy="57150"/>
          </a:xfrm>
          <a:prstGeom prst="line">
            <a:avLst/>
          </a:prstGeom>
          <a:noFill/>
          <a:ln w="0">
            <a:solidFill>
              <a:srgbClr val="000000"/>
            </a:solidFill>
            <a:round/>
            <a:headEnd/>
            <a:tailEnd/>
          </a:ln>
        </p:spPr>
        <p:txBody>
          <a:bodyPr/>
          <a:lstStyle/>
          <a:p>
            <a:endParaRPr lang="fi-FI"/>
          </a:p>
        </p:txBody>
      </p:sp>
      <p:sp>
        <p:nvSpPr>
          <p:cNvPr id="22561" name="Rectangle 31"/>
          <p:cNvSpPr>
            <a:spLocks noChangeArrowheads="1"/>
          </p:cNvSpPr>
          <p:nvPr/>
        </p:nvSpPr>
        <p:spPr bwMode="auto">
          <a:xfrm>
            <a:off x="1558925" y="5494338"/>
            <a:ext cx="112713"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0</a:t>
            </a:r>
            <a:endParaRPr lang="en-US"/>
          </a:p>
        </p:txBody>
      </p:sp>
      <p:sp>
        <p:nvSpPr>
          <p:cNvPr id="22562" name="Rectangle 32"/>
          <p:cNvSpPr>
            <a:spLocks noChangeArrowheads="1"/>
          </p:cNvSpPr>
          <p:nvPr/>
        </p:nvSpPr>
        <p:spPr bwMode="auto">
          <a:xfrm>
            <a:off x="1444625" y="5114925"/>
            <a:ext cx="22542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20</a:t>
            </a:r>
            <a:endParaRPr lang="en-US"/>
          </a:p>
        </p:txBody>
      </p:sp>
      <p:sp>
        <p:nvSpPr>
          <p:cNvPr id="22563" name="Rectangle 33"/>
          <p:cNvSpPr>
            <a:spLocks noChangeArrowheads="1"/>
          </p:cNvSpPr>
          <p:nvPr/>
        </p:nvSpPr>
        <p:spPr bwMode="auto">
          <a:xfrm>
            <a:off x="1444625" y="4743450"/>
            <a:ext cx="22542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40</a:t>
            </a:r>
            <a:endParaRPr lang="en-US"/>
          </a:p>
        </p:txBody>
      </p:sp>
      <p:sp>
        <p:nvSpPr>
          <p:cNvPr id="22564" name="Rectangle 34"/>
          <p:cNvSpPr>
            <a:spLocks noChangeArrowheads="1"/>
          </p:cNvSpPr>
          <p:nvPr/>
        </p:nvSpPr>
        <p:spPr bwMode="auto">
          <a:xfrm>
            <a:off x="1444625" y="4364038"/>
            <a:ext cx="22542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60</a:t>
            </a:r>
            <a:endParaRPr lang="en-US"/>
          </a:p>
        </p:txBody>
      </p:sp>
      <p:sp>
        <p:nvSpPr>
          <p:cNvPr id="22565" name="Rectangle 35"/>
          <p:cNvSpPr>
            <a:spLocks noChangeArrowheads="1"/>
          </p:cNvSpPr>
          <p:nvPr/>
        </p:nvSpPr>
        <p:spPr bwMode="auto">
          <a:xfrm>
            <a:off x="1444625" y="3994150"/>
            <a:ext cx="22542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80</a:t>
            </a:r>
            <a:endParaRPr lang="en-US"/>
          </a:p>
        </p:txBody>
      </p:sp>
      <p:sp>
        <p:nvSpPr>
          <p:cNvPr id="22566" name="Rectangle 36"/>
          <p:cNvSpPr>
            <a:spLocks noChangeArrowheads="1"/>
          </p:cNvSpPr>
          <p:nvPr/>
        </p:nvSpPr>
        <p:spPr bwMode="auto">
          <a:xfrm>
            <a:off x="1331913" y="3613150"/>
            <a:ext cx="338137"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100</a:t>
            </a:r>
            <a:endParaRPr lang="en-US"/>
          </a:p>
        </p:txBody>
      </p:sp>
      <p:sp>
        <p:nvSpPr>
          <p:cNvPr id="22567" name="Rectangle 37"/>
          <p:cNvSpPr>
            <a:spLocks noChangeArrowheads="1"/>
          </p:cNvSpPr>
          <p:nvPr/>
        </p:nvSpPr>
        <p:spPr bwMode="auto">
          <a:xfrm>
            <a:off x="1331913" y="3243263"/>
            <a:ext cx="338137"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120</a:t>
            </a:r>
            <a:endParaRPr lang="en-US"/>
          </a:p>
        </p:txBody>
      </p:sp>
      <p:sp>
        <p:nvSpPr>
          <p:cNvPr id="22568" name="Rectangle 38"/>
          <p:cNvSpPr>
            <a:spLocks noChangeArrowheads="1"/>
          </p:cNvSpPr>
          <p:nvPr/>
        </p:nvSpPr>
        <p:spPr bwMode="auto">
          <a:xfrm>
            <a:off x="1331913" y="2863850"/>
            <a:ext cx="338137"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140</a:t>
            </a:r>
            <a:endParaRPr lang="en-US"/>
          </a:p>
        </p:txBody>
      </p:sp>
      <p:sp>
        <p:nvSpPr>
          <p:cNvPr id="22569" name="Rectangle 39"/>
          <p:cNvSpPr>
            <a:spLocks noChangeArrowheads="1"/>
          </p:cNvSpPr>
          <p:nvPr/>
        </p:nvSpPr>
        <p:spPr bwMode="auto">
          <a:xfrm>
            <a:off x="1331913" y="2492375"/>
            <a:ext cx="338137"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160</a:t>
            </a:r>
            <a:endParaRPr lang="en-US"/>
          </a:p>
        </p:txBody>
      </p:sp>
      <p:sp>
        <p:nvSpPr>
          <p:cNvPr id="22570" name="Rectangle 40"/>
          <p:cNvSpPr>
            <a:spLocks noChangeArrowheads="1"/>
          </p:cNvSpPr>
          <p:nvPr/>
        </p:nvSpPr>
        <p:spPr bwMode="auto">
          <a:xfrm>
            <a:off x="1331913" y="2112963"/>
            <a:ext cx="338137"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180</a:t>
            </a:r>
            <a:endParaRPr lang="en-US"/>
          </a:p>
        </p:txBody>
      </p:sp>
      <p:sp>
        <p:nvSpPr>
          <p:cNvPr id="22571" name="Rectangle 41"/>
          <p:cNvSpPr>
            <a:spLocks noChangeArrowheads="1"/>
          </p:cNvSpPr>
          <p:nvPr/>
        </p:nvSpPr>
        <p:spPr bwMode="auto">
          <a:xfrm>
            <a:off x="2127250" y="5729288"/>
            <a:ext cx="676275" cy="488950"/>
          </a:xfrm>
          <a:prstGeom prst="rect">
            <a:avLst/>
          </a:prstGeom>
          <a:noFill/>
          <a:ln w="9525">
            <a:noFill/>
            <a:miter lim="800000"/>
            <a:headEnd/>
            <a:tailEnd/>
          </a:ln>
        </p:spPr>
        <p:txBody>
          <a:bodyPr wrap="none" lIns="0" tIns="0" rIns="0" bIns="0">
            <a:spAutoFit/>
          </a:bodyPr>
          <a:lstStyle/>
          <a:p>
            <a:pPr algn="ctr"/>
            <a:r>
              <a:rPr lang="en-US" sz="1600">
                <a:solidFill>
                  <a:srgbClr val="000000"/>
                </a:solidFill>
                <a:latin typeface="Arial" charset="0"/>
              </a:rPr>
              <a:t>Major </a:t>
            </a:r>
            <a:br>
              <a:rPr lang="en-US" sz="1600">
                <a:solidFill>
                  <a:srgbClr val="000000"/>
                </a:solidFill>
                <a:latin typeface="Arial" charset="0"/>
              </a:rPr>
            </a:br>
            <a:r>
              <a:rPr lang="en-US" sz="1600">
                <a:solidFill>
                  <a:srgbClr val="000000"/>
                </a:solidFill>
                <a:latin typeface="Arial" charset="0"/>
              </a:rPr>
              <a:t>Subject</a:t>
            </a:r>
            <a:endParaRPr lang="en-US" sz="1600"/>
          </a:p>
        </p:txBody>
      </p:sp>
      <p:sp>
        <p:nvSpPr>
          <p:cNvPr id="22572" name="Rectangle 42"/>
          <p:cNvSpPr>
            <a:spLocks noChangeArrowheads="1"/>
          </p:cNvSpPr>
          <p:nvPr/>
        </p:nvSpPr>
        <p:spPr bwMode="auto">
          <a:xfrm>
            <a:off x="3424238" y="5729288"/>
            <a:ext cx="676275" cy="488950"/>
          </a:xfrm>
          <a:prstGeom prst="rect">
            <a:avLst/>
          </a:prstGeom>
          <a:noFill/>
          <a:ln w="9525">
            <a:noFill/>
            <a:miter lim="800000"/>
            <a:headEnd/>
            <a:tailEnd/>
          </a:ln>
        </p:spPr>
        <p:txBody>
          <a:bodyPr wrap="none" lIns="0" tIns="0" rIns="0" bIns="0">
            <a:spAutoFit/>
          </a:bodyPr>
          <a:lstStyle/>
          <a:p>
            <a:pPr algn="ctr"/>
            <a:r>
              <a:rPr lang="en-US" sz="1600">
                <a:solidFill>
                  <a:srgbClr val="000000"/>
                </a:solidFill>
                <a:latin typeface="Arial" charset="0"/>
              </a:rPr>
              <a:t>Minor </a:t>
            </a:r>
            <a:br>
              <a:rPr lang="en-US" sz="1600">
                <a:solidFill>
                  <a:srgbClr val="000000"/>
                </a:solidFill>
                <a:latin typeface="Arial" charset="0"/>
              </a:rPr>
            </a:br>
            <a:r>
              <a:rPr lang="en-US" sz="1600">
                <a:solidFill>
                  <a:srgbClr val="000000"/>
                </a:solidFill>
                <a:latin typeface="Arial" charset="0"/>
              </a:rPr>
              <a:t>Subject</a:t>
            </a:r>
            <a:endParaRPr lang="en-US" sz="1600"/>
          </a:p>
        </p:txBody>
      </p:sp>
      <p:sp>
        <p:nvSpPr>
          <p:cNvPr id="22573" name="Rectangle 43"/>
          <p:cNvSpPr>
            <a:spLocks noChangeArrowheads="1"/>
          </p:cNvSpPr>
          <p:nvPr/>
        </p:nvSpPr>
        <p:spPr bwMode="auto">
          <a:xfrm>
            <a:off x="4598988" y="5761038"/>
            <a:ext cx="1206500" cy="246062"/>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Pedagogical</a:t>
            </a:r>
            <a:endParaRPr lang="en-US" sz="1600" b="1"/>
          </a:p>
        </p:txBody>
      </p:sp>
      <p:sp>
        <p:nvSpPr>
          <p:cNvPr id="22574" name="Rectangle 44"/>
          <p:cNvSpPr>
            <a:spLocks noChangeArrowheads="1"/>
          </p:cNvSpPr>
          <p:nvPr/>
        </p:nvSpPr>
        <p:spPr bwMode="auto">
          <a:xfrm>
            <a:off x="4816475" y="5988050"/>
            <a:ext cx="717550" cy="246063"/>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studies</a:t>
            </a:r>
            <a:endParaRPr lang="en-US" sz="1600" b="1"/>
          </a:p>
        </p:txBody>
      </p:sp>
      <p:sp>
        <p:nvSpPr>
          <p:cNvPr id="22575" name="Rectangle 45"/>
          <p:cNvSpPr>
            <a:spLocks noChangeArrowheads="1"/>
          </p:cNvSpPr>
          <p:nvPr/>
        </p:nvSpPr>
        <p:spPr bwMode="auto">
          <a:xfrm>
            <a:off x="5922963" y="5761038"/>
            <a:ext cx="14097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Communication</a:t>
            </a:r>
            <a:endParaRPr lang="en-US" sz="1600"/>
          </a:p>
        </p:txBody>
      </p:sp>
      <p:sp>
        <p:nvSpPr>
          <p:cNvPr id="22576" name="Rectangle 46"/>
          <p:cNvSpPr>
            <a:spLocks noChangeArrowheads="1"/>
          </p:cNvSpPr>
          <p:nvPr/>
        </p:nvSpPr>
        <p:spPr bwMode="auto">
          <a:xfrm>
            <a:off x="6007100" y="5988050"/>
            <a:ext cx="122872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and language</a:t>
            </a:r>
            <a:endParaRPr lang="en-US" sz="1600"/>
          </a:p>
        </p:txBody>
      </p:sp>
      <p:sp>
        <p:nvSpPr>
          <p:cNvPr id="22577" name="Rectangle 47"/>
          <p:cNvSpPr>
            <a:spLocks noChangeArrowheads="1"/>
          </p:cNvSpPr>
          <p:nvPr/>
        </p:nvSpPr>
        <p:spPr bwMode="auto">
          <a:xfrm>
            <a:off x="6254750" y="6216650"/>
            <a:ext cx="642938"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studies</a:t>
            </a:r>
            <a:endParaRPr lang="en-US" sz="1600"/>
          </a:p>
        </p:txBody>
      </p:sp>
      <p:sp>
        <p:nvSpPr>
          <p:cNvPr id="22581" name="Rectangle 66"/>
          <p:cNvSpPr>
            <a:spLocks noChangeArrowheads="1"/>
          </p:cNvSpPr>
          <p:nvPr/>
        </p:nvSpPr>
        <p:spPr bwMode="auto">
          <a:xfrm rot="-5400000">
            <a:off x="80105" y="3518615"/>
            <a:ext cx="1982915" cy="246221"/>
          </a:xfrm>
          <a:prstGeom prst="rect">
            <a:avLst/>
          </a:prstGeom>
          <a:noFill/>
          <a:ln w="9525">
            <a:noFill/>
            <a:miter lim="800000"/>
            <a:headEnd/>
            <a:tailEnd/>
          </a:ln>
        </p:spPr>
        <p:txBody>
          <a:bodyPr wrap="none" lIns="0" tIns="0" rIns="0" bIns="0">
            <a:spAutoFit/>
          </a:bodyPr>
          <a:lstStyle/>
          <a:p>
            <a:r>
              <a:rPr lang="en-US" sz="1600" dirty="0">
                <a:solidFill>
                  <a:srgbClr val="000000"/>
                </a:solidFill>
                <a:latin typeface="Arial" charset="0"/>
              </a:rPr>
              <a:t> </a:t>
            </a:r>
            <a:r>
              <a:rPr lang="en-US" sz="1600" dirty="0" err="1">
                <a:solidFill>
                  <a:srgbClr val="000000"/>
                </a:solidFill>
                <a:latin typeface="Arial" charset="0"/>
              </a:rPr>
              <a:t>cr</a:t>
            </a:r>
            <a:r>
              <a:rPr lang="en-US" sz="1600" dirty="0">
                <a:solidFill>
                  <a:srgbClr val="000000"/>
                </a:solidFill>
                <a:latin typeface="Arial" charset="0"/>
              </a:rPr>
              <a:t> = </a:t>
            </a:r>
            <a:r>
              <a:rPr lang="en-US" sz="1600" dirty="0" smtClean="0">
                <a:solidFill>
                  <a:srgbClr val="000000"/>
                </a:solidFill>
                <a:latin typeface="Arial" charset="0"/>
              </a:rPr>
              <a:t>27 </a:t>
            </a:r>
            <a:r>
              <a:rPr lang="en-US" sz="1600" dirty="0">
                <a:solidFill>
                  <a:srgbClr val="000000"/>
                </a:solidFill>
                <a:latin typeface="Arial" charset="0"/>
              </a:rPr>
              <a:t>hours of work</a:t>
            </a:r>
            <a:endParaRPr lang="en-US" dirty="0"/>
          </a:p>
        </p:txBody>
      </p:sp>
      <p:sp>
        <p:nvSpPr>
          <p:cNvPr id="22582" name="Rectangle 67"/>
          <p:cNvSpPr>
            <a:spLocks noChangeArrowheads="1"/>
          </p:cNvSpPr>
          <p:nvPr/>
        </p:nvSpPr>
        <p:spPr bwMode="auto">
          <a:xfrm rot="-5400000">
            <a:off x="188119" y="3648869"/>
            <a:ext cx="1300162" cy="247650"/>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  Study credits</a:t>
            </a:r>
            <a:endParaRPr lang="en-US"/>
          </a:p>
        </p:txBody>
      </p:sp>
    </p:spTree>
    <p:extLst>
      <p:ext uri="{BB962C8B-B14F-4D97-AF65-F5344CB8AC3E}">
        <p14:creationId xmlns:p14="http://schemas.microsoft.com/office/powerpoint/2010/main" val="253998699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90"/>
          <p:cNvSpPr>
            <a:spLocks noChangeArrowheads="1"/>
          </p:cNvSpPr>
          <p:nvPr/>
        </p:nvSpPr>
        <p:spPr bwMode="auto">
          <a:xfrm>
            <a:off x="4500563" y="5732463"/>
            <a:ext cx="1366837" cy="504825"/>
          </a:xfrm>
          <a:prstGeom prst="rect">
            <a:avLst/>
          </a:prstGeom>
          <a:solidFill>
            <a:srgbClr val="FFFF66"/>
          </a:solidFill>
          <a:ln w="9525" algn="ctr">
            <a:noFill/>
            <a:round/>
            <a:headEnd/>
            <a:tailEnd/>
          </a:ln>
        </p:spPr>
        <p:txBody>
          <a:bodyPr/>
          <a:lstStyle/>
          <a:p>
            <a:endParaRPr lang="fi-FI"/>
          </a:p>
        </p:txBody>
      </p:sp>
      <p:sp>
        <p:nvSpPr>
          <p:cNvPr id="22531" name="Slide Number Placeholder 4"/>
          <p:cNvSpPr>
            <a:spLocks noGrp="1"/>
          </p:cNvSpPr>
          <p:nvPr>
            <p:ph type="sldNum" sz="quarter" idx="10"/>
          </p:nvPr>
        </p:nvSpPr>
        <p:spPr>
          <a:noFill/>
        </p:spPr>
        <p:txBody>
          <a:bodyPr/>
          <a:lstStyle/>
          <a:p>
            <a:fld id="{BA0F1816-C897-4936-A5AC-5328F880B18D}" type="slidenum">
              <a:rPr lang="en-US" smtClean="0"/>
              <a:pPr/>
              <a:t>22</a:t>
            </a:fld>
            <a:endParaRPr lang="en-US" smtClean="0"/>
          </a:p>
        </p:txBody>
      </p:sp>
      <p:sp>
        <p:nvSpPr>
          <p:cNvPr id="22532" name="Rectangle 2"/>
          <p:cNvSpPr>
            <a:spLocks noGrp="1" noChangeArrowheads="1"/>
          </p:cNvSpPr>
          <p:nvPr>
            <p:ph type="title"/>
          </p:nvPr>
        </p:nvSpPr>
        <p:spPr>
          <a:xfrm>
            <a:off x="1633538" y="285750"/>
            <a:ext cx="7010400" cy="1116013"/>
          </a:xfrm>
        </p:spPr>
        <p:txBody>
          <a:bodyPr/>
          <a:lstStyle/>
          <a:p>
            <a:r>
              <a:rPr lang="en-US" smtClean="0"/>
              <a:t>Structure of the Master’s degree </a:t>
            </a:r>
            <a:br>
              <a:rPr lang="en-US" smtClean="0"/>
            </a:br>
            <a:r>
              <a:rPr lang="en-US" smtClean="0"/>
              <a:t>of a secondary teacher: 3 + 2 years, 300 cr</a:t>
            </a:r>
          </a:p>
        </p:txBody>
      </p:sp>
      <p:sp>
        <p:nvSpPr>
          <p:cNvPr id="22533" name="Rectangle 3"/>
          <p:cNvSpPr>
            <a:spLocks noChangeArrowheads="1"/>
          </p:cNvSpPr>
          <p:nvPr/>
        </p:nvSpPr>
        <p:spPr bwMode="auto">
          <a:xfrm>
            <a:off x="1835150" y="2217738"/>
            <a:ext cx="5232400" cy="3381375"/>
          </a:xfrm>
          <a:prstGeom prst="rect">
            <a:avLst/>
          </a:prstGeom>
          <a:solidFill>
            <a:srgbClr val="FFFFFF"/>
          </a:solidFill>
          <a:ln w="9525">
            <a:noFill/>
            <a:miter lim="800000"/>
            <a:headEnd/>
            <a:tailEnd/>
          </a:ln>
        </p:spPr>
        <p:txBody>
          <a:bodyPr/>
          <a:lstStyle/>
          <a:p>
            <a:endParaRPr lang="en-GB"/>
          </a:p>
        </p:txBody>
      </p:sp>
      <p:sp>
        <p:nvSpPr>
          <p:cNvPr id="22534" name="Line 4"/>
          <p:cNvSpPr>
            <a:spLocks noChangeShapeType="1"/>
          </p:cNvSpPr>
          <p:nvPr/>
        </p:nvSpPr>
        <p:spPr bwMode="auto">
          <a:xfrm>
            <a:off x="1835150" y="5219700"/>
            <a:ext cx="5232400" cy="1588"/>
          </a:xfrm>
          <a:prstGeom prst="line">
            <a:avLst/>
          </a:prstGeom>
          <a:noFill/>
          <a:ln w="0">
            <a:solidFill>
              <a:srgbClr val="000000"/>
            </a:solidFill>
            <a:round/>
            <a:headEnd/>
            <a:tailEnd/>
          </a:ln>
        </p:spPr>
        <p:txBody>
          <a:bodyPr/>
          <a:lstStyle/>
          <a:p>
            <a:endParaRPr lang="fi-FI"/>
          </a:p>
        </p:txBody>
      </p:sp>
      <p:sp>
        <p:nvSpPr>
          <p:cNvPr id="22535" name="Line 5"/>
          <p:cNvSpPr>
            <a:spLocks noChangeShapeType="1"/>
          </p:cNvSpPr>
          <p:nvPr/>
        </p:nvSpPr>
        <p:spPr bwMode="auto">
          <a:xfrm>
            <a:off x="1835150" y="4848225"/>
            <a:ext cx="5232400" cy="1588"/>
          </a:xfrm>
          <a:prstGeom prst="line">
            <a:avLst/>
          </a:prstGeom>
          <a:noFill/>
          <a:ln w="0">
            <a:solidFill>
              <a:srgbClr val="000000"/>
            </a:solidFill>
            <a:round/>
            <a:headEnd/>
            <a:tailEnd/>
          </a:ln>
        </p:spPr>
        <p:txBody>
          <a:bodyPr/>
          <a:lstStyle/>
          <a:p>
            <a:endParaRPr lang="fi-FI"/>
          </a:p>
        </p:txBody>
      </p:sp>
      <p:sp>
        <p:nvSpPr>
          <p:cNvPr id="22536" name="Line 6"/>
          <p:cNvSpPr>
            <a:spLocks noChangeShapeType="1"/>
          </p:cNvSpPr>
          <p:nvPr/>
        </p:nvSpPr>
        <p:spPr bwMode="auto">
          <a:xfrm>
            <a:off x="1835150" y="4468813"/>
            <a:ext cx="5232400" cy="1587"/>
          </a:xfrm>
          <a:prstGeom prst="line">
            <a:avLst/>
          </a:prstGeom>
          <a:noFill/>
          <a:ln w="0">
            <a:solidFill>
              <a:srgbClr val="000000"/>
            </a:solidFill>
            <a:round/>
            <a:headEnd/>
            <a:tailEnd/>
          </a:ln>
        </p:spPr>
        <p:txBody>
          <a:bodyPr/>
          <a:lstStyle/>
          <a:p>
            <a:endParaRPr lang="fi-FI"/>
          </a:p>
        </p:txBody>
      </p:sp>
      <p:sp>
        <p:nvSpPr>
          <p:cNvPr id="22537" name="Line 7"/>
          <p:cNvSpPr>
            <a:spLocks noChangeShapeType="1"/>
          </p:cNvSpPr>
          <p:nvPr/>
        </p:nvSpPr>
        <p:spPr bwMode="auto">
          <a:xfrm>
            <a:off x="1835150" y="4097338"/>
            <a:ext cx="5232400" cy="1587"/>
          </a:xfrm>
          <a:prstGeom prst="line">
            <a:avLst/>
          </a:prstGeom>
          <a:noFill/>
          <a:ln w="0">
            <a:solidFill>
              <a:srgbClr val="000000"/>
            </a:solidFill>
            <a:round/>
            <a:headEnd/>
            <a:tailEnd/>
          </a:ln>
        </p:spPr>
        <p:txBody>
          <a:bodyPr/>
          <a:lstStyle/>
          <a:p>
            <a:endParaRPr lang="fi-FI"/>
          </a:p>
        </p:txBody>
      </p:sp>
      <p:sp>
        <p:nvSpPr>
          <p:cNvPr id="22538" name="Line 8"/>
          <p:cNvSpPr>
            <a:spLocks noChangeShapeType="1"/>
          </p:cNvSpPr>
          <p:nvPr/>
        </p:nvSpPr>
        <p:spPr bwMode="auto">
          <a:xfrm>
            <a:off x="1835150" y="3717925"/>
            <a:ext cx="5232400" cy="1588"/>
          </a:xfrm>
          <a:prstGeom prst="line">
            <a:avLst/>
          </a:prstGeom>
          <a:noFill/>
          <a:ln w="0">
            <a:solidFill>
              <a:srgbClr val="000000"/>
            </a:solidFill>
            <a:round/>
            <a:headEnd/>
            <a:tailEnd/>
          </a:ln>
        </p:spPr>
        <p:txBody>
          <a:bodyPr/>
          <a:lstStyle/>
          <a:p>
            <a:endParaRPr lang="fi-FI"/>
          </a:p>
        </p:txBody>
      </p:sp>
      <p:sp>
        <p:nvSpPr>
          <p:cNvPr id="22539" name="Line 9"/>
          <p:cNvSpPr>
            <a:spLocks noChangeShapeType="1"/>
          </p:cNvSpPr>
          <p:nvPr/>
        </p:nvSpPr>
        <p:spPr bwMode="auto">
          <a:xfrm>
            <a:off x="1835150" y="3348038"/>
            <a:ext cx="5232400" cy="1587"/>
          </a:xfrm>
          <a:prstGeom prst="line">
            <a:avLst/>
          </a:prstGeom>
          <a:noFill/>
          <a:ln w="0">
            <a:solidFill>
              <a:srgbClr val="000000"/>
            </a:solidFill>
            <a:round/>
            <a:headEnd/>
            <a:tailEnd/>
          </a:ln>
        </p:spPr>
        <p:txBody>
          <a:bodyPr/>
          <a:lstStyle/>
          <a:p>
            <a:endParaRPr lang="fi-FI"/>
          </a:p>
        </p:txBody>
      </p:sp>
      <p:sp>
        <p:nvSpPr>
          <p:cNvPr id="22540" name="Line 10"/>
          <p:cNvSpPr>
            <a:spLocks noChangeShapeType="1"/>
          </p:cNvSpPr>
          <p:nvPr/>
        </p:nvSpPr>
        <p:spPr bwMode="auto">
          <a:xfrm>
            <a:off x="1835150" y="2967038"/>
            <a:ext cx="5232400" cy="1587"/>
          </a:xfrm>
          <a:prstGeom prst="line">
            <a:avLst/>
          </a:prstGeom>
          <a:noFill/>
          <a:ln w="0">
            <a:solidFill>
              <a:srgbClr val="000000"/>
            </a:solidFill>
            <a:round/>
            <a:headEnd/>
            <a:tailEnd/>
          </a:ln>
        </p:spPr>
        <p:txBody>
          <a:bodyPr/>
          <a:lstStyle/>
          <a:p>
            <a:endParaRPr lang="fi-FI"/>
          </a:p>
        </p:txBody>
      </p:sp>
      <p:sp>
        <p:nvSpPr>
          <p:cNvPr id="22541" name="Line 11"/>
          <p:cNvSpPr>
            <a:spLocks noChangeShapeType="1"/>
          </p:cNvSpPr>
          <p:nvPr/>
        </p:nvSpPr>
        <p:spPr bwMode="auto">
          <a:xfrm>
            <a:off x="1835150" y="2597150"/>
            <a:ext cx="5232400" cy="1588"/>
          </a:xfrm>
          <a:prstGeom prst="line">
            <a:avLst/>
          </a:prstGeom>
          <a:noFill/>
          <a:ln w="0">
            <a:solidFill>
              <a:srgbClr val="000000"/>
            </a:solidFill>
            <a:round/>
            <a:headEnd/>
            <a:tailEnd/>
          </a:ln>
        </p:spPr>
        <p:txBody>
          <a:bodyPr/>
          <a:lstStyle/>
          <a:p>
            <a:endParaRPr lang="fi-FI"/>
          </a:p>
        </p:txBody>
      </p:sp>
      <p:sp>
        <p:nvSpPr>
          <p:cNvPr id="22542" name="Line 12"/>
          <p:cNvSpPr>
            <a:spLocks noChangeShapeType="1"/>
          </p:cNvSpPr>
          <p:nvPr/>
        </p:nvSpPr>
        <p:spPr bwMode="auto">
          <a:xfrm>
            <a:off x="1835150" y="2217738"/>
            <a:ext cx="5232400" cy="1587"/>
          </a:xfrm>
          <a:prstGeom prst="line">
            <a:avLst/>
          </a:prstGeom>
          <a:noFill/>
          <a:ln w="0">
            <a:solidFill>
              <a:srgbClr val="000000"/>
            </a:solidFill>
            <a:round/>
            <a:headEnd/>
            <a:tailEnd/>
          </a:ln>
        </p:spPr>
        <p:txBody>
          <a:bodyPr/>
          <a:lstStyle/>
          <a:p>
            <a:endParaRPr lang="fi-FI"/>
          </a:p>
        </p:txBody>
      </p:sp>
      <p:sp>
        <p:nvSpPr>
          <p:cNvPr id="22543" name="Rectangle 13"/>
          <p:cNvSpPr>
            <a:spLocks noChangeArrowheads="1"/>
          </p:cNvSpPr>
          <p:nvPr/>
        </p:nvSpPr>
        <p:spPr bwMode="auto">
          <a:xfrm>
            <a:off x="1835150" y="2217738"/>
            <a:ext cx="5232400" cy="3381375"/>
          </a:xfrm>
          <a:prstGeom prst="rect">
            <a:avLst/>
          </a:prstGeom>
          <a:noFill/>
          <a:ln w="9525">
            <a:solidFill>
              <a:srgbClr val="808080"/>
            </a:solidFill>
            <a:miter lim="800000"/>
            <a:headEnd/>
            <a:tailEnd/>
          </a:ln>
        </p:spPr>
        <p:txBody>
          <a:bodyPr/>
          <a:lstStyle/>
          <a:p>
            <a:endParaRPr lang="en-GB"/>
          </a:p>
        </p:txBody>
      </p:sp>
      <p:sp>
        <p:nvSpPr>
          <p:cNvPr id="22544" name="Line 14"/>
          <p:cNvSpPr>
            <a:spLocks noChangeShapeType="1"/>
          </p:cNvSpPr>
          <p:nvPr/>
        </p:nvSpPr>
        <p:spPr bwMode="auto">
          <a:xfrm>
            <a:off x="1835150" y="2217738"/>
            <a:ext cx="1588" cy="3381375"/>
          </a:xfrm>
          <a:prstGeom prst="line">
            <a:avLst/>
          </a:prstGeom>
          <a:noFill/>
          <a:ln w="0">
            <a:solidFill>
              <a:srgbClr val="000000"/>
            </a:solidFill>
            <a:round/>
            <a:headEnd/>
            <a:tailEnd/>
          </a:ln>
        </p:spPr>
        <p:txBody>
          <a:bodyPr/>
          <a:lstStyle/>
          <a:p>
            <a:endParaRPr lang="fi-FI"/>
          </a:p>
        </p:txBody>
      </p:sp>
      <p:sp>
        <p:nvSpPr>
          <p:cNvPr id="22545" name="Line 15"/>
          <p:cNvSpPr>
            <a:spLocks noChangeShapeType="1"/>
          </p:cNvSpPr>
          <p:nvPr/>
        </p:nvSpPr>
        <p:spPr bwMode="auto">
          <a:xfrm>
            <a:off x="1768475" y="5599113"/>
            <a:ext cx="66675" cy="1587"/>
          </a:xfrm>
          <a:prstGeom prst="line">
            <a:avLst/>
          </a:prstGeom>
          <a:noFill/>
          <a:ln w="0">
            <a:solidFill>
              <a:srgbClr val="000000"/>
            </a:solidFill>
            <a:round/>
            <a:headEnd/>
            <a:tailEnd/>
          </a:ln>
        </p:spPr>
        <p:txBody>
          <a:bodyPr/>
          <a:lstStyle/>
          <a:p>
            <a:endParaRPr lang="fi-FI"/>
          </a:p>
        </p:txBody>
      </p:sp>
      <p:sp>
        <p:nvSpPr>
          <p:cNvPr id="22546" name="Line 16"/>
          <p:cNvSpPr>
            <a:spLocks noChangeShapeType="1"/>
          </p:cNvSpPr>
          <p:nvPr/>
        </p:nvSpPr>
        <p:spPr bwMode="auto">
          <a:xfrm>
            <a:off x="1768475" y="5219700"/>
            <a:ext cx="66675" cy="1588"/>
          </a:xfrm>
          <a:prstGeom prst="line">
            <a:avLst/>
          </a:prstGeom>
          <a:noFill/>
          <a:ln w="0">
            <a:solidFill>
              <a:srgbClr val="000000"/>
            </a:solidFill>
            <a:round/>
            <a:headEnd/>
            <a:tailEnd/>
          </a:ln>
        </p:spPr>
        <p:txBody>
          <a:bodyPr/>
          <a:lstStyle/>
          <a:p>
            <a:endParaRPr lang="fi-FI"/>
          </a:p>
        </p:txBody>
      </p:sp>
      <p:sp>
        <p:nvSpPr>
          <p:cNvPr id="22547" name="Line 17"/>
          <p:cNvSpPr>
            <a:spLocks noChangeShapeType="1"/>
          </p:cNvSpPr>
          <p:nvPr/>
        </p:nvSpPr>
        <p:spPr bwMode="auto">
          <a:xfrm>
            <a:off x="1768475" y="4848225"/>
            <a:ext cx="66675" cy="1588"/>
          </a:xfrm>
          <a:prstGeom prst="line">
            <a:avLst/>
          </a:prstGeom>
          <a:noFill/>
          <a:ln w="0">
            <a:solidFill>
              <a:srgbClr val="000000"/>
            </a:solidFill>
            <a:round/>
            <a:headEnd/>
            <a:tailEnd/>
          </a:ln>
        </p:spPr>
        <p:txBody>
          <a:bodyPr/>
          <a:lstStyle/>
          <a:p>
            <a:endParaRPr lang="fi-FI"/>
          </a:p>
        </p:txBody>
      </p:sp>
      <p:sp>
        <p:nvSpPr>
          <p:cNvPr id="22548" name="Line 18"/>
          <p:cNvSpPr>
            <a:spLocks noChangeShapeType="1"/>
          </p:cNvSpPr>
          <p:nvPr/>
        </p:nvSpPr>
        <p:spPr bwMode="auto">
          <a:xfrm>
            <a:off x="1768475" y="4468813"/>
            <a:ext cx="66675" cy="1587"/>
          </a:xfrm>
          <a:prstGeom prst="line">
            <a:avLst/>
          </a:prstGeom>
          <a:noFill/>
          <a:ln w="0">
            <a:solidFill>
              <a:srgbClr val="000000"/>
            </a:solidFill>
            <a:round/>
            <a:headEnd/>
            <a:tailEnd/>
          </a:ln>
        </p:spPr>
        <p:txBody>
          <a:bodyPr/>
          <a:lstStyle/>
          <a:p>
            <a:endParaRPr lang="fi-FI"/>
          </a:p>
        </p:txBody>
      </p:sp>
      <p:sp>
        <p:nvSpPr>
          <p:cNvPr id="22549" name="Line 19"/>
          <p:cNvSpPr>
            <a:spLocks noChangeShapeType="1"/>
          </p:cNvSpPr>
          <p:nvPr/>
        </p:nvSpPr>
        <p:spPr bwMode="auto">
          <a:xfrm>
            <a:off x="1768475" y="4097338"/>
            <a:ext cx="66675" cy="1587"/>
          </a:xfrm>
          <a:prstGeom prst="line">
            <a:avLst/>
          </a:prstGeom>
          <a:noFill/>
          <a:ln w="0">
            <a:solidFill>
              <a:srgbClr val="000000"/>
            </a:solidFill>
            <a:round/>
            <a:headEnd/>
            <a:tailEnd/>
          </a:ln>
        </p:spPr>
        <p:txBody>
          <a:bodyPr/>
          <a:lstStyle/>
          <a:p>
            <a:endParaRPr lang="fi-FI"/>
          </a:p>
        </p:txBody>
      </p:sp>
      <p:sp>
        <p:nvSpPr>
          <p:cNvPr id="22550" name="Line 20"/>
          <p:cNvSpPr>
            <a:spLocks noChangeShapeType="1"/>
          </p:cNvSpPr>
          <p:nvPr/>
        </p:nvSpPr>
        <p:spPr bwMode="auto">
          <a:xfrm>
            <a:off x="1768475" y="3717925"/>
            <a:ext cx="66675" cy="1588"/>
          </a:xfrm>
          <a:prstGeom prst="line">
            <a:avLst/>
          </a:prstGeom>
          <a:noFill/>
          <a:ln w="0">
            <a:solidFill>
              <a:srgbClr val="000000"/>
            </a:solidFill>
            <a:round/>
            <a:headEnd/>
            <a:tailEnd/>
          </a:ln>
        </p:spPr>
        <p:txBody>
          <a:bodyPr/>
          <a:lstStyle/>
          <a:p>
            <a:endParaRPr lang="fi-FI"/>
          </a:p>
        </p:txBody>
      </p:sp>
      <p:sp>
        <p:nvSpPr>
          <p:cNvPr id="22551" name="Line 21"/>
          <p:cNvSpPr>
            <a:spLocks noChangeShapeType="1"/>
          </p:cNvSpPr>
          <p:nvPr/>
        </p:nvSpPr>
        <p:spPr bwMode="auto">
          <a:xfrm>
            <a:off x="1768475" y="3348038"/>
            <a:ext cx="66675" cy="1587"/>
          </a:xfrm>
          <a:prstGeom prst="line">
            <a:avLst/>
          </a:prstGeom>
          <a:noFill/>
          <a:ln w="0">
            <a:solidFill>
              <a:srgbClr val="000000"/>
            </a:solidFill>
            <a:round/>
            <a:headEnd/>
            <a:tailEnd/>
          </a:ln>
        </p:spPr>
        <p:txBody>
          <a:bodyPr/>
          <a:lstStyle/>
          <a:p>
            <a:endParaRPr lang="fi-FI"/>
          </a:p>
        </p:txBody>
      </p:sp>
      <p:sp>
        <p:nvSpPr>
          <p:cNvPr id="22552" name="Line 22"/>
          <p:cNvSpPr>
            <a:spLocks noChangeShapeType="1"/>
          </p:cNvSpPr>
          <p:nvPr/>
        </p:nvSpPr>
        <p:spPr bwMode="auto">
          <a:xfrm>
            <a:off x="1768475" y="2967038"/>
            <a:ext cx="66675" cy="1587"/>
          </a:xfrm>
          <a:prstGeom prst="line">
            <a:avLst/>
          </a:prstGeom>
          <a:noFill/>
          <a:ln w="0">
            <a:solidFill>
              <a:srgbClr val="000000"/>
            </a:solidFill>
            <a:round/>
            <a:headEnd/>
            <a:tailEnd/>
          </a:ln>
        </p:spPr>
        <p:txBody>
          <a:bodyPr/>
          <a:lstStyle/>
          <a:p>
            <a:endParaRPr lang="fi-FI"/>
          </a:p>
        </p:txBody>
      </p:sp>
      <p:sp>
        <p:nvSpPr>
          <p:cNvPr id="22553" name="Line 23"/>
          <p:cNvSpPr>
            <a:spLocks noChangeShapeType="1"/>
          </p:cNvSpPr>
          <p:nvPr/>
        </p:nvSpPr>
        <p:spPr bwMode="auto">
          <a:xfrm>
            <a:off x="1768475" y="2597150"/>
            <a:ext cx="66675" cy="1588"/>
          </a:xfrm>
          <a:prstGeom prst="line">
            <a:avLst/>
          </a:prstGeom>
          <a:noFill/>
          <a:ln w="0">
            <a:solidFill>
              <a:srgbClr val="000000"/>
            </a:solidFill>
            <a:round/>
            <a:headEnd/>
            <a:tailEnd/>
          </a:ln>
        </p:spPr>
        <p:txBody>
          <a:bodyPr/>
          <a:lstStyle/>
          <a:p>
            <a:endParaRPr lang="fi-FI"/>
          </a:p>
        </p:txBody>
      </p:sp>
      <p:sp>
        <p:nvSpPr>
          <p:cNvPr id="22554" name="Line 24"/>
          <p:cNvSpPr>
            <a:spLocks noChangeShapeType="1"/>
          </p:cNvSpPr>
          <p:nvPr/>
        </p:nvSpPr>
        <p:spPr bwMode="auto">
          <a:xfrm>
            <a:off x="1768475" y="2217738"/>
            <a:ext cx="66675" cy="1587"/>
          </a:xfrm>
          <a:prstGeom prst="line">
            <a:avLst/>
          </a:prstGeom>
          <a:noFill/>
          <a:ln w="0">
            <a:solidFill>
              <a:srgbClr val="000000"/>
            </a:solidFill>
            <a:round/>
            <a:headEnd/>
            <a:tailEnd/>
          </a:ln>
        </p:spPr>
        <p:txBody>
          <a:bodyPr/>
          <a:lstStyle/>
          <a:p>
            <a:endParaRPr lang="fi-FI"/>
          </a:p>
        </p:txBody>
      </p:sp>
      <p:sp>
        <p:nvSpPr>
          <p:cNvPr id="22555" name="Line 25"/>
          <p:cNvSpPr>
            <a:spLocks noChangeShapeType="1"/>
          </p:cNvSpPr>
          <p:nvPr/>
        </p:nvSpPr>
        <p:spPr bwMode="auto">
          <a:xfrm>
            <a:off x="1835150" y="5599113"/>
            <a:ext cx="5232400" cy="1587"/>
          </a:xfrm>
          <a:prstGeom prst="line">
            <a:avLst/>
          </a:prstGeom>
          <a:noFill/>
          <a:ln w="0">
            <a:solidFill>
              <a:srgbClr val="000000"/>
            </a:solidFill>
            <a:round/>
            <a:headEnd/>
            <a:tailEnd/>
          </a:ln>
        </p:spPr>
        <p:txBody>
          <a:bodyPr/>
          <a:lstStyle/>
          <a:p>
            <a:endParaRPr lang="fi-FI"/>
          </a:p>
        </p:txBody>
      </p:sp>
      <p:sp>
        <p:nvSpPr>
          <p:cNvPr id="22556" name="Line 26"/>
          <p:cNvSpPr>
            <a:spLocks noChangeShapeType="1"/>
          </p:cNvSpPr>
          <p:nvPr/>
        </p:nvSpPr>
        <p:spPr bwMode="auto">
          <a:xfrm flipV="1">
            <a:off x="1835150" y="5599113"/>
            <a:ext cx="1588" cy="57150"/>
          </a:xfrm>
          <a:prstGeom prst="line">
            <a:avLst/>
          </a:prstGeom>
          <a:noFill/>
          <a:ln w="0">
            <a:solidFill>
              <a:srgbClr val="000000"/>
            </a:solidFill>
            <a:round/>
            <a:headEnd/>
            <a:tailEnd/>
          </a:ln>
        </p:spPr>
        <p:txBody>
          <a:bodyPr/>
          <a:lstStyle/>
          <a:p>
            <a:endParaRPr lang="fi-FI"/>
          </a:p>
        </p:txBody>
      </p:sp>
      <p:sp>
        <p:nvSpPr>
          <p:cNvPr id="22557" name="Line 27"/>
          <p:cNvSpPr>
            <a:spLocks noChangeShapeType="1"/>
          </p:cNvSpPr>
          <p:nvPr/>
        </p:nvSpPr>
        <p:spPr bwMode="auto">
          <a:xfrm flipV="1">
            <a:off x="3144838" y="5599113"/>
            <a:ext cx="1587" cy="57150"/>
          </a:xfrm>
          <a:prstGeom prst="line">
            <a:avLst/>
          </a:prstGeom>
          <a:noFill/>
          <a:ln w="0">
            <a:solidFill>
              <a:srgbClr val="000000"/>
            </a:solidFill>
            <a:round/>
            <a:headEnd/>
            <a:tailEnd/>
          </a:ln>
        </p:spPr>
        <p:txBody>
          <a:bodyPr/>
          <a:lstStyle/>
          <a:p>
            <a:endParaRPr lang="fi-FI"/>
          </a:p>
        </p:txBody>
      </p:sp>
      <p:sp>
        <p:nvSpPr>
          <p:cNvPr id="22558" name="Line 28"/>
          <p:cNvSpPr>
            <a:spLocks noChangeShapeType="1"/>
          </p:cNvSpPr>
          <p:nvPr/>
        </p:nvSpPr>
        <p:spPr bwMode="auto">
          <a:xfrm flipV="1">
            <a:off x="4456113" y="5599113"/>
            <a:ext cx="1587" cy="57150"/>
          </a:xfrm>
          <a:prstGeom prst="line">
            <a:avLst/>
          </a:prstGeom>
          <a:noFill/>
          <a:ln w="0">
            <a:solidFill>
              <a:srgbClr val="000000"/>
            </a:solidFill>
            <a:round/>
            <a:headEnd/>
            <a:tailEnd/>
          </a:ln>
        </p:spPr>
        <p:txBody>
          <a:bodyPr/>
          <a:lstStyle/>
          <a:p>
            <a:endParaRPr lang="fi-FI"/>
          </a:p>
        </p:txBody>
      </p:sp>
      <p:sp>
        <p:nvSpPr>
          <p:cNvPr id="22559" name="Line 29"/>
          <p:cNvSpPr>
            <a:spLocks noChangeShapeType="1"/>
          </p:cNvSpPr>
          <p:nvPr/>
        </p:nvSpPr>
        <p:spPr bwMode="auto">
          <a:xfrm flipV="1">
            <a:off x="5757863" y="5599113"/>
            <a:ext cx="1587" cy="57150"/>
          </a:xfrm>
          <a:prstGeom prst="line">
            <a:avLst/>
          </a:prstGeom>
          <a:noFill/>
          <a:ln w="0">
            <a:solidFill>
              <a:srgbClr val="000000"/>
            </a:solidFill>
            <a:round/>
            <a:headEnd/>
            <a:tailEnd/>
          </a:ln>
        </p:spPr>
        <p:txBody>
          <a:bodyPr/>
          <a:lstStyle/>
          <a:p>
            <a:endParaRPr lang="fi-FI"/>
          </a:p>
        </p:txBody>
      </p:sp>
      <p:sp>
        <p:nvSpPr>
          <p:cNvPr id="22560" name="Line 30"/>
          <p:cNvSpPr>
            <a:spLocks noChangeShapeType="1"/>
          </p:cNvSpPr>
          <p:nvPr/>
        </p:nvSpPr>
        <p:spPr bwMode="auto">
          <a:xfrm flipV="1">
            <a:off x="7067550" y="5599113"/>
            <a:ext cx="1588" cy="57150"/>
          </a:xfrm>
          <a:prstGeom prst="line">
            <a:avLst/>
          </a:prstGeom>
          <a:noFill/>
          <a:ln w="0">
            <a:solidFill>
              <a:srgbClr val="000000"/>
            </a:solidFill>
            <a:round/>
            <a:headEnd/>
            <a:tailEnd/>
          </a:ln>
        </p:spPr>
        <p:txBody>
          <a:bodyPr/>
          <a:lstStyle/>
          <a:p>
            <a:endParaRPr lang="fi-FI"/>
          </a:p>
        </p:txBody>
      </p:sp>
      <p:sp>
        <p:nvSpPr>
          <p:cNvPr id="22561" name="Rectangle 31"/>
          <p:cNvSpPr>
            <a:spLocks noChangeArrowheads="1"/>
          </p:cNvSpPr>
          <p:nvPr/>
        </p:nvSpPr>
        <p:spPr bwMode="auto">
          <a:xfrm>
            <a:off x="1558925" y="5494338"/>
            <a:ext cx="112713"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0</a:t>
            </a:r>
            <a:endParaRPr lang="en-US"/>
          </a:p>
        </p:txBody>
      </p:sp>
      <p:sp>
        <p:nvSpPr>
          <p:cNvPr id="22562" name="Rectangle 32"/>
          <p:cNvSpPr>
            <a:spLocks noChangeArrowheads="1"/>
          </p:cNvSpPr>
          <p:nvPr/>
        </p:nvSpPr>
        <p:spPr bwMode="auto">
          <a:xfrm>
            <a:off x="1444625" y="5114925"/>
            <a:ext cx="22542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20</a:t>
            </a:r>
            <a:endParaRPr lang="en-US"/>
          </a:p>
        </p:txBody>
      </p:sp>
      <p:sp>
        <p:nvSpPr>
          <p:cNvPr id="22563" name="Rectangle 33"/>
          <p:cNvSpPr>
            <a:spLocks noChangeArrowheads="1"/>
          </p:cNvSpPr>
          <p:nvPr/>
        </p:nvSpPr>
        <p:spPr bwMode="auto">
          <a:xfrm>
            <a:off x="1444625" y="4743450"/>
            <a:ext cx="22542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40</a:t>
            </a:r>
            <a:endParaRPr lang="en-US"/>
          </a:p>
        </p:txBody>
      </p:sp>
      <p:sp>
        <p:nvSpPr>
          <p:cNvPr id="22564" name="Rectangle 34"/>
          <p:cNvSpPr>
            <a:spLocks noChangeArrowheads="1"/>
          </p:cNvSpPr>
          <p:nvPr/>
        </p:nvSpPr>
        <p:spPr bwMode="auto">
          <a:xfrm>
            <a:off x="1444625" y="4364038"/>
            <a:ext cx="22542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60</a:t>
            </a:r>
            <a:endParaRPr lang="en-US"/>
          </a:p>
        </p:txBody>
      </p:sp>
      <p:sp>
        <p:nvSpPr>
          <p:cNvPr id="22565" name="Rectangle 35"/>
          <p:cNvSpPr>
            <a:spLocks noChangeArrowheads="1"/>
          </p:cNvSpPr>
          <p:nvPr/>
        </p:nvSpPr>
        <p:spPr bwMode="auto">
          <a:xfrm>
            <a:off x="1444625" y="3994150"/>
            <a:ext cx="22542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80</a:t>
            </a:r>
            <a:endParaRPr lang="en-US"/>
          </a:p>
        </p:txBody>
      </p:sp>
      <p:sp>
        <p:nvSpPr>
          <p:cNvPr id="22566" name="Rectangle 36"/>
          <p:cNvSpPr>
            <a:spLocks noChangeArrowheads="1"/>
          </p:cNvSpPr>
          <p:nvPr/>
        </p:nvSpPr>
        <p:spPr bwMode="auto">
          <a:xfrm>
            <a:off x="1331913" y="3613150"/>
            <a:ext cx="338137"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100</a:t>
            </a:r>
            <a:endParaRPr lang="en-US"/>
          </a:p>
        </p:txBody>
      </p:sp>
      <p:sp>
        <p:nvSpPr>
          <p:cNvPr id="22567" name="Rectangle 37"/>
          <p:cNvSpPr>
            <a:spLocks noChangeArrowheads="1"/>
          </p:cNvSpPr>
          <p:nvPr/>
        </p:nvSpPr>
        <p:spPr bwMode="auto">
          <a:xfrm>
            <a:off x="1331913" y="3243263"/>
            <a:ext cx="338137"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120</a:t>
            </a:r>
            <a:endParaRPr lang="en-US"/>
          </a:p>
        </p:txBody>
      </p:sp>
      <p:sp>
        <p:nvSpPr>
          <p:cNvPr id="22568" name="Rectangle 38"/>
          <p:cNvSpPr>
            <a:spLocks noChangeArrowheads="1"/>
          </p:cNvSpPr>
          <p:nvPr/>
        </p:nvSpPr>
        <p:spPr bwMode="auto">
          <a:xfrm>
            <a:off x="1331913" y="2863850"/>
            <a:ext cx="338137"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140</a:t>
            </a:r>
            <a:endParaRPr lang="en-US"/>
          </a:p>
        </p:txBody>
      </p:sp>
      <p:sp>
        <p:nvSpPr>
          <p:cNvPr id="22569" name="Rectangle 39"/>
          <p:cNvSpPr>
            <a:spLocks noChangeArrowheads="1"/>
          </p:cNvSpPr>
          <p:nvPr/>
        </p:nvSpPr>
        <p:spPr bwMode="auto">
          <a:xfrm>
            <a:off x="1331913" y="2492375"/>
            <a:ext cx="338137"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160</a:t>
            </a:r>
            <a:endParaRPr lang="en-US"/>
          </a:p>
        </p:txBody>
      </p:sp>
      <p:sp>
        <p:nvSpPr>
          <p:cNvPr id="22570" name="Rectangle 40"/>
          <p:cNvSpPr>
            <a:spLocks noChangeArrowheads="1"/>
          </p:cNvSpPr>
          <p:nvPr/>
        </p:nvSpPr>
        <p:spPr bwMode="auto">
          <a:xfrm>
            <a:off x="1331913" y="2112963"/>
            <a:ext cx="338137"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180</a:t>
            </a:r>
            <a:endParaRPr lang="en-US"/>
          </a:p>
        </p:txBody>
      </p:sp>
      <p:sp>
        <p:nvSpPr>
          <p:cNvPr id="22571" name="Rectangle 41"/>
          <p:cNvSpPr>
            <a:spLocks noChangeArrowheads="1"/>
          </p:cNvSpPr>
          <p:nvPr/>
        </p:nvSpPr>
        <p:spPr bwMode="auto">
          <a:xfrm>
            <a:off x="2127250" y="5729288"/>
            <a:ext cx="676275" cy="488950"/>
          </a:xfrm>
          <a:prstGeom prst="rect">
            <a:avLst/>
          </a:prstGeom>
          <a:noFill/>
          <a:ln w="9525">
            <a:noFill/>
            <a:miter lim="800000"/>
            <a:headEnd/>
            <a:tailEnd/>
          </a:ln>
        </p:spPr>
        <p:txBody>
          <a:bodyPr wrap="none" lIns="0" tIns="0" rIns="0" bIns="0">
            <a:spAutoFit/>
          </a:bodyPr>
          <a:lstStyle/>
          <a:p>
            <a:pPr algn="ctr"/>
            <a:r>
              <a:rPr lang="en-US" sz="1600">
                <a:solidFill>
                  <a:srgbClr val="000000"/>
                </a:solidFill>
                <a:latin typeface="Arial" charset="0"/>
              </a:rPr>
              <a:t>Major </a:t>
            </a:r>
            <a:br>
              <a:rPr lang="en-US" sz="1600">
                <a:solidFill>
                  <a:srgbClr val="000000"/>
                </a:solidFill>
                <a:latin typeface="Arial" charset="0"/>
              </a:rPr>
            </a:br>
            <a:r>
              <a:rPr lang="en-US" sz="1600">
                <a:solidFill>
                  <a:srgbClr val="000000"/>
                </a:solidFill>
                <a:latin typeface="Arial" charset="0"/>
              </a:rPr>
              <a:t>Subject</a:t>
            </a:r>
            <a:endParaRPr lang="en-US" sz="1600"/>
          </a:p>
        </p:txBody>
      </p:sp>
      <p:sp>
        <p:nvSpPr>
          <p:cNvPr id="22572" name="Rectangle 42"/>
          <p:cNvSpPr>
            <a:spLocks noChangeArrowheads="1"/>
          </p:cNvSpPr>
          <p:nvPr/>
        </p:nvSpPr>
        <p:spPr bwMode="auto">
          <a:xfrm>
            <a:off x="3424238" y="5729288"/>
            <a:ext cx="676275" cy="488950"/>
          </a:xfrm>
          <a:prstGeom prst="rect">
            <a:avLst/>
          </a:prstGeom>
          <a:noFill/>
          <a:ln w="9525">
            <a:noFill/>
            <a:miter lim="800000"/>
            <a:headEnd/>
            <a:tailEnd/>
          </a:ln>
        </p:spPr>
        <p:txBody>
          <a:bodyPr wrap="none" lIns="0" tIns="0" rIns="0" bIns="0">
            <a:spAutoFit/>
          </a:bodyPr>
          <a:lstStyle/>
          <a:p>
            <a:pPr algn="ctr"/>
            <a:r>
              <a:rPr lang="en-US" sz="1600">
                <a:solidFill>
                  <a:srgbClr val="000000"/>
                </a:solidFill>
                <a:latin typeface="Arial" charset="0"/>
              </a:rPr>
              <a:t>Minor </a:t>
            </a:r>
            <a:br>
              <a:rPr lang="en-US" sz="1600">
                <a:solidFill>
                  <a:srgbClr val="000000"/>
                </a:solidFill>
                <a:latin typeface="Arial" charset="0"/>
              </a:rPr>
            </a:br>
            <a:r>
              <a:rPr lang="en-US" sz="1600">
                <a:solidFill>
                  <a:srgbClr val="000000"/>
                </a:solidFill>
                <a:latin typeface="Arial" charset="0"/>
              </a:rPr>
              <a:t>Subject</a:t>
            </a:r>
            <a:endParaRPr lang="en-US" sz="1600"/>
          </a:p>
        </p:txBody>
      </p:sp>
      <p:sp>
        <p:nvSpPr>
          <p:cNvPr id="22573" name="Rectangle 43"/>
          <p:cNvSpPr>
            <a:spLocks noChangeArrowheads="1"/>
          </p:cNvSpPr>
          <p:nvPr/>
        </p:nvSpPr>
        <p:spPr bwMode="auto">
          <a:xfrm>
            <a:off x="4598988" y="5761038"/>
            <a:ext cx="1206500" cy="246062"/>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Pedagogical</a:t>
            </a:r>
            <a:endParaRPr lang="en-US" sz="1600" b="1"/>
          </a:p>
        </p:txBody>
      </p:sp>
      <p:sp>
        <p:nvSpPr>
          <p:cNvPr id="22574" name="Rectangle 44"/>
          <p:cNvSpPr>
            <a:spLocks noChangeArrowheads="1"/>
          </p:cNvSpPr>
          <p:nvPr/>
        </p:nvSpPr>
        <p:spPr bwMode="auto">
          <a:xfrm>
            <a:off x="4816475" y="5988050"/>
            <a:ext cx="717550" cy="246063"/>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studies</a:t>
            </a:r>
            <a:endParaRPr lang="en-US" sz="1600" b="1"/>
          </a:p>
        </p:txBody>
      </p:sp>
      <p:sp>
        <p:nvSpPr>
          <p:cNvPr id="22575" name="Rectangle 45"/>
          <p:cNvSpPr>
            <a:spLocks noChangeArrowheads="1"/>
          </p:cNvSpPr>
          <p:nvPr/>
        </p:nvSpPr>
        <p:spPr bwMode="auto">
          <a:xfrm>
            <a:off x="5922963" y="5761038"/>
            <a:ext cx="14097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Communication</a:t>
            </a:r>
            <a:endParaRPr lang="en-US" sz="1600"/>
          </a:p>
        </p:txBody>
      </p:sp>
      <p:sp>
        <p:nvSpPr>
          <p:cNvPr id="22576" name="Rectangle 46"/>
          <p:cNvSpPr>
            <a:spLocks noChangeArrowheads="1"/>
          </p:cNvSpPr>
          <p:nvPr/>
        </p:nvSpPr>
        <p:spPr bwMode="auto">
          <a:xfrm>
            <a:off x="6007100" y="5988050"/>
            <a:ext cx="122872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and language</a:t>
            </a:r>
            <a:endParaRPr lang="en-US" sz="1600"/>
          </a:p>
        </p:txBody>
      </p:sp>
      <p:sp>
        <p:nvSpPr>
          <p:cNvPr id="22577" name="Rectangle 47"/>
          <p:cNvSpPr>
            <a:spLocks noChangeArrowheads="1"/>
          </p:cNvSpPr>
          <p:nvPr/>
        </p:nvSpPr>
        <p:spPr bwMode="auto">
          <a:xfrm>
            <a:off x="6254750" y="6216650"/>
            <a:ext cx="642938"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studies</a:t>
            </a:r>
            <a:endParaRPr lang="en-US" sz="1600"/>
          </a:p>
        </p:txBody>
      </p:sp>
      <p:grpSp>
        <p:nvGrpSpPr>
          <p:cNvPr id="2" name="Group 49"/>
          <p:cNvGrpSpPr>
            <a:grpSpLocks/>
          </p:cNvGrpSpPr>
          <p:nvPr/>
        </p:nvGrpSpPr>
        <p:grpSpPr bwMode="auto">
          <a:xfrm>
            <a:off x="2052638" y="1676400"/>
            <a:ext cx="4797425" cy="3922713"/>
            <a:chOff x="1718" y="1104"/>
            <a:chExt cx="3022" cy="2471"/>
          </a:xfrm>
        </p:grpSpPr>
        <p:sp>
          <p:nvSpPr>
            <p:cNvPr id="22614" name="Rectangle 50"/>
            <p:cNvSpPr>
              <a:spLocks noChangeArrowheads="1"/>
            </p:cNvSpPr>
            <p:nvPr/>
          </p:nvSpPr>
          <p:spPr bwMode="auto">
            <a:xfrm>
              <a:off x="1718" y="2570"/>
              <a:ext cx="551" cy="1005"/>
            </a:xfrm>
            <a:prstGeom prst="rect">
              <a:avLst/>
            </a:prstGeom>
            <a:solidFill>
              <a:srgbClr val="3A75C4"/>
            </a:solidFill>
            <a:ln w="9525">
              <a:solidFill>
                <a:srgbClr val="000000"/>
              </a:solidFill>
              <a:miter lim="800000"/>
              <a:headEnd/>
              <a:tailEnd/>
            </a:ln>
          </p:spPr>
          <p:txBody>
            <a:bodyPr/>
            <a:lstStyle/>
            <a:p>
              <a:endParaRPr lang="en-GB"/>
            </a:p>
          </p:txBody>
        </p:sp>
        <p:sp>
          <p:nvSpPr>
            <p:cNvPr id="22615" name="Rectangle 51"/>
            <p:cNvSpPr>
              <a:spLocks noChangeArrowheads="1"/>
            </p:cNvSpPr>
            <p:nvPr/>
          </p:nvSpPr>
          <p:spPr bwMode="auto">
            <a:xfrm>
              <a:off x="2544" y="2865"/>
              <a:ext cx="550" cy="710"/>
            </a:xfrm>
            <a:prstGeom prst="rect">
              <a:avLst/>
            </a:prstGeom>
            <a:solidFill>
              <a:srgbClr val="3A75C4"/>
            </a:solidFill>
            <a:ln w="9525">
              <a:solidFill>
                <a:srgbClr val="000000"/>
              </a:solidFill>
              <a:miter lim="800000"/>
              <a:headEnd/>
              <a:tailEnd/>
            </a:ln>
          </p:spPr>
          <p:txBody>
            <a:bodyPr/>
            <a:lstStyle/>
            <a:p>
              <a:endParaRPr lang="en-GB"/>
            </a:p>
          </p:txBody>
        </p:sp>
        <p:sp>
          <p:nvSpPr>
            <p:cNvPr id="22616" name="Rectangle 52"/>
            <p:cNvSpPr>
              <a:spLocks noChangeArrowheads="1"/>
            </p:cNvSpPr>
            <p:nvPr/>
          </p:nvSpPr>
          <p:spPr bwMode="auto">
            <a:xfrm>
              <a:off x="3370" y="3282"/>
              <a:ext cx="544" cy="293"/>
            </a:xfrm>
            <a:prstGeom prst="rect">
              <a:avLst/>
            </a:prstGeom>
            <a:solidFill>
              <a:srgbClr val="3A75C4"/>
            </a:solidFill>
            <a:ln w="9525">
              <a:solidFill>
                <a:srgbClr val="000000"/>
              </a:solidFill>
              <a:miter lim="800000"/>
              <a:headEnd/>
              <a:tailEnd/>
            </a:ln>
          </p:spPr>
          <p:txBody>
            <a:bodyPr/>
            <a:lstStyle/>
            <a:p>
              <a:endParaRPr lang="en-GB"/>
            </a:p>
          </p:txBody>
        </p:sp>
        <p:sp>
          <p:nvSpPr>
            <p:cNvPr id="22617" name="Rectangle 53"/>
            <p:cNvSpPr>
              <a:spLocks noChangeArrowheads="1"/>
            </p:cNvSpPr>
            <p:nvPr/>
          </p:nvSpPr>
          <p:spPr bwMode="auto">
            <a:xfrm>
              <a:off x="4189" y="3336"/>
              <a:ext cx="551" cy="239"/>
            </a:xfrm>
            <a:prstGeom prst="rect">
              <a:avLst/>
            </a:prstGeom>
            <a:solidFill>
              <a:srgbClr val="3A75C4"/>
            </a:solidFill>
            <a:ln w="9525">
              <a:solidFill>
                <a:srgbClr val="000000"/>
              </a:solidFill>
              <a:miter lim="800000"/>
              <a:headEnd/>
              <a:tailEnd/>
            </a:ln>
          </p:spPr>
          <p:txBody>
            <a:bodyPr/>
            <a:lstStyle/>
            <a:p>
              <a:endParaRPr lang="en-GB"/>
            </a:p>
          </p:txBody>
        </p:sp>
        <p:sp>
          <p:nvSpPr>
            <p:cNvPr id="22618" name="Rectangle 54"/>
            <p:cNvSpPr>
              <a:spLocks noChangeArrowheads="1"/>
            </p:cNvSpPr>
            <p:nvPr/>
          </p:nvSpPr>
          <p:spPr bwMode="auto">
            <a:xfrm>
              <a:off x="1737" y="1129"/>
              <a:ext cx="109" cy="106"/>
            </a:xfrm>
            <a:prstGeom prst="rect">
              <a:avLst/>
            </a:prstGeom>
            <a:solidFill>
              <a:srgbClr val="3A75C4"/>
            </a:solidFill>
            <a:ln w="9525">
              <a:solidFill>
                <a:srgbClr val="000000"/>
              </a:solidFill>
              <a:miter lim="800000"/>
              <a:headEnd/>
              <a:tailEnd/>
            </a:ln>
          </p:spPr>
          <p:txBody>
            <a:bodyPr/>
            <a:lstStyle/>
            <a:p>
              <a:endParaRPr lang="en-GB"/>
            </a:p>
          </p:txBody>
        </p:sp>
        <p:sp>
          <p:nvSpPr>
            <p:cNvPr id="22619" name="Rectangle 55"/>
            <p:cNvSpPr>
              <a:spLocks noChangeArrowheads="1"/>
            </p:cNvSpPr>
            <p:nvPr/>
          </p:nvSpPr>
          <p:spPr bwMode="auto">
            <a:xfrm>
              <a:off x="1874" y="1104"/>
              <a:ext cx="1388" cy="15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Bachelor’s level (180 cr)</a:t>
              </a:r>
              <a:endParaRPr lang="en-US"/>
            </a:p>
          </p:txBody>
        </p:sp>
      </p:grpSp>
      <p:grpSp>
        <p:nvGrpSpPr>
          <p:cNvPr id="3" name="Group 56"/>
          <p:cNvGrpSpPr>
            <a:grpSpLocks/>
          </p:cNvGrpSpPr>
          <p:nvPr/>
        </p:nvGrpSpPr>
        <p:grpSpPr bwMode="auto">
          <a:xfrm>
            <a:off x="2052638" y="1676400"/>
            <a:ext cx="4797425" cy="3543300"/>
            <a:chOff x="1718" y="1104"/>
            <a:chExt cx="3022" cy="2232"/>
          </a:xfrm>
        </p:grpSpPr>
        <p:sp>
          <p:nvSpPr>
            <p:cNvPr id="22608" name="Rectangle 57"/>
            <p:cNvSpPr>
              <a:spLocks noChangeArrowheads="1"/>
            </p:cNvSpPr>
            <p:nvPr/>
          </p:nvSpPr>
          <p:spPr bwMode="auto">
            <a:xfrm>
              <a:off x="1718" y="1738"/>
              <a:ext cx="551" cy="832"/>
            </a:xfrm>
            <a:prstGeom prst="rect">
              <a:avLst/>
            </a:prstGeom>
            <a:solidFill>
              <a:schemeClr val="hlink"/>
            </a:solidFill>
            <a:ln w="9525">
              <a:solidFill>
                <a:srgbClr val="000000"/>
              </a:solidFill>
              <a:miter lim="800000"/>
              <a:headEnd/>
              <a:tailEnd/>
            </a:ln>
          </p:spPr>
          <p:txBody>
            <a:bodyPr/>
            <a:lstStyle/>
            <a:p>
              <a:endParaRPr lang="en-GB"/>
            </a:p>
          </p:txBody>
        </p:sp>
        <p:sp>
          <p:nvSpPr>
            <p:cNvPr id="22610" name="Rectangle 59"/>
            <p:cNvSpPr>
              <a:spLocks noChangeArrowheads="1"/>
            </p:cNvSpPr>
            <p:nvPr/>
          </p:nvSpPr>
          <p:spPr bwMode="auto">
            <a:xfrm>
              <a:off x="3370" y="2863"/>
              <a:ext cx="544" cy="419"/>
            </a:xfrm>
            <a:prstGeom prst="rect">
              <a:avLst/>
            </a:prstGeom>
            <a:solidFill>
              <a:schemeClr val="hlink"/>
            </a:solidFill>
            <a:ln w="9525">
              <a:solidFill>
                <a:srgbClr val="000000"/>
              </a:solidFill>
              <a:miter lim="800000"/>
              <a:headEnd/>
              <a:tailEnd/>
            </a:ln>
          </p:spPr>
          <p:txBody>
            <a:bodyPr/>
            <a:lstStyle/>
            <a:p>
              <a:endParaRPr lang="en-GB"/>
            </a:p>
          </p:txBody>
        </p:sp>
        <p:sp>
          <p:nvSpPr>
            <p:cNvPr id="22611" name="Rectangle 60"/>
            <p:cNvSpPr>
              <a:spLocks noChangeArrowheads="1"/>
            </p:cNvSpPr>
            <p:nvPr/>
          </p:nvSpPr>
          <p:spPr bwMode="auto">
            <a:xfrm>
              <a:off x="4189" y="3282"/>
              <a:ext cx="551" cy="54"/>
            </a:xfrm>
            <a:prstGeom prst="rect">
              <a:avLst/>
            </a:prstGeom>
            <a:solidFill>
              <a:schemeClr val="hlink"/>
            </a:solidFill>
            <a:ln w="9525">
              <a:solidFill>
                <a:srgbClr val="000000"/>
              </a:solidFill>
              <a:miter lim="800000"/>
              <a:headEnd/>
              <a:tailEnd/>
            </a:ln>
          </p:spPr>
          <p:txBody>
            <a:bodyPr/>
            <a:lstStyle/>
            <a:p>
              <a:endParaRPr lang="en-GB"/>
            </a:p>
          </p:txBody>
        </p:sp>
        <p:sp>
          <p:nvSpPr>
            <p:cNvPr id="22612" name="Rectangle 61"/>
            <p:cNvSpPr>
              <a:spLocks noChangeArrowheads="1"/>
            </p:cNvSpPr>
            <p:nvPr/>
          </p:nvSpPr>
          <p:spPr bwMode="auto">
            <a:xfrm>
              <a:off x="3272" y="1135"/>
              <a:ext cx="110" cy="98"/>
            </a:xfrm>
            <a:prstGeom prst="rect">
              <a:avLst/>
            </a:prstGeom>
            <a:solidFill>
              <a:schemeClr val="hlink"/>
            </a:solidFill>
            <a:ln w="9525">
              <a:solidFill>
                <a:srgbClr val="000000"/>
              </a:solidFill>
              <a:miter lim="800000"/>
              <a:headEnd/>
              <a:tailEnd/>
            </a:ln>
          </p:spPr>
          <p:txBody>
            <a:bodyPr/>
            <a:lstStyle/>
            <a:p>
              <a:endParaRPr lang="en-GB"/>
            </a:p>
          </p:txBody>
        </p:sp>
        <p:sp>
          <p:nvSpPr>
            <p:cNvPr id="22613" name="Rectangle 62"/>
            <p:cNvSpPr>
              <a:spLocks noChangeArrowheads="1"/>
            </p:cNvSpPr>
            <p:nvPr/>
          </p:nvSpPr>
          <p:spPr bwMode="auto">
            <a:xfrm>
              <a:off x="3406" y="1104"/>
              <a:ext cx="1304" cy="15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Master’s level  (120 cr)</a:t>
              </a:r>
              <a:endParaRPr lang="en-US"/>
            </a:p>
          </p:txBody>
        </p:sp>
      </p:grpSp>
      <p:grpSp>
        <p:nvGrpSpPr>
          <p:cNvPr id="4" name="Group 63"/>
          <p:cNvGrpSpPr>
            <a:grpSpLocks/>
          </p:cNvGrpSpPr>
          <p:nvPr/>
        </p:nvGrpSpPr>
        <p:grpSpPr bwMode="auto">
          <a:xfrm>
            <a:off x="2049463" y="2674938"/>
            <a:ext cx="874712" cy="774700"/>
            <a:chOff x="5012" y="2069"/>
            <a:chExt cx="551" cy="488"/>
          </a:xfrm>
        </p:grpSpPr>
        <p:sp>
          <p:nvSpPr>
            <p:cNvPr id="22606" name="Rectangle 64"/>
            <p:cNvSpPr>
              <a:spLocks noChangeArrowheads="1"/>
            </p:cNvSpPr>
            <p:nvPr/>
          </p:nvSpPr>
          <p:spPr bwMode="auto">
            <a:xfrm>
              <a:off x="5012" y="2069"/>
              <a:ext cx="551" cy="488"/>
            </a:xfrm>
            <a:prstGeom prst="rect">
              <a:avLst/>
            </a:prstGeom>
            <a:solidFill>
              <a:srgbClr val="FEEEAC">
                <a:alpha val="65881"/>
              </a:srgbClr>
            </a:solidFill>
            <a:ln w="9525">
              <a:solidFill>
                <a:srgbClr val="000000"/>
              </a:solidFill>
              <a:miter lim="800000"/>
              <a:headEnd/>
              <a:tailEnd/>
            </a:ln>
          </p:spPr>
          <p:txBody>
            <a:bodyPr/>
            <a:lstStyle/>
            <a:p>
              <a:endParaRPr lang="en-GB"/>
            </a:p>
          </p:txBody>
        </p:sp>
        <p:sp>
          <p:nvSpPr>
            <p:cNvPr id="22607" name="Rectangle 65"/>
            <p:cNvSpPr>
              <a:spLocks noChangeArrowheads="1"/>
            </p:cNvSpPr>
            <p:nvPr/>
          </p:nvSpPr>
          <p:spPr bwMode="auto">
            <a:xfrm>
              <a:off x="5072" y="2138"/>
              <a:ext cx="435" cy="308"/>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Master-</a:t>
              </a:r>
              <a:br>
                <a:rPr lang="en-US" sz="1600">
                  <a:solidFill>
                    <a:srgbClr val="000000"/>
                  </a:solidFill>
                  <a:latin typeface="Arial" charset="0"/>
                </a:rPr>
              </a:br>
              <a:r>
                <a:rPr lang="en-US" sz="1600">
                  <a:solidFill>
                    <a:srgbClr val="000000"/>
                  </a:solidFill>
                  <a:latin typeface="Arial" charset="0"/>
                </a:rPr>
                <a:t>thesis</a:t>
              </a:r>
              <a:endParaRPr lang="en-US"/>
            </a:p>
          </p:txBody>
        </p:sp>
      </p:grpSp>
      <p:sp>
        <p:nvSpPr>
          <p:cNvPr id="22581" name="Rectangle 66"/>
          <p:cNvSpPr>
            <a:spLocks noChangeArrowheads="1"/>
          </p:cNvSpPr>
          <p:nvPr/>
        </p:nvSpPr>
        <p:spPr bwMode="auto">
          <a:xfrm rot="-5400000">
            <a:off x="80105" y="3518615"/>
            <a:ext cx="1982915" cy="246221"/>
          </a:xfrm>
          <a:prstGeom prst="rect">
            <a:avLst/>
          </a:prstGeom>
          <a:noFill/>
          <a:ln w="9525">
            <a:noFill/>
            <a:miter lim="800000"/>
            <a:headEnd/>
            <a:tailEnd/>
          </a:ln>
        </p:spPr>
        <p:txBody>
          <a:bodyPr wrap="none" lIns="0" tIns="0" rIns="0" bIns="0">
            <a:spAutoFit/>
          </a:bodyPr>
          <a:lstStyle/>
          <a:p>
            <a:r>
              <a:rPr lang="en-US" sz="1600" dirty="0">
                <a:solidFill>
                  <a:srgbClr val="000000"/>
                </a:solidFill>
                <a:latin typeface="Arial" charset="0"/>
              </a:rPr>
              <a:t> </a:t>
            </a:r>
            <a:r>
              <a:rPr lang="en-US" sz="1600" dirty="0" err="1">
                <a:solidFill>
                  <a:srgbClr val="000000"/>
                </a:solidFill>
                <a:latin typeface="Arial" charset="0"/>
              </a:rPr>
              <a:t>cr</a:t>
            </a:r>
            <a:r>
              <a:rPr lang="en-US" sz="1600" dirty="0">
                <a:solidFill>
                  <a:srgbClr val="000000"/>
                </a:solidFill>
                <a:latin typeface="Arial" charset="0"/>
              </a:rPr>
              <a:t> = </a:t>
            </a:r>
            <a:r>
              <a:rPr lang="en-US" sz="1600" dirty="0" smtClean="0">
                <a:solidFill>
                  <a:srgbClr val="000000"/>
                </a:solidFill>
                <a:latin typeface="Arial" charset="0"/>
              </a:rPr>
              <a:t>27 </a:t>
            </a:r>
            <a:r>
              <a:rPr lang="en-US" sz="1600" dirty="0">
                <a:solidFill>
                  <a:srgbClr val="000000"/>
                </a:solidFill>
                <a:latin typeface="Arial" charset="0"/>
              </a:rPr>
              <a:t>hours of work</a:t>
            </a:r>
            <a:endParaRPr lang="en-US" dirty="0"/>
          </a:p>
        </p:txBody>
      </p:sp>
      <p:sp>
        <p:nvSpPr>
          <p:cNvPr id="22582" name="Rectangle 67"/>
          <p:cNvSpPr>
            <a:spLocks noChangeArrowheads="1"/>
          </p:cNvSpPr>
          <p:nvPr/>
        </p:nvSpPr>
        <p:spPr bwMode="auto">
          <a:xfrm rot="-5400000">
            <a:off x="188119" y="3648869"/>
            <a:ext cx="1300162" cy="247650"/>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  Study credits</a:t>
            </a:r>
            <a:endParaRPr lang="en-US"/>
          </a:p>
        </p:txBody>
      </p:sp>
      <p:grpSp>
        <p:nvGrpSpPr>
          <p:cNvPr id="5" name="Group 68"/>
          <p:cNvGrpSpPr>
            <a:grpSpLocks/>
          </p:cNvGrpSpPr>
          <p:nvPr/>
        </p:nvGrpSpPr>
        <p:grpSpPr bwMode="auto">
          <a:xfrm>
            <a:off x="4675183" y="4471988"/>
            <a:ext cx="866775" cy="223837"/>
            <a:chOff x="5017" y="2069"/>
            <a:chExt cx="546" cy="488"/>
          </a:xfrm>
        </p:grpSpPr>
        <p:sp>
          <p:nvSpPr>
            <p:cNvPr id="22604" name="Rectangle 69"/>
            <p:cNvSpPr>
              <a:spLocks noChangeArrowheads="1"/>
            </p:cNvSpPr>
            <p:nvPr/>
          </p:nvSpPr>
          <p:spPr bwMode="auto">
            <a:xfrm>
              <a:off x="5017" y="2069"/>
              <a:ext cx="546" cy="488"/>
            </a:xfrm>
            <a:prstGeom prst="rect">
              <a:avLst/>
            </a:prstGeom>
            <a:solidFill>
              <a:srgbClr val="FEEEAC">
                <a:alpha val="65881"/>
              </a:srgbClr>
            </a:solidFill>
            <a:ln w="9525">
              <a:solidFill>
                <a:srgbClr val="000000"/>
              </a:solidFill>
              <a:miter lim="800000"/>
              <a:headEnd/>
              <a:tailEnd/>
            </a:ln>
          </p:spPr>
          <p:txBody>
            <a:bodyPr/>
            <a:lstStyle/>
            <a:p>
              <a:endParaRPr lang="en-GB"/>
            </a:p>
          </p:txBody>
        </p:sp>
        <p:sp>
          <p:nvSpPr>
            <p:cNvPr id="22605" name="Rectangle 70"/>
            <p:cNvSpPr>
              <a:spLocks noChangeArrowheads="1"/>
            </p:cNvSpPr>
            <p:nvPr/>
          </p:nvSpPr>
          <p:spPr bwMode="auto">
            <a:xfrm>
              <a:off x="5072" y="2135"/>
              <a:ext cx="474" cy="398"/>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charset="0"/>
                </a:rPr>
                <a:t>Ped. thesis</a:t>
              </a:r>
              <a:endParaRPr lang="en-US" sz="1200" dirty="0"/>
            </a:p>
          </p:txBody>
        </p:sp>
      </p:grpSp>
      <p:grpSp>
        <p:nvGrpSpPr>
          <p:cNvPr id="6" name="Group 86"/>
          <p:cNvGrpSpPr>
            <a:grpSpLocks/>
          </p:cNvGrpSpPr>
          <p:nvPr/>
        </p:nvGrpSpPr>
        <p:grpSpPr bwMode="auto">
          <a:xfrm>
            <a:off x="1908175" y="0"/>
            <a:ext cx="7254875" cy="4914900"/>
            <a:chOff x="1202" y="0"/>
            <a:chExt cx="4570" cy="3096"/>
          </a:xfrm>
        </p:grpSpPr>
        <p:sp>
          <p:nvSpPr>
            <p:cNvPr id="22597" name="Oval 72"/>
            <p:cNvSpPr>
              <a:spLocks noChangeArrowheads="1"/>
            </p:cNvSpPr>
            <p:nvPr/>
          </p:nvSpPr>
          <p:spPr bwMode="auto">
            <a:xfrm>
              <a:off x="1202" y="1570"/>
              <a:ext cx="725" cy="1225"/>
            </a:xfrm>
            <a:prstGeom prst="ellipse">
              <a:avLst/>
            </a:prstGeom>
            <a:noFill/>
            <a:ln w="38100">
              <a:solidFill>
                <a:schemeClr val="tx2"/>
              </a:solidFill>
              <a:round/>
              <a:headEnd/>
              <a:tailEnd/>
            </a:ln>
          </p:spPr>
          <p:txBody>
            <a:bodyPr wrap="none" anchor="ctr"/>
            <a:lstStyle/>
            <a:p>
              <a:endParaRPr lang="en-GB"/>
            </a:p>
          </p:txBody>
        </p:sp>
        <p:sp>
          <p:nvSpPr>
            <p:cNvPr id="22598" name="Oval 73"/>
            <p:cNvSpPr>
              <a:spLocks noChangeArrowheads="1"/>
            </p:cNvSpPr>
            <p:nvPr/>
          </p:nvSpPr>
          <p:spPr bwMode="auto">
            <a:xfrm>
              <a:off x="2880" y="2659"/>
              <a:ext cx="680" cy="437"/>
            </a:xfrm>
            <a:prstGeom prst="ellipse">
              <a:avLst/>
            </a:prstGeom>
            <a:noFill/>
            <a:ln w="38100">
              <a:solidFill>
                <a:schemeClr val="tx2"/>
              </a:solidFill>
              <a:round/>
              <a:headEnd/>
              <a:tailEnd/>
            </a:ln>
          </p:spPr>
          <p:txBody>
            <a:bodyPr wrap="none" anchor="ctr"/>
            <a:lstStyle/>
            <a:p>
              <a:endParaRPr lang="en-GB"/>
            </a:p>
          </p:txBody>
        </p:sp>
        <p:sp>
          <p:nvSpPr>
            <p:cNvPr id="22600" name="Oval 75"/>
            <p:cNvSpPr>
              <a:spLocks noChangeArrowheads="1"/>
            </p:cNvSpPr>
            <p:nvPr/>
          </p:nvSpPr>
          <p:spPr bwMode="auto">
            <a:xfrm>
              <a:off x="4230" y="0"/>
              <a:ext cx="1542" cy="1995"/>
            </a:xfrm>
            <a:prstGeom prst="ellipse">
              <a:avLst/>
            </a:prstGeom>
            <a:solidFill>
              <a:srgbClr val="ECECFA"/>
            </a:solidFill>
            <a:ln w="38100">
              <a:solidFill>
                <a:schemeClr val="tx2"/>
              </a:solidFill>
              <a:round/>
              <a:headEnd/>
              <a:tailEnd/>
            </a:ln>
          </p:spPr>
          <p:txBody>
            <a:bodyPr wrap="none" anchor="ctr"/>
            <a:lstStyle/>
            <a:p>
              <a:pPr algn="ctr"/>
              <a:r>
                <a:rPr lang="en-GB" sz="2000">
                  <a:latin typeface="Arial Narrow" pitchFamily="34" charset="0"/>
                </a:rPr>
                <a:t>Teachers</a:t>
              </a:r>
            </a:p>
            <a:p>
              <a:pPr algn="ctr"/>
              <a:r>
                <a:rPr lang="en-GB" sz="2000">
                  <a:latin typeface="Arial Narrow" pitchFamily="34" charset="0"/>
                </a:rPr>
                <a:t>benefit of the </a:t>
              </a:r>
              <a:br>
                <a:rPr lang="en-GB" sz="2000">
                  <a:latin typeface="Arial Narrow" pitchFamily="34" charset="0"/>
                </a:rPr>
              </a:br>
              <a:r>
                <a:rPr lang="en-GB" sz="2000">
                  <a:latin typeface="Arial Narrow" pitchFamily="34" charset="0"/>
                </a:rPr>
                <a:t>research orientation</a:t>
              </a:r>
            </a:p>
            <a:p>
              <a:pPr algn="ctr"/>
              <a:r>
                <a:rPr lang="en-GB" sz="2000">
                  <a:latin typeface="Arial Narrow" pitchFamily="34" charset="0"/>
                </a:rPr>
                <a:t>while they make </a:t>
              </a:r>
              <a:br>
                <a:rPr lang="en-GB" sz="2000">
                  <a:latin typeface="Arial Narrow" pitchFamily="34" charset="0"/>
                </a:rPr>
              </a:br>
              <a:r>
                <a:rPr lang="en-GB" sz="2000">
                  <a:latin typeface="Arial Narrow" pitchFamily="34" charset="0"/>
                </a:rPr>
                <a:t>the school curriculum, </a:t>
              </a:r>
            </a:p>
            <a:p>
              <a:pPr algn="ctr"/>
              <a:r>
                <a:rPr lang="en-GB" sz="2000">
                  <a:latin typeface="Arial Narrow" pitchFamily="34" charset="0"/>
                </a:rPr>
                <a:t>plan, implement</a:t>
              </a:r>
            </a:p>
            <a:p>
              <a:pPr algn="ctr"/>
              <a:r>
                <a:rPr lang="en-GB" sz="2000">
                  <a:latin typeface="Arial Narrow" pitchFamily="34" charset="0"/>
                </a:rPr>
                <a:t>and evaluate</a:t>
              </a:r>
            </a:p>
            <a:p>
              <a:pPr algn="ctr"/>
              <a:r>
                <a:rPr lang="en-GB" sz="2000">
                  <a:latin typeface="Arial Narrow" pitchFamily="34" charset="0"/>
                </a:rPr>
                <a:t>teaching and </a:t>
              </a:r>
              <a:br>
                <a:rPr lang="en-GB" sz="2000">
                  <a:latin typeface="Arial Narrow" pitchFamily="34" charset="0"/>
                </a:rPr>
              </a:br>
              <a:r>
                <a:rPr lang="en-GB" sz="2000">
                  <a:latin typeface="Arial Narrow" pitchFamily="34" charset="0"/>
                </a:rPr>
                <a:t>learning</a:t>
              </a:r>
            </a:p>
          </p:txBody>
        </p:sp>
        <p:sp>
          <p:nvSpPr>
            <p:cNvPr id="22601" name="Line 78"/>
            <p:cNvSpPr>
              <a:spLocks noChangeShapeType="1"/>
            </p:cNvSpPr>
            <p:nvPr/>
          </p:nvSpPr>
          <p:spPr bwMode="auto">
            <a:xfrm flipV="1">
              <a:off x="1927" y="1162"/>
              <a:ext cx="2314" cy="1043"/>
            </a:xfrm>
            <a:prstGeom prst="line">
              <a:avLst/>
            </a:prstGeom>
            <a:noFill/>
            <a:ln w="38100">
              <a:solidFill>
                <a:schemeClr val="tx2"/>
              </a:solidFill>
              <a:round/>
              <a:headEnd/>
              <a:tailEnd/>
            </a:ln>
          </p:spPr>
          <p:txBody>
            <a:bodyPr/>
            <a:lstStyle/>
            <a:p>
              <a:endParaRPr lang="fi-FI"/>
            </a:p>
          </p:txBody>
        </p:sp>
        <p:sp>
          <p:nvSpPr>
            <p:cNvPr id="22603" name="Line 80"/>
            <p:cNvSpPr>
              <a:spLocks noChangeShapeType="1"/>
            </p:cNvSpPr>
            <p:nvPr/>
          </p:nvSpPr>
          <p:spPr bwMode="auto">
            <a:xfrm flipV="1">
              <a:off x="3228" y="1117"/>
              <a:ext cx="1013" cy="1557"/>
            </a:xfrm>
            <a:prstGeom prst="line">
              <a:avLst/>
            </a:prstGeom>
            <a:noFill/>
            <a:ln w="38100">
              <a:solidFill>
                <a:schemeClr val="tx2"/>
              </a:solidFill>
              <a:round/>
              <a:headEnd/>
              <a:tailEnd/>
            </a:ln>
          </p:spPr>
          <p:txBody>
            <a:bodyPr/>
            <a:lstStyle/>
            <a:p>
              <a:endParaRPr lang="fi-FI"/>
            </a:p>
          </p:txBody>
        </p:sp>
      </p:grpSp>
      <p:sp>
        <p:nvSpPr>
          <p:cNvPr id="86" name="Rectangle 70"/>
          <p:cNvSpPr>
            <a:spLocks noChangeArrowheads="1"/>
          </p:cNvSpPr>
          <p:nvPr/>
        </p:nvSpPr>
        <p:spPr bwMode="auto">
          <a:xfrm>
            <a:off x="2055813" y="4149725"/>
            <a:ext cx="863600" cy="184150"/>
          </a:xfrm>
          <a:prstGeom prst="rect">
            <a:avLst/>
          </a:prstGeom>
          <a:solidFill>
            <a:srgbClr val="FEE786"/>
          </a:solidFill>
          <a:ln w="9525">
            <a:solidFill>
              <a:schemeClr val="tx1"/>
            </a:solidFill>
            <a:miter lim="800000"/>
            <a:headEnd/>
            <a:tailEnd/>
          </a:ln>
        </p:spPr>
        <p:txBody>
          <a:bodyPr lIns="0" tIns="0" rIns="0" bIns="0">
            <a:spAutoFit/>
          </a:bodyPr>
          <a:lstStyle/>
          <a:p>
            <a:r>
              <a:rPr lang="en-US" sz="1200">
                <a:solidFill>
                  <a:srgbClr val="000000"/>
                </a:solidFill>
                <a:latin typeface="Arial" charset="0"/>
              </a:rPr>
              <a:t>BSc thesis</a:t>
            </a:r>
            <a:endParaRPr lang="en-US" sz="1200"/>
          </a:p>
        </p:txBody>
      </p:sp>
      <p:grpSp>
        <p:nvGrpSpPr>
          <p:cNvPr id="8" name="Group 68"/>
          <p:cNvGrpSpPr>
            <a:grpSpLocks/>
          </p:cNvGrpSpPr>
          <p:nvPr/>
        </p:nvGrpSpPr>
        <p:grpSpPr bwMode="auto">
          <a:xfrm>
            <a:off x="4676770" y="4895850"/>
            <a:ext cx="857250" cy="422275"/>
            <a:chOff x="5012" y="2069"/>
            <a:chExt cx="540" cy="527"/>
          </a:xfrm>
        </p:grpSpPr>
        <p:sp>
          <p:nvSpPr>
            <p:cNvPr id="22590" name="Rectangle 69"/>
            <p:cNvSpPr>
              <a:spLocks noChangeArrowheads="1"/>
            </p:cNvSpPr>
            <p:nvPr/>
          </p:nvSpPr>
          <p:spPr bwMode="auto">
            <a:xfrm>
              <a:off x="5012" y="2069"/>
              <a:ext cx="540" cy="488"/>
            </a:xfrm>
            <a:prstGeom prst="rect">
              <a:avLst/>
            </a:prstGeom>
            <a:solidFill>
              <a:srgbClr val="92D050">
                <a:alpha val="65881"/>
              </a:srgbClr>
            </a:solidFill>
            <a:ln w="9525">
              <a:solidFill>
                <a:srgbClr val="000000"/>
              </a:solidFill>
              <a:miter lim="800000"/>
              <a:headEnd/>
              <a:tailEnd/>
            </a:ln>
          </p:spPr>
          <p:txBody>
            <a:bodyPr/>
            <a:lstStyle/>
            <a:p>
              <a:endParaRPr lang="en-GB"/>
            </a:p>
          </p:txBody>
        </p:sp>
        <p:sp>
          <p:nvSpPr>
            <p:cNvPr id="22591" name="Rectangle 70"/>
            <p:cNvSpPr>
              <a:spLocks noChangeArrowheads="1"/>
            </p:cNvSpPr>
            <p:nvPr/>
          </p:nvSpPr>
          <p:spPr bwMode="auto">
            <a:xfrm>
              <a:off x="5072" y="2135"/>
              <a:ext cx="386" cy="461"/>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Teaching</a:t>
              </a:r>
              <a:br>
                <a:rPr lang="en-US" sz="1200">
                  <a:solidFill>
                    <a:srgbClr val="000000"/>
                  </a:solidFill>
                  <a:latin typeface="Arial" charset="0"/>
                </a:rPr>
              </a:br>
              <a:r>
                <a:rPr lang="en-US" sz="1200">
                  <a:solidFill>
                    <a:srgbClr val="000000"/>
                  </a:solidFill>
                  <a:latin typeface="Arial" charset="0"/>
                </a:rPr>
                <a:t>practice</a:t>
              </a:r>
              <a:endParaRPr lang="en-US" sz="1200"/>
            </a:p>
          </p:txBody>
        </p:sp>
      </p:grpSp>
      <p:sp>
        <p:nvSpPr>
          <p:cNvPr id="90" name="Oval 83"/>
          <p:cNvSpPr>
            <a:spLocks noChangeArrowheads="1"/>
          </p:cNvSpPr>
          <p:nvPr/>
        </p:nvSpPr>
        <p:spPr bwMode="auto">
          <a:xfrm>
            <a:off x="6732588" y="3141663"/>
            <a:ext cx="2411412" cy="3455987"/>
          </a:xfrm>
          <a:prstGeom prst="ellipse">
            <a:avLst/>
          </a:prstGeom>
          <a:solidFill>
            <a:schemeClr val="bg2">
              <a:lumMod val="20000"/>
              <a:lumOff val="80000"/>
            </a:schemeClr>
          </a:solidFill>
          <a:ln w="38100">
            <a:solidFill>
              <a:srgbClr val="009A5F"/>
            </a:solidFill>
            <a:round/>
            <a:headEnd/>
            <a:tailEnd/>
          </a:ln>
        </p:spPr>
        <p:txBody>
          <a:bodyPr wrap="none" anchor="ctr"/>
          <a:lstStyle/>
          <a:p>
            <a:pPr algn="ctr">
              <a:defRPr/>
            </a:pPr>
            <a:r>
              <a:rPr lang="en-GB" sz="2000" dirty="0">
                <a:latin typeface="Arial Narrow" pitchFamily="34" charset="0"/>
              </a:rPr>
              <a:t>Subject </a:t>
            </a:r>
            <a:br>
              <a:rPr lang="en-GB" sz="2000" dirty="0">
                <a:latin typeface="Arial Narrow" pitchFamily="34" charset="0"/>
              </a:rPr>
            </a:br>
            <a:r>
              <a:rPr lang="en-GB" sz="2000" dirty="0" smtClean="0">
                <a:latin typeface="Arial Narrow" pitchFamily="34" charset="0"/>
              </a:rPr>
              <a:t>matter knowledge</a:t>
            </a:r>
            <a:r>
              <a:rPr lang="en-GB" sz="2000" dirty="0">
                <a:latin typeface="Arial Narrow" pitchFamily="34" charset="0"/>
              </a:rPr>
              <a:t>, </a:t>
            </a:r>
            <a:br>
              <a:rPr lang="en-GB" sz="2000" dirty="0">
                <a:latin typeface="Arial Narrow" pitchFamily="34" charset="0"/>
              </a:rPr>
            </a:br>
            <a:r>
              <a:rPr lang="en-GB" sz="2000" dirty="0">
                <a:latin typeface="Arial Narrow" pitchFamily="34" charset="0"/>
              </a:rPr>
              <a:t>knowledge about </a:t>
            </a:r>
            <a:br>
              <a:rPr lang="en-GB" sz="2000" dirty="0">
                <a:latin typeface="Arial Narrow" pitchFamily="34" charset="0"/>
              </a:rPr>
            </a:br>
            <a:r>
              <a:rPr lang="en-GB" sz="2000" dirty="0">
                <a:latin typeface="Arial Narrow" pitchFamily="34" charset="0"/>
              </a:rPr>
              <a:t>teaching and learning,</a:t>
            </a:r>
            <a:br>
              <a:rPr lang="en-GB" sz="2000" dirty="0">
                <a:latin typeface="Arial Narrow" pitchFamily="34" charset="0"/>
              </a:rPr>
            </a:br>
            <a:r>
              <a:rPr lang="en-GB" sz="2000" dirty="0">
                <a:latin typeface="Arial Narrow" pitchFamily="34" charset="0"/>
              </a:rPr>
              <a:t> </a:t>
            </a:r>
            <a:r>
              <a:rPr lang="en-GB" sz="2000" dirty="0" smtClean="0">
                <a:latin typeface="Arial Narrow" pitchFamily="34" charset="0"/>
              </a:rPr>
              <a:t> </a:t>
            </a:r>
            <a:r>
              <a:rPr lang="en-GB" sz="2000" dirty="0">
                <a:latin typeface="Arial Narrow" pitchFamily="34" charset="0"/>
              </a:rPr>
              <a:t>and </a:t>
            </a:r>
            <a:r>
              <a:rPr lang="en-GB" sz="2000" b="1" dirty="0">
                <a:latin typeface="Arial Narrow" pitchFamily="34" charset="0"/>
              </a:rPr>
              <a:t>school practise</a:t>
            </a:r>
            <a:r>
              <a:rPr lang="en-GB" sz="2000" dirty="0">
                <a:latin typeface="Arial Narrow" pitchFamily="34" charset="0"/>
              </a:rPr>
              <a:t/>
            </a:r>
            <a:br>
              <a:rPr lang="en-GB" sz="2000" dirty="0">
                <a:latin typeface="Arial Narrow" pitchFamily="34" charset="0"/>
              </a:rPr>
            </a:br>
            <a:r>
              <a:rPr lang="en-GB" sz="2000" dirty="0">
                <a:latin typeface="Arial Narrow" pitchFamily="34" charset="0"/>
              </a:rPr>
              <a:t> are integrated into</a:t>
            </a:r>
            <a:br>
              <a:rPr lang="en-GB" sz="2000" dirty="0">
                <a:latin typeface="Arial Narrow" pitchFamily="34" charset="0"/>
              </a:rPr>
            </a:br>
            <a:r>
              <a:rPr lang="en-GB" sz="2000" dirty="0">
                <a:latin typeface="Arial Narrow" pitchFamily="34" charset="0"/>
              </a:rPr>
              <a:t> the students’ </a:t>
            </a:r>
            <a:br>
              <a:rPr lang="en-GB" sz="2000" dirty="0">
                <a:latin typeface="Arial Narrow" pitchFamily="34" charset="0"/>
              </a:rPr>
            </a:br>
            <a:r>
              <a:rPr lang="en-GB" sz="2000" dirty="0">
                <a:latin typeface="Arial Narrow" pitchFamily="34" charset="0"/>
              </a:rPr>
              <a:t>own </a:t>
            </a:r>
            <a:r>
              <a:rPr lang="en-GB" sz="2000" b="1" dirty="0">
                <a:latin typeface="Arial Narrow" pitchFamily="34" charset="0"/>
              </a:rPr>
              <a:t>personal </a:t>
            </a:r>
            <a:br>
              <a:rPr lang="en-GB" sz="2000" b="1" dirty="0">
                <a:latin typeface="Arial Narrow" pitchFamily="34" charset="0"/>
              </a:rPr>
            </a:br>
            <a:r>
              <a:rPr lang="en-GB" sz="2000" b="1" dirty="0">
                <a:latin typeface="Arial Narrow" pitchFamily="34" charset="0"/>
              </a:rPr>
              <a:t>pedagogical </a:t>
            </a:r>
            <a:br>
              <a:rPr lang="en-GB" sz="2000" b="1" dirty="0">
                <a:latin typeface="Arial Narrow" pitchFamily="34" charset="0"/>
              </a:rPr>
            </a:br>
            <a:r>
              <a:rPr lang="en-GB" sz="2000" b="1" dirty="0" smtClean="0">
                <a:latin typeface="Arial Narrow" pitchFamily="34" charset="0"/>
              </a:rPr>
              <a:t>view</a:t>
            </a:r>
            <a:endParaRPr lang="en-GB" sz="2000" b="1" dirty="0">
              <a:latin typeface="Arial Narrow" pitchFamily="34" charset="0"/>
            </a:endParaRPr>
          </a:p>
        </p:txBody>
      </p:sp>
      <p:cxnSp>
        <p:nvCxnSpPr>
          <p:cNvPr id="45116" name="Straight Connector 91"/>
          <p:cNvCxnSpPr>
            <a:cxnSpLocks noChangeShapeType="1"/>
            <a:stCxn id="90" idx="2"/>
            <a:endCxn id="22590" idx="3"/>
          </p:cNvCxnSpPr>
          <p:nvPr/>
        </p:nvCxnSpPr>
        <p:spPr bwMode="auto">
          <a:xfrm flipH="1">
            <a:off x="5534026" y="4869657"/>
            <a:ext cx="1198562" cy="221706"/>
          </a:xfrm>
          <a:prstGeom prst="line">
            <a:avLst/>
          </a:prstGeom>
          <a:noFill/>
          <a:ln w="38100" algn="ctr">
            <a:solidFill>
              <a:schemeClr val="accent2"/>
            </a:solidFill>
            <a:round/>
            <a:headEnd/>
            <a:tailEnd/>
          </a:ln>
        </p:spPr>
      </p:cxnSp>
    </p:spTree>
    <p:extLst>
      <p:ext uri="{BB962C8B-B14F-4D97-AF65-F5344CB8AC3E}">
        <p14:creationId xmlns:p14="http://schemas.microsoft.com/office/powerpoint/2010/main" val="3664603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dissolve">
                                      <p:cBhvr>
                                        <p:cTn id="13" dur="500"/>
                                        <p:tgtEl>
                                          <p:spTgt spid="90"/>
                                        </p:tgtEl>
                                      </p:cBhvr>
                                    </p:animEffect>
                                  </p:childTnLst>
                                </p:cTn>
                              </p:par>
                              <p:par>
                                <p:cTn id="14" presetID="9" presetClass="entr" presetSubtype="0" fill="hold" nodeType="withEffect">
                                  <p:stCondLst>
                                    <p:cond delay="0"/>
                                  </p:stCondLst>
                                  <p:childTnLst>
                                    <p:set>
                                      <p:cBhvr>
                                        <p:cTn id="15" dur="1" fill="hold">
                                          <p:stCondLst>
                                            <p:cond delay="0"/>
                                          </p:stCondLst>
                                        </p:cTn>
                                        <p:tgtEl>
                                          <p:spTgt spid="45116"/>
                                        </p:tgtEl>
                                        <p:attrNameLst>
                                          <p:attrName>style.visibility</p:attrName>
                                        </p:attrNameLst>
                                      </p:cBhvr>
                                      <p:to>
                                        <p:strVal val="visible"/>
                                      </p:to>
                                    </p:set>
                                    <p:animEffect transition="in" filter="dissolve">
                                      <p:cBhvr>
                                        <p:cTn id="16" dur="500"/>
                                        <p:tgtEl>
                                          <p:spTgt spid="4511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6"/>
                                        </p:tgtEl>
                                        <p:attrNameLst>
                                          <p:attrName>style.visibility</p:attrName>
                                        </p:attrNameLst>
                                      </p:cBhvr>
                                      <p:to>
                                        <p:strVal val="visible"/>
                                      </p:to>
                                    </p:set>
                                    <p:anim calcmode="lin" valueType="num">
                                      <p:cBhvr additive="base">
                                        <p:cTn id="21" dur="500" fill="hold"/>
                                        <p:tgtEl>
                                          <p:spTgt spid="86"/>
                                        </p:tgtEl>
                                        <p:attrNameLst>
                                          <p:attrName>ppt_x</p:attrName>
                                        </p:attrNameLst>
                                      </p:cBhvr>
                                      <p:tavLst>
                                        <p:tav tm="0">
                                          <p:val>
                                            <p:strVal val="#ppt_x"/>
                                          </p:val>
                                        </p:tav>
                                        <p:tav tm="100000">
                                          <p:val>
                                            <p:strVal val="#ppt_x"/>
                                          </p:val>
                                        </p:tav>
                                      </p:tavLst>
                                    </p:anim>
                                    <p:anim calcmode="lin" valueType="num">
                                      <p:cBhvr additive="base">
                                        <p:cTn id="22"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FB6DB76-E94C-4397-A56C-55A34D7CDE86}" type="slidenum">
              <a:rPr lang="en-US" sz="1600">
                <a:latin typeface="Arial" charset="0"/>
              </a:rPr>
              <a:pPr/>
              <a:t>23</a:t>
            </a:fld>
            <a:endParaRPr lang="en-US" sz="1600">
              <a:latin typeface="Arial" charset="0"/>
            </a:endParaRPr>
          </a:p>
        </p:txBody>
      </p:sp>
      <p:sp>
        <p:nvSpPr>
          <p:cNvPr id="49156" name="Rectangle 2"/>
          <p:cNvSpPr>
            <a:spLocks noGrp="1" noChangeArrowheads="1"/>
          </p:cNvSpPr>
          <p:nvPr>
            <p:ph type="title"/>
          </p:nvPr>
        </p:nvSpPr>
        <p:spPr/>
        <p:txBody>
          <a:bodyPr/>
          <a:lstStyle/>
          <a:p>
            <a:r>
              <a:rPr lang="en-GB" smtClean="0"/>
              <a:t>The structure of the pedagogical studies in secondary teacher education programme in Finland </a:t>
            </a:r>
          </a:p>
        </p:txBody>
      </p:sp>
      <p:sp>
        <p:nvSpPr>
          <p:cNvPr id="47109" name="Rectangle 5"/>
          <p:cNvSpPr>
            <a:spLocks noChangeArrowheads="1"/>
          </p:cNvSpPr>
          <p:nvPr/>
        </p:nvSpPr>
        <p:spPr bwMode="auto">
          <a:xfrm>
            <a:off x="0" y="6072188"/>
            <a:ext cx="9375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1800">
                <a:latin typeface="Arial" charset="0"/>
              </a:rPr>
              <a:t>In Finland huge amount of PCK is taught also at the departments of Physics, Chemistry,… </a:t>
            </a:r>
          </a:p>
        </p:txBody>
      </p:sp>
      <p:sp>
        <p:nvSpPr>
          <p:cNvPr id="47110" name="Line 7"/>
          <p:cNvSpPr>
            <a:spLocks noChangeShapeType="1"/>
          </p:cNvSpPr>
          <p:nvPr/>
        </p:nvSpPr>
        <p:spPr bwMode="auto">
          <a:xfrm>
            <a:off x="6948488" y="2924175"/>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49159" name="AutoShape 9"/>
          <p:cNvSpPr>
            <a:spLocks noChangeAspect="1" noChangeArrowheads="1" noTextEdit="1"/>
          </p:cNvSpPr>
          <p:nvPr/>
        </p:nvSpPr>
        <p:spPr bwMode="auto">
          <a:xfrm>
            <a:off x="63500" y="1628775"/>
            <a:ext cx="1495742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9160" name="Rectangle 11"/>
          <p:cNvSpPr>
            <a:spLocks noChangeArrowheads="1"/>
          </p:cNvSpPr>
          <p:nvPr/>
        </p:nvSpPr>
        <p:spPr bwMode="auto">
          <a:xfrm>
            <a:off x="2959100" y="1639888"/>
            <a:ext cx="1682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Pedagogical studies</a:t>
            </a:r>
            <a:endParaRPr lang="en-GB"/>
          </a:p>
        </p:txBody>
      </p:sp>
      <p:sp>
        <p:nvSpPr>
          <p:cNvPr id="49161" name="Rectangle 12"/>
          <p:cNvSpPr>
            <a:spLocks noChangeArrowheads="1"/>
          </p:cNvSpPr>
          <p:nvPr/>
        </p:nvSpPr>
        <p:spPr bwMode="auto">
          <a:xfrm>
            <a:off x="4591050" y="1639888"/>
            <a:ext cx="8667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in Finland</a:t>
            </a:r>
            <a:endParaRPr lang="en-GB"/>
          </a:p>
        </p:txBody>
      </p:sp>
      <p:sp>
        <p:nvSpPr>
          <p:cNvPr id="49162" name="Rectangle 13"/>
          <p:cNvSpPr>
            <a:spLocks noChangeArrowheads="1"/>
          </p:cNvSpPr>
          <p:nvPr/>
        </p:nvSpPr>
        <p:spPr bwMode="auto">
          <a:xfrm>
            <a:off x="5429250" y="1639888"/>
            <a:ext cx="6889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(60 cp.)</a:t>
            </a:r>
            <a:endParaRPr lang="en-GB"/>
          </a:p>
        </p:txBody>
      </p:sp>
      <p:sp>
        <p:nvSpPr>
          <p:cNvPr id="49163" name="Rectangle 14"/>
          <p:cNvSpPr>
            <a:spLocks noChangeArrowheads="1"/>
          </p:cNvSpPr>
          <p:nvPr/>
        </p:nvSpPr>
        <p:spPr bwMode="auto">
          <a:xfrm>
            <a:off x="6099175" y="1639888"/>
            <a:ext cx="52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9164" name="Rectangle 15"/>
          <p:cNvSpPr>
            <a:spLocks noChangeArrowheads="1"/>
          </p:cNvSpPr>
          <p:nvPr/>
        </p:nvSpPr>
        <p:spPr bwMode="auto">
          <a:xfrm>
            <a:off x="4763" y="1631950"/>
            <a:ext cx="904398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9165" name="Rectangle 16"/>
          <p:cNvSpPr>
            <a:spLocks noChangeArrowheads="1"/>
          </p:cNvSpPr>
          <p:nvPr/>
        </p:nvSpPr>
        <p:spPr bwMode="auto">
          <a:xfrm>
            <a:off x="317500" y="1905000"/>
            <a:ext cx="1692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General courses on </a:t>
            </a:r>
            <a:endParaRPr lang="en-GB"/>
          </a:p>
        </p:txBody>
      </p:sp>
      <p:sp>
        <p:nvSpPr>
          <p:cNvPr id="49166" name="Rectangle 17"/>
          <p:cNvSpPr>
            <a:spLocks noChangeArrowheads="1"/>
          </p:cNvSpPr>
          <p:nvPr/>
        </p:nvSpPr>
        <p:spPr bwMode="auto">
          <a:xfrm>
            <a:off x="146050" y="2159000"/>
            <a:ext cx="711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educatio</a:t>
            </a:r>
            <a:endParaRPr lang="en-GB"/>
          </a:p>
        </p:txBody>
      </p:sp>
      <p:sp>
        <p:nvSpPr>
          <p:cNvPr id="49167" name="Rectangle 18"/>
          <p:cNvSpPr>
            <a:spLocks noChangeArrowheads="1"/>
          </p:cNvSpPr>
          <p:nvPr/>
        </p:nvSpPr>
        <p:spPr bwMode="auto">
          <a:xfrm>
            <a:off x="836613" y="2159000"/>
            <a:ext cx="1339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n, teaching and </a:t>
            </a:r>
            <a:endParaRPr lang="en-GB"/>
          </a:p>
        </p:txBody>
      </p:sp>
      <p:sp>
        <p:nvSpPr>
          <p:cNvPr id="49168" name="Rectangle 19"/>
          <p:cNvSpPr>
            <a:spLocks noChangeArrowheads="1"/>
          </p:cNvSpPr>
          <p:nvPr/>
        </p:nvSpPr>
        <p:spPr bwMode="auto">
          <a:xfrm>
            <a:off x="787400" y="2413000"/>
            <a:ext cx="720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learning </a:t>
            </a:r>
            <a:endParaRPr lang="en-GB"/>
          </a:p>
        </p:txBody>
      </p:sp>
      <p:sp>
        <p:nvSpPr>
          <p:cNvPr id="49169" name="Rectangle 20"/>
          <p:cNvSpPr>
            <a:spLocks noChangeArrowheads="1"/>
          </p:cNvSpPr>
          <p:nvPr/>
        </p:nvSpPr>
        <p:spPr bwMode="auto">
          <a:xfrm>
            <a:off x="1487488" y="2413000"/>
            <a:ext cx="523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9170" name="Rectangle 21"/>
          <p:cNvSpPr>
            <a:spLocks noChangeArrowheads="1"/>
          </p:cNvSpPr>
          <p:nvPr/>
        </p:nvSpPr>
        <p:spPr bwMode="auto">
          <a:xfrm>
            <a:off x="889000" y="2667000"/>
            <a:ext cx="46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13 cp</a:t>
            </a:r>
            <a:endParaRPr lang="en-GB"/>
          </a:p>
        </p:txBody>
      </p:sp>
      <p:sp>
        <p:nvSpPr>
          <p:cNvPr id="49171" name="Rectangle 22"/>
          <p:cNvSpPr>
            <a:spLocks noChangeArrowheads="1"/>
          </p:cNvSpPr>
          <p:nvPr/>
        </p:nvSpPr>
        <p:spPr bwMode="auto">
          <a:xfrm>
            <a:off x="1336675" y="2667000"/>
            <a:ext cx="52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9172" name="Rectangle 23"/>
          <p:cNvSpPr>
            <a:spLocks noChangeArrowheads="1"/>
          </p:cNvSpPr>
          <p:nvPr/>
        </p:nvSpPr>
        <p:spPr bwMode="auto">
          <a:xfrm>
            <a:off x="2271713" y="1905000"/>
            <a:ext cx="523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9173" name="Rectangle 24"/>
          <p:cNvSpPr>
            <a:spLocks noChangeArrowheads="1"/>
          </p:cNvSpPr>
          <p:nvPr/>
        </p:nvSpPr>
        <p:spPr bwMode="auto">
          <a:xfrm>
            <a:off x="2322513" y="1905000"/>
            <a:ext cx="1412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Subject pedagog</a:t>
            </a:r>
            <a:endParaRPr lang="en-GB"/>
          </a:p>
        </p:txBody>
      </p:sp>
      <p:sp>
        <p:nvSpPr>
          <p:cNvPr id="49174" name="Rectangle 25"/>
          <p:cNvSpPr>
            <a:spLocks noChangeArrowheads="1"/>
          </p:cNvSpPr>
          <p:nvPr/>
        </p:nvSpPr>
        <p:spPr bwMode="auto">
          <a:xfrm>
            <a:off x="3783013" y="1905000"/>
            <a:ext cx="70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y (PCK) </a:t>
            </a:r>
            <a:endParaRPr lang="en-GB"/>
          </a:p>
        </p:txBody>
      </p:sp>
      <p:sp>
        <p:nvSpPr>
          <p:cNvPr id="49175" name="Rectangle 26"/>
          <p:cNvSpPr>
            <a:spLocks noChangeArrowheads="1"/>
          </p:cNvSpPr>
          <p:nvPr/>
        </p:nvSpPr>
        <p:spPr bwMode="auto">
          <a:xfrm>
            <a:off x="3100388" y="2159000"/>
            <a:ext cx="46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17 cp</a:t>
            </a:r>
            <a:endParaRPr lang="en-GB"/>
          </a:p>
        </p:txBody>
      </p:sp>
      <p:sp>
        <p:nvSpPr>
          <p:cNvPr id="49176" name="Rectangle 27"/>
          <p:cNvSpPr>
            <a:spLocks noChangeArrowheads="1"/>
          </p:cNvSpPr>
          <p:nvPr/>
        </p:nvSpPr>
        <p:spPr bwMode="auto">
          <a:xfrm>
            <a:off x="3548063" y="2159000"/>
            <a:ext cx="523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9177" name="Rectangle 28"/>
          <p:cNvSpPr>
            <a:spLocks noChangeArrowheads="1"/>
          </p:cNvSpPr>
          <p:nvPr/>
        </p:nvSpPr>
        <p:spPr bwMode="auto">
          <a:xfrm>
            <a:off x="4516438" y="1905000"/>
            <a:ext cx="523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9178" name="Rectangle 29"/>
          <p:cNvSpPr>
            <a:spLocks noChangeArrowheads="1"/>
          </p:cNvSpPr>
          <p:nvPr/>
        </p:nvSpPr>
        <p:spPr bwMode="auto">
          <a:xfrm>
            <a:off x="4787900" y="1905000"/>
            <a:ext cx="1765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Educational research</a:t>
            </a:r>
            <a:endParaRPr lang="en-GB"/>
          </a:p>
        </p:txBody>
      </p:sp>
      <p:sp>
        <p:nvSpPr>
          <p:cNvPr id="49179" name="Rectangle 30"/>
          <p:cNvSpPr>
            <a:spLocks noChangeArrowheads="1"/>
          </p:cNvSpPr>
          <p:nvPr/>
        </p:nvSpPr>
        <p:spPr bwMode="auto">
          <a:xfrm>
            <a:off x="6499225" y="1905000"/>
            <a:ext cx="52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9180" name="Rectangle 31"/>
          <p:cNvSpPr>
            <a:spLocks noChangeArrowheads="1"/>
          </p:cNvSpPr>
          <p:nvPr/>
        </p:nvSpPr>
        <p:spPr bwMode="auto">
          <a:xfrm>
            <a:off x="5419725" y="2159000"/>
            <a:ext cx="46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10 cp</a:t>
            </a:r>
            <a:endParaRPr lang="en-GB"/>
          </a:p>
        </p:txBody>
      </p:sp>
      <p:sp>
        <p:nvSpPr>
          <p:cNvPr id="49181" name="Rectangle 32"/>
          <p:cNvSpPr>
            <a:spLocks noChangeArrowheads="1"/>
          </p:cNvSpPr>
          <p:nvPr/>
        </p:nvSpPr>
        <p:spPr bwMode="auto">
          <a:xfrm>
            <a:off x="5867400" y="2159000"/>
            <a:ext cx="52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9182" name="Rectangle 33"/>
          <p:cNvSpPr>
            <a:spLocks noChangeArrowheads="1"/>
          </p:cNvSpPr>
          <p:nvPr/>
        </p:nvSpPr>
        <p:spPr bwMode="auto">
          <a:xfrm>
            <a:off x="6761163" y="1905000"/>
            <a:ext cx="523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9183" name="Rectangle 34"/>
          <p:cNvSpPr>
            <a:spLocks noChangeArrowheads="1"/>
          </p:cNvSpPr>
          <p:nvPr/>
        </p:nvSpPr>
        <p:spPr bwMode="auto">
          <a:xfrm>
            <a:off x="7237413" y="1905000"/>
            <a:ext cx="15351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Teaching practice </a:t>
            </a:r>
            <a:endParaRPr lang="en-GB"/>
          </a:p>
        </p:txBody>
      </p:sp>
      <p:sp>
        <p:nvSpPr>
          <p:cNvPr id="49184" name="Rectangle 35"/>
          <p:cNvSpPr>
            <a:spLocks noChangeArrowheads="1"/>
          </p:cNvSpPr>
          <p:nvPr/>
        </p:nvSpPr>
        <p:spPr bwMode="auto">
          <a:xfrm>
            <a:off x="8726488" y="1905000"/>
            <a:ext cx="523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9185" name="Rectangle 36"/>
          <p:cNvSpPr>
            <a:spLocks noChangeArrowheads="1"/>
          </p:cNvSpPr>
          <p:nvPr/>
        </p:nvSpPr>
        <p:spPr bwMode="auto">
          <a:xfrm>
            <a:off x="7731125" y="2159000"/>
            <a:ext cx="46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20 cp</a:t>
            </a:r>
            <a:endParaRPr lang="en-GB"/>
          </a:p>
        </p:txBody>
      </p:sp>
      <p:sp>
        <p:nvSpPr>
          <p:cNvPr id="49186" name="Rectangle 37"/>
          <p:cNvSpPr>
            <a:spLocks noChangeArrowheads="1"/>
          </p:cNvSpPr>
          <p:nvPr/>
        </p:nvSpPr>
        <p:spPr bwMode="auto">
          <a:xfrm>
            <a:off x="8178800" y="2159000"/>
            <a:ext cx="52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9187" name="Rectangle 38"/>
          <p:cNvSpPr>
            <a:spLocks noChangeArrowheads="1"/>
          </p:cNvSpPr>
          <p:nvPr/>
        </p:nvSpPr>
        <p:spPr bwMode="auto">
          <a:xfrm>
            <a:off x="4763" y="1895475"/>
            <a:ext cx="20653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9188" name="Rectangle 39"/>
          <p:cNvSpPr>
            <a:spLocks noChangeArrowheads="1"/>
          </p:cNvSpPr>
          <p:nvPr/>
        </p:nvSpPr>
        <p:spPr bwMode="auto">
          <a:xfrm>
            <a:off x="2070100" y="1895475"/>
            <a:ext cx="9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9189" name="Rectangle 40"/>
          <p:cNvSpPr>
            <a:spLocks noChangeArrowheads="1"/>
          </p:cNvSpPr>
          <p:nvPr/>
        </p:nvSpPr>
        <p:spPr bwMode="auto">
          <a:xfrm>
            <a:off x="2079625" y="1895475"/>
            <a:ext cx="230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9190" name="Rectangle 41"/>
          <p:cNvSpPr>
            <a:spLocks noChangeArrowheads="1"/>
          </p:cNvSpPr>
          <p:nvPr/>
        </p:nvSpPr>
        <p:spPr bwMode="auto">
          <a:xfrm>
            <a:off x="2309813" y="1895475"/>
            <a:ext cx="9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9191" name="Rectangle 42"/>
          <p:cNvSpPr>
            <a:spLocks noChangeArrowheads="1"/>
          </p:cNvSpPr>
          <p:nvPr/>
        </p:nvSpPr>
        <p:spPr bwMode="auto">
          <a:xfrm>
            <a:off x="2319338" y="1895475"/>
            <a:ext cx="199548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9192" name="Rectangle 43"/>
          <p:cNvSpPr>
            <a:spLocks noChangeArrowheads="1"/>
          </p:cNvSpPr>
          <p:nvPr/>
        </p:nvSpPr>
        <p:spPr bwMode="auto">
          <a:xfrm>
            <a:off x="4314825" y="1895475"/>
            <a:ext cx="9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9193" name="Rectangle 44"/>
          <p:cNvSpPr>
            <a:spLocks noChangeArrowheads="1"/>
          </p:cNvSpPr>
          <p:nvPr/>
        </p:nvSpPr>
        <p:spPr bwMode="auto">
          <a:xfrm>
            <a:off x="4324350" y="1895475"/>
            <a:ext cx="2333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9194" name="Rectangle 45"/>
          <p:cNvSpPr>
            <a:spLocks noChangeArrowheads="1"/>
          </p:cNvSpPr>
          <p:nvPr/>
        </p:nvSpPr>
        <p:spPr bwMode="auto">
          <a:xfrm>
            <a:off x="4557713" y="1895475"/>
            <a:ext cx="9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9195" name="Rectangle 46"/>
          <p:cNvSpPr>
            <a:spLocks noChangeArrowheads="1"/>
          </p:cNvSpPr>
          <p:nvPr/>
        </p:nvSpPr>
        <p:spPr bwMode="auto">
          <a:xfrm>
            <a:off x="4567238" y="1895475"/>
            <a:ext cx="20764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9196" name="Rectangle 47"/>
          <p:cNvSpPr>
            <a:spLocks noChangeArrowheads="1"/>
          </p:cNvSpPr>
          <p:nvPr/>
        </p:nvSpPr>
        <p:spPr bwMode="auto">
          <a:xfrm>
            <a:off x="6643688" y="1895475"/>
            <a:ext cx="1111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9197" name="Rectangle 48"/>
          <p:cNvSpPr>
            <a:spLocks noChangeArrowheads="1"/>
          </p:cNvSpPr>
          <p:nvPr/>
        </p:nvSpPr>
        <p:spPr bwMode="auto">
          <a:xfrm>
            <a:off x="6654800" y="1895475"/>
            <a:ext cx="2317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9198" name="Rectangle 49"/>
          <p:cNvSpPr>
            <a:spLocks noChangeArrowheads="1"/>
          </p:cNvSpPr>
          <p:nvPr/>
        </p:nvSpPr>
        <p:spPr bwMode="auto">
          <a:xfrm>
            <a:off x="6886575" y="1895475"/>
            <a:ext cx="9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9199" name="Rectangle 50"/>
          <p:cNvSpPr>
            <a:spLocks noChangeArrowheads="1"/>
          </p:cNvSpPr>
          <p:nvPr/>
        </p:nvSpPr>
        <p:spPr bwMode="auto">
          <a:xfrm>
            <a:off x="6896100" y="1895475"/>
            <a:ext cx="21526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7152" name="Rectangle 51"/>
          <p:cNvSpPr>
            <a:spLocks noChangeArrowheads="1"/>
          </p:cNvSpPr>
          <p:nvPr/>
        </p:nvSpPr>
        <p:spPr bwMode="auto">
          <a:xfrm>
            <a:off x="114300" y="2933700"/>
            <a:ext cx="61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a:t>
            </a:r>
            <a:endParaRPr lang="en-GB"/>
          </a:p>
        </p:txBody>
      </p:sp>
      <p:sp>
        <p:nvSpPr>
          <p:cNvPr id="47153" name="Rectangle 52"/>
          <p:cNvSpPr>
            <a:spLocks noChangeArrowheads="1"/>
          </p:cNvSpPr>
          <p:nvPr/>
        </p:nvSpPr>
        <p:spPr bwMode="auto">
          <a:xfrm>
            <a:off x="174625" y="2933700"/>
            <a:ext cx="1274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Psychology of </a:t>
            </a:r>
            <a:endParaRPr lang="en-GB"/>
          </a:p>
        </p:txBody>
      </p:sp>
      <p:sp>
        <p:nvSpPr>
          <p:cNvPr id="47154" name="Rectangle 53"/>
          <p:cNvSpPr>
            <a:spLocks noChangeArrowheads="1"/>
          </p:cNvSpPr>
          <p:nvPr/>
        </p:nvSpPr>
        <p:spPr bwMode="auto">
          <a:xfrm>
            <a:off x="114300" y="3187700"/>
            <a:ext cx="1495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development and </a:t>
            </a:r>
            <a:endParaRPr lang="en-GB"/>
          </a:p>
        </p:txBody>
      </p:sp>
      <p:sp>
        <p:nvSpPr>
          <p:cNvPr id="47155" name="Rectangle 54"/>
          <p:cNvSpPr>
            <a:spLocks noChangeArrowheads="1"/>
          </p:cNvSpPr>
          <p:nvPr/>
        </p:nvSpPr>
        <p:spPr bwMode="auto">
          <a:xfrm>
            <a:off x="114300" y="3443288"/>
            <a:ext cx="6683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learning</a:t>
            </a:r>
            <a:endParaRPr lang="en-GB"/>
          </a:p>
        </p:txBody>
      </p:sp>
      <p:sp>
        <p:nvSpPr>
          <p:cNvPr id="47156" name="Rectangle 55"/>
          <p:cNvSpPr>
            <a:spLocks noChangeArrowheads="1"/>
          </p:cNvSpPr>
          <p:nvPr/>
        </p:nvSpPr>
        <p:spPr bwMode="auto">
          <a:xfrm>
            <a:off x="763588" y="3443288"/>
            <a:ext cx="4079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4 cp</a:t>
            </a:r>
            <a:endParaRPr lang="en-GB"/>
          </a:p>
        </p:txBody>
      </p:sp>
      <p:sp>
        <p:nvSpPr>
          <p:cNvPr id="47157" name="Rectangle 56"/>
          <p:cNvSpPr>
            <a:spLocks noChangeArrowheads="1"/>
          </p:cNvSpPr>
          <p:nvPr/>
        </p:nvSpPr>
        <p:spPr bwMode="auto">
          <a:xfrm>
            <a:off x="1157288" y="3443288"/>
            <a:ext cx="523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7158" name="Rectangle 57"/>
          <p:cNvSpPr>
            <a:spLocks noChangeArrowheads="1"/>
          </p:cNvSpPr>
          <p:nvPr/>
        </p:nvSpPr>
        <p:spPr bwMode="auto">
          <a:xfrm>
            <a:off x="114300" y="3697288"/>
            <a:ext cx="619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a:t>
            </a:r>
            <a:endParaRPr lang="en-GB"/>
          </a:p>
        </p:txBody>
      </p:sp>
      <p:sp>
        <p:nvSpPr>
          <p:cNvPr id="47159" name="Rectangle 58"/>
          <p:cNvSpPr>
            <a:spLocks noChangeArrowheads="1"/>
          </p:cNvSpPr>
          <p:nvPr/>
        </p:nvSpPr>
        <p:spPr bwMode="auto">
          <a:xfrm>
            <a:off x="174625" y="3697288"/>
            <a:ext cx="1285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Special needs </a:t>
            </a:r>
            <a:endParaRPr lang="en-GB"/>
          </a:p>
        </p:txBody>
      </p:sp>
      <p:sp>
        <p:nvSpPr>
          <p:cNvPr id="47160" name="Rectangle 59"/>
          <p:cNvSpPr>
            <a:spLocks noChangeArrowheads="1"/>
          </p:cNvSpPr>
          <p:nvPr/>
        </p:nvSpPr>
        <p:spPr bwMode="auto">
          <a:xfrm>
            <a:off x="114300" y="3951288"/>
            <a:ext cx="8159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education</a:t>
            </a:r>
            <a:endParaRPr lang="en-GB"/>
          </a:p>
        </p:txBody>
      </p:sp>
      <p:sp>
        <p:nvSpPr>
          <p:cNvPr id="47161" name="Rectangle 60"/>
          <p:cNvSpPr>
            <a:spLocks noChangeArrowheads="1"/>
          </p:cNvSpPr>
          <p:nvPr/>
        </p:nvSpPr>
        <p:spPr bwMode="auto">
          <a:xfrm>
            <a:off x="906463" y="3951288"/>
            <a:ext cx="157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4</a:t>
            </a:r>
            <a:endParaRPr lang="en-GB"/>
          </a:p>
        </p:txBody>
      </p:sp>
      <p:sp>
        <p:nvSpPr>
          <p:cNvPr id="47162" name="Rectangle 61"/>
          <p:cNvSpPr>
            <a:spLocks noChangeArrowheads="1"/>
          </p:cNvSpPr>
          <p:nvPr/>
        </p:nvSpPr>
        <p:spPr bwMode="auto">
          <a:xfrm>
            <a:off x="1058863" y="3951288"/>
            <a:ext cx="2508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cp</a:t>
            </a:r>
            <a:endParaRPr lang="en-GB"/>
          </a:p>
        </p:txBody>
      </p:sp>
      <p:sp>
        <p:nvSpPr>
          <p:cNvPr id="47163" name="Rectangle 62"/>
          <p:cNvSpPr>
            <a:spLocks noChangeArrowheads="1"/>
          </p:cNvSpPr>
          <p:nvPr/>
        </p:nvSpPr>
        <p:spPr bwMode="auto">
          <a:xfrm>
            <a:off x="1300163" y="3951288"/>
            <a:ext cx="523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7164" name="Rectangle 63"/>
          <p:cNvSpPr>
            <a:spLocks noChangeArrowheads="1"/>
          </p:cNvSpPr>
          <p:nvPr/>
        </p:nvSpPr>
        <p:spPr bwMode="auto">
          <a:xfrm>
            <a:off x="114300" y="4208463"/>
            <a:ext cx="619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a:t>
            </a:r>
            <a:endParaRPr lang="en-GB"/>
          </a:p>
        </p:txBody>
      </p:sp>
      <p:sp>
        <p:nvSpPr>
          <p:cNvPr id="47165" name="Rectangle 64"/>
          <p:cNvSpPr>
            <a:spLocks noChangeArrowheads="1"/>
          </p:cNvSpPr>
          <p:nvPr/>
        </p:nvSpPr>
        <p:spPr bwMode="auto">
          <a:xfrm>
            <a:off x="174625" y="4208463"/>
            <a:ext cx="187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Social, historical, and </a:t>
            </a:r>
            <a:endParaRPr lang="en-GB"/>
          </a:p>
        </p:txBody>
      </p:sp>
      <p:sp>
        <p:nvSpPr>
          <p:cNvPr id="47166" name="Rectangle 65"/>
          <p:cNvSpPr>
            <a:spLocks noChangeArrowheads="1"/>
          </p:cNvSpPr>
          <p:nvPr/>
        </p:nvSpPr>
        <p:spPr bwMode="auto">
          <a:xfrm>
            <a:off x="114300" y="4462463"/>
            <a:ext cx="1838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philosophical basis of </a:t>
            </a:r>
            <a:endParaRPr lang="en-GB"/>
          </a:p>
        </p:txBody>
      </p:sp>
      <p:sp>
        <p:nvSpPr>
          <p:cNvPr id="47167" name="Rectangle 66"/>
          <p:cNvSpPr>
            <a:spLocks noChangeArrowheads="1"/>
          </p:cNvSpPr>
          <p:nvPr/>
        </p:nvSpPr>
        <p:spPr bwMode="auto">
          <a:xfrm>
            <a:off x="114300" y="4716463"/>
            <a:ext cx="8159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education</a:t>
            </a:r>
            <a:endParaRPr lang="en-GB"/>
          </a:p>
        </p:txBody>
      </p:sp>
      <p:sp>
        <p:nvSpPr>
          <p:cNvPr id="47168" name="Rectangle 67"/>
          <p:cNvSpPr>
            <a:spLocks noChangeArrowheads="1"/>
          </p:cNvSpPr>
          <p:nvPr/>
        </p:nvSpPr>
        <p:spPr bwMode="auto">
          <a:xfrm>
            <a:off x="906463" y="4716463"/>
            <a:ext cx="523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7169" name="Rectangle 68"/>
          <p:cNvSpPr>
            <a:spLocks noChangeArrowheads="1"/>
          </p:cNvSpPr>
          <p:nvPr/>
        </p:nvSpPr>
        <p:spPr bwMode="auto">
          <a:xfrm>
            <a:off x="957263" y="4716463"/>
            <a:ext cx="1047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5</a:t>
            </a:r>
            <a:endParaRPr lang="en-GB"/>
          </a:p>
        </p:txBody>
      </p:sp>
      <p:sp>
        <p:nvSpPr>
          <p:cNvPr id="47170" name="Rectangle 69"/>
          <p:cNvSpPr>
            <a:spLocks noChangeArrowheads="1"/>
          </p:cNvSpPr>
          <p:nvPr/>
        </p:nvSpPr>
        <p:spPr bwMode="auto">
          <a:xfrm>
            <a:off x="1058863" y="4716463"/>
            <a:ext cx="2508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cp</a:t>
            </a:r>
            <a:endParaRPr lang="en-GB"/>
          </a:p>
        </p:txBody>
      </p:sp>
      <p:sp>
        <p:nvSpPr>
          <p:cNvPr id="47171" name="Rectangle 70"/>
          <p:cNvSpPr>
            <a:spLocks noChangeArrowheads="1"/>
          </p:cNvSpPr>
          <p:nvPr/>
        </p:nvSpPr>
        <p:spPr bwMode="auto">
          <a:xfrm>
            <a:off x="1300163" y="4716463"/>
            <a:ext cx="523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7172" name="Rectangle 71"/>
          <p:cNvSpPr>
            <a:spLocks noChangeArrowheads="1"/>
          </p:cNvSpPr>
          <p:nvPr/>
        </p:nvSpPr>
        <p:spPr bwMode="auto">
          <a:xfrm>
            <a:off x="2189163" y="2933700"/>
            <a:ext cx="523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7173" name="Rectangle 72"/>
          <p:cNvSpPr>
            <a:spLocks noChangeArrowheads="1"/>
          </p:cNvSpPr>
          <p:nvPr/>
        </p:nvSpPr>
        <p:spPr bwMode="auto">
          <a:xfrm>
            <a:off x="2427288" y="2933700"/>
            <a:ext cx="619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a:t>
            </a:r>
            <a:endParaRPr lang="en-GB"/>
          </a:p>
        </p:txBody>
      </p:sp>
      <p:sp>
        <p:nvSpPr>
          <p:cNvPr id="47174" name="Rectangle 73"/>
          <p:cNvSpPr>
            <a:spLocks noChangeArrowheads="1"/>
          </p:cNvSpPr>
          <p:nvPr/>
        </p:nvSpPr>
        <p:spPr bwMode="auto">
          <a:xfrm>
            <a:off x="2487613" y="2933700"/>
            <a:ext cx="1952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Psychological basis of </a:t>
            </a:r>
            <a:endParaRPr lang="en-GB"/>
          </a:p>
        </p:txBody>
      </p:sp>
      <p:sp>
        <p:nvSpPr>
          <p:cNvPr id="47175" name="Rectangle 74"/>
          <p:cNvSpPr>
            <a:spLocks noChangeArrowheads="1"/>
          </p:cNvSpPr>
          <p:nvPr/>
        </p:nvSpPr>
        <p:spPr bwMode="auto">
          <a:xfrm>
            <a:off x="2427288" y="3187700"/>
            <a:ext cx="1851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teaching and learning </a:t>
            </a:r>
            <a:endParaRPr lang="en-GB"/>
          </a:p>
        </p:txBody>
      </p:sp>
      <p:sp>
        <p:nvSpPr>
          <p:cNvPr id="47176" name="Rectangle 75"/>
          <p:cNvSpPr>
            <a:spLocks noChangeArrowheads="1"/>
          </p:cNvSpPr>
          <p:nvPr/>
        </p:nvSpPr>
        <p:spPr bwMode="auto">
          <a:xfrm>
            <a:off x="2427288" y="3443288"/>
            <a:ext cx="9620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of a subject</a:t>
            </a:r>
            <a:endParaRPr lang="en-GB"/>
          </a:p>
        </p:txBody>
      </p:sp>
      <p:sp>
        <p:nvSpPr>
          <p:cNvPr id="47177" name="Rectangle 76"/>
          <p:cNvSpPr>
            <a:spLocks noChangeArrowheads="1"/>
          </p:cNvSpPr>
          <p:nvPr/>
        </p:nvSpPr>
        <p:spPr bwMode="auto">
          <a:xfrm>
            <a:off x="3359150" y="3443288"/>
            <a:ext cx="4079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5 cp</a:t>
            </a:r>
            <a:endParaRPr lang="en-GB"/>
          </a:p>
        </p:txBody>
      </p:sp>
      <p:sp>
        <p:nvSpPr>
          <p:cNvPr id="47178" name="Rectangle 77"/>
          <p:cNvSpPr>
            <a:spLocks noChangeArrowheads="1"/>
          </p:cNvSpPr>
          <p:nvPr/>
        </p:nvSpPr>
        <p:spPr bwMode="auto">
          <a:xfrm>
            <a:off x="3756025" y="3443288"/>
            <a:ext cx="52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7179" name="Rectangle 78"/>
          <p:cNvSpPr>
            <a:spLocks noChangeArrowheads="1"/>
          </p:cNvSpPr>
          <p:nvPr/>
        </p:nvSpPr>
        <p:spPr bwMode="auto">
          <a:xfrm>
            <a:off x="2427288" y="3697288"/>
            <a:ext cx="61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a:t>
            </a:r>
            <a:endParaRPr lang="en-GB"/>
          </a:p>
        </p:txBody>
      </p:sp>
      <p:sp>
        <p:nvSpPr>
          <p:cNvPr id="47180" name="Rectangle 79"/>
          <p:cNvSpPr>
            <a:spLocks noChangeArrowheads="1"/>
          </p:cNvSpPr>
          <p:nvPr/>
        </p:nvSpPr>
        <p:spPr bwMode="auto">
          <a:xfrm>
            <a:off x="2487613" y="3697288"/>
            <a:ext cx="100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Curriculum </a:t>
            </a:r>
            <a:endParaRPr lang="en-GB"/>
          </a:p>
        </p:txBody>
      </p:sp>
      <p:sp>
        <p:nvSpPr>
          <p:cNvPr id="47181" name="Rectangle 80"/>
          <p:cNvSpPr>
            <a:spLocks noChangeArrowheads="1"/>
          </p:cNvSpPr>
          <p:nvPr/>
        </p:nvSpPr>
        <p:spPr bwMode="auto">
          <a:xfrm>
            <a:off x="2427288" y="3951288"/>
            <a:ext cx="1495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development and </a:t>
            </a:r>
            <a:endParaRPr lang="en-GB"/>
          </a:p>
        </p:txBody>
      </p:sp>
      <p:sp>
        <p:nvSpPr>
          <p:cNvPr id="47182" name="Rectangle 81"/>
          <p:cNvSpPr>
            <a:spLocks noChangeArrowheads="1"/>
          </p:cNvSpPr>
          <p:nvPr/>
        </p:nvSpPr>
        <p:spPr bwMode="auto">
          <a:xfrm>
            <a:off x="2427288" y="4208463"/>
            <a:ext cx="16843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planning of teaching</a:t>
            </a:r>
            <a:endParaRPr lang="en-GB"/>
          </a:p>
        </p:txBody>
      </p:sp>
      <p:sp>
        <p:nvSpPr>
          <p:cNvPr id="47183" name="Rectangle 82"/>
          <p:cNvSpPr>
            <a:spLocks noChangeArrowheads="1"/>
          </p:cNvSpPr>
          <p:nvPr/>
        </p:nvSpPr>
        <p:spPr bwMode="auto">
          <a:xfrm>
            <a:off x="4059238" y="4208463"/>
            <a:ext cx="1047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7184" name="Rectangle 83"/>
          <p:cNvSpPr>
            <a:spLocks noChangeArrowheads="1"/>
          </p:cNvSpPr>
          <p:nvPr/>
        </p:nvSpPr>
        <p:spPr bwMode="auto">
          <a:xfrm>
            <a:off x="2427288" y="4462463"/>
            <a:ext cx="35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5 cp</a:t>
            </a:r>
            <a:endParaRPr lang="en-GB"/>
          </a:p>
        </p:txBody>
      </p:sp>
      <p:sp>
        <p:nvSpPr>
          <p:cNvPr id="47185" name="Rectangle 84"/>
          <p:cNvSpPr>
            <a:spLocks noChangeArrowheads="1"/>
          </p:cNvSpPr>
          <p:nvPr/>
        </p:nvSpPr>
        <p:spPr bwMode="auto">
          <a:xfrm>
            <a:off x="2620963" y="4462463"/>
            <a:ext cx="523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7186" name="Rectangle 85"/>
          <p:cNvSpPr>
            <a:spLocks noChangeArrowheads="1"/>
          </p:cNvSpPr>
          <p:nvPr/>
        </p:nvSpPr>
        <p:spPr bwMode="auto">
          <a:xfrm>
            <a:off x="2427288" y="4716463"/>
            <a:ext cx="61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a:t>
            </a:r>
            <a:endParaRPr lang="en-GB"/>
          </a:p>
        </p:txBody>
      </p:sp>
      <p:sp>
        <p:nvSpPr>
          <p:cNvPr id="47187" name="Rectangle 86"/>
          <p:cNvSpPr>
            <a:spLocks noChangeArrowheads="1"/>
          </p:cNvSpPr>
          <p:nvPr/>
        </p:nvSpPr>
        <p:spPr bwMode="auto">
          <a:xfrm>
            <a:off x="2487613" y="4716463"/>
            <a:ext cx="679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Evaluat</a:t>
            </a:r>
            <a:endParaRPr lang="en-GB"/>
          </a:p>
        </p:txBody>
      </p:sp>
      <p:sp>
        <p:nvSpPr>
          <p:cNvPr id="47188" name="Rectangle 87"/>
          <p:cNvSpPr>
            <a:spLocks noChangeArrowheads="1"/>
          </p:cNvSpPr>
          <p:nvPr/>
        </p:nvSpPr>
        <p:spPr bwMode="auto">
          <a:xfrm>
            <a:off x="3146425" y="4716463"/>
            <a:ext cx="1276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ion of teaching </a:t>
            </a:r>
            <a:endParaRPr lang="en-GB"/>
          </a:p>
        </p:txBody>
      </p:sp>
      <p:sp>
        <p:nvSpPr>
          <p:cNvPr id="47189" name="Rectangle 88"/>
          <p:cNvSpPr>
            <a:spLocks noChangeArrowheads="1"/>
          </p:cNvSpPr>
          <p:nvPr/>
        </p:nvSpPr>
        <p:spPr bwMode="auto">
          <a:xfrm>
            <a:off x="2427288" y="4972050"/>
            <a:ext cx="1139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and learning, </a:t>
            </a:r>
            <a:endParaRPr lang="en-GB"/>
          </a:p>
        </p:txBody>
      </p:sp>
      <p:sp>
        <p:nvSpPr>
          <p:cNvPr id="47190" name="Rectangle 89"/>
          <p:cNvSpPr>
            <a:spLocks noChangeArrowheads="1"/>
          </p:cNvSpPr>
          <p:nvPr/>
        </p:nvSpPr>
        <p:spPr bwMode="auto">
          <a:xfrm>
            <a:off x="2427288" y="5226050"/>
            <a:ext cx="1276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evaluation of a </a:t>
            </a:r>
            <a:endParaRPr lang="en-GB"/>
          </a:p>
        </p:txBody>
      </p:sp>
      <p:sp>
        <p:nvSpPr>
          <p:cNvPr id="47191" name="Rectangle 90"/>
          <p:cNvSpPr>
            <a:spLocks noChangeArrowheads="1"/>
          </p:cNvSpPr>
          <p:nvPr/>
        </p:nvSpPr>
        <p:spPr bwMode="auto">
          <a:xfrm>
            <a:off x="2427288" y="5483225"/>
            <a:ext cx="10207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curriculum 7</a:t>
            </a:r>
            <a:endParaRPr lang="en-GB"/>
          </a:p>
        </p:txBody>
      </p:sp>
      <p:sp>
        <p:nvSpPr>
          <p:cNvPr id="47192" name="Rectangle 91"/>
          <p:cNvSpPr>
            <a:spLocks noChangeArrowheads="1"/>
          </p:cNvSpPr>
          <p:nvPr/>
        </p:nvSpPr>
        <p:spPr bwMode="auto">
          <a:xfrm>
            <a:off x="3419475" y="5483225"/>
            <a:ext cx="250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cp</a:t>
            </a:r>
            <a:endParaRPr lang="en-GB"/>
          </a:p>
        </p:txBody>
      </p:sp>
      <p:sp>
        <p:nvSpPr>
          <p:cNvPr id="47193" name="Rectangle 92"/>
          <p:cNvSpPr>
            <a:spLocks noChangeArrowheads="1"/>
          </p:cNvSpPr>
          <p:nvPr/>
        </p:nvSpPr>
        <p:spPr bwMode="auto">
          <a:xfrm>
            <a:off x="3663950" y="5483225"/>
            <a:ext cx="52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7194" name="Rectangle 93"/>
          <p:cNvSpPr>
            <a:spLocks noChangeArrowheads="1"/>
          </p:cNvSpPr>
          <p:nvPr/>
        </p:nvSpPr>
        <p:spPr bwMode="auto">
          <a:xfrm>
            <a:off x="4433888" y="2933700"/>
            <a:ext cx="523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7195" name="Rectangle 94"/>
          <p:cNvSpPr>
            <a:spLocks noChangeArrowheads="1"/>
          </p:cNvSpPr>
          <p:nvPr/>
        </p:nvSpPr>
        <p:spPr bwMode="auto">
          <a:xfrm>
            <a:off x="4676775" y="2933700"/>
            <a:ext cx="61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a:t>
            </a:r>
            <a:endParaRPr lang="en-GB"/>
          </a:p>
        </p:txBody>
      </p:sp>
      <p:sp>
        <p:nvSpPr>
          <p:cNvPr id="47196" name="Rectangle 95"/>
          <p:cNvSpPr>
            <a:spLocks noChangeArrowheads="1"/>
          </p:cNvSpPr>
          <p:nvPr/>
        </p:nvSpPr>
        <p:spPr bwMode="auto">
          <a:xfrm>
            <a:off x="4737100" y="2933700"/>
            <a:ext cx="908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Research </a:t>
            </a:r>
            <a:endParaRPr lang="en-GB"/>
          </a:p>
        </p:txBody>
      </p:sp>
      <p:sp>
        <p:nvSpPr>
          <p:cNvPr id="47197" name="Rectangle 96"/>
          <p:cNvSpPr>
            <a:spLocks noChangeArrowheads="1"/>
          </p:cNvSpPr>
          <p:nvPr/>
        </p:nvSpPr>
        <p:spPr bwMode="auto">
          <a:xfrm>
            <a:off x="5619750" y="2933700"/>
            <a:ext cx="52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7198" name="Rectangle 97"/>
          <p:cNvSpPr>
            <a:spLocks noChangeArrowheads="1"/>
          </p:cNvSpPr>
          <p:nvPr/>
        </p:nvSpPr>
        <p:spPr bwMode="auto">
          <a:xfrm>
            <a:off x="4676775" y="3187700"/>
            <a:ext cx="132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methodology in </a:t>
            </a:r>
            <a:endParaRPr lang="en-GB"/>
          </a:p>
        </p:txBody>
      </p:sp>
      <p:sp>
        <p:nvSpPr>
          <p:cNvPr id="47199" name="Rectangle 98"/>
          <p:cNvSpPr>
            <a:spLocks noChangeArrowheads="1"/>
          </p:cNvSpPr>
          <p:nvPr/>
        </p:nvSpPr>
        <p:spPr bwMode="auto">
          <a:xfrm>
            <a:off x="4676775" y="3443288"/>
            <a:ext cx="8159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education</a:t>
            </a:r>
            <a:endParaRPr lang="en-GB"/>
          </a:p>
        </p:txBody>
      </p:sp>
      <p:sp>
        <p:nvSpPr>
          <p:cNvPr id="47200" name="Rectangle 99"/>
          <p:cNvSpPr>
            <a:spLocks noChangeArrowheads="1"/>
          </p:cNvSpPr>
          <p:nvPr/>
        </p:nvSpPr>
        <p:spPr bwMode="auto">
          <a:xfrm>
            <a:off x="5467350" y="3443288"/>
            <a:ext cx="4079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3 cp</a:t>
            </a:r>
            <a:endParaRPr lang="en-GB"/>
          </a:p>
        </p:txBody>
      </p:sp>
      <p:sp>
        <p:nvSpPr>
          <p:cNvPr id="47201" name="Rectangle 100"/>
          <p:cNvSpPr>
            <a:spLocks noChangeArrowheads="1"/>
          </p:cNvSpPr>
          <p:nvPr/>
        </p:nvSpPr>
        <p:spPr bwMode="auto">
          <a:xfrm>
            <a:off x="5862638" y="3443288"/>
            <a:ext cx="523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7202" name="Rectangle 101"/>
          <p:cNvSpPr>
            <a:spLocks noChangeArrowheads="1"/>
          </p:cNvSpPr>
          <p:nvPr/>
        </p:nvSpPr>
        <p:spPr bwMode="auto">
          <a:xfrm>
            <a:off x="4676775" y="3697288"/>
            <a:ext cx="619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a:t>
            </a:r>
            <a:endParaRPr lang="en-GB"/>
          </a:p>
        </p:txBody>
      </p:sp>
      <p:sp>
        <p:nvSpPr>
          <p:cNvPr id="47203" name="Rectangle 102"/>
          <p:cNvSpPr>
            <a:spLocks noChangeArrowheads="1"/>
          </p:cNvSpPr>
          <p:nvPr/>
        </p:nvSpPr>
        <p:spPr bwMode="auto">
          <a:xfrm>
            <a:off x="4737100" y="3697288"/>
            <a:ext cx="12017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Teacher as a </a:t>
            </a:r>
            <a:endParaRPr lang="en-GB"/>
          </a:p>
        </p:txBody>
      </p:sp>
      <p:sp>
        <p:nvSpPr>
          <p:cNvPr id="47204" name="Rectangle 103"/>
          <p:cNvSpPr>
            <a:spLocks noChangeArrowheads="1"/>
          </p:cNvSpPr>
          <p:nvPr/>
        </p:nvSpPr>
        <p:spPr bwMode="auto">
          <a:xfrm>
            <a:off x="4676775" y="3951288"/>
            <a:ext cx="896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researcher</a:t>
            </a:r>
            <a:endParaRPr lang="en-GB"/>
          </a:p>
        </p:txBody>
      </p:sp>
      <p:sp>
        <p:nvSpPr>
          <p:cNvPr id="47205" name="Rectangle 104"/>
          <p:cNvSpPr>
            <a:spLocks noChangeArrowheads="1"/>
          </p:cNvSpPr>
          <p:nvPr/>
        </p:nvSpPr>
        <p:spPr bwMode="auto">
          <a:xfrm>
            <a:off x="5548313" y="3951288"/>
            <a:ext cx="61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a:t>
            </a:r>
            <a:endParaRPr lang="en-GB"/>
          </a:p>
        </p:txBody>
      </p:sp>
      <p:sp>
        <p:nvSpPr>
          <p:cNvPr id="47206" name="Rectangle 105"/>
          <p:cNvSpPr>
            <a:spLocks noChangeArrowheads="1"/>
          </p:cNvSpPr>
          <p:nvPr/>
        </p:nvSpPr>
        <p:spPr bwMode="auto">
          <a:xfrm>
            <a:off x="5608638" y="3951288"/>
            <a:ext cx="666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seminar</a:t>
            </a:r>
            <a:endParaRPr lang="en-GB"/>
          </a:p>
        </p:txBody>
      </p:sp>
      <p:sp>
        <p:nvSpPr>
          <p:cNvPr id="47207" name="Rectangle 106"/>
          <p:cNvSpPr>
            <a:spLocks noChangeArrowheads="1"/>
          </p:cNvSpPr>
          <p:nvPr/>
        </p:nvSpPr>
        <p:spPr bwMode="auto">
          <a:xfrm>
            <a:off x="6256338" y="3951288"/>
            <a:ext cx="4079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3 cp</a:t>
            </a:r>
            <a:endParaRPr lang="en-GB"/>
          </a:p>
        </p:txBody>
      </p:sp>
      <p:sp>
        <p:nvSpPr>
          <p:cNvPr id="47208" name="Rectangle 107"/>
          <p:cNvSpPr>
            <a:spLocks noChangeArrowheads="1"/>
          </p:cNvSpPr>
          <p:nvPr/>
        </p:nvSpPr>
        <p:spPr bwMode="auto">
          <a:xfrm>
            <a:off x="6651625" y="3951288"/>
            <a:ext cx="52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7209" name="Rectangle 108"/>
          <p:cNvSpPr>
            <a:spLocks noChangeArrowheads="1"/>
          </p:cNvSpPr>
          <p:nvPr/>
        </p:nvSpPr>
        <p:spPr bwMode="auto">
          <a:xfrm>
            <a:off x="4676775" y="4208463"/>
            <a:ext cx="619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a:t>
            </a:r>
            <a:endParaRPr lang="en-GB"/>
          </a:p>
        </p:txBody>
      </p:sp>
      <p:sp>
        <p:nvSpPr>
          <p:cNvPr id="47210" name="Rectangle 109"/>
          <p:cNvSpPr>
            <a:spLocks noChangeArrowheads="1"/>
          </p:cNvSpPr>
          <p:nvPr/>
        </p:nvSpPr>
        <p:spPr bwMode="auto">
          <a:xfrm>
            <a:off x="4737100" y="4208463"/>
            <a:ext cx="1314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Minor thesis in </a:t>
            </a:r>
            <a:endParaRPr lang="en-GB"/>
          </a:p>
        </p:txBody>
      </p:sp>
      <p:sp>
        <p:nvSpPr>
          <p:cNvPr id="47211" name="Rectangle 110"/>
          <p:cNvSpPr>
            <a:spLocks noChangeArrowheads="1"/>
          </p:cNvSpPr>
          <p:nvPr/>
        </p:nvSpPr>
        <p:spPr bwMode="auto">
          <a:xfrm>
            <a:off x="4676775" y="4462463"/>
            <a:ext cx="827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pedagogy</a:t>
            </a:r>
            <a:endParaRPr lang="en-GB"/>
          </a:p>
        </p:txBody>
      </p:sp>
      <p:sp>
        <p:nvSpPr>
          <p:cNvPr id="47212" name="Rectangle 111"/>
          <p:cNvSpPr>
            <a:spLocks noChangeArrowheads="1"/>
          </p:cNvSpPr>
          <p:nvPr/>
        </p:nvSpPr>
        <p:spPr bwMode="auto">
          <a:xfrm>
            <a:off x="5476875" y="4462463"/>
            <a:ext cx="4079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4 cp</a:t>
            </a:r>
            <a:endParaRPr lang="en-GB"/>
          </a:p>
        </p:txBody>
      </p:sp>
      <p:sp>
        <p:nvSpPr>
          <p:cNvPr id="47213" name="Rectangle 112"/>
          <p:cNvSpPr>
            <a:spLocks noChangeArrowheads="1"/>
          </p:cNvSpPr>
          <p:nvPr/>
        </p:nvSpPr>
        <p:spPr bwMode="auto">
          <a:xfrm>
            <a:off x="5872163" y="4462463"/>
            <a:ext cx="523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7214" name="Rectangle 113"/>
          <p:cNvSpPr>
            <a:spLocks noChangeArrowheads="1"/>
          </p:cNvSpPr>
          <p:nvPr/>
        </p:nvSpPr>
        <p:spPr bwMode="auto">
          <a:xfrm>
            <a:off x="4595813" y="4716463"/>
            <a:ext cx="523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7215" name="Rectangle 114"/>
          <p:cNvSpPr>
            <a:spLocks noChangeArrowheads="1"/>
          </p:cNvSpPr>
          <p:nvPr/>
        </p:nvSpPr>
        <p:spPr bwMode="auto">
          <a:xfrm>
            <a:off x="6761163" y="2933700"/>
            <a:ext cx="523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7216" name="Rectangle 115"/>
          <p:cNvSpPr>
            <a:spLocks noChangeArrowheads="1"/>
          </p:cNvSpPr>
          <p:nvPr/>
        </p:nvSpPr>
        <p:spPr bwMode="auto">
          <a:xfrm>
            <a:off x="7002463" y="2933700"/>
            <a:ext cx="619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a:t>
            </a:r>
            <a:endParaRPr lang="en-GB"/>
          </a:p>
        </p:txBody>
      </p:sp>
      <p:sp>
        <p:nvSpPr>
          <p:cNvPr id="47217" name="Rectangle 116"/>
          <p:cNvSpPr>
            <a:spLocks noChangeArrowheads="1"/>
          </p:cNvSpPr>
          <p:nvPr/>
        </p:nvSpPr>
        <p:spPr bwMode="auto">
          <a:xfrm>
            <a:off x="7062788" y="2933700"/>
            <a:ext cx="1044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Supervised </a:t>
            </a:r>
            <a:endParaRPr lang="en-GB"/>
          </a:p>
        </p:txBody>
      </p:sp>
      <p:sp>
        <p:nvSpPr>
          <p:cNvPr id="47218" name="Rectangle 117"/>
          <p:cNvSpPr>
            <a:spLocks noChangeArrowheads="1"/>
          </p:cNvSpPr>
          <p:nvPr/>
        </p:nvSpPr>
        <p:spPr bwMode="auto">
          <a:xfrm>
            <a:off x="8077200" y="2933700"/>
            <a:ext cx="490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basic </a:t>
            </a:r>
            <a:endParaRPr lang="en-GB"/>
          </a:p>
        </p:txBody>
      </p:sp>
      <p:sp>
        <p:nvSpPr>
          <p:cNvPr id="47219" name="Rectangle 118"/>
          <p:cNvSpPr>
            <a:spLocks noChangeArrowheads="1"/>
          </p:cNvSpPr>
          <p:nvPr/>
        </p:nvSpPr>
        <p:spPr bwMode="auto">
          <a:xfrm>
            <a:off x="7002463" y="3187700"/>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teaching practice 7 cp</a:t>
            </a:r>
            <a:endParaRPr lang="en-GB"/>
          </a:p>
        </p:txBody>
      </p:sp>
      <p:sp>
        <p:nvSpPr>
          <p:cNvPr id="47220" name="Rectangle 119"/>
          <p:cNvSpPr>
            <a:spLocks noChangeArrowheads="1"/>
          </p:cNvSpPr>
          <p:nvPr/>
        </p:nvSpPr>
        <p:spPr bwMode="auto">
          <a:xfrm>
            <a:off x="8775700" y="3187700"/>
            <a:ext cx="52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7221" name="Rectangle 120"/>
          <p:cNvSpPr>
            <a:spLocks noChangeArrowheads="1"/>
          </p:cNvSpPr>
          <p:nvPr/>
        </p:nvSpPr>
        <p:spPr bwMode="auto">
          <a:xfrm>
            <a:off x="7002463" y="3443288"/>
            <a:ext cx="61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a:t>
            </a:r>
            <a:endParaRPr lang="en-GB"/>
          </a:p>
        </p:txBody>
      </p:sp>
      <p:sp>
        <p:nvSpPr>
          <p:cNvPr id="47222" name="Rectangle 121"/>
          <p:cNvSpPr>
            <a:spLocks noChangeArrowheads="1"/>
          </p:cNvSpPr>
          <p:nvPr/>
        </p:nvSpPr>
        <p:spPr bwMode="auto">
          <a:xfrm>
            <a:off x="7062788" y="3443288"/>
            <a:ext cx="17033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Supervised applied </a:t>
            </a:r>
            <a:endParaRPr lang="en-GB"/>
          </a:p>
        </p:txBody>
      </p:sp>
      <p:sp>
        <p:nvSpPr>
          <p:cNvPr id="47223" name="Rectangle 122"/>
          <p:cNvSpPr>
            <a:spLocks noChangeArrowheads="1"/>
          </p:cNvSpPr>
          <p:nvPr/>
        </p:nvSpPr>
        <p:spPr bwMode="auto">
          <a:xfrm>
            <a:off x="7002463" y="3697288"/>
            <a:ext cx="1473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teaching practice </a:t>
            </a:r>
            <a:endParaRPr lang="en-GB"/>
          </a:p>
        </p:txBody>
      </p:sp>
      <p:sp>
        <p:nvSpPr>
          <p:cNvPr id="47224" name="Rectangle 123"/>
          <p:cNvSpPr>
            <a:spLocks noChangeArrowheads="1"/>
          </p:cNvSpPr>
          <p:nvPr/>
        </p:nvSpPr>
        <p:spPr bwMode="auto">
          <a:xfrm>
            <a:off x="8431213" y="3697288"/>
            <a:ext cx="35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5 cp</a:t>
            </a:r>
            <a:endParaRPr lang="en-GB"/>
          </a:p>
        </p:txBody>
      </p:sp>
      <p:sp>
        <p:nvSpPr>
          <p:cNvPr id="47225" name="Rectangle 124"/>
          <p:cNvSpPr>
            <a:spLocks noChangeArrowheads="1"/>
          </p:cNvSpPr>
          <p:nvPr/>
        </p:nvSpPr>
        <p:spPr bwMode="auto">
          <a:xfrm>
            <a:off x="8775700" y="3697288"/>
            <a:ext cx="52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7226" name="Rectangle 125"/>
          <p:cNvSpPr>
            <a:spLocks noChangeArrowheads="1"/>
          </p:cNvSpPr>
          <p:nvPr/>
        </p:nvSpPr>
        <p:spPr bwMode="auto">
          <a:xfrm>
            <a:off x="7002463" y="3951288"/>
            <a:ext cx="61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a:t>
            </a:r>
            <a:endParaRPr lang="en-GB"/>
          </a:p>
        </p:txBody>
      </p:sp>
      <p:sp>
        <p:nvSpPr>
          <p:cNvPr id="47227" name="Rectangle 126"/>
          <p:cNvSpPr>
            <a:spLocks noChangeArrowheads="1"/>
          </p:cNvSpPr>
          <p:nvPr/>
        </p:nvSpPr>
        <p:spPr bwMode="auto">
          <a:xfrm>
            <a:off x="7062788" y="3951288"/>
            <a:ext cx="1860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Supervised advanced</a:t>
            </a:r>
            <a:endParaRPr lang="en-GB"/>
          </a:p>
        </p:txBody>
      </p:sp>
      <p:sp>
        <p:nvSpPr>
          <p:cNvPr id="47228" name="Rectangle 127"/>
          <p:cNvSpPr>
            <a:spLocks noChangeArrowheads="1"/>
          </p:cNvSpPr>
          <p:nvPr/>
        </p:nvSpPr>
        <p:spPr bwMode="auto">
          <a:xfrm>
            <a:off x="8867775" y="3951288"/>
            <a:ext cx="52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7229" name="Rectangle 128"/>
          <p:cNvSpPr>
            <a:spLocks noChangeArrowheads="1"/>
          </p:cNvSpPr>
          <p:nvPr/>
        </p:nvSpPr>
        <p:spPr bwMode="auto">
          <a:xfrm>
            <a:off x="7002463" y="4208463"/>
            <a:ext cx="1828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teaching practice 8 cp</a:t>
            </a:r>
            <a:endParaRPr lang="en-GB"/>
          </a:p>
        </p:txBody>
      </p:sp>
      <p:sp>
        <p:nvSpPr>
          <p:cNvPr id="47230" name="Rectangle 129"/>
          <p:cNvSpPr>
            <a:spLocks noChangeArrowheads="1"/>
          </p:cNvSpPr>
          <p:nvPr/>
        </p:nvSpPr>
        <p:spPr bwMode="auto">
          <a:xfrm>
            <a:off x="8775700" y="4208463"/>
            <a:ext cx="52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7231" name="Rectangle 130"/>
          <p:cNvSpPr>
            <a:spLocks noChangeArrowheads="1"/>
          </p:cNvSpPr>
          <p:nvPr/>
        </p:nvSpPr>
        <p:spPr bwMode="auto">
          <a:xfrm>
            <a:off x="7002463" y="4462463"/>
            <a:ext cx="61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a:t>
            </a:r>
            <a:endParaRPr lang="en-GB"/>
          </a:p>
        </p:txBody>
      </p:sp>
      <p:sp>
        <p:nvSpPr>
          <p:cNvPr id="47232" name="Rectangle 131"/>
          <p:cNvSpPr>
            <a:spLocks noChangeArrowheads="1"/>
          </p:cNvSpPr>
          <p:nvPr/>
        </p:nvSpPr>
        <p:spPr bwMode="auto">
          <a:xfrm>
            <a:off x="7062788" y="4462463"/>
            <a:ext cx="3444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Ref</a:t>
            </a:r>
            <a:endParaRPr lang="en-GB"/>
          </a:p>
        </p:txBody>
      </p:sp>
      <p:sp>
        <p:nvSpPr>
          <p:cNvPr id="47233" name="Rectangle 132"/>
          <p:cNvSpPr>
            <a:spLocks noChangeArrowheads="1"/>
          </p:cNvSpPr>
          <p:nvPr/>
        </p:nvSpPr>
        <p:spPr bwMode="auto">
          <a:xfrm>
            <a:off x="7397750" y="4462463"/>
            <a:ext cx="17351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lection supported by </a:t>
            </a:r>
            <a:endParaRPr lang="en-GB"/>
          </a:p>
        </p:txBody>
      </p:sp>
      <p:sp>
        <p:nvSpPr>
          <p:cNvPr id="47234" name="Rectangle 133"/>
          <p:cNvSpPr>
            <a:spLocks noChangeArrowheads="1"/>
          </p:cNvSpPr>
          <p:nvPr/>
        </p:nvSpPr>
        <p:spPr bwMode="auto">
          <a:xfrm>
            <a:off x="7002463" y="4716463"/>
            <a:ext cx="17748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portfolio assessment </a:t>
            </a:r>
            <a:endParaRPr lang="en-GB"/>
          </a:p>
        </p:txBody>
      </p:sp>
      <p:sp>
        <p:nvSpPr>
          <p:cNvPr id="47235" name="Rectangle 134"/>
          <p:cNvSpPr>
            <a:spLocks noChangeArrowheads="1"/>
          </p:cNvSpPr>
          <p:nvPr/>
        </p:nvSpPr>
        <p:spPr bwMode="auto">
          <a:xfrm>
            <a:off x="7002463" y="4972050"/>
            <a:ext cx="395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work</a:t>
            </a:r>
            <a:endParaRPr lang="en-GB"/>
          </a:p>
        </p:txBody>
      </p:sp>
      <p:sp>
        <p:nvSpPr>
          <p:cNvPr id="47236" name="Rectangle 135"/>
          <p:cNvSpPr>
            <a:spLocks noChangeArrowheads="1"/>
          </p:cNvSpPr>
          <p:nvPr/>
        </p:nvSpPr>
        <p:spPr bwMode="auto">
          <a:xfrm>
            <a:off x="7388225" y="4972050"/>
            <a:ext cx="52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7237" name="Rectangle 136"/>
          <p:cNvSpPr>
            <a:spLocks noChangeArrowheads="1"/>
          </p:cNvSpPr>
          <p:nvPr/>
        </p:nvSpPr>
        <p:spPr bwMode="auto">
          <a:xfrm>
            <a:off x="6873875" y="5226050"/>
            <a:ext cx="52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00"/>
                </a:solidFill>
                <a:latin typeface="Arial Narrow" pitchFamily="34" charset="0"/>
              </a:rPr>
              <a:t> </a:t>
            </a:r>
            <a:endParaRPr lang="en-GB"/>
          </a:p>
        </p:txBody>
      </p:sp>
      <p:sp>
        <p:nvSpPr>
          <p:cNvPr id="47238" name="Rectangle 137"/>
          <p:cNvSpPr>
            <a:spLocks noChangeArrowheads="1"/>
          </p:cNvSpPr>
          <p:nvPr/>
        </p:nvSpPr>
        <p:spPr bwMode="auto">
          <a:xfrm>
            <a:off x="4763" y="2924175"/>
            <a:ext cx="2065337"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7239" name="Rectangle 138"/>
          <p:cNvSpPr>
            <a:spLocks noChangeArrowheads="1"/>
          </p:cNvSpPr>
          <p:nvPr/>
        </p:nvSpPr>
        <p:spPr bwMode="auto">
          <a:xfrm>
            <a:off x="2309813" y="2924175"/>
            <a:ext cx="200501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7240" name="Rectangle 139"/>
          <p:cNvSpPr>
            <a:spLocks noChangeArrowheads="1"/>
          </p:cNvSpPr>
          <p:nvPr/>
        </p:nvSpPr>
        <p:spPr bwMode="auto">
          <a:xfrm>
            <a:off x="4557713" y="2924175"/>
            <a:ext cx="20859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7241" name="Rectangle 140"/>
          <p:cNvSpPr>
            <a:spLocks noChangeArrowheads="1"/>
          </p:cNvSpPr>
          <p:nvPr/>
        </p:nvSpPr>
        <p:spPr bwMode="auto">
          <a:xfrm>
            <a:off x="-9525" y="5737225"/>
            <a:ext cx="20875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7242" name="Rectangle 141"/>
          <p:cNvSpPr>
            <a:spLocks noChangeArrowheads="1"/>
          </p:cNvSpPr>
          <p:nvPr/>
        </p:nvSpPr>
        <p:spPr bwMode="auto">
          <a:xfrm>
            <a:off x="2063750" y="5737225"/>
            <a:ext cx="9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7243" name="Rectangle 142"/>
          <p:cNvSpPr>
            <a:spLocks noChangeArrowheads="1"/>
          </p:cNvSpPr>
          <p:nvPr/>
        </p:nvSpPr>
        <p:spPr bwMode="auto">
          <a:xfrm>
            <a:off x="2073275" y="5737225"/>
            <a:ext cx="2444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7244" name="Rectangle 143"/>
          <p:cNvSpPr>
            <a:spLocks noChangeArrowheads="1"/>
          </p:cNvSpPr>
          <p:nvPr/>
        </p:nvSpPr>
        <p:spPr bwMode="auto">
          <a:xfrm>
            <a:off x="2303463" y="5737225"/>
            <a:ext cx="9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7245" name="Rectangle 144"/>
          <p:cNvSpPr>
            <a:spLocks noChangeArrowheads="1"/>
          </p:cNvSpPr>
          <p:nvPr/>
        </p:nvSpPr>
        <p:spPr bwMode="auto">
          <a:xfrm>
            <a:off x="2312988" y="5737225"/>
            <a:ext cx="20097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7246" name="Rectangle 145"/>
          <p:cNvSpPr>
            <a:spLocks noChangeArrowheads="1"/>
          </p:cNvSpPr>
          <p:nvPr/>
        </p:nvSpPr>
        <p:spPr bwMode="auto">
          <a:xfrm>
            <a:off x="4308475" y="5737225"/>
            <a:ext cx="9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7247" name="Rectangle 146"/>
          <p:cNvSpPr>
            <a:spLocks noChangeArrowheads="1"/>
          </p:cNvSpPr>
          <p:nvPr/>
        </p:nvSpPr>
        <p:spPr bwMode="auto">
          <a:xfrm>
            <a:off x="4318000" y="5737225"/>
            <a:ext cx="2460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7248" name="Rectangle 147"/>
          <p:cNvSpPr>
            <a:spLocks noChangeArrowheads="1"/>
          </p:cNvSpPr>
          <p:nvPr/>
        </p:nvSpPr>
        <p:spPr bwMode="auto">
          <a:xfrm>
            <a:off x="4549775" y="5737225"/>
            <a:ext cx="9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7249" name="Rectangle 148"/>
          <p:cNvSpPr>
            <a:spLocks noChangeArrowheads="1"/>
          </p:cNvSpPr>
          <p:nvPr/>
        </p:nvSpPr>
        <p:spPr bwMode="auto">
          <a:xfrm>
            <a:off x="4559300" y="5737225"/>
            <a:ext cx="20923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7250" name="Rectangle 149"/>
          <p:cNvSpPr>
            <a:spLocks noChangeArrowheads="1"/>
          </p:cNvSpPr>
          <p:nvPr/>
        </p:nvSpPr>
        <p:spPr bwMode="auto">
          <a:xfrm>
            <a:off x="6637338" y="5737225"/>
            <a:ext cx="9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7251" name="Rectangle 150"/>
          <p:cNvSpPr>
            <a:spLocks noChangeArrowheads="1"/>
          </p:cNvSpPr>
          <p:nvPr/>
        </p:nvSpPr>
        <p:spPr bwMode="auto">
          <a:xfrm>
            <a:off x="6646863" y="5737225"/>
            <a:ext cx="2476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7252" name="Rectangle 151"/>
          <p:cNvSpPr>
            <a:spLocks noChangeArrowheads="1"/>
          </p:cNvSpPr>
          <p:nvPr/>
        </p:nvSpPr>
        <p:spPr bwMode="auto">
          <a:xfrm>
            <a:off x="6878638" y="5737225"/>
            <a:ext cx="1111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7253" name="Rectangle 152"/>
          <p:cNvSpPr>
            <a:spLocks noChangeArrowheads="1"/>
          </p:cNvSpPr>
          <p:nvPr/>
        </p:nvSpPr>
        <p:spPr bwMode="auto">
          <a:xfrm>
            <a:off x="6889750" y="5737225"/>
            <a:ext cx="21669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i-FI"/>
          </a:p>
        </p:txBody>
      </p:sp>
      <p:sp>
        <p:nvSpPr>
          <p:cNvPr id="49302" name="Rectangle 153"/>
          <p:cNvSpPr>
            <a:spLocks noChangeArrowheads="1"/>
          </p:cNvSpPr>
          <p:nvPr/>
        </p:nvSpPr>
        <p:spPr bwMode="auto">
          <a:xfrm>
            <a:off x="187325" y="5749925"/>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900">
                <a:solidFill>
                  <a:srgbClr val="000000"/>
                </a:solidFill>
              </a:rPr>
              <a:t> </a:t>
            </a:r>
            <a:endParaRPr lang="en-GB"/>
          </a:p>
        </p:txBody>
      </p:sp>
    </p:spTree>
    <p:extLst>
      <p:ext uri="{BB962C8B-B14F-4D97-AF65-F5344CB8AC3E}">
        <p14:creationId xmlns:p14="http://schemas.microsoft.com/office/powerpoint/2010/main" val="9954275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110"/>
                                        </p:tgtEl>
                                        <p:attrNameLst>
                                          <p:attrName>style.visibility</p:attrName>
                                        </p:attrNameLst>
                                      </p:cBhvr>
                                      <p:to>
                                        <p:strVal val="visible"/>
                                      </p:to>
                                    </p:set>
                                    <p:anim calcmode="lin" valueType="num">
                                      <p:cBhvr additive="base">
                                        <p:cTn id="7" dur="500" fill="hold"/>
                                        <p:tgtEl>
                                          <p:spTgt spid="47110"/>
                                        </p:tgtEl>
                                        <p:attrNameLst>
                                          <p:attrName>ppt_x</p:attrName>
                                        </p:attrNameLst>
                                      </p:cBhvr>
                                      <p:tavLst>
                                        <p:tav tm="0">
                                          <p:val>
                                            <p:strVal val="#ppt_x"/>
                                          </p:val>
                                        </p:tav>
                                        <p:tav tm="100000">
                                          <p:val>
                                            <p:strVal val="#ppt_x"/>
                                          </p:val>
                                        </p:tav>
                                      </p:tavLst>
                                    </p:anim>
                                    <p:anim calcmode="lin" valueType="num">
                                      <p:cBhvr additive="base">
                                        <p:cTn id="8" dur="500" fill="hold"/>
                                        <p:tgtEl>
                                          <p:spTgt spid="471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152"/>
                                        </p:tgtEl>
                                        <p:attrNameLst>
                                          <p:attrName>style.visibility</p:attrName>
                                        </p:attrNameLst>
                                      </p:cBhvr>
                                      <p:to>
                                        <p:strVal val="visible"/>
                                      </p:to>
                                    </p:set>
                                    <p:anim calcmode="lin" valueType="num">
                                      <p:cBhvr additive="base">
                                        <p:cTn id="11" dur="500" fill="hold"/>
                                        <p:tgtEl>
                                          <p:spTgt spid="47152"/>
                                        </p:tgtEl>
                                        <p:attrNameLst>
                                          <p:attrName>ppt_x</p:attrName>
                                        </p:attrNameLst>
                                      </p:cBhvr>
                                      <p:tavLst>
                                        <p:tav tm="0">
                                          <p:val>
                                            <p:strVal val="#ppt_x"/>
                                          </p:val>
                                        </p:tav>
                                        <p:tav tm="100000">
                                          <p:val>
                                            <p:strVal val="#ppt_x"/>
                                          </p:val>
                                        </p:tav>
                                      </p:tavLst>
                                    </p:anim>
                                    <p:anim calcmode="lin" valueType="num">
                                      <p:cBhvr additive="base">
                                        <p:cTn id="12" dur="500" fill="hold"/>
                                        <p:tgtEl>
                                          <p:spTgt spid="4715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153"/>
                                        </p:tgtEl>
                                        <p:attrNameLst>
                                          <p:attrName>style.visibility</p:attrName>
                                        </p:attrNameLst>
                                      </p:cBhvr>
                                      <p:to>
                                        <p:strVal val="visible"/>
                                      </p:to>
                                    </p:set>
                                    <p:anim calcmode="lin" valueType="num">
                                      <p:cBhvr additive="base">
                                        <p:cTn id="15" dur="500" fill="hold"/>
                                        <p:tgtEl>
                                          <p:spTgt spid="47153"/>
                                        </p:tgtEl>
                                        <p:attrNameLst>
                                          <p:attrName>ppt_x</p:attrName>
                                        </p:attrNameLst>
                                      </p:cBhvr>
                                      <p:tavLst>
                                        <p:tav tm="0">
                                          <p:val>
                                            <p:strVal val="#ppt_x"/>
                                          </p:val>
                                        </p:tav>
                                        <p:tav tm="100000">
                                          <p:val>
                                            <p:strVal val="#ppt_x"/>
                                          </p:val>
                                        </p:tav>
                                      </p:tavLst>
                                    </p:anim>
                                    <p:anim calcmode="lin" valueType="num">
                                      <p:cBhvr additive="base">
                                        <p:cTn id="16" dur="500" fill="hold"/>
                                        <p:tgtEl>
                                          <p:spTgt spid="4715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7154"/>
                                        </p:tgtEl>
                                        <p:attrNameLst>
                                          <p:attrName>style.visibility</p:attrName>
                                        </p:attrNameLst>
                                      </p:cBhvr>
                                      <p:to>
                                        <p:strVal val="visible"/>
                                      </p:to>
                                    </p:set>
                                    <p:anim calcmode="lin" valueType="num">
                                      <p:cBhvr additive="base">
                                        <p:cTn id="19" dur="500" fill="hold"/>
                                        <p:tgtEl>
                                          <p:spTgt spid="47154"/>
                                        </p:tgtEl>
                                        <p:attrNameLst>
                                          <p:attrName>ppt_x</p:attrName>
                                        </p:attrNameLst>
                                      </p:cBhvr>
                                      <p:tavLst>
                                        <p:tav tm="0">
                                          <p:val>
                                            <p:strVal val="#ppt_x"/>
                                          </p:val>
                                        </p:tav>
                                        <p:tav tm="100000">
                                          <p:val>
                                            <p:strVal val="#ppt_x"/>
                                          </p:val>
                                        </p:tav>
                                      </p:tavLst>
                                    </p:anim>
                                    <p:anim calcmode="lin" valueType="num">
                                      <p:cBhvr additive="base">
                                        <p:cTn id="20" dur="500" fill="hold"/>
                                        <p:tgtEl>
                                          <p:spTgt spid="4715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7155"/>
                                        </p:tgtEl>
                                        <p:attrNameLst>
                                          <p:attrName>style.visibility</p:attrName>
                                        </p:attrNameLst>
                                      </p:cBhvr>
                                      <p:to>
                                        <p:strVal val="visible"/>
                                      </p:to>
                                    </p:set>
                                    <p:anim calcmode="lin" valueType="num">
                                      <p:cBhvr additive="base">
                                        <p:cTn id="23" dur="500" fill="hold"/>
                                        <p:tgtEl>
                                          <p:spTgt spid="47155"/>
                                        </p:tgtEl>
                                        <p:attrNameLst>
                                          <p:attrName>ppt_x</p:attrName>
                                        </p:attrNameLst>
                                      </p:cBhvr>
                                      <p:tavLst>
                                        <p:tav tm="0">
                                          <p:val>
                                            <p:strVal val="#ppt_x"/>
                                          </p:val>
                                        </p:tav>
                                        <p:tav tm="100000">
                                          <p:val>
                                            <p:strVal val="#ppt_x"/>
                                          </p:val>
                                        </p:tav>
                                      </p:tavLst>
                                    </p:anim>
                                    <p:anim calcmode="lin" valueType="num">
                                      <p:cBhvr additive="base">
                                        <p:cTn id="24" dur="500" fill="hold"/>
                                        <p:tgtEl>
                                          <p:spTgt spid="4715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156"/>
                                        </p:tgtEl>
                                        <p:attrNameLst>
                                          <p:attrName>style.visibility</p:attrName>
                                        </p:attrNameLst>
                                      </p:cBhvr>
                                      <p:to>
                                        <p:strVal val="visible"/>
                                      </p:to>
                                    </p:set>
                                    <p:anim calcmode="lin" valueType="num">
                                      <p:cBhvr additive="base">
                                        <p:cTn id="27" dur="500" fill="hold"/>
                                        <p:tgtEl>
                                          <p:spTgt spid="47156"/>
                                        </p:tgtEl>
                                        <p:attrNameLst>
                                          <p:attrName>ppt_x</p:attrName>
                                        </p:attrNameLst>
                                      </p:cBhvr>
                                      <p:tavLst>
                                        <p:tav tm="0">
                                          <p:val>
                                            <p:strVal val="#ppt_x"/>
                                          </p:val>
                                        </p:tav>
                                        <p:tav tm="100000">
                                          <p:val>
                                            <p:strVal val="#ppt_x"/>
                                          </p:val>
                                        </p:tav>
                                      </p:tavLst>
                                    </p:anim>
                                    <p:anim calcmode="lin" valueType="num">
                                      <p:cBhvr additive="base">
                                        <p:cTn id="28" dur="500" fill="hold"/>
                                        <p:tgtEl>
                                          <p:spTgt spid="4715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7157"/>
                                        </p:tgtEl>
                                        <p:attrNameLst>
                                          <p:attrName>style.visibility</p:attrName>
                                        </p:attrNameLst>
                                      </p:cBhvr>
                                      <p:to>
                                        <p:strVal val="visible"/>
                                      </p:to>
                                    </p:set>
                                    <p:anim calcmode="lin" valueType="num">
                                      <p:cBhvr additive="base">
                                        <p:cTn id="31" dur="500" fill="hold"/>
                                        <p:tgtEl>
                                          <p:spTgt spid="47157"/>
                                        </p:tgtEl>
                                        <p:attrNameLst>
                                          <p:attrName>ppt_x</p:attrName>
                                        </p:attrNameLst>
                                      </p:cBhvr>
                                      <p:tavLst>
                                        <p:tav tm="0">
                                          <p:val>
                                            <p:strVal val="#ppt_x"/>
                                          </p:val>
                                        </p:tav>
                                        <p:tav tm="100000">
                                          <p:val>
                                            <p:strVal val="#ppt_x"/>
                                          </p:val>
                                        </p:tav>
                                      </p:tavLst>
                                    </p:anim>
                                    <p:anim calcmode="lin" valueType="num">
                                      <p:cBhvr additive="base">
                                        <p:cTn id="32" dur="500" fill="hold"/>
                                        <p:tgtEl>
                                          <p:spTgt spid="4715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7158"/>
                                        </p:tgtEl>
                                        <p:attrNameLst>
                                          <p:attrName>style.visibility</p:attrName>
                                        </p:attrNameLst>
                                      </p:cBhvr>
                                      <p:to>
                                        <p:strVal val="visible"/>
                                      </p:to>
                                    </p:set>
                                    <p:anim calcmode="lin" valueType="num">
                                      <p:cBhvr additive="base">
                                        <p:cTn id="35" dur="500" fill="hold"/>
                                        <p:tgtEl>
                                          <p:spTgt spid="47158"/>
                                        </p:tgtEl>
                                        <p:attrNameLst>
                                          <p:attrName>ppt_x</p:attrName>
                                        </p:attrNameLst>
                                      </p:cBhvr>
                                      <p:tavLst>
                                        <p:tav tm="0">
                                          <p:val>
                                            <p:strVal val="#ppt_x"/>
                                          </p:val>
                                        </p:tav>
                                        <p:tav tm="100000">
                                          <p:val>
                                            <p:strVal val="#ppt_x"/>
                                          </p:val>
                                        </p:tav>
                                      </p:tavLst>
                                    </p:anim>
                                    <p:anim calcmode="lin" valueType="num">
                                      <p:cBhvr additive="base">
                                        <p:cTn id="36" dur="500" fill="hold"/>
                                        <p:tgtEl>
                                          <p:spTgt spid="4715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7159"/>
                                        </p:tgtEl>
                                        <p:attrNameLst>
                                          <p:attrName>style.visibility</p:attrName>
                                        </p:attrNameLst>
                                      </p:cBhvr>
                                      <p:to>
                                        <p:strVal val="visible"/>
                                      </p:to>
                                    </p:set>
                                    <p:anim calcmode="lin" valueType="num">
                                      <p:cBhvr additive="base">
                                        <p:cTn id="39" dur="500" fill="hold"/>
                                        <p:tgtEl>
                                          <p:spTgt spid="47159"/>
                                        </p:tgtEl>
                                        <p:attrNameLst>
                                          <p:attrName>ppt_x</p:attrName>
                                        </p:attrNameLst>
                                      </p:cBhvr>
                                      <p:tavLst>
                                        <p:tav tm="0">
                                          <p:val>
                                            <p:strVal val="#ppt_x"/>
                                          </p:val>
                                        </p:tav>
                                        <p:tav tm="100000">
                                          <p:val>
                                            <p:strVal val="#ppt_x"/>
                                          </p:val>
                                        </p:tav>
                                      </p:tavLst>
                                    </p:anim>
                                    <p:anim calcmode="lin" valueType="num">
                                      <p:cBhvr additive="base">
                                        <p:cTn id="40" dur="500" fill="hold"/>
                                        <p:tgtEl>
                                          <p:spTgt spid="4715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7160"/>
                                        </p:tgtEl>
                                        <p:attrNameLst>
                                          <p:attrName>style.visibility</p:attrName>
                                        </p:attrNameLst>
                                      </p:cBhvr>
                                      <p:to>
                                        <p:strVal val="visible"/>
                                      </p:to>
                                    </p:set>
                                    <p:anim calcmode="lin" valueType="num">
                                      <p:cBhvr additive="base">
                                        <p:cTn id="43" dur="500" fill="hold"/>
                                        <p:tgtEl>
                                          <p:spTgt spid="47160"/>
                                        </p:tgtEl>
                                        <p:attrNameLst>
                                          <p:attrName>ppt_x</p:attrName>
                                        </p:attrNameLst>
                                      </p:cBhvr>
                                      <p:tavLst>
                                        <p:tav tm="0">
                                          <p:val>
                                            <p:strVal val="#ppt_x"/>
                                          </p:val>
                                        </p:tav>
                                        <p:tav tm="100000">
                                          <p:val>
                                            <p:strVal val="#ppt_x"/>
                                          </p:val>
                                        </p:tav>
                                      </p:tavLst>
                                    </p:anim>
                                    <p:anim calcmode="lin" valueType="num">
                                      <p:cBhvr additive="base">
                                        <p:cTn id="44" dur="500" fill="hold"/>
                                        <p:tgtEl>
                                          <p:spTgt spid="4716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7161"/>
                                        </p:tgtEl>
                                        <p:attrNameLst>
                                          <p:attrName>style.visibility</p:attrName>
                                        </p:attrNameLst>
                                      </p:cBhvr>
                                      <p:to>
                                        <p:strVal val="visible"/>
                                      </p:to>
                                    </p:set>
                                    <p:anim calcmode="lin" valueType="num">
                                      <p:cBhvr additive="base">
                                        <p:cTn id="47" dur="500" fill="hold"/>
                                        <p:tgtEl>
                                          <p:spTgt spid="47161"/>
                                        </p:tgtEl>
                                        <p:attrNameLst>
                                          <p:attrName>ppt_x</p:attrName>
                                        </p:attrNameLst>
                                      </p:cBhvr>
                                      <p:tavLst>
                                        <p:tav tm="0">
                                          <p:val>
                                            <p:strVal val="#ppt_x"/>
                                          </p:val>
                                        </p:tav>
                                        <p:tav tm="100000">
                                          <p:val>
                                            <p:strVal val="#ppt_x"/>
                                          </p:val>
                                        </p:tav>
                                      </p:tavLst>
                                    </p:anim>
                                    <p:anim calcmode="lin" valueType="num">
                                      <p:cBhvr additive="base">
                                        <p:cTn id="48" dur="500" fill="hold"/>
                                        <p:tgtEl>
                                          <p:spTgt spid="4716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7162"/>
                                        </p:tgtEl>
                                        <p:attrNameLst>
                                          <p:attrName>style.visibility</p:attrName>
                                        </p:attrNameLst>
                                      </p:cBhvr>
                                      <p:to>
                                        <p:strVal val="visible"/>
                                      </p:to>
                                    </p:set>
                                    <p:anim calcmode="lin" valueType="num">
                                      <p:cBhvr additive="base">
                                        <p:cTn id="51" dur="500" fill="hold"/>
                                        <p:tgtEl>
                                          <p:spTgt spid="47162"/>
                                        </p:tgtEl>
                                        <p:attrNameLst>
                                          <p:attrName>ppt_x</p:attrName>
                                        </p:attrNameLst>
                                      </p:cBhvr>
                                      <p:tavLst>
                                        <p:tav tm="0">
                                          <p:val>
                                            <p:strVal val="#ppt_x"/>
                                          </p:val>
                                        </p:tav>
                                        <p:tav tm="100000">
                                          <p:val>
                                            <p:strVal val="#ppt_x"/>
                                          </p:val>
                                        </p:tav>
                                      </p:tavLst>
                                    </p:anim>
                                    <p:anim calcmode="lin" valueType="num">
                                      <p:cBhvr additive="base">
                                        <p:cTn id="52" dur="500" fill="hold"/>
                                        <p:tgtEl>
                                          <p:spTgt spid="4716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7163"/>
                                        </p:tgtEl>
                                        <p:attrNameLst>
                                          <p:attrName>style.visibility</p:attrName>
                                        </p:attrNameLst>
                                      </p:cBhvr>
                                      <p:to>
                                        <p:strVal val="visible"/>
                                      </p:to>
                                    </p:set>
                                    <p:anim calcmode="lin" valueType="num">
                                      <p:cBhvr additive="base">
                                        <p:cTn id="55" dur="500" fill="hold"/>
                                        <p:tgtEl>
                                          <p:spTgt spid="47163"/>
                                        </p:tgtEl>
                                        <p:attrNameLst>
                                          <p:attrName>ppt_x</p:attrName>
                                        </p:attrNameLst>
                                      </p:cBhvr>
                                      <p:tavLst>
                                        <p:tav tm="0">
                                          <p:val>
                                            <p:strVal val="#ppt_x"/>
                                          </p:val>
                                        </p:tav>
                                        <p:tav tm="100000">
                                          <p:val>
                                            <p:strVal val="#ppt_x"/>
                                          </p:val>
                                        </p:tav>
                                      </p:tavLst>
                                    </p:anim>
                                    <p:anim calcmode="lin" valueType="num">
                                      <p:cBhvr additive="base">
                                        <p:cTn id="56" dur="500" fill="hold"/>
                                        <p:tgtEl>
                                          <p:spTgt spid="4716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7164"/>
                                        </p:tgtEl>
                                        <p:attrNameLst>
                                          <p:attrName>style.visibility</p:attrName>
                                        </p:attrNameLst>
                                      </p:cBhvr>
                                      <p:to>
                                        <p:strVal val="visible"/>
                                      </p:to>
                                    </p:set>
                                    <p:anim calcmode="lin" valueType="num">
                                      <p:cBhvr additive="base">
                                        <p:cTn id="59" dur="500" fill="hold"/>
                                        <p:tgtEl>
                                          <p:spTgt spid="47164"/>
                                        </p:tgtEl>
                                        <p:attrNameLst>
                                          <p:attrName>ppt_x</p:attrName>
                                        </p:attrNameLst>
                                      </p:cBhvr>
                                      <p:tavLst>
                                        <p:tav tm="0">
                                          <p:val>
                                            <p:strVal val="#ppt_x"/>
                                          </p:val>
                                        </p:tav>
                                        <p:tav tm="100000">
                                          <p:val>
                                            <p:strVal val="#ppt_x"/>
                                          </p:val>
                                        </p:tav>
                                      </p:tavLst>
                                    </p:anim>
                                    <p:anim calcmode="lin" valueType="num">
                                      <p:cBhvr additive="base">
                                        <p:cTn id="60" dur="500" fill="hold"/>
                                        <p:tgtEl>
                                          <p:spTgt spid="4716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7165"/>
                                        </p:tgtEl>
                                        <p:attrNameLst>
                                          <p:attrName>style.visibility</p:attrName>
                                        </p:attrNameLst>
                                      </p:cBhvr>
                                      <p:to>
                                        <p:strVal val="visible"/>
                                      </p:to>
                                    </p:set>
                                    <p:anim calcmode="lin" valueType="num">
                                      <p:cBhvr additive="base">
                                        <p:cTn id="63" dur="500" fill="hold"/>
                                        <p:tgtEl>
                                          <p:spTgt spid="47165"/>
                                        </p:tgtEl>
                                        <p:attrNameLst>
                                          <p:attrName>ppt_x</p:attrName>
                                        </p:attrNameLst>
                                      </p:cBhvr>
                                      <p:tavLst>
                                        <p:tav tm="0">
                                          <p:val>
                                            <p:strVal val="#ppt_x"/>
                                          </p:val>
                                        </p:tav>
                                        <p:tav tm="100000">
                                          <p:val>
                                            <p:strVal val="#ppt_x"/>
                                          </p:val>
                                        </p:tav>
                                      </p:tavLst>
                                    </p:anim>
                                    <p:anim calcmode="lin" valueType="num">
                                      <p:cBhvr additive="base">
                                        <p:cTn id="64" dur="500" fill="hold"/>
                                        <p:tgtEl>
                                          <p:spTgt spid="4716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7166"/>
                                        </p:tgtEl>
                                        <p:attrNameLst>
                                          <p:attrName>style.visibility</p:attrName>
                                        </p:attrNameLst>
                                      </p:cBhvr>
                                      <p:to>
                                        <p:strVal val="visible"/>
                                      </p:to>
                                    </p:set>
                                    <p:anim calcmode="lin" valueType="num">
                                      <p:cBhvr additive="base">
                                        <p:cTn id="67" dur="500" fill="hold"/>
                                        <p:tgtEl>
                                          <p:spTgt spid="47166"/>
                                        </p:tgtEl>
                                        <p:attrNameLst>
                                          <p:attrName>ppt_x</p:attrName>
                                        </p:attrNameLst>
                                      </p:cBhvr>
                                      <p:tavLst>
                                        <p:tav tm="0">
                                          <p:val>
                                            <p:strVal val="#ppt_x"/>
                                          </p:val>
                                        </p:tav>
                                        <p:tav tm="100000">
                                          <p:val>
                                            <p:strVal val="#ppt_x"/>
                                          </p:val>
                                        </p:tav>
                                      </p:tavLst>
                                    </p:anim>
                                    <p:anim calcmode="lin" valueType="num">
                                      <p:cBhvr additive="base">
                                        <p:cTn id="68" dur="500" fill="hold"/>
                                        <p:tgtEl>
                                          <p:spTgt spid="4716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7167"/>
                                        </p:tgtEl>
                                        <p:attrNameLst>
                                          <p:attrName>style.visibility</p:attrName>
                                        </p:attrNameLst>
                                      </p:cBhvr>
                                      <p:to>
                                        <p:strVal val="visible"/>
                                      </p:to>
                                    </p:set>
                                    <p:anim calcmode="lin" valueType="num">
                                      <p:cBhvr additive="base">
                                        <p:cTn id="71" dur="500" fill="hold"/>
                                        <p:tgtEl>
                                          <p:spTgt spid="47167"/>
                                        </p:tgtEl>
                                        <p:attrNameLst>
                                          <p:attrName>ppt_x</p:attrName>
                                        </p:attrNameLst>
                                      </p:cBhvr>
                                      <p:tavLst>
                                        <p:tav tm="0">
                                          <p:val>
                                            <p:strVal val="#ppt_x"/>
                                          </p:val>
                                        </p:tav>
                                        <p:tav tm="100000">
                                          <p:val>
                                            <p:strVal val="#ppt_x"/>
                                          </p:val>
                                        </p:tav>
                                      </p:tavLst>
                                    </p:anim>
                                    <p:anim calcmode="lin" valueType="num">
                                      <p:cBhvr additive="base">
                                        <p:cTn id="72" dur="500" fill="hold"/>
                                        <p:tgtEl>
                                          <p:spTgt spid="4716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7168"/>
                                        </p:tgtEl>
                                        <p:attrNameLst>
                                          <p:attrName>style.visibility</p:attrName>
                                        </p:attrNameLst>
                                      </p:cBhvr>
                                      <p:to>
                                        <p:strVal val="visible"/>
                                      </p:to>
                                    </p:set>
                                    <p:anim calcmode="lin" valueType="num">
                                      <p:cBhvr additive="base">
                                        <p:cTn id="75" dur="500" fill="hold"/>
                                        <p:tgtEl>
                                          <p:spTgt spid="47168"/>
                                        </p:tgtEl>
                                        <p:attrNameLst>
                                          <p:attrName>ppt_x</p:attrName>
                                        </p:attrNameLst>
                                      </p:cBhvr>
                                      <p:tavLst>
                                        <p:tav tm="0">
                                          <p:val>
                                            <p:strVal val="#ppt_x"/>
                                          </p:val>
                                        </p:tav>
                                        <p:tav tm="100000">
                                          <p:val>
                                            <p:strVal val="#ppt_x"/>
                                          </p:val>
                                        </p:tav>
                                      </p:tavLst>
                                    </p:anim>
                                    <p:anim calcmode="lin" valueType="num">
                                      <p:cBhvr additive="base">
                                        <p:cTn id="76" dur="500" fill="hold"/>
                                        <p:tgtEl>
                                          <p:spTgt spid="4716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7169"/>
                                        </p:tgtEl>
                                        <p:attrNameLst>
                                          <p:attrName>style.visibility</p:attrName>
                                        </p:attrNameLst>
                                      </p:cBhvr>
                                      <p:to>
                                        <p:strVal val="visible"/>
                                      </p:to>
                                    </p:set>
                                    <p:anim calcmode="lin" valueType="num">
                                      <p:cBhvr additive="base">
                                        <p:cTn id="79" dur="500" fill="hold"/>
                                        <p:tgtEl>
                                          <p:spTgt spid="47169"/>
                                        </p:tgtEl>
                                        <p:attrNameLst>
                                          <p:attrName>ppt_x</p:attrName>
                                        </p:attrNameLst>
                                      </p:cBhvr>
                                      <p:tavLst>
                                        <p:tav tm="0">
                                          <p:val>
                                            <p:strVal val="#ppt_x"/>
                                          </p:val>
                                        </p:tav>
                                        <p:tav tm="100000">
                                          <p:val>
                                            <p:strVal val="#ppt_x"/>
                                          </p:val>
                                        </p:tav>
                                      </p:tavLst>
                                    </p:anim>
                                    <p:anim calcmode="lin" valueType="num">
                                      <p:cBhvr additive="base">
                                        <p:cTn id="80" dur="500" fill="hold"/>
                                        <p:tgtEl>
                                          <p:spTgt spid="4716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7170"/>
                                        </p:tgtEl>
                                        <p:attrNameLst>
                                          <p:attrName>style.visibility</p:attrName>
                                        </p:attrNameLst>
                                      </p:cBhvr>
                                      <p:to>
                                        <p:strVal val="visible"/>
                                      </p:to>
                                    </p:set>
                                    <p:anim calcmode="lin" valueType="num">
                                      <p:cBhvr additive="base">
                                        <p:cTn id="83" dur="500" fill="hold"/>
                                        <p:tgtEl>
                                          <p:spTgt spid="47170"/>
                                        </p:tgtEl>
                                        <p:attrNameLst>
                                          <p:attrName>ppt_x</p:attrName>
                                        </p:attrNameLst>
                                      </p:cBhvr>
                                      <p:tavLst>
                                        <p:tav tm="0">
                                          <p:val>
                                            <p:strVal val="#ppt_x"/>
                                          </p:val>
                                        </p:tav>
                                        <p:tav tm="100000">
                                          <p:val>
                                            <p:strVal val="#ppt_x"/>
                                          </p:val>
                                        </p:tav>
                                      </p:tavLst>
                                    </p:anim>
                                    <p:anim calcmode="lin" valueType="num">
                                      <p:cBhvr additive="base">
                                        <p:cTn id="84" dur="500" fill="hold"/>
                                        <p:tgtEl>
                                          <p:spTgt spid="4717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7171"/>
                                        </p:tgtEl>
                                        <p:attrNameLst>
                                          <p:attrName>style.visibility</p:attrName>
                                        </p:attrNameLst>
                                      </p:cBhvr>
                                      <p:to>
                                        <p:strVal val="visible"/>
                                      </p:to>
                                    </p:set>
                                    <p:anim calcmode="lin" valueType="num">
                                      <p:cBhvr additive="base">
                                        <p:cTn id="87" dur="500" fill="hold"/>
                                        <p:tgtEl>
                                          <p:spTgt spid="47171"/>
                                        </p:tgtEl>
                                        <p:attrNameLst>
                                          <p:attrName>ppt_x</p:attrName>
                                        </p:attrNameLst>
                                      </p:cBhvr>
                                      <p:tavLst>
                                        <p:tav tm="0">
                                          <p:val>
                                            <p:strVal val="#ppt_x"/>
                                          </p:val>
                                        </p:tav>
                                        <p:tav tm="100000">
                                          <p:val>
                                            <p:strVal val="#ppt_x"/>
                                          </p:val>
                                        </p:tav>
                                      </p:tavLst>
                                    </p:anim>
                                    <p:anim calcmode="lin" valueType="num">
                                      <p:cBhvr additive="base">
                                        <p:cTn id="88" dur="500" fill="hold"/>
                                        <p:tgtEl>
                                          <p:spTgt spid="4717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7172"/>
                                        </p:tgtEl>
                                        <p:attrNameLst>
                                          <p:attrName>style.visibility</p:attrName>
                                        </p:attrNameLst>
                                      </p:cBhvr>
                                      <p:to>
                                        <p:strVal val="visible"/>
                                      </p:to>
                                    </p:set>
                                    <p:anim calcmode="lin" valueType="num">
                                      <p:cBhvr additive="base">
                                        <p:cTn id="91" dur="500" fill="hold"/>
                                        <p:tgtEl>
                                          <p:spTgt spid="47172"/>
                                        </p:tgtEl>
                                        <p:attrNameLst>
                                          <p:attrName>ppt_x</p:attrName>
                                        </p:attrNameLst>
                                      </p:cBhvr>
                                      <p:tavLst>
                                        <p:tav tm="0">
                                          <p:val>
                                            <p:strVal val="#ppt_x"/>
                                          </p:val>
                                        </p:tav>
                                        <p:tav tm="100000">
                                          <p:val>
                                            <p:strVal val="#ppt_x"/>
                                          </p:val>
                                        </p:tav>
                                      </p:tavLst>
                                    </p:anim>
                                    <p:anim calcmode="lin" valueType="num">
                                      <p:cBhvr additive="base">
                                        <p:cTn id="92" dur="500" fill="hold"/>
                                        <p:tgtEl>
                                          <p:spTgt spid="4717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7173"/>
                                        </p:tgtEl>
                                        <p:attrNameLst>
                                          <p:attrName>style.visibility</p:attrName>
                                        </p:attrNameLst>
                                      </p:cBhvr>
                                      <p:to>
                                        <p:strVal val="visible"/>
                                      </p:to>
                                    </p:set>
                                    <p:anim calcmode="lin" valueType="num">
                                      <p:cBhvr additive="base">
                                        <p:cTn id="95" dur="500" fill="hold"/>
                                        <p:tgtEl>
                                          <p:spTgt spid="47173"/>
                                        </p:tgtEl>
                                        <p:attrNameLst>
                                          <p:attrName>ppt_x</p:attrName>
                                        </p:attrNameLst>
                                      </p:cBhvr>
                                      <p:tavLst>
                                        <p:tav tm="0">
                                          <p:val>
                                            <p:strVal val="#ppt_x"/>
                                          </p:val>
                                        </p:tav>
                                        <p:tav tm="100000">
                                          <p:val>
                                            <p:strVal val="#ppt_x"/>
                                          </p:val>
                                        </p:tav>
                                      </p:tavLst>
                                    </p:anim>
                                    <p:anim calcmode="lin" valueType="num">
                                      <p:cBhvr additive="base">
                                        <p:cTn id="96" dur="500" fill="hold"/>
                                        <p:tgtEl>
                                          <p:spTgt spid="4717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7174"/>
                                        </p:tgtEl>
                                        <p:attrNameLst>
                                          <p:attrName>style.visibility</p:attrName>
                                        </p:attrNameLst>
                                      </p:cBhvr>
                                      <p:to>
                                        <p:strVal val="visible"/>
                                      </p:to>
                                    </p:set>
                                    <p:anim calcmode="lin" valueType="num">
                                      <p:cBhvr additive="base">
                                        <p:cTn id="99" dur="500" fill="hold"/>
                                        <p:tgtEl>
                                          <p:spTgt spid="47174"/>
                                        </p:tgtEl>
                                        <p:attrNameLst>
                                          <p:attrName>ppt_x</p:attrName>
                                        </p:attrNameLst>
                                      </p:cBhvr>
                                      <p:tavLst>
                                        <p:tav tm="0">
                                          <p:val>
                                            <p:strVal val="#ppt_x"/>
                                          </p:val>
                                        </p:tav>
                                        <p:tav tm="100000">
                                          <p:val>
                                            <p:strVal val="#ppt_x"/>
                                          </p:val>
                                        </p:tav>
                                      </p:tavLst>
                                    </p:anim>
                                    <p:anim calcmode="lin" valueType="num">
                                      <p:cBhvr additive="base">
                                        <p:cTn id="100" dur="500" fill="hold"/>
                                        <p:tgtEl>
                                          <p:spTgt spid="4717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7175"/>
                                        </p:tgtEl>
                                        <p:attrNameLst>
                                          <p:attrName>style.visibility</p:attrName>
                                        </p:attrNameLst>
                                      </p:cBhvr>
                                      <p:to>
                                        <p:strVal val="visible"/>
                                      </p:to>
                                    </p:set>
                                    <p:anim calcmode="lin" valueType="num">
                                      <p:cBhvr additive="base">
                                        <p:cTn id="103" dur="500" fill="hold"/>
                                        <p:tgtEl>
                                          <p:spTgt spid="47175"/>
                                        </p:tgtEl>
                                        <p:attrNameLst>
                                          <p:attrName>ppt_x</p:attrName>
                                        </p:attrNameLst>
                                      </p:cBhvr>
                                      <p:tavLst>
                                        <p:tav tm="0">
                                          <p:val>
                                            <p:strVal val="#ppt_x"/>
                                          </p:val>
                                        </p:tav>
                                        <p:tav tm="100000">
                                          <p:val>
                                            <p:strVal val="#ppt_x"/>
                                          </p:val>
                                        </p:tav>
                                      </p:tavLst>
                                    </p:anim>
                                    <p:anim calcmode="lin" valueType="num">
                                      <p:cBhvr additive="base">
                                        <p:cTn id="104" dur="500" fill="hold"/>
                                        <p:tgtEl>
                                          <p:spTgt spid="4717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7176"/>
                                        </p:tgtEl>
                                        <p:attrNameLst>
                                          <p:attrName>style.visibility</p:attrName>
                                        </p:attrNameLst>
                                      </p:cBhvr>
                                      <p:to>
                                        <p:strVal val="visible"/>
                                      </p:to>
                                    </p:set>
                                    <p:anim calcmode="lin" valueType="num">
                                      <p:cBhvr additive="base">
                                        <p:cTn id="107" dur="500" fill="hold"/>
                                        <p:tgtEl>
                                          <p:spTgt spid="47176"/>
                                        </p:tgtEl>
                                        <p:attrNameLst>
                                          <p:attrName>ppt_x</p:attrName>
                                        </p:attrNameLst>
                                      </p:cBhvr>
                                      <p:tavLst>
                                        <p:tav tm="0">
                                          <p:val>
                                            <p:strVal val="#ppt_x"/>
                                          </p:val>
                                        </p:tav>
                                        <p:tav tm="100000">
                                          <p:val>
                                            <p:strVal val="#ppt_x"/>
                                          </p:val>
                                        </p:tav>
                                      </p:tavLst>
                                    </p:anim>
                                    <p:anim calcmode="lin" valueType="num">
                                      <p:cBhvr additive="base">
                                        <p:cTn id="108" dur="500" fill="hold"/>
                                        <p:tgtEl>
                                          <p:spTgt spid="4717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7177"/>
                                        </p:tgtEl>
                                        <p:attrNameLst>
                                          <p:attrName>style.visibility</p:attrName>
                                        </p:attrNameLst>
                                      </p:cBhvr>
                                      <p:to>
                                        <p:strVal val="visible"/>
                                      </p:to>
                                    </p:set>
                                    <p:anim calcmode="lin" valueType="num">
                                      <p:cBhvr additive="base">
                                        <p:cTn id="111" dur="500" fill="hold"/>
                                        <p:tgtEl>
                                          <p:spTgt spid="47177"/>
                                        </p:tgtEl>
                                        <p:attrNameLst>
                                          <p:attrName>ppt_x</p:attrName>
                                        </p:attrNameLst>
                                      </p:cBhvr>
                                      <p:tavLst>
                                        <p:tav tm="0">
                                          <p:val>
                                            <p:strVal val="#ppt_x"/>
                                          </p:val>
                                        </p:tav>
                                        <p:tav tm="100000">
                                          <p:val>
                                            <p:strVal val="#ppt_x"/>
                                          </p:val>
                                        </p:tav>
                                      </p:tavLst>
                                    </p:anim>
                                    <p:anim calcmode="lin" valueType="num">
                                      <p:cBhvr additive="base">
                                        <p:cTn id="112" dur="500" fill="hold"/>
                                        <p:tgtEl>
                                          <p:spTgt spid="4717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178"/>
                                        </p:tgtEl>
                                        <p:attrNameLst>
                                          <p:attrName>style.visibility</p:attrName>
                                        </p:attrNameLst>
                                      </p:cBhvr>
                                      <p:to>
                                        <p:strVal val="visible"/>
                                      </p:to>
                                    </p:set>
                                    <p:anim calcmode="lin" valueType="num">
                                      <p:cBhvr additive="base">
                                        <p:cTn id="115" dur="500" fill="hold"/>
                                        <p:tgtEl>
                                          <p:spTgt spid="47178"/>
                                        </p:tgtEl>
                                        <p:attrNameLst>
                                          <p:attrName>ppt_x</p:attrName>
                                        </p:attrNameLst>
                                      </p:cBhvr>
                                      <p:tavLst>
                                        <p:tav tm="0">
                                          <p:val>
                                            <p:strVal val="#ppt_x"/>
                                          </p:val>
                                        </p:tav>
                                        <p:tav tm="100000">
                                          <p:val>
                                            <p:strVal val="#ppt_x"/>
                                          </p:val>
                                        </p:tav>
                                      </p:tavLst>
                                    </p:anim>
                                    <p:anim calcmode="lin" valueType="num">
                                      <p:cBhvr additive="base">
                                        <p:cTn id="116" dur="500" fill="hold"/>
                                        <p:tgtEl>
                                          <p:spTgt spid="4717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7179"/>
                                        </p:tgtEl>
                                        <p:attrNameLst>
                                          <p:attrName>style.visibility</p:attrName>
                                        </p:attrNameLst>
                                      </p:cBhvr>
                                      <p:to>
                                        <p:strVal val="visible"/>
                                      </p:to>
                                    </p:set>
                                    <p:anim calcmode="lin" valueType="num">
                                      <p:cBhvr additive="base">
                                        <p:cTn id="119" dur="500" fill="hold"/>
                                        <p:tgtEl>
                                          <p:spTgt spid="47179"/>
                                        </p:tgtEl>
                                        <p:attrNameLst>
                                          <p:attrName>ppt_x</p:attrName>
                                        </p:attrNameLst>
                                      </p:cBhvr>
                                      <p:tavLst>
                                        <p:tav tm="0">
                                          <p:val>
                                            <p:strVal val="#ppt_x"/>
                                          </p:val>
                                        </p:tav>
                                        <p:tav tm="100000">
                                          <p:val>
                                            <p:strVal val="#ppt_x"/>
                                          </p:val>
                                        </p:tav>
                                      </p:tavLst>
                                    </p:anim>
                                    <p:anim calcmode="lin" valueType="num">
                                      <p:cBhvr additive="base">
                                        <p:cTn id="120" dur="500" fill="hold"/>
                                        <p:tgtEl>
                                          <p:spTgt spid="4717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7180"/>
                                        </p:tgtEl>
                                        <p:attrNameLst>
                                          <p:attrName>style.visibility</p:attrName>
                                        </p:attrNameLst>
                                      </p:cBhvr>
                                      <p:to>
                                        <p:strVal val="visible"/>
                                      </p:to>
                                    </p:set>
                                    <p:anim calcmode="lin" valueType="num">
                                      <p:cBhvr additive="base">
                                        <p:cTn id="123" dur="500" fill="hold"/>
                                        <p:tgtEl>
                                          <p:spTgt spid="47180"/>
                                        </p:tgtEl>
                                        <p:attrNameLst>
                                          <p:attrName>ppt_x</p:attrName>
                                        </p:attrNameLst>
                                      </p:cBhvr>
                                      <p:tavLst>
                                        <p:tav tm="0">
                                          <p:val>
                                            <p:strVal val="#ppt_x"/>
                                          </p:val>
                                        </p:tav>
                                        <p:tav tm="100000">
                                          <p:val>
                                            <p:strVal val="#ppt_x"/>
                                          </p:val>
                                        </p:tav>
                                      </p:tavLst>
                                    </p:anim>
                                    <p:anim calcmode="lin" valueType="num">
                                      <p:cBhvr additive="base">
                                        <p:cTn id="124" dur="500" fill="hold"/>
                                        <p:tgtEl>
                                          <p:spTgt spid="4718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181"/>
                                        </p:tgtEl>
                                        <p:attrNameLst>
                                          <p:attrName>style.visibility</p:attrName>
                                        </p:attrNameLst>
                                      </p:cBhvr>
                                      <p:to>
                                        <p:strVal val="visible"/>
                                      </p:to>
                                    </p:set>
                                    <p:anim calcmode="lin" valueType="num">
                                      <p:cBhvr additive="base">
                                        <p:cTn id="127" dur="500" fill="hold"/>
                                        <p:tgtEl>
                                          <p:spTgt spid="47181"/>
                                        </p:tgtEl>
                                        <p:attrNameLst>
                                          <p:attrName>ppt_x</p:attrName>
                                        </p:attrNameLst>
                                      </p:cBhvr>
                                      <p:tavLst>
                                        <p:tav tm="0">
                                          <p:val>
                                            <p:strVal val="#ppt_x"/>
                                          </p:val>
                                        </p:tav>
                                        <p:tav tm="100000">
                                          <p:val>
                                            <p:strVal val="#ppt_x"/>
                                          </p:val>
                                        </p:tav>
                                      </p:tavLst>
                                    </p:anim>
                                    <p:anim calcmode="lin" valueType="num">
                                      <p:cBhvr additive="base">
                                        <p:cTn id="128" dur="500" fill="hold"/>
                                        <p:tgtEl>
                                          <p:spTgt spid="4718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7182"/>
                                        </p:tgtEl>
                                        <p:attrNameLst>
                                          <p:attrName>style.visibility</p:attrName>
                                        </p:attrNameLst>
                                      </p:cBhvr>
                                      <p:to>
                                        <p:strVal val="visible"/>
                                      </p:to>
                                    </p:set>
                                    <p:anim calcmode="lin" valueType="num">
                                      <p:cBhvr additive="base">
                                        <p:cTn id="131" dur="500" fill="hold"/>
                                        <p:tgtEl>
                                          <p:spTgt spid="47182"/>
                                        </p:tgtEl>
                                        <p:attrNameLst>
                                          <p:attrName>ppt_x</p:attrName>
                                        </p:attrNameLst>
                                      </p:cBhvr>
                                      <p:tavLst>
                                        <p:tav tm="0">
                                          <p:val>
                                            <p:strVal val="#ppt_x"/>
                                          </p:val>
                                        </p:tav>
                                        <p:tav tm="100000">
                                          <p:val>
                                            <p:strVal val="#ppt_x"/>
                                          </p:val>
                                        </p:tav>
                                      </p:tavLst>
                                    </p:anim>
                                    <p:anim calcmode="lin" valueType="num">
                                      <p:cBhvr additive="base">
                                        <p:cTn id="132" dur="500" fill="hold"/>
                                        <p:tgtEl>
                                          <p:spTgt spid="4718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7183"/>
                                        </p:tgtEl>
                                        <p:attrNameLst>
                                          <p:attrName>style.visibility</p:attrName>
                                        </p:attrNameLst>
                                      </p:cBhvr>
                                      <p:to>
                                        <p:strVal val="visible"/>
                                      </p:to>
                                    </p:set>
                                    <p:anim calcmode="lin" valueType="num">
                                      <p:cBhvr additive="base">
                                        <p:cTn id="135" dur="500" fill="hold"/>
                                        <p:tgtEl>
                                          <p:spTgt spid="47183"/>
                                        </p:tgtEl>
                                        <p:attrNameLst>
                                          <p:attrName>ppt_x</p:attrName>
                                        </p:attrNameLst>
                                      </p:cBhvr>
                                      <p:tavLst>
                                        <p:tav tm="0">
                                          <p:val>
                                            <p:strVal val="#ppt_x"/>
                                          </p:val>
                                        </p:tav>
                                        <p:tav tm="100000">
                                          <p:val>
                                            <p:strVal val="#ppt_x"/>
                                          </p:val>
                                        </p:tav>
                                      </p:tavLst>
                                    </p:anim>
                                    <p:anim calcmode="lin" valueType="num">
                                      <p:cBhvr additive="base">
                                        <p:cTn id="136" dur="500" fill="hold"/>
                                        <p:tgtEl>
                                          <p:spTgt spid="4718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184"/>
                                        </p:tgtEl>
                                        <p:attrNameLst>
                                          <p:attrName>style.visibility</p:attrName>
                                        </p:attrNameLst>
                                      </p:cBhvr>
                                      <p:to>
                                        <p:strVal val="visible"/>
                                      </p:to>
                                    </p:set>
                                    <p:anim calcmode="lin" valueType="num">
                                      <p:cBhvr additive="base">
                                        <p:cTn id="139" dur="500" fill="hold"/>
                                        <p:tgtEl>
                                          <p:spTgt spid="47184"/>
                                        </p:tgtEl>
                                        <p:attrNameLst>
                                          <p:attrName>ppt_x</p:attrName>
                                        </p:attrNameLst>
                                      </p:cBhvr>
                                      <p:tavLst>
                                        <p:tav tm="0">
                                          <p:val>
                                            <p:strVal val="#ppt_x"/>
                                          </p:val>
                                        </p:tav>
                                        <p:tav tm="100000">
                                          <p:val>
                                            <p:strVal val="#ppt_x"/>
                                          </p:val>
                                        </p:tav>
                                      </p:tavLst>
                                    </p:anim>
                                    <p:anim calcmode="lin" valueType="num">
                                      <p:cBhvr additive="base">
                                        <p:cTn id="140" dur="500" fill="hold"/>
                                        <p:tgtEl>
                                          <p:spTgt spid="4718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7185"/>
                                        </p:tgtEl>
                                        <p:attrNameLst>
                                          <p:attrName>style.visibility</p:attrName>
                                        </p:attrNameLst>
                                      </p:cBhvr>
                                      <p:to>
                                        <p:strVal val="visible"/>
                                      </p:to>
                                    </p:set>
                                    <p:anim calcmode="lin" valueType="num">
                                      <p:cBhvr additive="base">
                                        <p:cTn id="143" dur="500" fill="hold"/>
                                        <p:tgtEl>
                                          <p:spTgt spid="47185"/>
                                        </p:tgtEl>
                                        <p:attrNameLst>
                                          <p:attrName>ppt_x</p:attrName>
                                        </p:attrNameLst>
                                      </p:cBhvr>
                                      <p:tavLst>
                                        <p:tav tm="0">
                                          <p:val>
                                            <p:strVal val="#ppt_x"/>
                                          </p:val>
                                        </p:tav>
                                        <p:tav tm="100000">
                                          <p:val>
                                            <p:strVal val="#ppt_x"/>
                                          </p:val>
                                        </p:tav>
                                      </p:tavLst>
                                    </p:anim>
                                    <p:anim calcmode="lin" valueType="num">
                                      <p:cBhvr additive="base">
                                        <p:cTn id="144" dur="500" fill="hold"/>
                                        <p:tgtEl>
                                          <p:spTgt spid="4718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7186"/>
                                        </p:tgtEl>
                                        <p:attrNameLst>
                                          <p:attrName>style.visibility</p:attrName>
                                        </p:attrNameLst>
                                      </p:cBhvr>
                                      <p:to>
                                        <p:strVal val="visible"/>
                                      </p:to>
                                    </p:set>
                                    <p:anim calcmode="lin" valueType="num">
                                      <p:cBhvr additive="base">
                                        <p:cTn id="147" dur="500" fill="hold"/>
                                        <p:tgtEl>
                                          <p:spTgt spid="47186"/>
                                        </p:tgtEl>
                                        <p:attrNameLst>
                                          <p:attrName>ppt_x</p:attrName>
                                        </p:attrNameLst>
                                      </p:cBhvr>
                                      <p:tavLst>
                                        <p:tav tm="0">
                                          <p:val>
                                            <p:strVal val="#ppt_x"/>
                                          </p:val>
                                        </p:tav>
                                        <p:tav tm="100000">
                                          <p:val>
                                            <p:strVal val="#ppt_x"/>
                                          </p:val>
                                        </p:tav>
                                      </p:tavLst>
                                    </p:anim>
                                    <p:anim calcmode="lin" valueType="num">
                                      <p:cBhvr additive="base">
                                        <p:cTn id="148" dur="500" fill="hold"/>
                                        <p:tgtEl>
                                          <p:spTgt spid="4718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187"/>
                                        </p:tgtEl>
                                        <p:attrNameLst>
                                          <p:attrName>style.visibility</p:attrName>
                                        </p:attrNameLst>
                                      </p:cBhvr>
                                      <p:to>
                                        <p:strVal val="visible"/>
                                      </p:to>
                                    </p:set>
                                    <p:anim calcmode="lin" valueType="num">
                                      <p:cBhvr additive="base">
                                        <p:cTn id="151" dur="500" fill="hold"/>
                                        <p:tgtEl>
                                          <p:spTgt spid="47187"/>
                                        </p:tgtEl>
                                        <p:attrNameLst>
                                          <p:attrName>ppt_x</p:attrName>
                                        </p:attrNameLst>
                                      </p:cBhvr>
                                      <p:tavLst>
                                        <p:tav tm="0">
                                          <p:val>
                                            <p:strVal val="#ppt_x"/>
                                          </p:val>
                                        </p:tav>
                                        <p:tav tm="100000">
                                          <p:val>
                                            <p:strVal val="#ppt_x"/>
                                          </p:val>
                                        </p:tav>
                                      </p:tavLst>
                                    </p:anim>
                                    <p:anim calcmode="lin" valueType="num">
                                      <p:cBhvr additive="base">
                                        <p:cTn id="152" dur="500" fill="hold"/>
                                        <p:tgtEl>
                                          <p:spTgt spid="4718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7188"/>
                                        </p:tgtEl>
                                        <p:attrNameLst>
                                          <p:attrName>style.visibility</p:attrName>
                                        </p:attrNameLst>
                                      </p:cBhvr>
                                      <p:to>
                                        <p:strVal val="visible"/>
                                      </p:to>
                                    </p:set>
                                    <p:anim calcmode="lin" valueType="num">
                                      <p:cBhvr additive="base">
                                        <p:cTn id="155" dur="500" fill="hold"/>
                                        <p:tgtEl>
                                          <p:spTgt spid="47188"/>
                                        </p:tgtEl>
                                        <p:attrNameLst>
                                          <p:attrName>ppt_x</p:attrName>
                                        </p:attrNameLst>
                                      </p:cBhvr>
                                      <p:tavLst>
                                        <p:tav tm="0">
                                          <p:val>
                                            <p:strVal val="#ppt_x"/>
                                          </p:val>
                                        </p:tav>
                                        <p:tav tm="100000">
                                          <p:val>
                                            <p:strVal val="#ppt_x"/>
                                          </p:val>
                                        </p:tav>
                                      </p:tavLst>
                                    </p:anim>
                                    <p:anim calcmode="lin" valueType="num">
                                      <p:cBhvr additive="base">
                                        <p:cTn id="156" dur="500" fill="hold"/>
                                        <p:tgtEl>
                                          <p:spTgt spid="4718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7189"/>
                                        </p:tgtEl>
                                        <p:attrNameLst>
                                          <p:attrName>style.visibility</p:attrName>
                                        </p:attrNameLst>
                                      </p:cBhvr>
                                      <p:to>
                                        <p:strVal val="visible"/>
                                      </p:to>
                                    </p:set>
                                    <p:anim calcmode="lin" valueType="num">
                                      <p:cBhvr additive="base">
                                        <p:cTn id="159" dur="500" fill="hold"/>
                                        <p:tgtEl>
                                          <p:spTgt spid="47189"/>
                                        </p:tgtEl>
                                        <p:attrNameLst>
                                          <p:attrName>ppt_x</p:attrName>
                                        </p:attrNameLst>
                                      </p:cBhvr>
                                      <p:tavLst>
                                        <p:tav tm="0">
                                          <p:val>
                                            <p:strVal val="#ppt_x"/>
                                          </p:val>
                                        </p:tav>
                                        <p:tav tm="100000">
                                          <p:val>
                                            <p:strVal val="#ppt_x"/>
                                          </p:val>
                                        </p:tav>
                                      </p:tavLst>
                                    </p:anim>
                                    <p:anim calcmode="lin" valueType="num">
                                      <p:cBhvr additive="base">
                                        <p:cTn id="160" dur="500" fill="hold"/>
                                        <p:tgtEl>
                                          <p:spTgt spid="4718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47190"/>
                                        </p:tgtEl>
                                        <p:attrNameLst>
                                          <p:attrName>style.visibility</p:attrName>
                                        </p:attrNameLst>
                                      </p:cBhvr>
                                      <p:to>
                                        <p:strVal val="visible"/>
                                      </p:to>
                                    </p:set>
                                    <p:anim calcmode="lin" valueType="num">
                                      <p:cBhvr additive="base">
                                        <p:cTn id="163" dur="500" fill="hold"/>
                                        <p:tgtEl>
                                          <p:spTgt spid="47190"/>
                                        </p:tgtEl>
                                        <p:attrNameLst>
                                          <p:attrName>ppt_x</p:attrName>
                                        </p:attrNameLst>
                                      </p:cBhvr>
                                      <p:tavLst>
                                        <p:tav tm="0">
                                          <p:val>
                                            <p:strVal val="#ppt_x"/>
                                          </p:val>
                                        </p:tav>
                                        <p:tav tm="100000">
                                          <p:val>
                                            <p:strVal val="#ppt_x"/>
                                          </p:val>
                                        </p:tav>
                                      </p:tavLst>
                                    </p:anim>
                                    <p:anim calcmode="lin" valueType="num">
                                      <p:cBhvr additive="base">
                                        <p:cTn id="164" dur="500" fill="hold"/>
                                        <p:tgtEl>
                                          <p:spTgt spid="4719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47191"/>
                                        </p:tgtEl>
                                        <p:attrNameLst>
                                          <p:attrName>style.visibility</p:attrName>
                                        </p:attrNameLst>
                                      </p:cBhvr>
                                      <p:to>
                                        <p:strVal val="visible"/>
                                      </p:to>
                                    </p:set>
                                    <p:anim calcmode="lin" valueType="num">
                                      <p:cBhvr additive="base">
                                        <p:cTn id="167" dur="500" fill="hold"/>
                                        <p:tgtEl>
                                          <p:spTgt spid="47191"/>
                                        </p:tgtEl>
                                        <p:attrNameLst>
                                          <p:attrName>ppt_x</p:attrName>
                                        </p:attrNameLst>
                                      </p:cBhvr>
                                      <p:tavLst>
                                        <p:tav tm="0">
                                          <p:val>
                                            <p:strVal val="#ppt_x"/>
                                          </p:val>
                                        </p:tav>
                                        <p:tav tm="100000">
                                          <p:val>
                                            <p:strVal val="#ppt_x"/>
                                          </p:val>
                                        </p:tav>
                                      </p:tavLst>
                                    </p:anim>
                                    <p:anim calcmode="lin" valueType="num">
                                      <p:cBhvr additive="base">
                                        <p:cTn id="168" dur="500" fill="hold"/>
                                        <p:tgtEl>
                                          <p:spTgt spid="4719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47192"/>
                                        </p:tgtEl>
                                        <p:attrNameLst>
                                          <p:attrName>style.visibility</p:attrName>
                                        </p:attrNameLst>
                                      </p:cBhvr>
                                      <p:to>
                                        <p:strVal val="visible"/>
                                      </p:to>
                                    </p:set>
                                    <p:anim calcmode="lin" valueType="num">
                                      <p:cBhvr additive="base">
                                        <p:cTn id="171" dur="500" fill="hold"/>
                                        <p:tgtEl>
                                          <p:spTgt spid="47192"/>
                                        </p:tgtEl>
                                        <p:attrNameLst>
                                          <p:attrName>ppt_x</p:attrName>
                                        </p:attrNameLst>
                                      </p:cBhvr>
                                      <p:tavLst>
                                        <p:tav tm="0">
                                          <p:val>
                                            <p:strVal val="#ppt_x"/>
                                          </p:val>
                                        </p:tav>
                                        <p:tav tm="100000">
                                          <p:val>
                                            <p:strVal val="#ppt_x"/>
                                          </p:val>
                                        </p:tav>
                                      </p:tavLst>
                                    </p:anim>
                                    <p:anim calcmode="lin" valueType="num">
                                      <p:cBhvr additive="base">
                                        <p:cTn id="172" dur="500" fill="hold"/>
                                        <p:tgtEl>
                                          <p:spTgt spid="4719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47193"/>
                                        </p:tgtEl>
                                        <p:attrNameLst>
                                          <p:attrName>style.visibility</p:attrName>
                                        </p:attrNameLst>
                                      </p:cBhvr>
                                      <p:to>
                                        <p:strVal val="visible"/>
                                      </p:to>
                                    </p:set>
                                    <p:anim calcmode="lin" valueType="num">
                                      <p:cBhvr additive="base">
                                        <p:cTn id="175" dur="500" fill="hold"/>
                                        <p:tgtEl>
                                          <p:spTgt spid="47193"/>
                                        </p:tgtEl>
                                        <p:attrNameLst>
                                          <p:attrName>ppt_x</p:attrName>
                                        </p:attrNameLst>
                                      </p:cBhvr>
                                      <p:tavLst>
                                        <p:tav tm="0">
                                          <p:val>
                                            <p:strVal val="#ppt_x"/>
                                          </p:val>
                                        </p:tav>
                                        <p:tav tm="100000">
                                          <p:val>
                                            <p:strVal val="#ppt_x"/>
                                          </p:val>
                                        </p:tav>
                                      </p:tavLst>
                                    </p:anim>
                                    <p:anim calcmode="lin" valueType="num">
                                      <p:cBhvr additive="base">
                                        <p:cTn id="176" dur="500" fill="hold"/>
                                        <p:tgtEl>
                                          <p:spTgt spid="4719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47194"/>
                                        </p:tgtEl>
                                        <p:attrNameLst>
                                          <p:attrName>style.visibility</p:attrName>
                                        </p:attrNameLst>
                                      </p:cBhvr>
                                      <p:to>
                                        <p:strVal val="visible"/>
                                      </p:to>
                                    </p:set>
                                    <p:anim calcmode="lin" valueType="num">
                                      <p:cBhvr additive="base">
                                        <p:cTn id="179" dur="500" fill="hold"/>
                                        <p:tgtEl>
                                          <p:spTgt spid="47194"/>
                                        </p:tgtEl>
                                        <p:attrNameLst>
                                          <p:attrName>ppt_x</p:attrName>
                                        </p:attrNameLst>
                                      </p:cBhvr>
                                      <p:tavLst>
                                        <p:tav tm="0">
                                          <p:val>
                                            <p:strVal val="#ppt_x"/>
                                          </p:val>
                                        </p:tav>
                                        <p:tav tm="100000">
                                          <p:val>
                                            <p:strVal val="#ppt_x"/>
                                          </p:val>
                                        </p:tav>
                                      </p:tavLst>
                                    </p:anim>
                                    <p:anim calcmode="lin" valueType="num">
                                      <p:cBhvr additive="base">
                                        <p:cTn id="180" dur="500" fill="hold"/>
                                        <p:tgtEl>
                                          <p:spTgt spid="4719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47195"/>
                                        </p:tgtEl>
                                        <p:attrNameLst>
                                          <p:attrName>style.visibility</p:attrName>
                                        </p:attrNameLst>
                                      </p:cBhvr>
                                      <p:to>
                                        <p:strVal val="visible"/>
                                      </p:to>
                                    </p:set>
                                    <p:anim calcmode="lin" valueType="num">
                                      <p:cBhvr additive="base">
                                        <p:cTn id="183" dur="500" fill="hold"/>
                                        <p:tgtEl>
                                          <p:spTgt spid="47195"/>
                                        </p:tgtEl>
                                        <p:attrNameLst>
                                          <p:attrName>ppt_x</p:attrName>
                                        </p:attrNameLst>
                                      </p:cBhvr>
                                      <p:tavLst>
                                        <p:tav tm="0">
                                          <p:val>
                                            <p:strVal val="#ppt_x"/>
                                          </p:val>
                                        </p:tav>
                                        <p:tav tm="100000">
                                          <p:val>
                                            <p:strVal val="#ppt_x"/>
                                          </p:val>
                                        </p:tav>
                                      </p:tavLst>
                                    </p:anim>
                                    <p:anim calcmode="lin" valueType="num">
                                      <p:cBhvr additive="base">
                                        <p:cTn id="184" dur="500" fill="hold"/>
                                        <p:tgtEl>
                                          <p:spTgt spid="4719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47196"/>
                                        </p:tgtEl>
                                        <p:attrNameLst>
                                          <p:attrName>style.visibility</p:attrName>
                                        </p:attrNameLst>
                                      </p:cBhvr>
                                      <p:to>
                                        <p:strVal val="visible"/>
                                      </p:to>
                                    </p:set>
                                    <p:anim calcmode="lin" valueType="num">
                                      <p:cBhvr additive="base">
                                        <p:cTn id="187" dur="500" fill="hold"/>
                                        <p:tgtEl>
                                          <p:spTgt spid="47196"/>
                                        </p:tgtEl>
                                        <p:attrNameLst>
                                          <p:attrName>ppt_x</p:attrName>
                                        </p:attrNameLst>
                                      </p:cBhvr>
                                      <p:tavLst>
                                        <p:tav tm="0">
                                          <p:val>
                                            <p:strVal val="#ppt_x"/>
                                          </p:val>
                                        </p:tav>
                                        <p:tav tm="100000">
                                          <p:val>
                                            <p:strVal val="#ppt_x"/>
                                          </p:val>
                                        </p:tav>
                                      </p:tavLst>
                                    </p:anim>
                                    <p:anim calcmode="lin" valueType="num">
                                      <p:cBhvr additive="base">
                                        <p:cTn id="188" dur="500" fill="hold"/>
                                        <p:tgtEl>
                                          <p:spTgt spid="4719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47197"/>
                                        </p:tgtEl>
                                        <p:attrNameLst>
                                          <p:attrName>style.visibility</p:attrName>
                                        </p:attrNameLst>
                                      </p:cBhvr>
                                      <p:to>
                                        <p:strVal val="visible"/>
                                      </p:to>
                                    </p:set>
                                    <p:anim calcmode="lin" valueType="num">
                                      <p:cBhvr additive="base">
                                        <p:cTn id="191" dur="500" fill="hold"/>
                                        <p:tgtEl>
                                          <p:spTgt spid="47197"/>
                                        </p:tgtEl>
                                        <p:attrNameLst>
                                          <p:attrName>ppt_x</p:attrName>
                                        </p:attrNameLst>
                                      </p:cBhvr>
                                      <p:tavLst>
                                        <p:tav tm="0">
                                          <p:val>
                                            <p:strVal val="#ppt_x"/>
                                          </p:val>
                                        </p:tav>
                                        <p:tav tm="100000">
                                          <p:val>
                                            <p:strVal val="#ppt_x"/>
                                          </p:val>
                                        </p:tav>
                                      </p:tavLst>
                                    </p:anim>
                                    <p:anim calcmode="lin" valueType="num">
                                      <p:cBhvr additive="base">
                                        <p:cTn id="192" dur="500" fill="hold"/>
                                        <p:tgtEl>
                                          <p:spTgt spid="4719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47198"/>
                                        </p:tgtEl>
                                        <p:attrNameLst>
                                          <p:attrName>style.visibility</p:attrName>
                                        </p:attrNameLst>
                                      </p:cBhvr>
                                      <p:to>
                                        <p:strVal val="visible"/>
                                      </p:to>
                                    </p:set>
                                    <p:anim calcmode="lin" valueType="num">
                                      <p:cBhvr additive="base">
                                        <p:cTn id="195" dur="500" fill="hold"/>
                                        <p:tgtEl>
                                          <p:spTgt spid="47198"/>
                                        </p:tgtEl>
                                        <p:attrNameLst>
                                          <p:attrName>ppt_x</p:attrName>
                                        </p:attrNameLst>
                                      </p:cBhvr>
                                      <p:tavLst>
                                        <p:tav tm="0">
                                          <p:val>
                                            <p:strVal val="#ppt_x"/>
                                          </p:val>
                                        </p:tav>
                                        <p:tav tm="100000">
                                          <p:val>
                                            <p:strVal val="#ppt_x"/>
                                          </p:val>
                                        </p:tav>
                                      </p:tavLst>
                                    </p:anim>
                                    <p:anim calcmode="lin" valueType="num">
                                      <p:cBhvr additive="base">
                                        <p:cTn id="196" dur="500" fill="hold"/>
                                        <p:tgtEl>
                                          <p:spTgt spid="4719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47199"/>
                                        </p:tgtEl>
                                        <p:attrNameLst>
                                          <p:attrName>style.visibility</p:attrName>
                                        </p:attrNameLst>
                                      </p:cBhvr>
                                      <p:to>
                                        <p:strVal val="visible"/>
                                      </p:to>
                                    </p:set>
                                    <p:anim calcmode="lin" valueType="num">
                                      <p:cBhvr additive="base">
                                        <p:cTn id="199" dur="500" fill="hold"/>
                                        <p:tgtEl>
                                          <p:spTgt spid="47199"/>
                                        </p:tgtEl>
                                        <p:attrNameLst>
                                          <p:attrName>ppt_x</p:attrName>
                                        </p:attrNameLst>
                                      </p:cBhvr>
                                      <p:tavLst>
                                        <p:tav tm="0">
                                          <p:val>
                                            <p:strVal val="#ppt_x"/>
                                          </p:val>
                                        </p:tav>
                                        <p:tav tm="100000">
                                          <p:val>
                                            <p:strVal val="#ppt_x"/>
                                          </p:val>
                                        </p:tav>
                                      </p:tavLst>
                                    </p:anim>
                                    <p:anim calcmode="lin" valueType="num">
                                      <p:cBhvr additive="base">
                                        <p:cTn id="200" dur="500" fill="hold"/>
                                        <p:tgtEl>
                                          <p:spTgt spid="4719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47200"/>
                                        </p:tgtEl>
                                        <p:attrNameLst>
                                          <p:attrName>style.visibility</p:attrName>
                                        </p:attrNameLst>
                                      </p:cBhvr>
                                      <p:to>
                                        <p:strVal val="visible"/>
                                      </p:to>
                                    </p:set>
                                    <p:anim calcmode="lin" valueType="num">
                                      <p:cBhvr additive="base">
                                        <p:cTn id="203" dur="500" fill="hold"/>
                                        <p:tgtEl>
                                          <p:spTgt spid="47200"/>
                                        </p:tgtEl>
                                        <p:attrNameLst>
                                          <p:attrName>ppt_x</p:attrName>
                                        </p:attrNameLst>
                                      </p:cBhvr>
                                      <p:tavLst>
                                        <p:tav tm="0">
                                          <p:val>
                                            <p:strVal val="#ppt_x"/>
                                          </p:val>
                                        </p:tav>
                                        <p:tav tm="100000">
                                          <p:val>
                                            <p:strVal val="#ppt_x"/>
                                          </p:val>
                                        </p:tav>
                                      </p:tavLst>
                                    </p:anim>
                                    <p:anim calcmode="lin" valueType="num">
                                      <p:cBhvr additive="base">
                                        <p:cTn id="204" dur="500" fill="hold"/>
                                        <p:tgtEl>
                                          <p:spTgt spid="4720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47201"/>
                                        </p:tgtEl>
                                        <p:attrNameLst>
                                          <p:attrName>style.visibility</p:attrName>
                                        </p:attrNameLst>
                                      </p:cBhvr>
                                      <p:to>
                                        <p:strVal val="visible"/>
                                      </p:to>
                                    </p:set>
                                    <p:anim calcmode="lin" valueType="num">
                                      <p:cBhvr additive="base">
                                        <p:cTn id="207" dur="500" fill="hold"/>
                                        <p:tgtEl>
                                          <p:spTgt spid="47201"/>
                                        </p:tgtEl>
                                        <p:attrNameLst>
                                          <p:attrName>ppt_x</p:attrName>
                                        </p:attrNameLst>
                                      </p:cBhvr>
                                      <p:tavLst>
                                        <p:tav tm="0">
                                          <p:val>
                                            <p:strVal val="#ppt_x"/>
                                          </p:val>
                                        </p:tav>
                                        <p:tav tm="100000">
                                          <p:val>
                                            <p:strVal val="#ppt_x"/>
                                          </p:val>
                                        </p:tav>
                                      </p:tavLst>
                                    </p:anim>
                                    <p:anim calcmode="lin" valueType="num">
                                      <p:cBhvr additive="base">
                                        <p:cTn id="208" dur="500" fill="hold"/>
                                        <p:tgtEl>
                                          <p:spTgt spid="4720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47202"/>
                                        </p:tgtEl>
                                        <p:attrNameLst>
                                          <p:attrName>style.visibility</p:attrName>
                                        </p:attrNameLst>
                                      </p:cBhvr>
                                      <p:to>
                                        <p:strVal val="visible"/>
                                      </p:to>
                                    </p:set>
                                    <p:anim calcmode="lin" valueType="num">
                                      <p:cBhvr additive="base">
                                        <p:cTn id="211" dur="500" fill="hold"/>
                                        <p:tgtEl>
                                          <p:spTgt spid="47202"/>
                                        </p:tgtEl>
                                        <p:attrNameLst>
                                          <p:attrName>ppt_x</p:attrName>
                                        </p:attrNameLst>
                                      </p:cBhvr>
                                      <p:tavLst>
                                        <p:tav tm="0">
                                          <p:val>
                                            <p:strVal val="#ppt_x"/>
                                          </p:val>
                                        </p:tav>
                                        <p:tav tm="100000">
                                          <p:val>
                                            <p:strVal val="#ppt_x"/>
                                          </p:val>
                                        </p:tav>
                                      </p:tavLst>
                                    </p:anim>
                                    <p:anim calcmode="lin" valueType="num">
                                      <p:cBhvr additive="base">
                                        <p:cTn id="212" dur="500" fill="hold"/>
                                        <p:tgtEl>
                                          <p:spTgt spid="4720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47203"/>
                                        </p:tgtEl>
                                        <p:attrNameLst>
                                          <p:attrName>style.visibility</p:attrName>
                                        </p:attrNameLst>
                                      </p:cBhvr>
                                      <p:to>
                                        <p:strVal val="visible"/>
                                      </p:to>
                                    </p:set>
                                    <p:anim calcmode="lin" valueType="num">
                                      <p:cBhvr additive="base">
                                        <p:cTn id="215" dur="500" fill="hold"/>
                                        <p:tgtEl>
                                          <p:spTgt spid="47203"/>
                                        </p:tgtEl>
                                        <p:attrNameLst>
                                          <p:attrName>ppt_x</p:attrName>
                                        </p:attrNameLst>
                                      </p:cBhvr>
                                      <p:tavLst>
                                        <p:tav tm="0">
                                          <p:val>
                                            <p:strVal val="#ppt_x"/>
                                          </p:val>
                                        </p:tav>
                                        <p:tav tm="100000">
                                          <p:val>
                                            <p:strVal val="#ppt_x"/>
                                          </p:val>
                                        </p:tav>
                                      </p:tavLst>
                                    </p:anim>
                                    <p:anim calcmode="lin" valueType="num">
                                      <p:cBhvr additive="base">
                                        <p:cTn id="216" dur="500" fill="hold"/>
                                        <p:tgtEl>
                                          <p:spTgt spid="4720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47204"/>
                                        </p:tgtEl>
                                        <p:attrNameLst>
                                          <p:attrName>style.visibility</p:attrName>
                                        </p:attrNameLst>
                                      </p:cBhvr>
                                      <p:to>
                                        <p:strVal val="visible"/>
                                      </p:to>
                                    </p:set>
                                    <p:anim calcmode="lin" valueType="num">
                                      <p:cBhvr additive="base">
                                        <p:cTn id="219" dur="500" fill="hold"/>
                                        <p:tgtEl>
                                          <p:spTgt spid="47204"/>
                                        </p:tgtEl>
                                        <p:attrNameLst>
                                          <p:attrName>ppt_x</p:attrName>
                                        </p:attrNameLst>
                                      </p:cBhvr>
                                      <p:tavLst>
                                        <p:tav tm="0">
                                          <p:val>
                                            <p:strVal val="#ppt_x"/>
                                          </p:val>
                                        </p:tav>
                                        <p:tav tm="100000">
                                          <p:val>
                                            <p:strVal val="#ppt_x"/>
                                          </p:val>
                                        </p:tav>
                                      </p:tavLst>
                                    </p:anim>
                                    <p:anim calcmode="lin" valueType="num">
                                      <p:cBhvr additive="base">
                                        <p:cTn id="220" dur="500" fill="hold"/>
                                        <p:tgtEl>
                                          <p:spTgt spid="4720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47205"/>
                                        </p:tgtEl>
                                        <p:attrNameLst>
                                          <p:attrName>style.visibility</p:attrName>
                                        </p:attrNameLst>
                                      </p:cBhvr>
                                      <p:to>
                                        <p:strVal val="visible"/>
                                      </p:to>
                                    </p:set>
                                    <p:anim calcmode="lin" valueType="num">
                                      <p:cBhvr additive="base">
                                        <p:cTn id="223" dur="500" fill="hold"/>
                                        <p:tgtEl>
                                          <p:spTgt spid="47205"/>
                                        </p:tgtEl>
                                        <p:attrNameLst>
                                          <p:attrName>ppt_x</p:attrName>
                                        </p:attrNameLst>
                                      </p:cBhvr>
                                      <p:tavLst>
                                        <p:tav tm="0">
                                          <p:val>
                                            <p:strVal val="#ppt_x"/>
                                          </p:val>
                                        </p:tav>
                                        <p:tav tm="100000">
                                          <p:val>
                                            <p:strVal val="#ppt_x"/>
                                          </p:val>
                                        </p:tav>
                                      </p:tavLst>
                                    </p:anim>
                                    <p:anim calcmode="lin" valueType="num">
                                      <p:cBhvr additive="base">
                                        <p:cTn id="224" dur="500" fill="hold"/>
                                        <p:tgtEl>
                                          <p:spTgt spid="4720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47206"/>
                                        </p:tgtEl>
                                        <p:attrNameLst>
                                          <p:attrName>style.visibility</p:attrName>
                                        </p:attrNameLst>
                                      </p:cBhvr>
                                      <p:to>
                                        <p:strVal val="visible"/>
                                      </p:to>
                                    </p:set>
                                    <p:anim calcmode="lin" valueType="num">
                                      <p:cBhvr additive="base">
                                        <p:cTn id="227" dur="500" fill="hold"/>
                                        <p:tgtEl>
                                          <p:spTgt spid="47206"/>
                                        </p:tgtEl>
                                        <p:attrNameLst>
                                          <p:attrName>ppt_x</p:attrName>
                                        </p:attrNameLst>
                                      </p:cBhvr>
                                      <p:tavLst>
                                        <p:tav tm="0">
                                          <p:val>
                                            <p:strVal val="#ppt_x"/>
                                          </p:val>
                                        </p:tav>
                                        <p:tav tm="100000">
                                          <p:val>
                                            <p:strVal val="#ppt_x"/>
                                          </p:val>
                                        </p:tav>
                                      </p:tavLst>
                                    </p:anim>
                                    <p:anim calcmode="lin" valueType="num">
                                      <p:cBhvr additive="base">
                                        <p:cTn id="228" dur="500" fill="hold"/>
                                        <p:tgtEl>
                                          <p:spTgt spid="4720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47207"/>
                                        </p:tgtEl>
                                        <p:attrNameLst>
                                          <p:attrName>style.visibility</p:attrName>
                                        </p:attrNameLst>
                                      </p:cBhvr>
                                      <p:to>
                                        <p:strVal val="visible"/>
                                      </p:to>
                                    </p:set>
                                    <p:anim calcmode="lin" valueType="num">
                                      <p:cBhvr additive="base">
                                        <p:cTn id="231" dur="500" fill="hold"/>
                                        <p:tgtEl>
                                          <p:spTgt spid="47207"/>
                                        </p:tgtEl>
                                        <p:attrNameLst>
                                          <p:attrName>ppt_x</p:attrName>
                                        </p:attrNameLst>
                                      </p:cBhvr>
                                      <p:tavLst>
                                        <p:tav tm="0">
                                          <p:val>
                                            <p:strVal val="#ppt_x"/>
                                          </p:val>
                                        </p:tav>
                                        <p:tav tm="100000">
                                          <p:val>
                                            <p:strVal val="#ppt_x"/>
                                          </p:val>
                                        </p:tav>
                                      </p:tavLst>
                                    </p:anim>
                                    <p:anim calcmode="lin" valueType="num">
                                      <p:cBhvr additive="base">
                                        <p:cTn id="232" dur="500" fill="hold"/>
                                        <p:tgtEl>
                                          <p:spTgt spid="4720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47208"/>
                                        </p:tgtEl>
                                        <p:attrNameLst>
                                          <p:attrName>style.visibility</p:attrName>
                                        </p:attrNameLst>
                                      </p:cBhvr>
                                      <p:to>
                                        <p:strVal val="visible"/>
                                      </p:to>
                                    </p:set>
                                    <p:anim calcmode="lin" valueType="num">
                                      <p:cBhvr additive="base">
                                        <p:cTn id="235" dur="500" fill="hold"/>
                                        <p:tgtEl>
                                          <p:spTgt spid="47208"/>
                                        </p:tgtEl>
                                        <p:attrNameLst>
                                          <p:attrName>ppt_x</p:attrName>
                                        </p:attrNameLst>
                                      </p:cBhvr>
                                      <p:tavLst>
                                        <p:tav tm="0">
                                          <p:val>
                                            <p:strVal val="#ppt_x"/>
                                          </p:val>
                                        </p:tav>
                                        <p:tav tm="100000">
                                          <p:val>
                                            <p:strVal val="#ppt_x"/>
                                          </p:val>
                                        </p:tav>
                                      </p:tavLst>
                                    </p:anim>
                                    <p:anim calcmode="lin" valueType="num">
                                      <p:cBhvr additive="base">
                                        <p:cTn id="236" dur="500" fill="hold"/>
                                        <p:tgtEl>
                                          <p:spTgt spid="4720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47209"/>
                                        </p:tgtEl>
                                        <p:attrNameLst>
                                          <p:attrName>style.visibility</p:attrName>
                                        </p:attrNameLst>
                                      </p:cBhvr>
                                      <p:to>
                                        <p:strVal val="visible"/>
                                      </p:to>
                                    </p:set>
                                    <p:anim calcmode="lin" valueType="num">
                                      <p:cBhvr additive="base">
                                        <p:cTn id="239" dur="500" fill="hold"/>
                                        <p:tgtEl>
                                          <p:spTgt spid="47209"/>
                                        </p:tgtEl>
                                        <p:attrNameLst>
                                          <p:attrName>ppt_x</p:attrName>
                                        </p:attrNameLst>
                                      </p:cBhvr>
                                      <p:tavLst>
                                        <p:tav tm="0">
                                          <p:val>
                                            <p:strVal val="#ppt_x"/>
                                          </p:val>
                                        </p:tav>
                                        <p:tav tm="100000">
                                          <p:val>
                                            <p:strVal val="#ppt_x"/>
                                          </p:val>
                                        </p:tav>
                                      </p:tavLst>
                                    </p:anim>
                                    <p:anim calcmode="lin" valueType="num">
                                      <p:cBhvr additive="base">
                                        <p:cTn id="240" dur="500" fill="hold"/>
                                        <p:tgtEl>
                                          <p:spTgt spid="4720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47210"/>
                                        </p:tgtEl>
                                        <p:attrNameLst>
                                          <p:attrName>style.visibility</p:attrName>
                                        </p:attrNameLst>
                                      </p:cBhvr>
                                      <p:to>
                                        <p:strVal val="visible"/>
                                      </p:to>
                                    </p:set>
                                    <p:anim calcmode="lin" valueType="num">
                                      <p:cBhvr additive="base">
                                        <p:cTn id="243" dur="500" fill="hold"/>
                                        <p:tgtEl>
                                          <p:spTgt spid="47210"/>
                                        </p:tgtEl>
                                        <p:attrNameLst>
                                          <p:attrName>ppt_x</p:attrName>
                                        </p:attrNameLst>
                                      </p:cBhvr>
                                      <p:tavLst>
                                        <p:tav tm="0">
                                          <p:val>
                                            <p:strVal val="#ppt_x"/>
                                          </p:val>
                                        </p:tav>
                                        <p:tav tm="100000">
                                          <p:val>
                                            <p:strVal val="#ppt_x"/>
                                          </p:val>
                                        </p:tav>
                                      </p:tavLst>
                                    </p:anim>
                                    <p:anim calcmode="lin" valueType="num">
                                      <p:cBhvr additive="base">
                                        <p:cTn id="244" dur="500" fill="hold"/>
                                        <p:tgtEl>
                                          <p:spTgt spid="4721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47211"/>
                                        </p:tgtEl>
                                        <p:attrNameLst>
                                          <p:attrName>style.visibility</p:attrName>
                                        </p:attrNameLst>
                                      </p:cBhvr>
                                      <p:to>
                                        <p:strVal val="visible"/>
                                      </p:to>
                                    </p:set>
                                    <p:anim calcmode="lin" valueType="num">
                                      <p:cBhvr additive="base">
                                        <p:cTn id="247" dur="500" fill="hold"/>
                                        <p:tgtEl>
                                          <p:spTgt spid="47211"/>
                                        </p:tgtEl>
                                        <p:attrNameLst>
                                          <p:attrName>ppt_x</p:attrName>
                                        </p:attrNameLst>
                                      </p:cBhvr>
                                      <p:tavLst>
                                        <p:tav tm="0">
                                          <p:val>
                                            <p:strVal val="#ppt_x"/>
                                          </p:val>
                                        </p:tav>
                                        <p:tav tm="100000">
                                          <p:val>
                                            <p:strVal val="#ppt_x"/>
                                          </p:val>
                                        </p:tav>
                                      </p:tavLst>
                                    </p:anim>
                                    <p:anim calcmode="lin" valueType="num">
                                      <p:cBhvr additive="base">
                                        <p:cTn id="248" dur="500" fill="hold"/>
                                        <p:tgtEl>
                                          <p:spTgt spid="4721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47212"/>
                                        </p:tgtEl>
                                        <p:attrNameLst>
                                          <p:attrName>style.visibility</p:attrName>
                                        </p:attrNameLst>
                                      </p:cBhvr>
                                      <p:to>
                                        <p:strVal val="visible"/>
                                      </p:to>
                                    </p:set>
                                    <p:anim calcmode="lin" valueType="num">
                                      <p:cBhvr additive="base">
                                        <p:cTn id="251" dur="500" fill="hold"/>
                                        <p:tgtEl>
                                          <p:spTgt spid="47212"/>
                                        </p:tgtEl>
                                        <p:attrNameLst>
                                          <p:attrName>ppt_x</p:attrName>
                                        </p:attrNameLst>
                                      </p:cBhvr>
                                      <p:tavLst>
                                        <p:tav tm="0">
                                          <p:val>
                                            <p:strVal val="#ppt_x"/>
                                          </p:val>
                                        </p:tav>
                                        <p:tav tm="100000">
                                          <p:val>
                                            <p:strVal val="#ppt_x"/>
                                          </p:val>
                                        </p:tav>
                                      </p:tavLst>
                                    </p:anim>
                                    <p:anim calcmode="lin" valueType="num">
                                      <p:cBhvr additive="base">
                                        <p:cTn id="252" dur="500" fill="hold"/>
                                        <p:tgtEl>
                                          <p:spTgt spid="4721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47213"/>
                                        </p:tgtEl>
                                        <p:attrNameLst>
                                          <p:attrName>style.visibility</p:attrName>
                                        </p:attrNameLst>
                                      </p:cBhvr>
                                      <p:to>
                                        <p:strVal val="visible"/>
                                      </p:to>
                                    </p:set>
                                    <p:anim calcmode="lin" valueType="num">
                                      <p:cBhvr additive="base">
                                        <p:cTn id="255" dur="500" fill="hold"/>
                                        <p:tgtEl>
                                          <p:spTgt spid="47213"/>
                                        </p:tgtEl>
                                        <p:attrNameLst>
                                          <p:attrName>ppt_x</p:attrName>
                                        </p:attrNameLst>
                                      </p:cBhvr>
                                      <p:tavLst>
                                        <p:tav tm="0">
                                          <p:val>
                                            <p:strVal val="#ppt_x"/>
                                          </p:val>
                                        </p:tav>
                                        <p:tav tm="100000">
                                          <p:val>
                                            <p:strVal val="#ppt_x"/>
                                          </p:val>
                                        </p:tav>
                                      </p:tavLst>
                                    </p:anim>
                                    <p:anim calcmode="lin" valueType="num">
                                      <p:cBhvr additive="base">
                                        <p:cTn id="256" dur="500" fill="hold"/>
                                        <p:tgtEl>
                                          <p:spTgt spid="4721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47214"/>
                                        </p:tgtEl>
                                        <p:attrNameLst>
                                          <p:attrName>style.visibility</p:attrName>
                                        </p:attrNameLst>
                                      </p:cBhvr>
                                      <p:to>
                                        <p:strVal val="visible"/>
                                      </p:to>
                                    </p:set>
                                    <p:anim calcmode="lin" valueType="num">
                                      <p:cBhvr additive="base">
                                        <p:cTn id="259" dur="500" fill="hold"/>
                                        <p:tgtEl>
                                          <p:spTgt spid="47214"/>
                                        </p:tgtEl>
                                        <p:attrNameLst>
                                          <p:attrName>ppt_x</p:attrName>
                                        </p:attrNameLst>
                                      </p:cBhvr>
                                      <p:tavLst>
                                        <p:tav tm="0">
                                          <p:val>
                                            <p:strVal val="#ppt_x"/>
                                          </p:val>
                                        </p:tav>
                                        <p:tav tm="100000">
                                          <p:val>
                                            <p:strVal val="#ppt_x"/>
                                          </p:val>
                                        </p:tav>
                                      </p:tavLst>
                                    </p:anim>
                                    <p:anim calcmode="lin" valueType="num">
                                      <p:cBhvr additive="base">
                                        <p:cTn id="260" dur="500" fill="hold"/>
                                        <p:tgtEl>
                                          <p:spTgt spid="4721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47215"/>
                                        </p:tgtEl>
                                        <p:attrNameLst>
                                          <p:attrName>style.visibility</p:attrName>
                                        </p:attrNameLst>
                                      </p:cBhvr>
                                      <p:to>
                                        <p:strVal val="visible"/>
                                      </p:to>
                                    </p:set>
                                    <p:anim calcmode="lin" valueType="num">
                                      <p:cBhvr additive="base">
                                        <p:cTn id="263" dur="500" fill="hold"/>
                                        <p:tgtEl>
                                          <p:spTgt spid="47215"/>
                                        </p:tgtEl>
                                        <p:attrNameLst>
                                          <p:attrName>ppt_x</p:attrName>
                                        </p:attrNameLst>
                                      </p:cBhvr>
                                      <p:tavLst>
                                        <p:tav tm="0">
                                          <p:val>
                                            <p:strVal val="#ppt_x"/>
                                          </p:val>
                                        </p:tav>
                                        <p:tav tm="100000">
                                          <p:val>
                                            <p:strVal val="#ppt_x"/>
                                          </p:val>
                                        </p:tav>
                                      </p:tavLst>
                                    </p:anim>
                                    <p:anim calcmode="lin" valueType="num">
                                      <p:cBhvr additive="base">
                                        <p:cTn id="264" dur="500" fill="hold"/>
                                        <p:tgtEl>
                                          <p:spTgt spid="4721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47216"/>
                                        </p:tgtEl>
                                        <p:attrNameLst>
                                          <p:attrName>style.visibility</p:attrName>
                                        </p:attrNameLst>
                                      </p:cBhvr>
                                      <p:to>
                                        <p:strVal val="visible"/>
                                      </p:to>
                                    </p:set>
                                    <p:anim calcmode="lin" valueType="num">
                                      <p:cBhvr additive="base">
                                        <p:cTn id="267" dur="500" fill="hold"/>
                                        <p:tgtEl>
                                          <p:spTgt spid="47216"/>
                                        </p:tgtEl>
                                        <p:attrNameLst>
                                          <p:attrName>ppt_x</p:attrName>
                                        </p:attrNameLst>
                                      </p:cBhvr>
                                      <p:tavLst>
                                        <p:tav tm="0">
                                          <p:val>
                                            <p:strVal val="#ppt_x"/>
                                          </p:val>
                                        </p:tav>
                                        <p:tav tm="100000">
                                          <p:val>
                                            <p:strVal val="#ppt_x"/>
                                          </p:val>
                                        </p:tav>
                                      </p:tavLst>
                                    </p:anim>
                                    <p:anim calcmode="lin" valueType="num">
                                      <p:cBhvr additive="base">
                                        <p:cTn id="268" dur="500" fill="hold"/>
                                        <p:tgtEl>
                                          <p:spTgt spid="4721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47217"/>
                                        </p:tgtEl>
                                        <p:attrNameLst>
                                          <p:attrName>style.visibility</p:attrName>
                                        </p:attrNameLst>
                                      </p:cBhvr>
                                      <p:to>
                                        <p:strVal val="visible"/>
                                      </p:to>
                                    </p:set>
                                    <p:anim calcmode="lin" valueType="num">
                                      <p:cBhvr additive="base">
                                        <p:cTn id="271" dur="500" fill="hold"/>
                                        <p:tgtEl>
                                          <p:spTgt spid="47217"/>
                                        </p:tgtEl>
                                        <p:attrNameLst>
                                          <p:attrName>ppt_x</p:attrName>
                                        </p:attrNameLst>
                                      </p:cBhvr>
                                      <p:tavLst>
                                        <p:tav tm="0">
                                          <p:val>
                                            <p:strVal val="#ppt_x"/>
                                          </p:val>
                                        </p:tav>
                                        <p:tav tm="100000">
                                          <p:val>
                                            <p:strVal val="#ppt_x"/>
                                          </p:val>
                                        </p:tav>
                                      </p:tavLst>
                                    </p:anim>
                                    <p:anim calcmode="lin" valueType="num">
                                      <p:cBhvr additive="base">
                                        <p:cTn id="272" dur="500" fill="hold"/>
                                        <p:tgtEl>
                                          <p:spTgt spid="4721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47218"/>
                                        </p:tgtEl>
                                        <p:attrNameLst>
                                          <p:attrName>style.visibility</p:attrName>
                                        </p:attrNameLst>
                                      </p:cBhvr>
                                      <p:to>
                                        <p:strVal val="visible"/>
                                      </p:to>
                                    </p:set>
                                    <p:anim calcmode="lin" valueType="num">
                                      <p:cBhvr additive="base">
                                        <p:cTn id="275" dur="500" fill="hold"/>
                                        <p:tgtEl>
                                          <p:spTgt spid="47218"/>
                                        </p:tgtEl>
                                        <p:attrNameLst>
                                          <p:attrName>ppt_x</p:attrName>
                                        </p:attrNameLst>
                                      </p:cBhvr>
                                      <p:tavLst>
                                        <p:tav tm="0">
                                          <p:val>
                                            <p:strVal val="#ppt_x"/>
                                          </p:val>
                                        </p:tav>
                                        <p:tav tm="100000">
                                          <p:val>
                                            <p:strVal val="#ppt_x"/>
                                          </p:val>
                                        </p:tav>
                                      </p:tavLst>
                                    </p:anim>
                                    <p:anim calcmode="lin" valueType="num">
                                      <p:cBhvr additive="base">
                                        <p:cTn id="276" dur="500" fill="hold"/>
                                        <p:tgtEl>
                                          <p:spTgt spid="4721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47219"/>
                                        </p:tgtEl>
                                        <p:attrNameLst>
                                          <p:attrName>style.visibility</p:attrName>
                                        </p:attrNameLst>
                                      </p:cBhvr>
                                      <p:to>
                                        <p:strVal val="visible"/>
                                      </p:to>
                                    </p:set>
                                    <p:anim calcmode="lin" valueType="num">
                                      <p:cBhvr additive="base">
                                        <p:cTn id="279" dur="500" fill="hold"/>
                                        <p:tgtEl>
                                          <p:spTgt spid="47219"/>
                                        </p:tgtEl>
                                        <p:attrNameLst>
                                          <p:attrName>ppt_x</p:attrName>
                                        </p:attrNameLst>
                                      </p:cBhvr>
                                      <p:tavLst>
                                        <p:tav tm="0">
                                          <p:val>
                                            <p:strVal val="#ppt_x"/>
                                          </p:val>
                                        </p:tav>
                                        <p:tav tm="100000">
                                          <p:val>
                                            <p:strVal val="#ppt_x"/>
                                          </p:val>
                                        </p:tav>
                                      </p:tavLst>
                                    </p:anim>
                                    <p:anim calcmode="lin" valueType="num">
                                      <p:cBhvr additive="base">
                                        <p:cTn id="280" dur="500" fill="hold"/>
                                        <p:tgtEl>
                                          <p:spTgt spid="4721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47220"/>
                                        </p:tgtEl>
                                        <p:attrNameLst>
                                          <p:attrName>style.visibility</p:attrName>
                                        </p:attrNameLst>
                                      </p:cBhvr>
                                      <p:to>
                                        <p:strVal val="visible"/>
                                      </p:to>
                                    </p:set>
                                    <p:anim calcmode="lin" valueType="num">
                                      <p:cBhvr additive="base">
                                        <p:cTn id="283" dur="500" fill="hold"/>
                                        <p:tgtEl>
                                          <p:spTgt spid="47220"/>
                                        </p:tgtEl>
                                        <p:attrNameLst>
                                          <p:attrName>ppt_x</p:attrName>
                                        </p:attrNameLst>
                                      </p:cBhvr>
                                      <p:tavLst>
                                        <p:tav tm="0">
                                          <p:val>
                                            <p:strVal val="#ppt_x"/>
                                          </p:val>
                                        </p:tav>
                                        <p:tav tm="100000">
                                          <p:val>
                                            <p:strVal val="#ppt_x"/>
                                          </p:val>
                                        </p:tav>
                                      </p:tavLst>
                                    </p:anim>
                                    <p:anim calcmode="lin" valueType="num">
                                      <p:cBhvr additive="base">
                                        <p:cTn id="284" dur="500" fill="hold"/>
                                        <p:tgtEl>
                                          <p:spTgt spid="4722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47221"/>
                                        </p:tgtEl>
                                        <p:attrNameLst>
                                          <p:attrName>style.visibility</p:attrName>
                                        </p:attrNameLst>
                                      </p:cBhvr>
                                      <p:to>
                                        <p:strVal val="visible"/>
                                      </p:to>
                                    </p:set>
                                    <p:anim calcmode="lin" valueType="num">
                                      <p:cBhvr additive="base">
                                        <p:cTn id="287" dur="500" fill="hold"/>
                                        <p:tgtEl>
                                          <p:spTgt spid="47221"/>
                                        </p:tgtEl>
                                        <p:attrNameLst>
                                          <p:attrName>ppt_x</p:attrName>
                                        </p:attrNameLst>
                                      </p:cBhvr>
                                      <p:tavLst>
                                        <p:tav tm="0">
                                          <p:val>
                                            <p:strVal val="#ppt_x"/>
                                          </p:val>
                                        </p:tav>
                                        <p:tav tm="100000">
                                          <p:val>
                                            <p:strVal val="#ppt_x"/>
                                          </p:val>
                                        </p:tav>
                                      </p:tavLst>
                                    </p:anim>
                                    <p:anim calcmode="lin" valueType="num">
                                      <p:cBhvr additive="base">
                                        <p:cTn id="288" dur="500" fill="hold"/>
                                        <p:tgtEl>
                                          <p:spTgt spid="47221"/>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47222"/>
                                        </p:tgtEl>
                                        <p:attrNameLst>
                                          <p:attrName>style.visibility</p:attrName>
                                        </p:attrNameLst>
                                      </p:cBhvr>
                                      <p:to>
                                        <p:strVal val="visible"/>
                                      </p:to>
                                    </p:set>
                                    <p:anim calcmode="lin" valueType="num">
                                      <p:cBhvr additive="base">
                                        <p:cTn id="291" dur="500" fill="hold"/>
                                        <p:tgtEl>
                                          <p:spTgt spid="47222"/>
                                        </p:tgtEl>
                                        <p:attrNameLst>
                                          <p:attrName>ppt_x</p:attrName>
                                        </p:attrNameLst>
                                      </p:cBhvr>
                                      <p:tavLst>
                                        <p:tav tm="0">
                                          <p:val>
                                            <p:strVal val="#ppt_x"/>
                                          </p:val>
                                        </p:tav>
                                        <p:tav tm="100000">
                                          <p:val>
                                            <p:strVal val="#ppt_x"/>
                                          </p:val>
                                        </p:tav>
                                      </p:tavLst>
                                    </p:anim>
                                    <p:anim calcmode="lin" valueType="num">
                                      <p:cBhvr additive="base">
                                        <p:cTn id="292" dur="500" fill="hold"/>
                                        <p:tgtEl>
                                          <p:spTgt spid="47222"/>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47223"/>
                                        </p:tgtEl>
                                        <p:attrNameLst>
                                          <p:attrName>style.visibility</p:attrName>
                                        </p:attrNameLst>
                                      </p:cBhvr>
                                      <p:to>
                                        <p:strVal val="visible"/>
                                      </p:to>
                                    </p:set>
                                    <p:anim calcmode="lin" valueType="num">
                                      <p:cBhvr additive="base">
                                        <p:cTn id="295" dur="500" fill="hold"/>
                                        <p:tgtEl>
                                          <p:spTgt spid="47223"/>
                                        </p:tgtEl>
                                        <p:attrNameLst>
                                          <p:attrName>ppt_x</p:attrName>
                                        </p:attrNameLst>
                                      </p:cBhvr>
                                      <p:tavLst>
                                        <p:tav tm="0">
                                          <p:val>
                                            <p:strVal val="#ppt_x"/>
                                          </p:val>
                                        </p:tav>
                                        <p:tav tm="100000">
                                          <p:val>
                                            <p:strVal val="#ppt_x"/>
                                          </p:val>
                                        </p:tav>
                                      </p:tavLst>
                                    </p:anim>
                                    <p:anim calcmode="lin" valueType="num">
                                      <p:cBhvr additive="base">
                                        <p:cTn id="296" dur="500" fill="hold"/>
                                        <p:tgtEl>
                                          <p:spTgt spid="47223"/>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47224"/>
                                        </p:tgtEl>
                                        <p:attrNameLst>
                                          <p:attrName>style.visibility</p:attrName>
                                        </p:attrNameLst>
                                      </p:cBhvr>
                                      <p:to>
                                        <p:strVal val="visible"/>
                                      </p:to>
                                    </p:set>
                                    <p:anim calcmode="lin" valueType="num">
                                      <p:cBhvr additive="base">
                                        <p:cTn id="299" dur="500" fill="hold"/>
                                        <p:tgtEl>
                                          <p:spTgt spid="47224"/>
                                        </p:tgtEl>
                                        <p:attrNameLst>
                                          <p:attrName>ppt_x</p:attrName>
                                        </p:attrNameLst>
                                      </p:cBhvr>
                                      <p:tavLst>
                                        <p:tav tm="0">
                                          <p:val>
                                            <p:strVal val="#ppt_x"/>
                                          </p:val>
                                        </p:tav>
                                        <p:tav tm="100000">
                                          <p:val>
                                            <p:strVal val="#ppt_x"/>
                                          </p:val>
                                        </p:tav>
                                      </p:tavLst>
                                    </p:anim>
                                    <p:anim calcmode="lin" valueType="num">
                                      <p:cBhvr additive="base">
                                        <p:cTn id="300" dur="500" fill="hold"/>
                                        <p:tgtEl>
                                          <p:spTgt spid="47224"/>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47225"/>
                                        </p:tgtEl>
                                        <p:attrNameLst>
                                          <p:attrName>style.visibility</p:attrName>
                                        </p:attrNameLst>
                                      </p:cBhvr>
                                      <p:to>
                                        <p:strVal val="visible"/>
                                      </p:to>
                                    </p:set>
                                    <p:anim calcmode="lin" valueType="num">
                                      <p:cBhvr additive="base">
                                        <p:cTn id="303" dur="500" fill="hold"/>
                                        <p:tgtEl>
                                          <p:spTgt spid="47225"/>
                                        </p:tgtEl>
                                        <p:attrNameLst>
                                          <p:attrName>ppt_x</p:attrName>
                                        </p:attrNameLst>
                                      </p:cBhvr>
                                      <p:tavLst>
                                        <p:tav tm="0">
                                          <p:val>
                                            <p:strVal val="#ppt_x"/>
                                          </p:val>
                                        </p:tav>
                                        <p:tav tm="100000">
                                          <p:val>
                                            <p:strVal val="#ppt_x"/>
                                          </p:val>
                                        </p:tav>
                                      </p:tavLst>
                                    </p:anim>
                                    <p:anim calcmode="lin" valueType="num">
                                      <p:cBhvr additive="base">
                                        <p:cTn id="304" dur="500" fill="hold"/>
                                        <p:tgtEl>
                                          <p:spTgt spid="47225"/>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47226"/>
                                        </p:tgtEl>
                                        <p:attrNameLst>
                                          <p:attrName>style.visibility</p:attrName>
                                        </p:attrNameLst>
                                      </p:cBhvr>
                                      <p:to>
                                        <p:strVal val="visible"/>
                                      </p:to>
                                    </p:set>
                                    <p:anim calcmode="lin" valueType="num">
                                      <p:cBhvr additive="base">
                                        <p:cTn id="307" dur="500" fill="hold"/>
                                        <p:tgtEl>
                                          <p:spTgt spid="47226"/>
                                        </p:tgtEl>
                                        <p:attrNameLst>
                                          <p:attrName>ppt_x</p:attrName>
                                        </p:attrNameLst>
                                      </p:cBhvr>
                                      <p:tavLst>
                                        <p:tav tm="0">
                                          <p:val>
                                            <p:strVal val="#ppt_x"/>
                                          </p:val>
                                        </p:tav>
                                        <p:tav tm="100000">
                                          <p:val>
                                            <p:strVal val="#ppt_x"/>
                                          </p:val>
                                        </p:tav>
                                      </p:tavLst>
                                    </p:anim>
                                    <p:anim calcmode="lin" valueType="num">
                                      <p:cBhvr additive="base">
                                        <p:cTn id="308" dur="500" fill="hold"/>
                                        <p:tgtEl>
                                          <p:spTgt spid="47226"/>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47227"/>
                                        </p:tgtEl>
                                        <p:attrNameLst>
                                          <p:attrName>style.visibility</p:attrName>
                                        </p:attrNameLst>
                                      </p:cBhvr>
                                      <p:to>
                                        <p:strVal val="visible"/>
                                      </p:to>
                                    </p:set>
                                    <p:anim calcmode="lin" valueType="num">
                                      <p:cBhvr additive="base">
                                        <p:cTn id="311" dur="500" fill="hold"/>
                                        <p:tgtEl>
                                          <p:spTgt spid="47227"/>
                                        </p:tgtEl>
                                        <p:attrNameLst>
                                          <p:attrName>ppt_x</p:attrName>
                                        </p:attrNameLst>
                                      </p:cBhvr>
                                      <p:tavLst>
                                        <p:tav tm="0">
                                          <p:val>
                                            <p:strVal val="#ppt_x"/>
                                          </p:val>
                                        </p:tav>
                                        <p:tav tm="100000">
                                          <p:val>
                                            <p:strVal val="#ppt_x"/>
                                          </p:val>
                                        </p:tav>
                                      </p:tavLst>
                                    </p:anim>
                                    <p:anim calcmode="lin" valueType="num">
                                      <p:cBhvr additive="base">
                                        <p:cTn id="312" dur="500" fill="hold"/>
                                        <p:tgtEl>
                                          <p:spTgt spid="47227"/>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47228"/>
                                        </p:tgtEl>
                                        <p:attrNameLst>
                                          <p:attrName>style.visibility</p:attrName>
                                        </p:attrNameLst>
                                      </p:cBhvr>
                                      <p:to>
                                        <p:strVal val="visible"/>
                                      </p:to>
                                    </p:set>
                                    <p:anim calcmode="lin" valueType="num">
                                      <p:cBhvr additive="base">
                                        <p:cTn id="315" dur="500" fill="hold"/>
                                        <p:tgtEl>
                                          <p:spTgt spid="47228"/>
                                        </p:tgtEl>
                                        <p:attrNameLst>
                                          <p:attrName>ppt_x</p:attrName>
                                        </p:attrNameLst>
                                      </p:cBhvr>
                                      <p:tavLst>
                                        <p:tav tm="0">
                                          <p:val>
                                            <p:strVal val="#ppt_x"/>
                                          </p:val>
                                        </p:tav>
                                        <p:tav tm="100000">
                                          <p:val>
                                            <p:strVal val="#ppt_x"/>
                                          </p:val>
                                        </p:tav>
                                      </p:tavLst>
                                    </p:anim>
                                    <p:anim calcmode="lin" valueType="num">
                                      <p:cBhvr additive="base">
                                        <p:cTn id="316" dur="500" fill="hold"/>
                                        <p:tgtEl>
                                          <p:spTgt spid="47228"/>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47229"/>
                                        </p:tgtEl>
                                        <p:attrNameLst>
                                          <p:attrName>style.visibility</p:attrName>
                                        </p:attrNameLst>
                                      </p:cBhvr>
                                      <p:to>
                                        <p:strVal val="visible"/>
                                      </p:to>
                                    </p:set>
                                    <p:anim calcmode="lin" valueType="num">
                                      <p:cBhvr additive="base">
                                        <p:cTn id="319" dur="500" fill="hold"/>
                                        <p:tgtEl>
                                          <p:spTgt spid="47229"/>
                                        </p:tgtEl>
                                        <p:attrNameLst>
                                          <p:attrName>ppt_x</p:attrName>
                                        </p:attrNameLst>
                                      </p:cBhvr>
                                      <p:tavLst>
                                        <p:tav tm="0">
                                          <p:val>
                                            <p:strVal val="#ppt_x"/>
                                          </p:val>
                                        </p:tav>
                                        <p:tav tm="100000">
                                          <p:val>
                                            <p:strVal val="#ppt_x"/>
                                          </p:val>
                                        </p:tav>
                                      </p:tavLst>
                                    </p:anim>
                                    <p:anim calcmode="lin" valueType="num">
                                      <p:cBhvr additive="base">
                                        <p:cTn id="320" dur="500" fill="hold"/>
                                        <p:tgtEl>
                                          <p:spTgt spid="47229"/>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47230"/>
                                        </p:tgtEl>
                                        <p:attrNameLst>
                                          <p:attrName>style.visibility</p:attrName>
                                        </p:attrNameLst>
                                      </p:cBhvr>
                                      <p:to>
                                        <p:strVal val="visible"/>
                                      </p:to>
                                    </p:set>
                                    <p:anim calcmode="lin" valueType="num">
                                      <p:cBhvr additive="base">
                                        <p:cTn id="323" dur="500" fill="hold"/>
                                        <p:tgtEl>
                                          <p:spTgt spid="47230"/>
                                        </p:tgtEl>
                                        <p:attrNameLst>
                                          <p:attrName>ppt_x</p:attrName>
                                        </p:attrNameLst>
                                      </p:cBhvr>
                                      <p:tavLst>
                                        <p:tav tm="0">
                                          <p:val>
                                            <p:strVal val="#ppt_x"/>
                                          </p:val>
                                        </p:tav>
                                        <p:tav tm="100000">
                                          <p:val>
                                            <p:strVal val="#ppt_x"/>
                                          </p:val>
                                        </p:tav>
                                      </p:tavLst>
                                    </p:anim>
                                    <p:anim calcmode="lin" valueType="num">
                                      <p:cBhvr additive="base">
                                        <p:cTn id="324" dur="500" fill="hold"/>
                                        <p:tgtEl>
                                          <p:spTgt spid="47230"/>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47231"/>
                                        </p:tgtEl>
                                        <p:attrNameLst>
                                          <p:attrName>style.visibility</p:attrName>
                                        </p:attrNameLst>
                                      </p:cBhvr>
                                      <p:to>
                                        <p:strVal val="visible"/>
                                      </p:to>
                                    </p:set>
                                    <p:anim calcmode="lin" valueType="num">
                                      <p:cBhvr additive="base">
                                        <p:cTn id="327" dur="500" fill="hold"/>
                                        <p:tgtEl>
                                          <p:spTgt spid="47231"/>
                                        </p:tgtEl>
                                        <p:attrNameLst>
                                          <p:attrName>ppt_x</p:attrName>
                                        </p:attrNameLst>
                                      </p:cBhvr>
                                      <p:tavLst>
                                        <p:tav tm="0">
                                          <p:val>
                                            <p:strVal val="#ppt_x"/>
                                          </p:val>
                                        </p:tav>
                                        <p:tav tm="100000">
                                          <p:val>
                                            <p:strVal val="#ppt_x"/>
                                          </p:val>
                                        </p:tav>
                                      </p:tavLst>
                                    </p:anim>
                                    <p:anim calcmode="lin" valueType="num">
                                      <p:cBhvr additive="base">
                                        <p:cTn id="328" dur="500" fill="hold"/>
                                        <p:tgtEl>
                                          <p:spTgt spid="47231"/>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47232"/>
                                        </p:tgtEl>
                                        <p:attrNameLst>
                                          <p:attrName>style.visibility</p:attrName>
                                        </p:attrNameLst>
                                      </p:cBhvr>
                                      <p:to>
                                        <p:strVal val="visible"/>
                                      </p:to>
                                    </p:set>
                                    <p:anim calcmode="lin" valueType="num">
                                      <p:cBhvr additive="base">
                                        <p:cTn id="331" dur="500" fill="hold"/>
                                        <p:tgtEl>
                                          <p:spTgt spid="47232"/>
                                        </p:tgtEl>
                                        <p:attrNameLst>
                                          <p:attrName>ppt_x</p:attrName>
                                        </p:attrNameLst>
                                      </p:cBhvr>
                                      <p:tavLst>
                                        <p:tav tm="0">
                                          <p:val>
                                            <p:strVal val="#ppt_x"/>
                                          </p:val>
                                        </p:tav>
                                        <p:tav tm="100000">
                                          <p:val>
                                            <p:strVal val="#ppt_x"/>
                                          </p:val>
                                        </p:tav>
                                      </p:tavLst>
                                    </p:anim>
                                    <p:anim calcmode="lin" valueType="num">
                                      <p:cBhvr additive="base">
                                        <p:cTn id="332" dur="500" fill="hold"/>
                                        <p:tgtEl>
                                          <p:spTgt spid="47232"/>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47233"/>
                                        </p:tgtEl>
                                        <p:attrNameLst>
                                          <p:attrName>style.visibility</p:attrName>
                                        </p:attrNameLst>
                                      </p:cBhvr>
                                      <p:to>
                                        <p:strVal val="visible"/>
                                      </p:to>
                                    </p:set>
                                    <p:anim calcmode="lin" valueType="num">
                                      <p:cBhvr additive="base">
                                        <p:cTn id="335" dur="500" fill="hold"/>
                                        <p:tgtEl>
                                          <p:spTgt spid="47233"/>
                                        </p:tgtEl>
                                        <p:attrNameLst>
                                          <p:attrName>ppt_x</p:attrName>
                                        </p:attrNameLst>
                                      </p:cBhvr>
                                      <p:tavLst>
                                        <p:tav tm="0">
                                          <p:val>
                                            <p:strVal val="#ppt_x"/>
                                          </p:val>
                                        </p:tav>
                                        <p:tav tm="100000">
                                          <p:val>
                                            <p:strVal val="#ppt_x"/>
                                          </p:val>
                                        </p:tav>
                                      </p:tavLst>
                                    </p:anim>
                                    <p:anim calcmode="lin" valueType="num">
                                      <p:cBhvr additive="base">
                                        <p:cTn id="336" dur="500" fill="hold"/>
                                        <p:tgtEl>
                                          <p:spTgt spid="47233"/>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47234"/>
                                        </p:tgtEl>
                                        <p:attrNameLst>
                                          <p:attrName>style.visibility</p:attrName>
                                        </p:attrNameLst>
                                      </p:cBhvr>
                                      <p:to>
                                        <p:strVal val="visible"/>
                                      </p:to>
                                    </p:set>
                                    <p:anim calcmode="lin" valueType="num">
                                      <p:cBhvr additive="base">
                                        <p:cTn id="339" dur="500" fill="hold"/>
                                        <p:tgtEl>
                                          <p:spTgt spid="47234"/>
                                        </p:tgtEl>
                                        <p:attrNameLst>
                                          <p:attrName>ppt_x</p:attrName>
                                        </p:attrNameLst>
                                      </p:cBhvr>
                                      <p:tavLst>
                                        <p:tav tm="0">
                                          <p:val>
                                            <p:strVal val="#ppt_x"/>
                                          </p:val>
                                        </p:tav>
                                        <p:tav tm="100000">
                                          <p:val>
                                            <p:strVal val="#ppt_x"/>
                                          </p:val>
                                        </p:tav>
                                      </p:tavLst>
                                    </p:anim>
                                    <p:anim calcmode="lin" valueType="num">
                                      <p:cBhvr additive="base">
                                        <p:cTn id="340" dur="500" fill="hold"/>
                                        <p:tgtEl>
                                          <p:spTgt spid="47234"/>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47235"/>
                                        </p:tgtEl>
                                        <p:attrNameLst>
                                          <p:attrName>style.visibility</p:attrName>
                                        </p:attrNameLst>
                                      </p:cBhvr>
                                      <p:to>
                                        <p:strVal val="visible"/>
                                      </p:to>
                                    </p:set>
                                    <p:anim calcmode="lin" valueType="num">
                                      <p:cBhvr additive="base">
                                        <p:cTn id="343" dur="500" fill="hold"/>
                                        <p:tgtEl>
                                          <p:spTgt spid="47235"/>
                                        </p:tgtEl>
                                        <p:attrNameLst>
                                          <p:attrName>ppt_x</p:attrName>
                                        </p:attrNameLst>
                                      </p:cBhvr>
                                      <p:tavLst>
                                        <p:tav tm="0">
                                          <p:val>
                                            <p:strVal val="#ppt_x"/>
                                          </p:val>
                                        </p:tav>
                                        <p:tav tm="100000">
                                          <p:val>
                                            <p:strVal val="#ppt_x"/>
                                          </p:val>
                                        </p:tav>
                                      </p:tavLst>
                                    </p:anim>
                                    <p:anim calcmode="lin" valueType="num">
                                      <p:cBhvr additive="base">
                                        <p:cTn id="344" dur="500" fill="hold"/>
                                        <p:tgtEl>
                                          <p:spTgt spid="47235"/>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47236"/>
                                        </p:tgtEl>
                                        <p:attrNameLst>
                                          <p:attrName>style.visibility</p:attrName>
                                        </p:attrNameLst>
                                      </p:cBhvr>
                                      <p:to>
                                        <p:strVal val="visible"/>
                                      </p:to>
                                    </p:set>
                                    <p:anim calcmode="lin" valueType="num">
                                      <p:cBhvr additive="base">
                                        <p:cTn id="347" dur="500" fill="hold"/>
                                        <p:tgtEl>
                                          <p:spTgt spid="47236"/>
                                        </p:tgtEl>
                                        <p:attrNameLst>
                                          <p:attrName>ppt_x</p:attrName>
                                        </p:attrNameLst>
                                      </p:cBhvr>
                                      <p:tavLst>
                                        <p:tav tm="0">
                                          <p:val>
                                            <p:strVal val="#ppt_x"/>
                                          </p:val>
                                        </p:tav>
                                        <p:tav tm="100000">
                                          <p:val>
                                            <p:strVal val="#ppt_x"/>
                                          </p:val>
                                        </p:tav>
                                      </p:tavLst>
                                    </p:anim>
                                    <p:anim calcmode="lin" valueType="num">
                                      <p:cBhvr additive="base">
                                        <p:cTn id="348" dur="500" fill="hold"/>
                                        <p:tgtEl>
                                          <p:spTgt spid="47236"/>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47237"/>
                                        </p:tgtEl>
                                        <p:attrNameLst>
                                          <p:attrName>style.visibility</p:attrName>
                                        </p:attrNameLst>
                                      </p:cBhvr>
                                      <p:to>
                                        <p:strVal val="visible"/>
                                      </p:to>
                                    </p:set>
                                    <p:anim calcmode="lin" valueType="num">
                                      <p:cBhvr additive="base">
                                        <p:cTn id="351" dur="500" fill="hold"/>
                                        <p:tgtEl>
                                          <p:spTgt spid="47237"/>
                                        </p:tgtEl>
                                        <p:attrNameLst>
                                          <p:attrName>ppt_x</p:attrName>
                                        </p:attrNameLst>
                                      </p:cBhvr>
                                      <p:tavLst>
                                        <p:tav tm="0">
                                          <p:val>
                                            <p:strVal val="#ppt_x"/>
                                          </p:val>
                                        </p:tav>
                                        <p:tav tm="100000">
                                          <p:val>
                                            <p:strVal val="#ppt_x"/>
                                          </p:val>
                                        </p:tav>
                                      </p:tavLst>
                                    </p:anim>
                                    <p:anim calcmode="lin" valueType="num">
                                      <p:cBhvr additive="base">
                                        <p:cTn id="352" dur="500" fill="hold"/>
                                        <p:tgtEl>
                                          <p:spTgt spid="47237"/>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47238"/>
                                        </p:tgtEl>
                                        <p:attrNameLst>
                                          <p:attrName>style.visibility</p:attrName>
                                        </p:attrNameLst>
                                      </p:cBhvr>
                                      <p:to>
                                        <p:strVal val="visible"/>
                                      </p:to>
                                    </p:set>
                                    <p:anim calcmode="lin" valueType="num">
                                      <p:cBhvr additive="base">
                                        <p:cTn id="355" dur="500" fill="hold"/>
                                        <p:tgtEl>
                                          <p:spTgt spid="47238"/>
                                        </p:tgtEl>
                                        <p:attrNameLst>
                                          <p:attrName>ppt_x</p:attrName>
                                        </p:attrNameLst>
                                      </p:cBhvr>
                                      <p:tavLst>
                                        <p:tav tm="0">
                                          <p:val>
                                            <p:strVal val="#ppt_x"/>
                                          </p:val>
                                        </p:tav>
                                        <p:tav tm="100000">
                                          <p:val>
                                            <p:strVal val="#ppt_x"/>
                                          </p:val>
                                        </p:tav>
                                      </p:tavLst>
                                    </p:anim>
                                    <p:anim calcmode="lin" valueType="num">
                                      <p:cBhvr additive="base">
                                        <p:cTn id="356" dur="500" fill="hold"/>
                                        <p:tgtEl>
                                          <p:spTgt spid="47238"/>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47239"/>
                                        </p:tgtEl>
                                        <p:attrNameLst>
                                          <p:attrName>style.visibility</p:attrName>
                                        </p:attrNameLst>
                                      </p:cBhvr>
                                      <p:to>
                                        <p:strVal val="visible"/>
                                      </p:to>
                                    </p:set>
                                    <p:anim calcmode="lin" valueType="num">
                                      <p:cBhvr additive="base">
                                        <p:cTn id="359" dur="500" fill="hold"/>
                                        <p:tgtEl>
                                          <p:spTgt spid="47239"/>
                                        </p:tgtEl>
                                        <p:attrNameLst>
                                          <p:attrName>ppt_x</p:attrName>
                                        </p:attrNameLst>
                                      </p:cBhvr>
                                      <p:tavLst>
                                        <p:tav tm="0">
                                          <p:val>
                                            <p:strVal val="#ppt_x"/>
                                          </p:val>
                                        </p:tav>
                                        <p:tav tm="100000">
                                          <p:val>
                                            <p:strVal val="#ppt_x"/>
                                          </p:val>
                                        </p:tav>
                                      </p:tavLst>
                                    </p:anim>
                                    <p:anim calcmode="lin" valueType="num">
                                      <p:cBhvr additive="base">
                                        <p:cTn id="360" dur="500" fill="hold"/>
                                        <p:tgtEl>
                                          <p:spTgt spid="47239"/>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47240"/>
                                        </p:tgtEl>
                                        <p:attrNameLst>
                                          <p:attrName>style.visibility</p:attrName>
                                        </p:attrNameLst>
                                      </p:cBhvr>
                                      <p:to>
                                        <p:strVal val="visible"/>
                                      </p:to>
                                    </p:set>
                                    <p:anim calcmode="lin" valueType="num">
                                      <p:cBhvr additive="base">
                                        <p:cTn id="363" dur="500" fill="hold"/>
                                        <p:tgtEl>
                                          <p:spTgt spid="47240"/>
                                        </p:tgtEl>
                                        <p:attrNameLst>
                                          <p:attrName>ppt_x</p:attrName>
                                        </p:attrNameLst>
                                      </p:cBhvr>
                                      <p:tavLst>
                                        <p:tav tm="0">
                                          <p:val>
                                            <p:strVal val="#ppt_x"/>
                                          </p:val>
                                        </p:tav>
                                        <p:tav tm="100000">
                                          <p:val>
                                            <p:strVal val="#ppt_x"/>
                                          </p:val>
                                        </p:tav>
                                      </p:tavLst>
                                    </p:anim>
                                    <p:anim calcmode="lin" valueType="num">
                                      <p:cBhvr additive="base">
                                        <p:cTn id="364" dur="500" fill="hold"/>
                                        <p:tgtEl>
                                          <p:spTgt spid="47240"/>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47241"/>
                                        </p:tgtEl>
                                        <p:attrNameLst>
                                          <p:attrName>style.visibility</p:attrName>
                                        </p:attrNameLst>
                                      </p:cBhvr>
                                      <p:to>
                                        <p:strVal val="visible"/>
                                      </p:to>
                                    </p:set>
                                    <p:anim calcmode="lin" valueType="num">
                                      <p:cBhvr additive="base">
                                        <p:cTn id="367" dur="500" fill="hold"/>
                                        <p:tgtEl>
                                          <p:spTgt spid="47241"/>
                                        </p:tgtEl>
                                        <p:attrNameLst>
                                          <p:attrName>ppt_x</p:attrName>
                                        </p:attrNameLst>
                                      </p:cBhvr>
                                      <p:tavLst>
                                        <p:tav tm="0">
                                          <p:val>
                                            <p:strVal val="#ppt_x"/>
                                          </p:val>
                                        </p:tav>
                                        <p:tav tm="100000">
                                          <p:val>
                                            <p:strVal val="#ppt_x"/>
                                          </p:val>
                                        </p:tav>
                                      </p:tavLst>
                                    </p:anim>
                                    <p:anim calcmode="lin" valueType="num">
                                      <p:cBhvr additive="base">
                                        <p:cTn id="368" dur="500" fill="hold"/>
                                        <p:tgtEl>
                                          <p:spTgt spid="47241"/>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47242"/>
                                        </p:tgtEl>
                                        <p:attrNameLst>
                                          <p:attrName>style.visibility</p:attrName>
                                        </p:attrNameLst>
                                      </p:cBhvr>
                                      <p:to>
                                        <p:strVal val="visible"/>
                                      </p:to>
                                    </p:set>
                                    <p:anim calcmode="lin" valueType="num">
                                      <p:cBhvr additive="base">
                                        <p:cTn id="371" dur="500" fill="hold"/>
                                        <p:tgtEl>
                                          <p:spTgt spid="47242"/>
                                        </p:tgtEl>
                                        <p:attrNameLst>
                                          <p:attrName>ppt_x</p:attrName>
                                        </p:attrNameLst>
                                      </p:cBhvr>
                                      <p:tavLst>
                                        <p:tav tm="0">
                                          <p:val>
                                            <p:strVal val="#ppt_x"/>
                                          </p:val>
                                        </p:tav>
                                        <p:tav tm="100000">
                                          <p:val>
                                            <p:strVal val="#ppt_x"/>
                                          </p:val>
                                        </p:tav>
                                      </p:tavLst>
                                    </p:anim>
                                    <p:anim calcmode="lin" valueType="num">
                                      <p:cBhvr additive="base">
                                        <p:cTn id="372" dur="500" fill="hold"/>
                                        <p:tgtEl>
                                          <p:spTgt spid="47242"/>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47243"/>
                                        </p:tgtEl>
                                        <p:attrNameLst>
                                          <p:attrName>style.visibility</p:attrName>
                                        </p:attrNameLst>
                                      </p:cBhvr>
                                      <p:to>
                                        <p:strVal val="visible"/>
                                      </p:to>
                                    </p:set>
                                    <p:anim calcmode="lin" valueType="num">
                                      <p:cBhvr additive="base">
                                        <p:cTn id="375" dur="500" fill="hold"/>
                                        <p:tgtEl>
                                          <p:spTgt spid="47243"/>
                                        </p:tgtEl>
                                        <p:attrNameLst>
                                          <p:attrName>ppt_x</p:attrName>
                                        </p:attrNameLst>
                                      </p:cBhvr>
                                      <p:tavLst>
                                        <p:tav tm="0">
                                          <p:val>
                                            <p:strVal val="#ppt_x"/>
                                          </p:val>
                                        </p:tav>
                                        <p:tav tm="100000">
                                          <p:val>
                                            <p:strVal val="#ppt_x"/>
                                          </p:val>
                                        </p:tav>
                                      </p:tavLst>
                                    </p:anim>
                                    <p:anim calcmode="lin" valueType="num">
                                      <p:cBhvr additive="base">
                                        <p:cTn id="376" dur="500" fill="hold"/>
                                        <p:tgtEl>
                                          <p:spTgt spid="47243"/>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47244"/>
                                        </p:tgtEl>
                                        <p:attrNameLst>
                                          <p:attrName>style.visibility</p:attrName>
                                        </p:attrNameLst>
                                      </p:cBhvr>
                                      <p:to>
                                        <p:strVal val="visible"/>
                                      </p:to>
                                    </p:set>
                                    <p:anim calcmode="lin" valueType="num">
                                      <p:cBhvr additive="base">
                                        <p:cTn id="379" dur="500" fill="hold"/>
                                        <p:tgtEl>
                                          <p:spTgt spid="47244"/>
                                        </p:tgtEl>
                                        <p:attrNameLst>
                                          <p:attrName>ppt_x</p:attrName>
                                        </p:attrNameLst>
                                      </p:cBhvr>
                                      <p:tavLst>
                                        <p:tav tm="0">
                                          <p:val>
                                            <p:strVal val="#ppt_x"/>
                                          </p:val>
                                        </p:tav>
                                        <p:tav tm="100000">
                                          <p:val>
                                            <p:strVal val="#ppt_x"/>
                                          </p:val>
                                        </p:tav>
                                      </p:tavLst>
                                    </p:anim>
                                    <p:anim calcmode="lin" valueType="num">
                                      <p:cBhvr additive="base">
                                        <p:cTn id="380" dur="500" fill="hold"/>
                                        <p:tgtEl>
                                          <p:spTgt spid="47244"/>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47245"/>
                                        </p:tgtEl>
                                        <p:attrNameLst>
                                          <p:attrName>style.visibility</p:attrName>
                                        </p:attrNameLst>
                                      </p:cBhvr>
                                      <p:to>
                                        <p:strVal val="visible"/>
                                      </p:to>
                                    </p:set>
                                    <p:anim calcmode="lin" valueType="num">
                                      <p:cBhvr additive="base">
                                        <p:cTn id="383" dur="500" fill="hold"/>
                                        <p:tgtEl>
                                          <p:spTgt spid="47245"/>
                                        </p:tgtEl>
                                        <p:attrNameLst>
                                          <p:attrName>ppt_x</p:attrName>
                                        </p:attrNameLst>
                                      </p:cBhvr>
                                      <p:tavLst>
                                        <p:tav tm="0">
                                          <p:val>
                                            <p:strVal val="#ppt_x"/>
                                          </p:val>
                                        </p:tav>
                                        <p:tav tm="100000">
                                          <p:val>
                                            <p:strVal val="#ppt_x"/>
                                          </p:val>
                                        </p:tav>
                                      </p:tavLst>
                                    </p:anim>
                                    <p:anim calcmode="lin" valueType="num">
                                      <p:cBhvr additive="base">
                                        <p:cTn id="384" dur="500" fill="hold"/>
                                        <p:tgtEl>
                                          <p:spTgt spid="47245"/>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47246"/>
                                        </p:tgtEl>
                                        <p:attrNameLst>
                                          <p:attrName>style.visibility</p:attrName>
                                        </p:attrNameLst>
                                      </p:cBhvr>
                                      <p:to>
                                        <p:strVal val="visible"/>
                                      </p:to>
                                    </p:set>
                                    <p:anim calcmode="lin" valueType="num">
                                      <p:cBhvr additive="base">
                                        <p:cTn id="387" dur="500" fill="hold"/>
                                        <p:tgtEl>
                                          <p:spTgt spid="47246"/>
                                        </p:tgtEl>
                                        <p:attrNameLst>
                                          <p:attrName>ppt_x</p:attrName>
                                        </p:attrNameLst>
                                      </p:cBhvr>
                                      <p:tavLst>
                                        <p:tav tm="0">
                                          <p:val>
                                            <p:strVal val="#ppt_x"/>
                                          </p:val>
                                        </p:tav>
                                        <p:tav tm="100000">
                                          <p:val>
                                            <p:strVal val="#ppt_x"/>
                                          </p:val>
                                        </p:tav>
                                      </p:tavLst>
                                    </p:anim>
                                    <p:anim calcmode="lin" valueType="num">
                                      <p:cBhvr additive="base">
                                        <p:cTn id="388" dur="500" fill="hold"/>
                                        <p:tgtEl>
                                          <p:spTgt spid="47246"/>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47247"/>
                                        </p:tgtEl>
                                        <p:attrNameLst>
                                          <p:attrName>style.visibility</p:attrName>
                                        </p:attrNameLst>
                                      </p:cBhvr>
                                      <p:to>
                                        <p:strVal val="visible"/>
                                      </p:to>
                                    </p:set>
                                    <p:anim calcmode="lin" valueType="num">
                                      <p:cBhvr additive="base">
                                        <p:cTn id="391" dur="500" fill="hold"/>
                                        <p:tgtEl>
                                          <p:spTgt spid="47247"/>
                                        </p:tgtEl>
                                        <p:attrNameLst>
                                          <p:attrName>ppt_x</p:attrName>
                                        </p:attrNameLst>
                                      </p:cBhvr>
                                      <p:tavLst>
                                        <p:tav tm="0">
                                          <p:val>
                                            <p:strVal val="#ppt_x"/>
                                          </p:val>
                                        </p:tav>
                                        <p:tav tm="100000">
                                          <p:val>
                                            <p:strVal val="#ppt_x"/>
                                          </p:val>
                                        </p:tav>
                                      </p:tavLst>
                                    </p:anim>
                                    <p:anim calcmode="lin" valueType="num">
                                      <p:cBhvr additive="base">
                                        <p:cTn id="392" dur="500" fill="hold"/>
                                        <p:tgtEl>
                                          <p:spTgt spid="47247"/>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47248"/>
                                        </p:tgtEl>
                                        <p:attrNameLst>
                                          <p:attrName>style.visibility</p:attrName>
                                        </p:attrNameLst>
                                      </p:cBhvr>
                                      <p:to>
                                        <p:strVal val="visible"/>
                                      </p:to>
                                    </p:set>
                                    <p:anim calcmode="lin" valueType="num">
                                      <p:cBhvr additive="base">
                                        <p:cTn id="395" dur="500" fill="hold"/>
                                        <p:tgtEl>
                                          <p:spTgt spid="47248"/>
                                        </p:tgtEl>
                                        <p:attrNameLst>
                                          <p:attrName>ppt_x</p:attrName>
                                        </p:attrNameLst>
                                      </p:cBhvr>
                                      <p:tavLst>
                                        <p:tav tm="0">
                                          <p:val>
                                            <p:strVal val="#ppt_x"/>
                                          </p:val>
                                        </p:tav>
                                        <p:tav tm="100000">
                                          <p:val>
                                            <p:strVal val="#ppt_x"/>
                                          </p:val>
                                        </p:tav>
                                      </p:tavLst>
                                    </p:anim>
                                    <p:anim calcmode="lin" valueType="num">
                                      <p:cBhvr additive="base">
                                        <p:cTn id="396" dur="500" fill="hold"/>
                                        <p:tgtEl>
                                          <p:spTgt spid="47248"/>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47249"/>
                                        </p:tgtEl>
                                        <p:attrNameLst>
                                          <p:attrName>style.visibility</p:attrName>
                                        </p:attrNameLst>
                                      </p:cBhvr>
                                      <p:to>
                                        <p:strVal val="visible"/>
                                      </p:to>
                                    </p:set>
                                    <p:anim calcmode="lin" valueType="num">
                                      <p:cBhvr additive="base">
                                        <p:cTn id="399" dur="500" fill="hold"/>
                                        <p:tgtEl>
                                          <p:spTgt spid="47249"/>
                                        </p:tgtEl>
                                        <p:attrNameLst>
                                          <p:attrName>ppt_x</p:attrName>
                                        </p:attrNameLst>
                                      </p:cBhvr>
                                      <p:tavLst>
                                        <p:tav tm="0">
                                          <p:val>
                                            <p:strVal val="#ppt_x"/>
                                          </p:val>
                                        </p:tav>
                                        <p:tav tm="100000">
                                          <p:val>
                                            <p:strVal val="#ppt_x"/>
                                          </p:val>
                                        </p:tav>
                                      </p:tavLst>
                                    </p:anim>
                                    <p:anim calcmode="lin" valueType="num">
                                      <p:cBhvr additive="base">
                                        <p:cTn id="400" dur="500" fill="hold"/>
                                        <p:tgtEl>
                                          <p:spTgt spid="47249"/>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47250"/>
                                        </p:tgtEl>
                                        <p:attrNameLst>
                                          <p:attrName>style.visibility</p:attrName>
                                        </p:attrNameLst>
                                      </p:cBhvr>
                                      <p:to>
                                        <p:strVal val="visible"/>
                                      </p:to>
                                    </p:set>
                                    <p:anim calcmode="lin" valueType="num">
                                      <p:cBhvr additive="base">
                                        <p:cTn id="403" dur="500" fill="hold"/>
                                        <p:tgtEl>
                                          <p:spTgt spid="47250"/>
                                        </p:tgtEl>
                                        <p:attrNameLst>
                                          <p:attrName>ppt_x</p:attrName>
                                        </p:attrNameLst>
                                      </p:cBhvr>
                                      <p:tavLst>
                                        <p:tav tm="0">
                                          <p:val>
                                            <p:strVal val="#ppt_x"/>
                                          </p:val>
                                        </p:tav>
                                        <p:tav tm="100000">
                                          <p:val>
                                            <p:strVal val="#ppt_x"/>
                                          </p:val>
                                        </p:tav>
                                      </p:tavLst>
                                    </p:anim>
                                    <p:anim calcmode="lin" valueType="num">
                                      <p:cBhvr additive="base">
                                        <p:cTn id="404" dur="500" fill="hold"/>
                                        <p:tgtEl>
                                          <p:spTgt spid="47250"/>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47251"/>
                                        </p:tgtEl>
                                        <p:attrNameLst>
                                          <p:attrName>style.visibility</p:attrName>
                                        </p:attrNameLst>
                                      </p:cBhvr>
                                      <p:to>
                                        <p:strVal val="visible"/>
                                      </p:to>
                                    </p:set>
                                    <p:anim calcmode="lin" valueType="num">
                                      <p:cBhvr additive="base">
                                        <p:cTn id="407" dur="500" fill="hold"/>
                                        <p:tgtEl>
                                          <p:spTgt spid="47251"/>
                                        </p:tgtEl>
                                        <p:attrNameLst>
                                          <p:attrName>ppt_x</p:attrName>
                                        </p:attrNameLst>
                                      </p:cBhvr>
                                      <p:tavLst>
                                        <p:tav tm="0">
                                          <p:val>
                                            <p:strVal val="#ppt_x"/>
                                          </p:val>
                                        </p:tav>
                                        <p:tav tm="100000">
                                          <p:val>
                                            <p:strVal val="#ppt_x"/>
                                          </p:val>
                                        </p:tav>
                                      </p:tavLst>
                                    </p:anim>
                                    <p:anim calcmode="lin" valueType="num">
                                      <p:cBhvr additive="base">
                                        <p:cTn id="408" dur="500" fill="hold"/>
                                        <p:tgtEl>
                                          <p:spTgt spid="47251"/>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47252"/>
                                        </p:tgtEl>
                                        <p:attrNameLst>
                                          <p:attrName>style.visibility</p:attrName>
                                        </p:attrNameLst>
                                      </p:cBhvr>
                                      <p:to>
                                        <p:strVal val="visible"/>
                                      </p:to>
                                    </p:set>
                                    <p:anim calcmode="lin" valueType="num">
                                      <p:cBhvr additive="base">
                                        <p:cTn id="411" dur="500" fill="hold"/>
                                        <p:tgtEl>
                                          <p:spTgt spid="47252"/>
                                        </p:tgtEl>
                                        <p:attrNameLst>
                                          <p:attrName>ppt_x</p:attrName>
                                        </p:attrNameLst>
                                      </p:cBhvr>
                                      <p:tavLst>
                                        <p:tav tm="0">
                                          <p:val>
                                            <p:strVal val="#ppt_x"/>
                                          </p:val>
                                        </p:tav>
                                        <p:tav tm="100000">
                                          <p:val>
                                            <p:strVal val="#ppt_x"/>
                                          </p:val>
                                        </p:tav>
                                      </p:tavLst>
                                    </p:anim>
                                    <p:anim calcmode="lin" valueType="num">
                                      <p:cBhvr additive="base">
                                        <p:cTn id="412" dur="500" fill="hold"/>
                                        <p:tgtEl>
                                          <p:spTgt spid="47252"/>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47253"/>
                                        </p:tgtEl>
                                        <p:attrNameLst>
                                          <p:attrName>style.visibility</p:attrName>
                                        </p:attrNameLst>
                                      </p:cBhvr>
                                      <p:to>
                                        <p:strVal val="visible"/>
                                      </p:to>
                                    </p:set>
                                    <p:anim calcmode="lin" valueType="num">
                                      <p:cBhvr additive="base">
                                        <p:cTn id="415" dur="500" fill="hold"/>
                                        <p:tgtEl>
                                          <p:spTgt spid="47253"/>
                                        </p:tgtEl>
                                        <p:attrNameLst>
                                          <p:attrName>ppt_x</p:attrName>
                                        </p:attrNameLst>
                                      </p:cBhvr>
                                      <p:tavLst>
                                        <p:tav tm="0">
                                          <p:val>
                                            <p:strVal val="#ppt_x"/>
                                          </p:val>
                                        </p:tav>
                                        <p:tav tm="100000">
                                          <p:val>
                                            <p:strVal val="#ppt_x"/>
                                          </p:val>
                                        </p:tav>
                                      </p:tavLst>
                                    </p:anim>
                                    <p:anim calcmode="lin" valueType="num">
                                      <p:cBhvr additive="base">
                                        <p:cTn id="416" dur="500" fill="hold"/>
                                        <p:tgtEl>
                                          <p:spTgt spid="47253"/>
                                        </p:tgtEl>
                                        <p:attrNameLst>
                                          <p:attrName>ppt_y</p:attrName>
                                        </p:attrNameLst>
                                      </p:cBhvr>
                                      <p:tavLst>
                                        <p:tav tm="0">
                                          <p:val>
                                            <p:strVal val="1+#ppt_h/2"/>
                                          </p:val>
                                        </p:tav>
                                        <p:tav tm="100000">
                                          <p:val>
                                            <p:strVal val="#ppt_y"/>
                                          </p:val>
                                        </p:tav>
                                      </p:tavLst>
                                    </p:anim>
                                  </p:childTnLst>
                                </p:cTn>
                              </p:par>
                            </p:childTnLst>
                          </p:cTn>
                        </p:par>
                      </p:childTnLst>
                    </p:cTn>
                  </p:par>
                  <p:par>
                    <p:cTn id="417" fill="hold" nodeType="clickPar">
                      <p:stCondLst>
                        <p:cond delay="indefinite"/>
                      </p:stCondLst>
                      <p:childTnLst>
                        <p:par>
                          <p:cTn id="418" fill="hold" nodeType="withGroup">
                            <p:stCondLst>
                              <p:cond delay="0"/>
                            </p:stCondLst>
                            <p:childTnLst>
                              <p:par>
                                <p:cTn id="419" presetID="2" presetClass="entr" presetSubtype="4" fill="hold" grpId="0" nodeType="clickEffect">
                                  <p:stCondLst>
                                    <p:cond delay="0"/>
                                  </p:stCondLst>
                                  <p:childTnLst>
                                    <p:set>
                                      <p:cBhvr>
                                        <p:cTn id="420" dur="1" fill="hold">
                                          <p:stCondLst>
                                            <p:cond delay="0"/>
                                          </p:stCondLst>
                                        </p:cTn>
                                        <p:tgtEl>
                                          <p:spTgt spid="150"/>
                                        </p:tgtEl>
                                        <p:attrNameLst>
                                          <p:attrName>style.visibility</p:attrName>
                                        </p:attrNameLst>
                                      </p:cBhvr>
                                      <p:to>
                                        <p:strVal val="visible"/>
                                      </p:to>
                                    </p:set>
                                    <p:anim calcmode="lin" valueType="num">
                                      <p:cBhvr additive="base">
                                        <p:cTn id="421" dur="500" fill="hold"/>
                                        <p:tgtEl>
                                          <p:spTgt spid="150"/>
                                        </p:tgtEl>
                                        <p:attrNameLst>
                                          <p:attrName>ppt_x</p:attrName>
                                        </p:attrNameLst>
                                      </p:cBhvr>
                                      <p:tavLst>
                                        <p:tav tm="0">
                                          <p:val>
                                            <p:strVal val="#ppt_x"/>
                                          </p:val>
                                        </p:tav>
                                        <p:tav tm="100000">
                                          <p:val>
                                            <p:strVal val="#ppt_x"/>
                                          </p:val>
                                        </p:tav>
                                      </p:tavLst>
                                    </p:anim>
                                    <p:anim calcmode="lin" valueType="num">
                                      <p:cBhvr additive="base">
                                        <p:cTn id="422" dur="500" fill="hold"/>
                                        <p:tgtEl>
                                          <p:spTgt spid="150"/>
                                        </p:tgtEl>
                                        <p:attrNameLst>
                                          <p:attrName>ppt_y</p:attrName>
                                        </p:attrNameLst>
                                      </p:cBhvr>
                                      <p:tavLst>
                                        <p:tav tm="0">
                                          <p:val>
                                            <p:strVal val="1+#ppt_h/2"/>
                                          </p:val>
                                        </p:tav>
                                        <p:tav tm="100000">
                                          <p:val>
                                            <p:strVal val="#ppt_y"/>
                                          </p:val>
                                        </p:tav>
                                      </p:tavLst>
                                    </p:anim>
                                  </p:childTnLst>
                                </p:cTn>
                              </p:par>
                              <p:par>
                                <p:cTn id="423" presetID="2" presetClass="entr" presetSubtype="4" fill="hold" grpId="0" nodeType="withEffect">
                                  <p:stCondLst>
                                    <p:cond delay="0"/>
                                  </p:stCondLst>
                                  <p:childTnLst>
                                    <p:set>
                                      <p:cBhvr>
                                        <p:cTn id="424" dur="1" fill="hold">
                                          <p:stCondLst>
                                            <p:cond delay="0"/>
                                          </p:stCondLst>
                                        </p:cTn>
                                        <p:tgtEl>
                                          <p:spTgt spid="47109"/>
                                        </p:tgtEl>
                                        <p:attrNameLst>
                                          <p:attrName>style.visibility</p:attrName>
                                        </p:attrNameLst>
                                      </p:cBhvr>
                                      <p:to>
                                        <p:strVal val="visible"/>
                                      </p:to>
                                    </p:set>
                                    <p:anim calcmode="lin" valueType="num">
                                      <p:cBhvr additive="base">
                                        <p:cTn id="425" dur="500" fill="hold"/>
                                        <p:tgtEl>
                                          <p:spTgt spid="47109"/>
                                        </p:tgtEl>
                                        <p:attrNameLst>
                                          <p:attrName>ppt_x</p:attrName>
                                        </p:attrNameLst>
                                      </p:cBhvr>
                                      <p:tavLst>
                                        <p:tav tm="0">
                                          <p:val>
                                            <p:strVal val="#ppt_x"/>
                                          </p:val>
                                        </p:tav>
                                        <p:tav tm="100000">
                                          <p:val>
                                            <p:strVal val="#ppt_x"/>
                                          </p:val>
                                        </p:tav>
                                      </p:tavLst>
                                    </p:anim>
                                    <p:anim calcmode="lin" valueType="num">
                                      <p:cBhvr additive="base">
                                        <p:cTn id="426" dur="500" fill="hold"/>
                                        <p:tgtEl>
                                          <p:spTgt spid="47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47109" grpId="0"/>
      <p:bldP spid="47110" grpId="0" animBg="1"/>
      <p:bldP spid="47152" grpId="0"/>
      <p:bldP spid="47153" grpId="0"/>
      <p:bldP spid="47154" grpId="0"/>
      <p:bldP spid="47155" grpId="0"/>
      <p:bldP spid="47156" grpId="0"/>
      <p:bldP spid="47157" grpId="0"/>
      <p:bldP spid="47158" grpId="0"/>
      <p:bldP spid="47159" grpId="0"/>
      <p:bldP spid="47160" grpId="0"/>
      <p:bldP spid="47161" grpId="0"/>
      <p:bldP spid="47162" grpId="0"/>
      <p:bldP spid="47163" grpId="0"/>
      <p:bldP spid="47164" grpId="0"/>
      <p:bldP spid="47165" grpId="0"/>
      <p:bldP spid="47166" grpId="0"/>
      <p:bldP spid="47167" grpId="0"/>
      <p:bldP spid="47168" grpId="0"/>
      <p:bldP spid="47169" grpId="0"/>
      <p:bldP spid="47170" grpId="0"/>
      <p:bldP spid="47171" grpId="0"/>
      <p:bldP spid="47172" grpId="0"/>
      <p:bldP spid="47173" grpId="0"/>
      <p:bldP spid="47174" grpId="0"/>
      <p:bldP spid="47175" grpId="0"/>
      <p:bldP spid="47176" grpId="0"/>
      <p:bldP spid="47177" grpId="0"/>
      <p:bldP spid="47178" grpId="0"/>
      <p:bldP spid="47179" grpId="0"/>
      <p:bldP spid="47180" grpId="0"/>
      <p:bldP spid="47181" grpId="0"/>
      <p:bldP spid="47182" grpId="0"/>
      <p:bldP spid="47183" grpId="0"/>
      <p:bldP spid="47184" grpId="0"/>
      <p:bldP spid="47185" grpId="0"/>
      <p:bldP spid="47186" grpId="0"/>
      <p:bldP spid="47187" grpId="0"/>
      <p:bldP spid="47188" grpId="0"/>
      <p:bldP spid="47189" grpId="0"/>
      <p:bldP spid="47190" grpId="0"/>
      <p:bldP spid="47191" grpId="0"/>
      <p:bldP spid="47192" grpId="0"/>
      <p:bldP spid="47193" grpId="0"/>
      <p:bldP spid="47194" grpId="0"/>
      <p:bldP spid="47195" grpId="0"/>
      <p:bldP spid="47196" grpId="0"/>
      <p:bldP spid="47197" grpId="0"/>
      <p:bldP spid="47198" grpId="0"/>
      <p:bldP spid="47199" grpId="0"/>
      <p:bldP spid="47200" grpId="0"/>
      <p:bldP spid="47201" grpId="0"/>
      <p:bldP spid="47202" grpId="0"/>
      <p:bldP spid="47203" grpId="0"/>
      <p:bldP spid="47204" grpId="0"/>
      <p:bldP spid="47205" grpId="0"/>
      <p:bldP spid="47206" grpId="0"/>
      <p:bldP spid="47207" grpId="0"/>
      <p:bldP spid="47208" grpId="0"/>
      <p:bldP spid="47209" grpId="0"/>
      <p:bldP spid="47210" grpId="0"/>
      <p:bldP spid="47211" grpId="0"/>
      <p:bldP spid="47212" grpId="0"/>
      <p:bldP spid="47213" grpId="0"/>
      <p:bldP spid="47214" grpId="0"/>
      <p:bldP spid="47215" grpId="0"/>
      <p:bldP spid="47216" grpId="0"/>
      <p:bldP spid="47217" grpId="0"/>
      <p:bldP spid="47218" grpId="0"/>
      <p:bldP spid="47219" grpId="0"/>
      <p:bldP spid="47220" grpId="0"/>
      <p:bldP spid="47221" grpId="0"/>
      <p:bldP spid="47222" grpId="0"/>
      <p:bldP spid="47223" grpId="0"/>
      <p:bldP spid="47224" grpId="0"/>
      <p:bldP spid="47225" grpId="0"/>
      <p:bldP spid="47226" grpId="0"/>
      <p:bldP spid="47227" grpId="0"/>
      <p:bldP spid="47228" grpId="0"/>
      <p:bldP spid="47229" grpId="0"/>
      <p:bldP spid="47230" grpId="0"/>
      <p:bldP spid="47231" grpId="0"/>
      <p:bldP spid="47232" grpId="0"/>
      <p:bldP spid="47233" grpId="0"/>
      <p:bldP spid="47234" grpId="0"/>
      <p:bldP spid="47235" grpId="0"/>
      <p:bldP spid="47236" grpId="0"/>
      <p:bldP spid="47237" grpId="0"/>
      <p:bldP spid="47238" grpId="0" animBg="1"/>
      <p:bldP spid="47239" grpId="0" animBg="1"/>
      <p:bldP spid="47240" grpId="0" animBg="1"/>
      <p:bldP spid="47241" grpId="0" animBg="1"/>
      <p:bldP spid="47242" grpId="0" animBg="1"/>
      <p:bldP spid="47243" grpId="0" animBg="1"/>
      <p:bldP spid="47244" grpId="0" animBg="1"/>
      <p:bldP spid="47245" grpId="0" animBg="1"/>
      <p:bldP spid="47246" grpId="0" animBg="1"/>
      <p:bldP spid="47247" grpId="0" animBg="1"/>
      <p:bldP spid="47248" grpId="0" animBg="1"/>
      <p:bldP spid="47249" grpId="0" animBg="1"/>
      <p:bldP spid="47250" grpId="0" animBg="1"/>
      <p:bldP spid="47251" grpId="0" animBg="1"/>
      <p:bldP spid="47252" grpId="0" animBg="1"/>
      <p:bldP spid="4725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smtClean="0"/>
              <a:t>Psychology of development and learning,  4 cp</a:t>
            </a:r>
          </a:p>
        </p:txBody>
      </p:sp>
      <p:sp>
        <p:nvSpPr>
          <p:cNvPr id="26627" name="Slide Number Placeholder 3"/>
          <p:cNvSpPr>
            <a:spLocks noGrp="1"/>
          </p:cNvSpPr>
          <p:nvPr>
            <p:ph type="sldNum" sz="quarter" idx="10"/>
          </p:nvPr>
        </p:nvSpPr>
        <p:spPr>
          <a:noFill/>
        </p:spPr>
        <p:txBody>
          <a:bodyPr/>
          <a:lstStyle/>
          <a:p>
            <a:fld id="{9C2272BC-AF86-4322-A0F6-5CD78E7EF646}" type="slidenum">
              <a:rPr lang="en-US" smtClean="0"/>
              <a:pPr/>
              <a:t>24</a:t>
            </a:fld>
            <a:endParaRPr lang="en-US" smtClean="0"/>
          </a:p>
        </p:txBody>
      </p:sp>
      <p:sp>
        <p:nvSpPr>
          <p:cNvPr id="26628" name="Content Placeholder 4"/>
          <p:cNvSpPr>
            <a:spLocks noGrp="1"/>
          </p:cNvSpPr>
          <p:nvPr>
            <p:ph idx="1"/>
          </p:nvPr>
        </p:nvSpPr>
        <p:spPr/>
        <p:txBody>
          <a:bodyPr/>
          <a:lstStyle/>
          <a:p>
            <a:pPr>
              <a:buFont typeface="Wingdings" pitchFamily="2" charset="2"/>
              <a:buNone/>
            </a:pPr>
            <a:r>
              <a:rPr lang="en-GB" i="1" dirty="0" smtClean="0"/>
              <a:t>Objectives</a:t>
            </a:r>
            <a:r>
              <a:rPr lang="en-GB" dirty="0" smtClean="0"/>
              <a:t>: </a:t>
            </a:r>
          </a:p>
          <a:p>
            <a:r>
              <a:rPr lang="en-GB" dirty="0" smtClean="0"/>
              <a:t>A student </a:t>
            </a:r>
            <a:r>
              <a:rPr lang="en-GB" u="sng" dirty="0" smtClean="0"/>
              <a:t>becomes familiar with development of an individual and group</a:t>
            </a:r>
            <a:r>
              <a:rPr lang="en-GB" dirty="0" smtClean="0"/>
              <a:t> and </a:t>
            </a:r>
            <a:r>
              <a:rPr lang="en-GB" u="sng" dirty="0" smtClean="0"/>
              <a:t>identifies the special characteristics of the different groups</a:t>
            </a:r>
            <a:r>
              <a:rPr lang="en-GB" dirty="0" smtClean="0"/>
              <a:t>. </a:t>
            </a:r>
            <a:endParaRPr lang="fi-FI" dirty="0" smtClean="0"/>
          </a:p>
          <a:p>
            <a:endParaRPr lang="en-GB" dirty="0" smtClean="0"/>
          </a:p>
          <a:p>
            <a:r>
              <a:rPr lang="en-GB" dirty="0" smtClean="0">
                <a:solidFill>
                  <a:srgbClr val="7F7F7F"/>
                </a:solidFill>
              </a:rPr>
              <a:t>The student develops readiness to understand different views </a:t>
            </a:r>
            <a:r>
              <a:rPr lang="en-GB" dirty="0" smtClean="0">
                <a:solidFill>
                  <a:schemeClr val="bg1">
                    <a:lumMod val="50000"/>
                  </a:schemeClr>
                </a:solidFill>
              </a:rPr>
              <a:t>on</a:t>
            </a:r>
            <a:r>
              <a:rPr lang="en-GB" dirty="0" smtClean="0">
                <a:solidFill>
                  <a:srgbClr val="7F7F7F"/>
                </a:solidFill>
              </a:rPr>
              <a:t> the growth, development and learning of the human being and from the significance of the interaction between an individual and a group and takes the </a:t>
            </a:r>
            <a:r>
              <a:rPr lang="en-GB" dirty="0" err="1" smtClean="0">
                <a:solidFill>
                  <a:srgbClr val="7F7F7F"/>
                </a:solidFill>
              </a:rPr>
              <a:t>psychologic</a:t>
            </a:r>
            <a:r>
              <a:rPr lang="en-GB" dirty="0" smtClean="0">
                <a:solidFill>
                  <a:srgbClr val="7F7F7F"/>
                </a:solidFill>
              </a:rPr>
              <a:t> principles of the learning into consideration in the teaching. </a:t>
            </a:r>
            <a:endParaRPr lang="fi-FI" dirty="0" smtClean="0">
              <a:solidFill>
                <a:srgbClr val="7F7F7F"/>
              </a:solidFill>
            </a:endParaRPr>
          </a:p>
          <a:p>
            <a:pPr>
              <a:buFont typeface="Wingdings" pitchFamily="2" charset="2"/>
              <a:buNone/>
            </a:pPr>
            <a:endParaRPr lang="en-GB" dirty="0" smtClean="0"/>
          </a:p>
        </p:txBody>
      </p:sp>
    </p:spTree>
    <p:extLst>
      <p:ext uri="{BB962C8B-B14F-4D97-AF65-F5344CB8AC3E}">
        <p14:creationId xmlns:p14="http://schemas.microsoft.com/office/powerpoint/2010/main" val="207950994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Psychological basis related to the teaching and learning a </a:t>
            </a:r>
            <a:r>
              <a:rPr lang="en-US" u="sng" dirty="0" smtClean="0"/>
              <a:t>subject </a:t>
            </a:r>
            <a:r>
              <a:rPr lang="en-US" dirty="0" smtClean="0"/>
              <a:t>(~ PCK)</a:t>
            </a:r>
            <a:r>
              <a:rPr lang="en-GB" dirty="0" smtClean="0">
                <a:solidFill>
                  <a:schemeClr val="accent1"/>
                </a:solidFill>
                <a:latin typeface="+mn-lt"/>
                <a:ea typeface="+mn-ea"/>
                <a:cs typeface="+mn-cs"/>
              </a:rPr>
              <a:t>, 10 cp</a:t>
            </a:r>
            <a:endParaRPr lang="en-GB" dirty="0">
              <a:solidFill>
                <a:schemeClr val="accent1"/>
              </a:solidFill>
            </a:endParaRPr>
          </a:p>
        </p:txBody>
      </p:sp>
      <p:sp>
        <p:nvSpPr>
          <p:cNvPr id="31747" name="Content Placeholder 2"/>
          <p:cNvSpPr>
            <a:spLocks noGrp="1"/>
          </p:cNvSpPr>
          <p:nvPr>
            <p:ph idx="1"/>
          </p:nvPr>
        </p:nvSpPr>
        <p:spPr>
          <a:xfrm>
            <a:off x="1828800" y="1600200"/>
            <a:ext cx="7315200" cy="4953000"/>
          </a:xfrm>
        </p:spPr>
        <p:txBody>
          <a:bodyPr/>
          <a:lstStyle/>
          <a:p>
            <a:pPr>
              <a:buFont typeface="Wingdings" pitchFamily="2" charset="2"/>
              <a:buNone/>
            </a:pPr>
            <a:r>
              <a:rPr lang="en-GB" i="1" dirty="0" smtClean="0"/>
              <a:t>Objectives: </a:t>
            </a:r>
          </a:p>
          <a:p>
            <a:r>
              <a:rPr lang="en-GB" dirty="0" smtClean="0"/>
              <a:t>The students learn to design teaching (learning) through taking into consideration </a:t>
            </a:r>
            <a:br>
              <a:rPr lang="en-GB" dirty="0" smtClean="0"/>
            </a:br>
            <a:r>
              <a:rPr lang="en-GB" dirty="0" smtClean="0"/>
              <a:t>- the </a:t>
            </a:r>
            <a:r>
              <a:rPr lang="en-GB" u="sng" dirty="0" smtClean="0"/>
              <a:t>curriculum</a:t>
            </a:r>
            <a:r>
              <a:rPr lang="en-GB" dirty="0" smtClean="0"/>
              <a:t> (incl. subject matter knowledge), </a:t>
            </a:r>
            <a:br>
              <a:rPr lang="en-GB" dirty="0" smtClean="0"/>
            </a:br>
            <a:r>
              <a:rPr lang="en-GB" dirty="0" smtClean="0"/>
              <a:t>- the </a:t>
            </a:r>
            <a:r>
              <a:rPr lang="en-GB" u="sng" dirty="0" smtClean="0"/>
              <a:t>research on teaching and  learning</a:t>
            </a:r>
            <a:r>
              <a:rPr lang="en-GB" dirty="0" smtClean="0"/>
              <a:t> (learners), </a:t>
            </a:r>
            <a:br>
              <a:rPr lang="en-GB" dirty="0" smtClean="0"/>
            </a:br>
            <a:r>
              <a:rPr lang="en-GB" dirty="0" smtClean="0"/>
              <a:t>- the </a:t>
            </a:r>
            <a:r>
              <a:rPr lang="en-GB" u="sng" dirty="0" smtClean="0"/>
              <a:t>epistemological and ontological views</a:t>
            </a:r>
            <a:r>
              <a:rPr lang="en-GB" dirty="0" smtClean="0"/>
              <a:t>.</a:t>
            </a:r>
            <a:endParaRPr lang="fi-FI" dirty="0" smtClean="0"/>
          </a:p>
          <a:p>
            <a:r>
              <a:rPr lang="en-GB" dirty="0" smtClean="0">
                <a:solidFill>
                  <a:schemeClr val="bg1">
                    <a:lumMod val="50000"/>
                  </a:schemeClr>
                </a:solidFill>
              </a:rPr>
              <a:t>The student develops readiness </a:t>
            </a:r>
            <a:br>
              <a:rPr lang="en-GB" dirty="0" smtClean="0">
                <a:solidFill>
                  <a:schemeClr val="bg1">
                    <a:lumMod val="50000"/>
                  </a:schemeClr>
                </a:solidFill>
              </a:rPr>
            </a:br>
            <a:r>
              <a:rPr lang="en-GB" dirty="0" smtClean="0">
                <a:solidFill>
                  <a:schemeClr val="bg1">
                    <a:lumMod val="50000"/>
                  </a:schemeClr>
                </a:solidFill>
              </a:rPr>
              <a:t>- to examine the </a:t>
            </a:r>
            <a:r>
              <a:rPr lang="en-GB" u="sng" dirty="0" smtClean="0">
                <a:solidFill>
                  <a:schemeClr val="bg1">
                    <a:lumMod val="50000"/>
                  </a:schemeClr>
                </a:solidFill>
              </a:rPr>
              <a:t>school as an learning environment</a:t>
            </a:r>
            <a:r>
              <a:rPr lang="en-GB" dirty="0" smtClean="0">
                <a:solidFill>
                  <a:schemeClr val="bg1">
                    <a:lumMod val="50000"/>
                  </a:schemeClr>
                </a:solidFill>
              </a:rPr>
              <a:t>,</a:t>
            </a:r>
            <a:br>
              <a:rPr lang="en-GB" dirty="0" smtClean="0">
                <a:solidFill>
                  <a:schemeClr val="bg1">
                    <a:lumMod val="50000"/>
                  </a:schemeClr>
                </a:solidFill>
              </a:rPr>
            </a:br>
            <a:r>
              <a:rPr lang="en-GB" dirty="0" smtClean="0">
                <a:solidFill>
                  <a:schemeClr val="bg1">
                    <a:lumMod val="50000"/>
                  </a:schemeClr>
                </a:solidFill>
              </a:rPr>
              <a:t>- to understand </a:t>
            </a:r>
            <a:r>
              <a:rPr lang="en-GB" u="sng" dirty="0" smtClean="0">
                <a:solidFill>
                  <a:schemeClr val="bg1">
                    <a:lumMod val="50000"/>
                  </a:schemeClr>
                </a:solidFill>
              </a:rPr>
              <a:t>the basic values of education</a:t>
            </a:r>
            <a:r>
              <a:rPr lang="en-GB" dirty="0" smtClean="0">
                <a:solidFill>
                  <a:schemeClr val="bg1">
                    <a:lumMod val="50000"/>
                  </a:schemeClr>
                </a:solidFill>
              </a:rPr>
              <a:t>, </a:t>
            </a:r>
            <a:br>
              <a:rPr lang="en-GB" dirty="0" smtClean="0">
                <a:solidFill>
                  <a:schemeClr val="bg1">
                    <a:lumMod val="50000"/>
                  </a:schemeClr>
                </a:solidFill>
              </a:rPr>
            </a:br>
            <a:r>
              <a:rPr lang="en-GB" dirty="0" smtClean="0">
                <a:solidFill>
                  <a:schemeClr val="bg1">
                    <a:lumMod val="50000"/>
                  </a:schemeClr>
                </a:solidFill>
              </a:rPr>
              <a:t>- to </a:t>
            </a:r>
            <a:r>
              <a:rPr lang="en-GB" u="sng" dirty="0" smtClean="0">
                <a:solidFill>
                  <a:schemeClr val="bg1">
                    <a:lumMod val="50000"/>
                  </a:schemeClr>
                </a:solidFill>
              </a:rPr>
              <a:t>use versatile teaching methods and ICT</a:t>
            </a:r>
            <a:r>
              <a:rPr lang="en-GB" dirty="0" smtClean="0">
                <a:solidFill>
                  <a:schemeClr val="bg1">
                    <a:lumMod val="50000"/>
                  </a:schemeClr>
                </a:solidFill>
              </a:rPr>
              <a:t>, </a:t>
            </a:r>
            <a:br>
              <a:rPr lang="en-GB" dirty="0" smtClean="0">
                <a:solidFill>
                  <a:schemeClr val="bg1">
                    <a:lumMod val="50000"/>
                  </a:schemeClr>
                </a:solidFill>
              </a:rPr>
            </a:br>
            <a:r>
              <a:rPr lang="en-GB" dirty="0" smtClean="0">
                <a:solidFill>
                  <a:schemeClr val="bg1">
                    <a:lumMod val="50000"/>
                  </a:schemeClr>
                </a:solidFill>
              </a:rPr>
              <a:t>- to </a:t>
            </a:r>
            <a:r>
              <a:rPr lang="en-GB" u="sng" dirty="0" smtClean="0">
                <a:solidFill>
                  <a:schemeClr val="bg1">
                    <a:lumMod val="50000"/>
                  </a:schemeClr>
                </a:solidFill>
              </a:rPr>
              <a:t>analyse social situations at schools </a:t>
            </a:r>
            <a:r>
              <a:rPr lang="en-GB" dirty="0" smtClean="0">
                <a:solidFill>
                  <a:schemeClr val="bg1">
                    <a:lumMod val="50000"/>
                  </a:schemeClr>
                </a:solidFill>
              </a:rPr>
              <a:t>and </a:t>
            </a:r>
            <a:br>
              <a:rPr lang="en-GB" dirty="0" smtClean="0">
                <a:solidFill>
                  <a:schemeClr val="bg1">
                    <a:lumMod val="50000"/>
                  </a:schemeClr>
                </a:solidFill>
              </a:rPr>
            </a:br>
            <a:r>
              <a:rPr lang="en-GB" dirty="0" smtClean="0">
                <a:solidFill>
                  <a:schemeClr val="bg1">
                    <a:lumMod val="50000"/>
                  </a:schemeClr>
                </a:solidFill>
              </a:rPr>
              <a:t>- to analyse </a:t>
            </a:r>
            <a:r>
              <a:rPr lang="en-GB" u="sng" dirty="0" smtClean="0">
                <a:solidFill>
                  <a:schemeClr val="bg1">
                    <a:lumMod val="50000"/>
                  </a:schemeClr>
                </a:solidFill>
              </a:rPr>
              <a:t>development of his/her own teacher profession</a:t>
            </a:r>
            <a:r>
              <a:rPr lang="en-GB" dirty="0" smtClean="0">
                <a:solidFill>
                  <a:schemeClr val="bg1">
                    <a:lumMod val="50000"/>
                  </a:schemeClr>
                </a:solidFill>
              </a:rPr>
              <a:t>. </a:t>
            </a:r>
            <a:endParaRPr lang="fi-FI" dirty="0" smtClean="0">
              <a:solidFill>
                <a:schemeClr val="bg1">
                  <a:lumMod val="50000"/>
                </a:schemeClr>
              </a:solidFill>
            </a:endParaRPr>
          </a:p>
          <a:p>
            <a:pPr>
              <a:buFont typeface="Wingdings" pitchFamily="2" charset="2"/>
              <a:buNone/>
            </a:pPr>
            <a:endParaRPr lang="fi-FI" dirty="0" smtClean="0">
              <a:solidFill>
                <a:schemeClr val="bg1">
                  <a:lumMod val="50000"/>
                </a:schemeClr>
              </a:solidFill>
            </a:endParaRPr>
          </a:p>
          <a:p>
            <a:endParaRPr lang="en-GB" dirty="0" smtClean="0"/>
          </a:p>
        </p:txBody>
      </p:sp>
      <p:sp>
        <p:nvSpPr>
          <p:cNvPr id="4" name="Slide Number Placeholder 3"/>
          <p:cNvSpPr>
            <a:spLocks noGrp="1"/>
          </p:cNvSpPr>
          <p:nvPr>
            <p:ph type="sldNum" sz="quarter" idx="10"/>
          </p:nvPr>
        </p:nvSpPr>
        <p:spPr/>
        <p:txBody>
          <a:bodyPr/>
          <a:lstStyle/>
          <a:p>
            <a:pPr>
              <a:defRPr/>
            </a:pPr>
            <a:fld id="{F1834CBD-25CB-4457-9504-83FFB9041498}" type="slidenum">
              <a:rPr lang="en-US" smtClean="0"/>
              <a:pPr>
                <a:defRPr/>
              </a:pPr>
              <a:t>25</a:t>
            </a:fld>
            <a:endParaRPr lang="en-US"/>
          </a:p>
        </p:txBody>
      </p:sp>
    </p:spTree>
    <p:extLst>
      <p:ext uri="{BB962C8B-B14F-4D97-AF65-F5344CB8AC3E}">
        <p14:creationId xmlns:p14="http://schemas.microsoft.com/office/powerpoint/2010/main" val="1479203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B66A52B4-DF53-40A6-9A7F-B62B9BDF8213}" type="slidenum">
              <a:rPr lang="en-US"/>
              <a:pPr>
                <a:defRPr/>
              </a:pPr>
              <a:t>26</a:t>
            </a:fld>
            <a:endParaRPr lang="en-US" dirty="0"/>
          </a:p>
        </p:txBody>
      </p:sp>
      <p:sp>
        <p:nvSpPr>
          <p:cNvPr id="32771" name="Rectangle 2"/>
          <p:cNvSpPr>
            <a:spLocks noGrp="1" noChangeArrowheads="1"/>
          </p:cNvSpPr>
          <p:nvPr>
            <p:ph type="title"/>
          </p:nvPr>
        </p:nvSpPr>
        <p:spPr>
          <a:xfrm>
            <a:off x="1857375" y="571277"/>
            <a:ext cx="7010400" cy="625475"/>
          </a:xfrm>
        </p:spPr>
        <p:txBody>
          <a:bodyPr/>
          <a:lstStyle/>
          <a:p>
            <a:r>
              <a:rPr lang="en-GB" dirty="0"/>
              <a:t>Special Courses at the </a:t>
            </a:r>
            <a:r>
              <a:rPr lang="en-GB" u="sng" dirty="0"/>
              <a:t>Department of Physics </a:t>
            </a:r>
            <a:r>
              <a:rPr lang="en-GB" dirty="0"/>
              <a:t>for Physics student teachers</a:t>
            </a:r>
            <a:endParaRPr lang="en-GB" dirty="0" smtClean="0"/>
          </a:p>
        </p:txBody>
      </p:sp>
      <p:sp>
        <p:nvSpPr>
          <p:cNvPr id="664579" name="Rectangle 3"/>
          <p:cNvSpPr>
            <a:spLocks noGrp="1" noChangeArrowheads="1"/>
          </p:cNvSpPr>
          <p:nvPr>
            <p:ph type="body" idx="1"/>
          </p:nvPr>
        </p:nvSpPr>
        <p:spPr>
          <a:xfrm>
            <a:off x="1908175" y="1742455"/>
            <a:ext cx="7207250" cy="5214937"/>
          </a:xfrm>
        </p:spPr>
        <p:txBody>
          <a:bodyPr/>
          <a:lstStyle/>
          <a:p>
            <a:pPr marL="0" indent="0">
              <a:buNone/>
            </a:pPr>
            <a:r>
              <a:rPr lang="en-GB" b="1" dirty="0" smtClean="0"/>
              <a:t>Master level courses</a:t>
            </a:r>
          </a:p>
          <a:p>
            <a:r>
              <a:rPr lang="en-GB" dirty="0" smtClean="0"/>
              <a:t>Concepts </a:t>
            </a:r>
            <a:r>
              <a:rPr lang="en-GB" dirty="0"/>
              <a:t>and structures of physics I: Classical physics</a:t>
            </a:r>
            <a:endParaRPr lang="fi-FI" dirty="0"/>
          </a:p>
          <a:p>
            <a:r>
              <a:rPr lang="en-GB" dirty="0"/>
              <a:t>Concepts and structures of physics II: </a:t>
            </a:r>
            <a:r>
              <a:rPr lang="en-GB"/>
              <a:t>Modern </a:t>
            </a:r>
            <a:r>
              <a:rPr lang="en-GB" smtClean="0"/>
              <a:t>physics</a:t>
            </a:r>
            <a:endParaRPr lang="fi-FI" dirty="0"/>
          </a:p>
          <a:p>
            <a:r>
              <a:rPr lang="en-GB" dirty="0"/>
              <a:t>Structures and processes of school physics </a:t>
            </a:r>
            <a:endParaRPr lang="fi-FI" dirty="0"/>
          </a:p>
          <a:p>
            <a:r>
              <a:rPr lang="en-GB" dirty="0"/>
              <a:t>Experimentation in school laboratory </a:t>
            </a:r>
            <a:endParaRPr lang="fi-FI" dirty="0"/>
          </a:p>
          <a:p>
            <a:r>
              <a:rPr lang="en-GB" dirty="0"/>
              <a:t>History and philosophy of physics </a:t>
            </a:r>
            <a:endParaRPr lang="fi-FI" dirty="0"/>
          </a:p>
          <a:p>
            <a:r>
              <a:rPr lang="en-GB" dirty="0"/>
              <a:t>Physics </a:t>
            </a:r>
            <a:r>
              <a:rPr lang="en-GB" dirty="0" smtClean="0"/>
              <a:t>teachers‘ master </a:t>
            </a:r>
            <a:r>
              <a:rPr lang="en-GB" dirty="0"/>
              <a:t>thesis seminar</a:t>
            </a:r>
            <a:endParaRPr lang="fi-FI" dirty="0"/>
          </a:p>
          <a:p>
            <a:endParaRPr lang="en-GB" dirty="0" smtClean="0"/>
          </a:p>
        </p:txBody>
      </p:sp>
    </p:spTree>
    <p:extLst>
      <p:ext uri="{BB962C8B-B14F-4D97-AF65-F5344CB8AC3E}">
        <p14:creationId xmlns:p14="http://schemas.microsoft.com/office/powerpoint/2010/main" val="121340194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Concepts and structures of physics I: Classical physics</a:t>
            </a:r>
            <a:endParaRPr lang="fi-FI" dirty="0"/>
          </a:p>
        </p:txBody>
      </p:sp>
      <p:sp>
        <p:nvSpPr>
          <p:cNvPr id="3" name="Content Placeholder 2"/>
          <p:cNvSpPr>
            <a:spLocks noGrp="1"/>
          </p:cNvSpPr>
          <p:nvPr>
            <p:ph idx="1"/>
          </p:nvPr>
        </p:nvSpPr>
        <p:spPr/>
        <p:txBody>
          <a:bodyPr/>
          <a:lstStyle/>
          <a:p>
            <a:pPr marL="0" indent="0">
              <a:buNone/>
            </a:pPr>
            <a:r>
              <a:rPr lang="en-GB" dirty="0" smtClean="0"/>
              <a:t>The </a:t>
            </a:r>
            <a:r>
              <a:rPr lang="en-GB" u="sng" dirty="0"/>
              <a:t>structure and methods of physics are </a:t>
            </a:r>
            <a:r>
              <a:rPr lang="en-GB" u="sng" dirty="0" smtClean="0"/>
              <a:t>discussed</a:t>
            </a:r>
            <a:r>
              <a:rPr lang="en-GB" dirty="0" smtClean="0"/>
              <a:t>:</a:t>
            </a:r>
          </a:p>
          <a:p>
            <a:r>
              <a:rPr lang="en-GB" dirty="0" smtClean="0"/>
              <a:t>how </a:t>
            </a:r>
            <a:r>
              <a:rPr lang="en-GB" dirty="0"/>
              <a:t>the physics' knowledge structure guides the </a:t>
            </a:r>
            <a:r>
              <a:rPr lang="en-GB" dirty="0" smtClean="0"/>
              <a:t>physics </a:t>
            </a:r>
            <a:r>
              <a:rPr lang="en-GB" dirty="0"/>
              <a:t>teaching. </a:t>
            </a:r>
            <a:endParaRPr lang="en-GB" dirty="0" smtClean="0"/>
          </a:p>
          <a:p>
            <a:r>
              <a:rPr lang="en-GB" dirty="0" smtClean="0"/>
              <a:t>The </a:t>
            </a:r>
            <a:r>
              <a:rPr lang="en-GB" u="sng" dirty="0"/>
              <a:t>interplay of theory and experiments</a:t>
            </a:r>
            <a:r>
              <a:rPr lang="en-GB" dirty="0"/>
              <a:t>. </a:t>
            </a:r>
            <a:endParaRPr lang="en-GB" dirty="0" smtClean="0"/>
          </a:p>
          <a:p>
            <a:r>
              <a:rPr lang="en-GB" dirty="0" smtClean="0"/>
              <a:t>The physical </a:t>
            </a:r>
            <a:r>
              <a:rPr lang="en-GB" dirty="0"/>
              <a:t>way of thinking and </a:t>
            </a:r>
            <a:r>
              <a:rPr lang="en-GB" dirty="0" smtClean="0"/>
              <a:t>teaching of physics.</a:t>
            </a:r>
          </a:p>
          <a:p>
            <a:pPr marL="0" indent="0">
              <a:buNone/>
            </a:pPr>
            <a:endParaRPr lang="fi-FI" dirty="0"/>
          </a:p>
        </p:txBody>
      </p:sp>
      <p:sp>
        <p:nvSpPr>
          <p:cNvPr id="4" name="Slide Number Placeholder 3"/>
          <p:cNvSpPr>
            <a:spLocks noGrp="1"/>
          </p:cNvSpPr>
          <p:nvPr>
            <p:ph type="sldNum" sz="quarter" idx="10"/>
          </p:nvPr>
        </p:nvSpPr>
        <p:spPr/>
        <p:txBody>
          <a:bodyPr/>
          <a:lstStyle/>
          <a:p>
            <a:pPr>
              <a:defRPr/>
            </a:pPr>
            <a:fld id="{1663DB54-CAA1-4FF1-A656-126DF26C6362}" type="slidenum">
              <a:rPr lang="en-US" smtClean="0"/>
              <a:pPr>
                <a:defRPr/>
              </a:pPr>
              <a:t>27</a:t>
            </a:fld>
            <a:endParaRPr lang="en-US"/>
          </a:p>
        </p:txBody>
      </p:sp>
    </p:spTree>
    <p:extLst>
      <p:ext uri="{BB962C8B-B14F-4D97-AF65-F5344CB8AC3E}">
        <p14:creationId xmlns:p14="http://schemas.microsoft.com/office/powerpoint/2010/main" val="1067639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Experimentation in school laboratory</a:t>
            </a:r>
            <a:endParaRPr lang="fi-FI" dirty="0"/>
          </a:p>
        </p:txBody>
      </p:sp>
      <p:sp>
        <p:nvSpPr>
          <p:cNvPr id="3" name="Content Placeholder 2"/>
          <p:cNvSpPr>
            <a:spLocks noGrp="1"/>
          </p:cNvSpPr>
          <p:nvPr>
            <p:ph idx="1"/>
          </p:nvPr>
        </p:nvSpPr>
        <p:spPr>
          <a:xfrm>
            <a:off x="1855788" y="1600200"/>
            <a:ext cx="7288212" cy="4953000"/>
          </a:xfrm>
        </p:spPr>
        <p:txBody>
          <a:bodyPr/>
          <a:lstStyle/>
          <a:p>
            <a:pPr marL="0" indent="0">
              <a:buNone/>
            </a:pPr>
            <a:r>
              <a:rPr lang="en-GB" dirty="0" smtClean="0"/>
              <a:t>In </a:t>
            </a:r>
            <a:r>
              <a:rPr lang="en-GB" dirty="0"/>
              <a:t>the course students study in small groups of two or three students. In the interactive lectures the methods of experiment-based teaching is discussed and 19 experiment-based teaching unit* of school physics are introduced. A group chooses from those units 5-10 units, which includes certain experiments, which group has to conduct. Part of experiments the group has to plan themself. The designing of a unit also includes a constructing of concept map, which represents the proceeding of concept formation. The execution of a plan has to be based on a well-defined conceptual goals. The units have to proceed to these goals so that every experiment supports concept formation. The units include qualitative experiments and quantitative experiments</a:t>
            </a:r>
            <a:r>
              <a:rPr lang="en-GB" dirty="0" smtClean="0"/>
              <a:t>.</a:t>
            </a:r>
            <a:endParaRPr lang="fi-FI" dirty="0"/>
          </a:p>
          <a:p>
            <a:endParaRPr lang="fi-FI" dirty="0"/>
          </a:p>
        </p:txBody>
      </p:sp>
      <p:sp>
        <p:nvSpPr>
          <p:cNvPr id="4" name="Slide Number Placeholder 3"/>
          <p:cNvSpPr>
            <a:spLocks noGrp="1"/>
          </p:cNvSpPr>
          <p:nvPr>
            <p:ph type="sldNum" sz="quarter" idx="10"/>
          </p:nvPr>
        </p:nvSpPr>
        <p:spPr/>
        <p:txBody>
          <a:bodyPr/>
          <a:lstStyle/>
          <a:p>
            <a:pPr>
              <a:defRPr/>
            </a:pPr>
            <a:fld id="{1663DB54-CAA1-4FF1-A656-126DF26C6362}" type="slidenum">
              <a:rPr lang="en-US" smtClean="0"/>
              <a:pPr>
                <a:defRPr/>
              </a:pPr>
              <a:t>28</a:t>
            </a:fld>
            <a:endParaRPr lang="en-US"/>
          </a:p>
        </p:txBody>
      </p:sp>
    </p:spTree>
    <p:extLst>
      <p:ext uri="{BB962C8B-B14F-4D97-AF65-F5344CB8AC3E}">
        <p14:creationId xmlns:p14="http://schemas.microsoft.com/office/powerpoint/2010/main" val="3747791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Special Courses at the Department of </a:t>
            </a:r>
            <a:r>
              <a:rPr lang="en-GB" dirty="0" smtClean="0"/>
              <a:t>Chemistry for Chemistry student </a:t>
            </a:r>
            <a:r>
              <a:rPr lang="en-GB" dirty="0"/>
              <a:t>teachers</a:t>
            </a:r>
            <a:endParaRPr lang="fi-FI" dirty="0"/>
          </a:p>
        </p:txBody>
      </p:sp>
      <p:sp>
        <p:nvSpPr>
          <p:cNvPr id="3" name="Content Placeholder 2"/>
          <p:cNvSpPr>
            <a:spLocks noGrp="1"/>
          </p:cNvSpPr>
          <p:nvPr>
            <p:ph idx="1"/>
          </p:nvPr>
        </p:nvSpPr>
        <p:spPr/>
        <p:txBody>
          <a:bodyPr/>
          <a:lstStyle/>
          <a:p>
            <a:pPr marL="0" indent="0">
              <a:buNone/>
            </a:pPr>
            <a:r>
              <a:rPr lang="en-GB" b="1" dirty="0" smtClean="0"/>
              <a:t>Bachelor level courses</a:t>
            </a:r>
          </a:p>
          <a:p>
            <a:r>
              <a:rPr lang="en-GB" dirty="0" smtClean="0"/>
              <a:t>Introduction </a:t>
            </a:r>
            <a:r>
              <a:rPr lang="en-GB" dirty="0"/>
              <a:t>to Chemistry Education (3 p</a:t>
            </a:r>
            <a:r>
              <a:rPr lang="en-GB" dirty="0" smtClean="0"/>
              <a:t>)</a:t>
            </a:r>
          </a:p>
          <a:p>
            <a:r>
              <a:rPr lang="en-GB" dirty="0" smtClean="0"/>
              <a:t>Chemistry </a:t>
            </a:r>
            <a:r>
              <a:rPr lang="en-GB" dirty="0"/>
              <a:t>in The Living Environment course (4 p) </a:t>
            </a:r>
            <a:endParaRPr lang="en-GB" dirty="0" smtClean="0"/>
          </a:p>
          <a:p>
            <a:r>
              <a:rPr lang="en-GB" dirty="0" smtClean="0"/>
              <a:t>The </a:t>
            </a:r>
            <a:r>
              <a:rPr lang="en-GB" dirty="0"/>
              <a:t>Central Areas of Chemistry Education I course (6 p</a:t>
            </a:r>
            <a:r>
              <a:rPr lang="en-GB" dirty="0" smtClean="0"/>
              <a:t>).</a:t>
            </a:r>
          </a:p>
          <a:p>
            <a:pPr marL="0" indent="0">
              <a:buNone/>
            </a:pPr>
            <a:r>
              <a:rPr lang="en-GB" dirty="0" smtClean="0"/>
              <a:t/>
            </a:r>
            <a:br>
              <a:rPr lang="en-GB" dirty="0" smtClean="0"/>
            </a:br>
            <a:r>
              <a:rPr lang="en-GB" b="1" dirty="0" smtClean="0"/>
              <a:t>Master level courses</a:t>
            </a:r>
            <a:endParaRPr lang="fi-FI" b="1" dirty="0"/>
          </a:p>
          <a:p>
            <a:r>
              <a:rPr lang="en-GB" dirty="0" smtClean="0"/>
              <a:t>The </a:t>
            </a:r>
            <a:r>
              <a:rPr lang="en-GB" dirty="0"/>
              <a:t>Central Areas of Chemistry Education II (4 p</a:t>
            </a:r>
            <a:r>
              <a:rPr lang="en-GB" dirty="0" smtClean="0"/>
              <a:t>)</a:t>
            </a:r>
          </a:p>
          <a:p>
            <a:r>
              <a:rPr lang="en-GB" dirty="0" smtClean="0"/>
              <a:t>Chemistry </a:t>
            </a:r>
            <a:r>
              <a:rPr lang="en-GB" dirty="0"/>
              <a:t>as a Science and as a Discipline (5 p</a:t>
            </a:r>
            <a:r>
              <a:rPr lang="en-GB" dirty="0" smtClean="0"/>
              <a:t>)</a:t>
            </a:r>
          </a:p>
          <a:p>
            <a:r>
              <a:rPr lang="en-GB" dirty="0" smtClean="0"/>
              <a:t>Practical </a:t>
            </a:r>
            <a:r>
              <a:rPr lang="en-GB" dirty="0"/>
              <a:t>Work in Chemistry Education I (5 p), </a:t>
            </a:r>
            <a:r>
              <a:rPr lang="en-GB" dirty="0" smtClean="0"/>
              <a:t/>
            </a:r>
            <a:br>
              <a:rPr lang="en-GB" dirty="0" smtClean="0"/>
            </a:br>
            <a:r>
              <a:rPr lang="en-GB" dirty="0" smtClean="0"/>
              <a:t>Practical </a:t>
            </a:r>
            <a:r>
              <a:rPr lang="en-GB" dirty="0"/>
              <a:t>Work in Chemistry Education II (5 p), </a:t>
            </a:r>
            <a:endParaRPr lang="en-GB" dirty="0" smtClean="0"/>
          </a:p>
          <a:p>
            <a:r>
              <a:rPr lang="en-GB" dirty="0" smtClean="0"/>
              <a:t>Models </a:t>
            </a:r>
            <a:r>
              <a:rPr lang="en-GB" dirty="0"/>
              <a:t>and Visualisation in Chemistry Education (5 </a:t>
            </a:r>
            <a:r>
              <a:rPr lang="en-GB" dirty="0" smtClean="0"/>
              <a:t>p)</a:t>
            </a:r>
          </a:p>
          <a:p>
            <a:r>
              <a:rPr lang="en-GB" dirty="0" smtClean="0"/>
              <a:t>Seminar </a:t>
            </a:r>
            <a:r>
              <a:rPr lang="en-GB" dirty="0"/>
              <a:t>in Chemistry Education and its Research (5 </a:t>
            </a:r>
            <a:r>
              <a:rPr lang="en-GB" dirty="0" smtClean="0"/>
              <a:t>p)</a:t>
            </a:r>
            <a:endParaRPr lang="fi-FI" dirty="0"/>
          </a:p>
        </p:txBody>
      </p:sp>
      <p:sp>
        <p:nvSpPr>
          <p:cNvPr id="4" name="Slide Number Placeholder 3"/>
          <p:cNvSpPr>
            <a:spLocks noGrp="1"/>
          </p:cNvSpPr>
          <p:nvPr>
            <p:ph type="sldNum" sz="quarter" idx="10"/>
          </p:nvPr>
        </p:nvSpPr>
        <p:spPr/>
        <p:txBody>
          <a:bodyPr/>
          <a:lstStyle/>
          <a:p>
            <a:pPr>
              <a:defRPr/>
            </a:pPr>
            <a:fld id="{1663DB54-CAA1-4FF1-A656-126DF26C6362}" type="slidenum">
              <a:rPr lang="en-US" smtClean="0"/>
              <a:pPr>
                <a:defRPr/>
              </a:pPr>
              <a:t>29</a:t>
            </a:fld>
            <a:endParaRPr lang="en-US"/>
          </a:p>
        </p:txBody>
      </p:sp>
    </p:spTree>
    <p:extLst>
      <p:ext uri="{BB962C8B-B14F-4D97-AF65-F5344CB8AC3E}">
        <p14:creationId xmlns:p14="http://schemas.microsoft.com/office/powerpoint/2010/main" val="4194164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Olarin lukiolaiset vierailulla kemian laboratoriossa, kuva: Adolfo V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640" y="-5024"/>
            <a:ext cx="8921291" cy="29737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p:cNvSpPr txBox="1">
            <a:spLocks/>
          </p:cNvSpPr>
          <p:nvPr/>
        </p:nvSpPr>
        <p:spPr bwMode="auto">
          <a:xfrm>
            <a:off x="12572780" y="6565306"/>
            <a:ext cx="952500" cy="201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759DC800-9D8C-43CB-8BBE-0C9BD38EEBF1}" type="slidenum">
              <a:rPr lang="en-US" smtClean="0"/>
              <a:pPr>
                <a:defRPr/>
              </a:pPr>
              <a:t>3</a:t>
            </a:fld>
            <a:endParaRPr lang="en-US" dirty="0"/>
          </a:p>
        </p:txBody>
      </p:sp>
      <p:pic>
        <p:nvPicPr>
          <p:cNvPr id="11" name="Picture 6" descr="http://www.timmitaivot.fi/cache/a8e9a9d1b1aead1871b28346f9f0f66d.jpg"/>
          <p:cNvPicPr>
            <a:picLocks noChangeAspect="1" noChangeArrowheads="1"/>
          </p:cNvPicPr>
          <p:nvPr/>
        </p:nvPicPr>
        <p:blipFill>
          <a:blip r:embed="rId4" cstate="print"/>
          <a:srcRect/>
          <a:stretch>
            <a:fillRect/>
          </a:stretch>
        </p:blipFill>
        <p:spPr bwMode="auto">
          <a:xfrm>
            <a:off x="5004048" y="2842223"/>
            <a:ext cx="6018993" cy="4166509"/>
          </a:xfrm>
          <a:prstGeom prst="rect">
            <a:avLst/>
          </a:prstGeom>
          <a:noFill/>
          <a:ln w="9525">
            <a:noFill/>
            <a:miter lim="800000"/>
            <a:headEnd/>
            <a:tailEnd/>
          </a:ln>
        </p:spPr>
      </p:pic>
      <p:pic>
        <p:nvPicPr>
          <p:cNvPr id="12" name="Picture 10" descr="http://www.lykhki.edu.hel.fi/paakuvat/pkpaasivukuv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5024"/>
            <a:ext cx="3936457" cy="297376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defRPr/>
            </a:pPr>
            <a:fld id="{076757D2-96AE-41DA-AA1A-548E5DF703F2}" type="slidenum">
              <a:rPr lang="en-US" smtClean="0"/>
              <a:pPr>
                <a:defRPr/>
              </a:pPr>
              <a:t>3</a:t>
            </a:fld>
            <a:endParaRPr lang="en-US" dirty="0"/>
          </a:p>
        </p:txBody>
      </p:sp>
      <p:pic>
        <p:nvPicPr>
          <p:cNvPr id="1026" name="Picture 2" descr="http://www.technobothnia.fi/attachment/68beb9c5946317c1ab2931ead6b05737/51618e66247152561804bd2ef53116b2/Fyssan_labr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19" y="2968739"/>
            <a:ext cx="5617431" cy="3913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2826" y="2968739"/>
            <a:ext cx="5427476" cy="646331"/>
          </a:xfrm>
          <a:prstGeom prst="rect">
            <a:avLst/>
          </a:prstGeom>
          <a:solidFill>
            <a:srgbClr val="D1D0CF"/>
          </a:solidFill>
        </p:spPr>
        <p:txBody>
          <a:bodyPr wrap="square">
            <a:spAutoFit/>
          </a:bodyPr>
          <a:lstStyle/>
          <a:p>
            <a:pPr algn="ctr"/>
            <a:r>
              <a:rPr lang="en-US" sz="3600" b="1" dirty="0" smtClean="0">
                <a:effectLst>
                  <a:outerShdw blurRad="38100" dist="38100" dir="2700000" algn="tl">
                    <a:srgbClr val="000000">
                      <a:alpha val="43137"/>
                    </a:srgbClr>
                  </a:outerShdw>
                </a:effectLst>
                <a:latin typeface="+mn-lt"/>
              </a:rPr>
              <a:t>1. </a:t>
            </a:r>
            <a:r>
              <a:rPr lang="en-US" sz="3200" b="1" dirty="0">
                <a:effectLst>
                  <a:outerShdw blurRad="38100" dist="38100" dir="2700000" algn="tl">
                    <a:srgbClr val="000000">
                      <a:alpha val="43137"/>
                    </a:srgbClr>
                  </a:outerShdw>
                </a:effectLst>
                <a:latin typeface="+mn-lt"/>
              </a:rPr>
              <a:t>An ideal school context</a:t>
            </a:r>
            <a:endParaRPr lang="fi-FI" sz="36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835450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788" y="152400"/>
            <a:ext cx="7288212" cy="1116013"/>
          </a:xfrm>
        </p:spPr>
        <p:txBody>
          <a:bodyPr/>
          <a:lstStyle/>
          <a:p>
            <a:r>
              <a:rPr lang="en-GB" dirty="0"/>
              <a:t>The Central Areas of Chemistry Education I (6 p)</a:t>
            </a:r>
            <a:endParaRPr lang="fi-FI" dirty="0"/>
          </a:p>
        </p:txBody>
      </p:sp>
      <p:sp>
        <p:nvSpPr>
          <p:cNvPr id="3" name="Content Placeholder 2"/>
          <p:cNvSpPr>
            <a:spLocks noGrp="1"/>
          </p:cNvSpPr>
          <p:nvPr>
            <p:ph idx="1"/>
          </p:nvPr>
        </p:nvSpPr>
        <p:spPr/>
        <p:txBody>
          <a:bodyPr/>
          <a:lstStyle/>
          <a:p>
            <a:pPr marL="0" indent="0">
              <a:buNone/>
            </a:pPr>
            <a:r>
              <a:rPr lang="en-GB" dirty="0"/>
              <a:t>The aim </a:t>
            </a:r>
            <a:r>
              <a:rPr lang="en-GB" dirty="0" smtClean="0"/>
              <a:t>is a </a:t>
            </a:r>
            <a:r>
              <a:rPr lang="en-GB" u="sng" dirty="0" smtClean="0"/>
              <a:t>research-oriented </a:t>
            </a:r>
            <a:r>
              <a:rPr lang="en-GB" u="sng" dirty="0"/>
              <a:t>teacher </a:t>
            </a:r>
            <a:r>
              <a:rPr lang="en-GB" dirty="0" smtClean="0"/>
              <a:t>through studying </a:t>
            </a:r>
            <a:r>
              <a:rPr lang="en-GB" dirty="0"/>
              <a:t>in-depth </a:t>
            </a:r>
            <a:endParaRPr lang="en-GB" dirty="0" smtClean="0"/>
          </a:p>
          <a:p>
            <a:r>
              <a:rPr lang="en-GB" dirty="0" smtClean="0"/>
              <a:t>the </a:t>
            </a:r>
            <a:r>
              <a:rPr lang="en-GB" u="sng" dirty="0" smtClean="0"/>
              <a:t>structure </a:t>
            </a:r>
            <a:r>
              <a:rPr lang="en-GB" u="sng" dirty="0"/>
              <a:t>of the chemistry concepts and phenomena </a:t>
            </a:r>
            <a:r>
              <a:rPr lang="en-GB" dirty="0" smtClean="0"/>
              <a:t>from the point of view of teaching and learning, </a:t>
            </a:r>
          </a:p>
          <a:p>
            <a:r>
              <a:rPr lang="en-GB" u="sng" dirty="0" smtClean="0"/>
              <a:t>models used in chemistry</a:t>
            </a:r>
            <a:r>
              <a:rPr lang="en-GB" dirty="0" smtClean="0"/>
              <a:t>, teaching and learning of them</a:t>
            </a:r>
            <a:r>
              <a:rPr lang="en-GB" dirty="0"/>
              <a:t>, </a:t>
            </a:r>
            <a:endParaRPr lang="en-GB" dirty="0" smtClean="0"/>
          </a:p>
          <a:p>
            <a:r>
              <a:rPr lang="en-GB" dirty="0" smtClean="0"/>
              <a:t>literature </a:t>
            </a:r>
            <a:r>
              <a:rPr lang="en-GB" dirty="0"/>
              <a:t>pertaining to chemistry and its teaching as well as </a:t>
            </a:r>
            <a:r>
              <a:rPr lang="en-GB" dirty="0" smtClean="0"/>
              <a:t>publications.</a:t>
            </a:r>
            <a:endParaRPr lang="fi-FI" dirty="0"/>
          </a:p>
        </p:txBody>
      </p:sp>
      <p:sp>
        <p:nvSpPr>
          <p:cNvPr id="4" name="Slide Number Placeholder 3"/>
          <p:cNvSpPr>
            <a:spLocks noGrp="1"/>
          </p:cNvSpPr>
          <p:nvPr>
            <p:ph type="sldNum" sz="quarter" idx="10"/>
          </p:nvPr>
        </p:nvSpPr>
        <p:spPr/>
        <p:txBody>
          <a:bodyPr/>
          <a:lstStyle/>
          <a:p>
            <a:pPr>
              <a:defRPr/>
            </a:pPr>
            <a:fld id="{1663DB54-CAA1-4FF1-A656-126DF26C6362}" type="slidenum">
              <a:rPr lang="en-US" smtClean="0"/>
              <a:pPr>
                <a:defRPr/>
              </a:pPr>
              <a:t>30</a:t>
            </a:fld>
            <a:endParaRPr lang="en-US"/>
          </a:p>
        </p:txBody>
      </p:sp>
    </p:spTree>
    <p:extLst>
      <p:ext uri="{BB962C8B-B14F-4D97-AF65-F5344CB8AC3E}">
        <p14:creationId xmlns:p14="http://schemas.microsoft.com/office/powerpoint/2010/main" val="3889518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0"/>
          </p:nvPr>
        </p:nvSpPr>
        <p:spPr>
          <a:noFill/>
        </p:spPr>
        <p:txBody>
          <a:bodyPr/>
          <a:lstStyle/>
          <a:p>
            <a:fld id="{D1DE7B71-2A55-4844-8B27-621CAEDE2236}" type="slidenum">
              <a:rPr lang="en-US" smtClean="0"/>
              <a:pPr/>
              <a:t>31</a:t>
            </a:fld>
            <a:endParaRPr lang="en-US" smtClean="0"/>
          </a:p>
        </p:txBody>
      </p:sp>
      <p:sp>
        <p:nvSpPr>
          <p:cNvPr id="24579" name="Rectangle 2"/>
          <p:cNvSpPr>
            <a:spLocks noGrp="1" noChangeArrowheads="1"/>
          </p:cNvSpPr>
          <p:nvPr>
            <p:ph type="title"/>
          </p:nvPr>
        </p:nvSpPr>
        <p:spPr/>
        <p:txBody>
          <a:bodyPr/>
          <a:lstStyle/>
          <a:p>
            <a:r>
              <a:rPr lang="en-US" smtClean="0"/>
              <a:t>Structure of the master degree </a:t>
            </a:r>
            <a:br>
              <a:rPr lang="en-US" smtClean="0"/>
            </a:br>
            <a:r>
              <a:rPr lang="en-US" smtClean="0"/>
              <a:t>of a primary teacher: 3 + 2 years</a:t>
            </a:r>
          </a:p>
        </p:txBody>
      </p:sp>
      <p:sp>
        <p:nvSpPr>
          <p:cNvPr id="24580" name="Line 3"/>
          <p:cNvSpPr>
            <a:spLocks noChangeShapeType="1"/>
          </p:cNvSpPr>
          <p:nvPr/>
        </p:nvSpPr>
        <p:spPr bwMode="auto">
          <a:xfrm>
            <a:off x="1835150" y="5275263"/>
            <a:ext cx="5321300" cy="1587"/>
          </a:xfrm>
          <a:prstGeom prst="line">
            <a:avLst/>
          </a:prstGeom>
          <a:noFill/>
          <a:ln w="1588">
            <a:solidFill>
              <a:srgbClr val="000000"/>
            </a:solidFill>
            <a:round/>
            <a:headEnd/>
            <a:tailEnd/>
          </a:ln>
        </p:spPr>
        <p:txBody>
          <a:bodyPr/>
          <a:lstStyle/>
          <a:p>
            <a:endParaRPr lang="fi-FI"/>
          </a:p>
        </p:txBody>
      </p:sp>
      <p:sp>
        <p:nvSpPr>
          <p:cNvPr id="24581" name="Line 4"/>
          <p:cNvSpPr>
            <a:spLocks noChangeShapeType="1"/>
          </p:cNvSpPr>
          <p:nvPr/>
        </p:nvSpPr>
        <p:spPr bwMode="auto">
          <a:xfrm>
            <a:off x="1835150" y="4897438"/>
            <a:ext cx="5321300" cy="1587"/>
          </a:xfrm>
          <a:prstGeom prst="line">
            <a:avLst/>
          </a:prstGeom>
          <a:noFill/>
          <a:ln w="1588">
            <a:solidFill>
              <a:srgbClr val="000000"/>
            </a:solidFill>
            <a:round/>
            <a:headEnd/>
            <a:tailEnd/>
          </a:ln>
        </p:spPr>
        <p:txBody>
          <a:bodyPr/>
          <a:lstStyle/>
          <a:p>
            <a:endParaRPr lang="fi-FI"/>
          </a:p>
        </p:txBody>
      </p:sp>
      <p:sp>
        <p:nvSpPr>
          <p:cNvPr id="24582" name="Line 5"/>
          <p:cNvSpPr>
            <a:spLocks noChangeShapeType="1"/>
          </p:cNvSpPr>
          <p:nvPr/>
        </p:nvSpPr>
        <p:spPr bwMode="auto">
          <a:xfrm>
            <a:off x="1835150" y="4511675"/>
            <a:ext cx="5321300" cy="1588"/>
          </a:xfrm>
          <a:prstGeom prst="line">
            <a:avLst/>
          </a:prstGeom>
          <a:noFill/>
          <a:ln w="1588">
            <a:solidFill>
              <a:srgbClr val="000000"/>
            </a:solidFill>
            <a:round/>
            <a:headEnd/>
            <a:tailEnd/>
          </a:ln>
        </p:spPr>
        <p:txBody>
          <a:bodyPr/>
          <a:lstStyle/>
          <a:p>
            <a:endParaRPr lang="fi-FI"/>
          </a:p>
        </p:txBody>
      </p:sp>
      <p:sp>
        <p:nvSpPr>
          <p:cNvPr id="24583" name="Line 6"/>
          <p:cNvSpPr>
            <a:spLocks noChangeShapeType="1"/>
          </p:cNvSpPr>
          <p:nvPr/>
        </p:nvSpPr>
        <p:spPr bwMode="auto">
          <a:xfrm>
            <a:off x="1835150" y="4135438"/>
            <a:ext cx="5321300" cy="1587"/>
          </a:xfrm>
          <a:prstGeom prst="line">
            <a:avLst/>
          </a:prstGeom>
          <a:noFill/>
          <a:ln w="1588">
            <a:solidFill>
              <a:srgbClr val="000000"/>
            </a:solidFill>
            <a:round/>
            <a:headEnd/>
            <a:tailEnd/>
          </a:ln>
        </p:spPr>
        <p:txBody>
          <a:bodyPr/>
          <a:lstStyle/>
          <a:p>
            <a:endParaRPr lang="fi-FI"/>
          </a:p>
        </p:txBody>
      </p:sp>
      <p:sp>
        <p:nvSpPr>
          <p:cNvPr id="24584" name="Line 7"/>
          <p:cNvSpPr>
            <a:spLocks noChangeShapeType="1"/>
          </p:cNvSpPr>
          <p:nvPr/>
        </p:nvSpPr>
        <p:spPr bwMode="auto">
          <a:xfrm>
            <a:off x="1835150" y="3749675"/>
            <a:ext cx="5321300" cy="1588"/>
          </a:xfrm>
          <a:prstGeom prst="line">
            <a:avLst/>
          </a:prstGeom>
          <a:noFill/>
          <a:ln w="1588">
            <a:solidFill>
              <a:srgbClr val="000000"/>
            </a:solidFill>
            <a:round/>
            <a:headEnd/>
            <a:tailEnd/>
          </a:ln>
        </p:spPr>
        <p:txBody>
          <a:bodyPr/>
          <a:lstStyle/>
          <a:p>
            <a:endParaRPr lang="fi-FI"/>
          </a:p>
        </p:txBody>
      </p:sp>
      <p:sp>
        <p:nvSpPr>
          <p:cNvPr id="24585" name="Line 8"/>
          <p:cNvSpPr>
            <a:spLocks noChangeShapeType="1"/>
          </p:cNvSpPr>
          <p:nvPr/>
        </p:nvSpPr>
        <p:spPr bwMode="auto">
          <a:xfrm>
            <a:off x="1835150" y="3375025"/>
            <a:ext cx="5321300" cy="1588"/>
          </a:xfrm>
          <a:prstGeom prst="line">
            <a:avLst/>
          </a:prstGeom>
          <a:noFill/>
          <a:ln w="1588">
            <a:solidFill>
              <a:srgbClr val="000000"/>
            </a:solidFill>
            <a:round/>
            <a:headEnd/>
            <a:tailEnd/>
          </a:ln>
        </p:spPr>
        <p:txBody>
          <a:bodyPr/>
          <a:lstStyle/>
          <a:p>
            <a:endParaRPr lang="fi-FI"/>
          </a:p>
        </p:txBody>
      </p:sp>
      <p:sp>
        <p:nvSpPr>
          <p:cNvPr id="24586" name="Line 9"/>
          <p:cNvSpPr>
            <a:spLocks noChangeShapeType="1"/>
          </p:cNvSpPr>
          <p:nvPr/>
        </p:nvSpPr>
        <p:spPr bwMode="auto">
          <a:xfrm>
            <a:off x="1835150" y="2987675"/>
            <a:ext cx="5321300" cy="1588"/>
          </a:xfrm>
          <a:prstGeom prst="line">
            <a:avLst/>
          </a:prstGeom>
          <a:noFill/>
          <a:ln w="1588">
            <a:solidFill>
              <a:srgbClr val="000000"/>
            </a:solidFill>
            <a:round/>
            <a:headEnd/>
            <a:tailEnd/>
          </a:ln>
        </p:spPr>
        <p:txBody>
          <a:bodyPr/>
          <a:lstStyle/>
          <a:p>
            <a:endParaRPr lang="fi-FI"/>
          </a:p>
        </p:txBody>
      </p:sp>
      <p:sp>
        <p:nvSpPr>
          <p:cNvPr id="24587" name="Line 10"/>
          <p:cNvSpPr>
            <a:spLocks noChangeShapeType="1"/>
          </p:cNvSpPr>
          <p:nvPr/>
        </p:nvSpPr>
        <p:spPr bwMode="auto">
          <a:xfrm>
            <a:off x="1835150" y="2613025"/>
            <a:ext cx="5321300" cy="1588"/>
          </a:xfrm>
          <a:prstGeom prst="line">
            <a:avLst/>
          </a:prstGeom>
          <a:noFill/>
          <a:ln w="1588">
            <a:solidFill>
              <a:srgbClr val="000000"/>
            </a:solidFill>
            <a:round/>
            <a:headEnd/>
            <a:tailEnd/>
          </a:ln>
        </p:spPr>
        <p:txBody>
          <a:bodyPr/>
          <a:lstStyle/>
          <a:p>
            <a:endParaRPr lang="fi-FI"/>
          </a:p>
        </p:txBody>
      </p:sp>
      <p:sp>
        <p:nvSpPr>
          <p:cNvPr id="24588" name="Line 11"/>
          <p:cNvSpPr>
            <a:spLocks noChangeShapeType="1"/>
          </p:cNvSpPr>
          <p:nvPr/>
        </p:nvSpPr>
        <p:spPr bwMode="auto">
          <a:xfrm>
            <a:off x="1835150" y="2227263"/>
            <a:ext cx="5321300" cy="1587"/>
          </a:xfrm>
          <a:prstGeom prst="line">
            <a:avLst/>
          </a:prstGeom>
          <a:noFill/>
          <a:ln w="1588">
            <a:solidFill>
              <a:srgbClr val="000000"/>
            </a:solidFill>
            <a:round/>
            <a:headEnd/>
            <a:tailEnd/>
          </a:ln>
        </p:spPr>
        <p:txBody>
          <a:bodyPr/>
          <a:lstStyle/>
          <a:p>
            <a:endParaRPr lang="fi-FI"/>
          </a:p>
        </p:txBody>
      </p:sp>
      <p:sp>
        <p:nvSpPr>
          <p:cNvPr id="24589" name="Rectangle 12"/>
          <p:cNvSpPr>
            <a:spLocks noChangeArrowheads="1"/>
          </p:cNvSpPr>
          <p:nvPr/>
        </p:nvSpPr>
        <p:spPr bwMode="auto">
          <a:xfrm>
            <a:off x="1835150" y="2227263"/>
            <a:ext cx="5321300" cy="3432175"/>
          </a:xfrm>
          <a:prstGeom prst="rect">
            <a:avLst/>
          </a:prstGeom>
          <a:noFill/>
          <a:ln w="9525">
            <a:solidFill>
              <a:srgbClr val="808080"/>
            </a:solidFill>
            <a:miter lim="800000"/>
            <a:headEnd/>
            <a:tailEnd/>
          </a:ln>
        </p:spPr>
        <p:txBody>
          <a:bodyPr/>
          <a:lstStyle/>
          <a:p>
            <a:endParaRPr lang="fi-FI"/>
          </a:p>
        </p:txBody>
      </p:sp>
      <p:sp>
        <p:nvSpPr>
          <p:cNvPr id="24590" name="Line 13"/>
          <p:cNvSpPr>
            <a:spLocks noChangeShapeType="1"/>
          </p:cNvSpPr>
          <p:nvPr/>
        </p:nvSpPr>
        <p:spPr bwMode="auto">
          <a:xfrm>
            <a:off x="1835150" y="2227263"/>
            <a:ext cx="1588" cy="3432175"/>
          </a:xfrm>
          <a:prstGeom prst="line">
            <a:avLst/>
          </a:prstGeom>
          <a:noFill/>
          <a:ln w="1588">
            <a:solidFill>
              <a:srgbClr val="000000"/>
            </a:solidFill>
            <a:round/>
            <a:headEnd/>
            <a:tailEnd/>
          </a:ln>
        </p:spPr>
        <p:txBody>
          <a:bodyPr/>
          <a:lstStyle/>
          <a:p>
            <a:endParaRPr lang="fi-FI"/>
          </a:p>
        </p:txBody>
      </p:sp>
      <p:sp>
        <p:nvSpPr>
          <p:cNvPr id="24591" name="Line 14"/>
          <p:cNvSpPr>
            <a:spLocks noChangeShapeType="1"/>
          </p:cNvSpPr>
          <p:nvPr/>
        </p:nvSpPr>
        <p:spPr bwMode="auto">
          <a:xfrm>
            <a:off x="1768475" y="5659438"/>
            <a:ext cx="66675" cy="1587"/>
          </a:xfrm>
          <a:prstGeom prst="line">
            <a:avLst/>
          </a:prstGeom>
          <a:noFill/>
          <a:ln w="1588">
            <a:solidFill>
              <a:srgbClr val="000000"/>
            </a:solidFill>
            <a:round/>
            <a:headEnd/>
            <a:tailEnd/>
          </a:ln>
        </p:spPr>
        <p:txBody>
          <a:bodyPr/>
          <a:lstStyle/>
          <a:p>
            <a:endParaRPr lang="fi-FI"/>
          </a:p>
        </p:txBody>
      </p:sp>
      <p:sp>
        <p:nvSpPr>
          <p:cNvPr id="24592" name="Line 15"/>
          <p:cNvSpPr>
            <a:spLocks noChangeShapeType="1"/>
          </p:cNvSpPr>
          <p:nvPr/>
        </p:nvSpPr>
        <p:spPr bwMode="auto">
          <a:xfrm>
            <a:off x="1768475" y="5275263"/>
            <a:ext cx="66675" cy="1587"/>
          </a:xfrm>
          <a:prstGeom prst="line">
            <a:avLst/>
          </a:prstGeom>
          <a:noFill/>
          <a:ln w="1588">
            <a:solidFill>
              <a:srgbClr val="000000"/>
            </a:solidFill>
            <a:round/>
            <a:headEnd/>
            <a:tailEnd/>
          </a:ln>
        </p:spPr>
        <p:txBody>
          <a:bodyPr/>
          <a:lstStyle/>
          <a:p>
            <a:endParaRPr lang="fi-FI"/>
          </a:p>
        </p:txBody>
      </p:sp>
      <p:sp>
        <p:nvSpPr>
          <p:cNvPr id="24593" name="Line 16"/>
          <p:cNvSpPr>
            <a:spLocks noChangeShapeType="1"/>
          </p:cNvSpPr>
          <p:nvPr/>
        </p:nvSpPr>
        <p:spPr bwMode="auto">
          <a:xfrm>
            <a:off x="1768475" y="4897438"/>
            <a:ext cx="66675" cy="1587"/>
          </a:xfrm>
          <a:prstGeom prst="line">
            <a:avLst/>
          </a:prstGeom>
          <a:noFill/>
          <a:ln w="1588">
            <a:solidFill>
              <a:srgbClr val="000000"/>
            </a:solidFill>
            <a:round/>
            <a:headEnd/>
            <a:tailEnd/>
          </a:ln>
        </p:spPr>
        <p:txBody>
          <a:bodyPr/>
          <a:lstStyle/>
          <a:p>
            <a:endParaRPr lang="fi-FI"/>
          </a:p>
        </p:txBody>
      </p:sp>
      <p:sp>
        <p:nvSpPr>
          <p:cNvPr id="24594" name="Line 17"/>
          <p:cNvSpPr>
            <a:spLocks noChangeShapeType="1"/>
          </p:cNvSpPr>
          <p:nvPr/>
        </p:nvSpPr>
        <p:spPr bwMode="auto">
          <a:xfrm>
            <a:off x="1768475" y="4511675"/>
            <a:ext cx="66675" cy="1588"/>
          </a:xfrm>
          <a:prstGeom prst="line">
            <a:avLst/>
          </a:prstGeom>
          <a:noFill/>
          <a:ln w="1588">
            <a:solidFill>
              <a:srgbClr val="000000"/>
            </a:solidFill>
            <a:round/>
            <a:headEnd/>
            <a:tailEnd/>
          </a:ln>
        </p:spPr>
        <p:txBody>
          <a:bodyPr/>
          <a:lstStyle/>
          <a:p>
            <a:endParaRPr lang="fi-FI"/>
          </a:p>
        </p:txBody>
      </p:sp>
      <p:sp>
        <p:nvSpPr>
          <p:cNvPr id="24595" name="Line 18"/>
          <p:cNvSpPr>
            <a:spLocks noChangeShapeType="1"/>
          </p:cNvSpPr>
          <p:nvPr/>
        </p:nvSpPr>
        <p:spPr bwMode="auto">
          <a:xfrm>
            <a:off x="1768475" y="4135438"/>
            <a:ext cx="66675" cy="1587"/>
          </a:xfrm>
          <a:prstGeom prst="line">
            <a:avLst/>
          </a:prstGeom>
          <a:noFill/>
          <a:ln w="1588">
            <a:solidFill>
              <a:srgbClr val="000000"/>
            </a:solidFill>
            <a:round/>
            <a:headEnd/>
            <a:tailEnd/>
          </a:ln>
        </p:spPr>
        <p:txBody>
          <a:bodyPr/>
          <a:lstStyle/>
          <a:p>
            <a:endParaRPr lang="fi-FI"/>
          </a:p>
        </p:txBody>
      </p:sp>
      <p:sp>
        <p:nvSpPr>
          <p:cNvPr id="24596" name="Line 19"/>
          <p:cNvSpPr>
            <a:spLocks noChangeShapeType="1"/>
          </p:cNvSpPr>
          <p:nvPr/>
        </p:nvSpPr>
        <p:spPr bwMode="auto">
          <a:xfrm>
            <a:off x="1768475" y="3749675"/>
            <a:ext cx="66675" cy="1588"/>
          </a:xfrm>
          <a:prstGeom prst="line">
            <a:avLst/>
          </a:prstGeom>
          <a:noFill/>
          <a:ln w="1588">
            <a:solidFill>
              <a:srgbClr val="000000"/>
            </a:solidFill>
            <a:round/>
            <a:headEnd/>
            <a:tailEnd/>
          </a:ln>
        </p:spPr>
        <p:txBody>
          <a:bodyPr/>
          <a:lstStyle/>
          <a:p>
            <a:endParaRPr lang="fi-FI"/>
          </a:p>
        </p:txBody>
      </p:sp>
      <p:sp>
        <p:nvSpPr>
          <p:cNvPr id="24597" name="Line 20"/>
          <p:cNvSpPr>
            <a:spLocks noChangeShapeType="1"/>
          </p:cNvSpPr>
          <p:nvPr/>
        </p:nvSpPr>
        <p:spPr bwMode="auto">
          <a:xfrm>
            <a:off x="1768475" y="3373438"/>
            <a:ext cx="66675" cy="1587"/>
          </a:xfrm>
          <a:prstGeom prst="line">
            <a:avLst/>
          </a:prstGeom>
          <a:noFill/>
          <a:ln w="1588">
            <a:solidFill>
              <a:srgbClr val="000000"/>
            </a:solidFill>
            <a:round/>
            <a:headEnd/>
            <a:tailEnd/>
          </a:ln>
        </p:spPr>
        <p:txBody>
          <a:bodyPr/>
          <a:lstStyle/>
          <a:p>
            <a:endParaRPr lang="fi-FI"/>
          </a:p>
        </p:txBody>
      </p:sp>
      <p:sp>
        <p:nvSpPr>
          <p:cNvPr id="24598" name="Line 21"/>
          <p:cNvSpPr>
            <a:spLocks noChangeShapeType="1"/>
          </p:cNvSpPr>
          <p:nvPr/>
        </p:nvSpPr>
        <p:spPr bwMode="auto">
          <a:xfrm>
            <a:off x="1768475" y="2987675"/>
            <a:ext cx="66675" cy="1588"/>
          </a:xfrm>
          <a:prstGeom prst="line">
            <a:avLst/>
          </a:prstGeom>
          <a:noFill/>
          <a:ln w="1588">
            <a:solidFill>
              <a:srgbClr val="000000"/>
            </a:solidFill>
            <a:round/>
            <a:headEnd/>
            <a:tailEnd/>
          </a:ln>
        </p:spPr>
        <p:txBody>
          <a:bodyPr/>
          <a:lstStyle/>
          <a:p>
            <a:endParaRPr lang="fi-FI"/>
          </a:p>
        </p:txBody>
      </p:sp>
      <p:sp>
        <p:nvSpPr>
          <p:cNvPr id="24599" name="Line 22"/>
          <p:cNvSpPr>
            <a:spLocks noChangeShapeType="1"/>
          </p:cNvSpPr>
          <p:nvPr/>
        </p:nvSpPr>
        <p:spPr bwMode="auto">
          <a:xfrm>
            <a:off x="1768475" y="2613025"/>
            <a:ext cx="66675" cy="1588"/>
          </a:xfrm>
          <a:prstGeom prst="line">
            <a:avLst/>
          </a:prstGeom>
          <a:noFill/>
          <a:ln w="1588">
            <a:solidFill>
              <a:srgbClr val="000000"/>
            </a:solidFill>
            <a:round/>
            <a:headEnd/>
            <a:tailEnd/>
          </a:ln>
        </p:spPr>
        <p:txBody>
          <a:bodyPr/>
          <a:lstStyle/>
          <a:p>
            <a:endParaRPr lang="fi-FI"/>
          </a:p>
        </p:txBody>
      </p:sp>
      <p:sp>
        <p:nvSpPr>
          <p:cNvPr id="24600" name="Line 23"/>
          <p:cNvSpPr>
            <a:spLocks noChangeShapeType="1"/>
          </p:cNvSpPr>
          <p:nvPr/>
        </p:nvSpPr>
        <p:spPr bwMode="auto">
          <a:xfrm>
            <a:off x="1768475" y="2227263"/>
            <a:ext cx="66675" cy="1587"/>
          </a:xfrm>
          <a:prstGeom prst="line">
            <a:avLst/>
          </a:prstGeom>
          <a:noFill/>
          <a:ln w="1588">
            <a:solidFill>
              <a:srgbClr val="000000"/>
            </a:solidFill>
            <a:round/>
            <a:headEnd/>
            <a:tailEnd/>
          </a:ln>
        </p:spPr>
        <p:txBody>
          <a:bodyPr/>
          <a:lstStyle/>
          <a:p>
            <a:endParaRPr lang="fi-FI"/>
          </a:p>
        </p:txBody>
      </p:sp>
      <p:sp>
        <p:nvSpPr>
          <p:cNvPr id="24601" name="Line 24"/>
          <p:cNvSpPr>
            <a:spLocks noChangeShapeType="1"/>
          </p:cNvSpPr>
          <p:nvPr/>
        </p:nvSpPr>
        <p:spPr bwMode="auto">
          <a:xfrm>
            <a:off x="1835150" y="5659438"/>
            <a:ext cx="5321300" cy="1587"/>
          </a:xfrm>
          <a:prstGeom prst="line">
            <a:avLst/>
          </a:prstGeom>
          <a:noFill/>
          <a:ln w="1588">
            <a:solidFill>
              <a:srgbClr val="000000"/>
            </a:solidFill>
            <a:round/>
            <a:headEnd/>
            <a:tailEnd/>
          </a:ln>
        </p:spPr>
        <p:txBody>
          <a:bodyPr/>
          <a:lstStyle/>
          <a:p>
            <a:endParaRPr lang="fi-FI"/>
          </a:p>
        </p:txBody>
      </p:sp>
      <p:sp>
        <p:nvSpPr>
          <p:cNvPr id="24602" name="Line 25"/>
          <p:cNvSpPr>
            <a:spLocks noChangeShapeType="1"/>
          </p:cNvSpPr>
          <p:nvPr/>
        </p:nvSpPr>
        <p:spPr bwMode="auto">
          <a:xfrm flipV="1">
            <a:off x="1835150" y="5659438"/>
            <a:ext cx="1588" cy="57150"/>
          </a:xfrm>
          <a:prstGeom prst="line">
            <a:avLst/>
          </a:prstGeom>
          <a:noFill/>
          <a:ln w="1588">
            <a:solidFill>
              <a:srgbClr val="000000"/>
            </a:solidFill>
            <a:round/>
            <a:headEnd/>
            <a:tailEnd/>
          </a:ln>
        </p:spPr>
        <p:txBody>
          <a:bodyPr/>
          <a:lstStyle/>
          <a:p>
            <a:endParaRPr lang="fi-FI"/>
          </a:p>
        </p:txBody>
      </p:sp>
      <p:sp>
        <p:nvSpPr>
          <p:cNvPr id="24603" name="Line 26"/>
          <p:cNvSpPr>
            <a:spLocks noChangeShapeType="1"/>
          </p:cNvSpPr>
          <p:nvPr/>
        </p:nvSpPr>
        <p:spPr bwMode="auto">
          <a:xfrm flipV="1">
            <a:off x="3167063" y="5659438"/>
            <a:ext cx="1587" cy="57150"/>
          </a:xfrm>
          <a:prstGeom prst="line">
            <a:avLst/>
          </a:prstGeom>
          <a:noFill/>
          <a:ln w="1588">
            <a:solidFill>
              <a:srgbClr val="000000"/>
            </a:solidFill>
            <a:round/>
            <a:headEnd/>
            <a:tailEnd/>
          </a:ln>
        </p:spPr>
        <p:txBody>
          <a:bodyPr/>
          <a:lstStyle/>
          <a:p>
            <a:endParaRPr lang="fi-FI"/>
          </a:p>
        </p:txBody>
      </p:sp>
      <p:sp>
        <p:nvSpPr>
          <p:cNvPr id="24604" name="Line 27"/>
          <p:cNvSpPr>
            <a:spLocks noChangeShapeType="1"/>
          </p:cNvSpPr>
          <p:nvPr/>
        </p:nvSpPr>
        <p:spPr bwMode="auto">
          <a:xfrm flipV="1">
            <a:off x="4502150" y="5659438"/>
            <a:ext cx="1588" cy="57150"/>
          </a:xfrm>
          <a:prstGeom prst="line">
            <a:avLst/>
          </a:prstGeom>
          <a:noFill/>
          <a:ln w="1588">
            <a:solidFill>
              <a:srgbClr val="000000"/>
            </a:solidFill>
            <a:round/>
            <a:headEnd/>
            <a:tailEnd/>
          </a:ln>
        </p:spPr>
        <p:txBody>
          <a:bodyPr/>
          <a:lstStyle/>
          <a:p>
            <a:endParaRPr lang="fi-FI"/>
          </a:p>
        </p:txBody>
      </p:sp>
      <p:sp>
        <p:nvSpPr>
          <p:cNvPr id="24605" name="Line 28"/>
          <p:cNvSpPr>
            <a:spLocks noChangeShapeType="1"/>
          </p:cNvSpPr>
          <p:nvPr/>
        </p:nvSpPr>
        <p:spPr bwMode="auto">
          <a:xfrm flipV="1">
            <a:off x="5826125" y="5659438"/>
            <a:ext cx="1588" cy="57150"/>
          </a:xfrm>
          <a:prstGeom prst="line">
            <a:avLst/>
          </a:prstGeom>
          <a:noFill/>
          <a:ln w="1588">
            <a:solidFill>
              <a:srgbClr val="000000"/>
            </a:solidFill>
            <a:round/>
            <a:headEnd/>
            <a:tailEnd/>
          </a:ln>
        </p:spPr>
        <p:txBody>
          <a:bodyPr/>
          <a:lstStyle/>
          <a:p>
            <a:endParaRPr lang="fi-FI"/>
          </a:p>
        </p:txBody>
      </p:sp>
      <p:sp>
        <p:nvSpPr>
          <p:cNvPr id="24606" name="Line 29"/>
          <p:cNvSpPr>
            <a:spLocks noChangeShapeType="1"/>
          </p:cNvSpPr>
          <p:nvPr/>
        </p:nvSpPr>
        <p:spPr bwMode="auto">
          <a:xfrm flipV="1">
            <a:off x="7156450" y="5659438"/>
            <a:ext cx="1588" cy="57150"/>
          </a:xfrm>
          <a:prstGeom prst="line">
            <a:avLst/>
          </a:prstGeom>
          <a:noFill/>
          <a:ln w="1588">
            <a:solidFill>
              <a:srgbClr val="000000"/>
            </a:solidFill>
            <a:round/>
            <a:headEnd/>
            <a:tailEnd/>
          </a:ln>
        </p:spPr>
        <p:txBody>
          <a:bodyPr/>
          <a:lstStyle/>
          <a:p>
            <a:endParaRPr lang="fi-FI"/>
          </a:p>
        </p:txBody>
      </p:sp>
      <p:sp>
        <p:nvSpPr>
          <p:cNvPr id="24607" name="Rectangle 30"/>
          <p:cNvSpPr>
            <a:spLocks noChangeArrowheads="1"/>
          </p:cNvSpPr>
          <p:nvPr/>
        </p:nvSpPr>
        <p:spPr bwMode="auto">
          <a:xfrm>
            <a:off x="1555750" y="5570538"/>
            <a:ext cx="112713"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0</a:t>
            </a:r>
            <a:endParaRPr lang="en-US"/>
          </a:p>
        </p:txBody>
      </p:sp>
      <p:sp>
        <p:nvSpPr>
          <p:cNvPr id="24608" name="Rectangle 31"/>
          <p:cNvSpPr>
            <a:spLocks noChangeArrowheads="1"/>
          </p:cNvSpPr>
          <p:nvPr/>
        </p:nvSpPr>
        <p:spPr bwMode="auto">
          <a:xfrm>
            <a:off x="1439863" y="5184775"/>
            <a:ext cx="22542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20</a:t>
            </a:r>
            <a:endParaRPr lang="en-US"/>
          </a:p>
        </p:txBody>
      </p:sp>
      <p:sp>
        <p:nvSpPr>
          <p:cNvPr id="24609" name="Rectangle 32"/>
          <p:cNvSpPr>
            <a:spLocks noChangeArrowheads="1"/>
          </p:cNvSpPr>
          <p:nvPr/>
        </p:nvSpPr>
        <p:spPr bwMode="auto">
          <a:xfrm>
            <a:off x="1439863" y="4806950"/>
            <a:ext cx="22542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40</a:t>
            </a:r>
            <a:endParaRPr lang="en-US"/>
          </a:p>
        </p:txBody>
      </p:sp>
      <p:sp>
        <p:nvSpPr>
          <p:cNvPr id="24610" name="Rectangle 33"/>
          <p:cNvSpPr>
            <a:spLocks noChangeArrowheads="1"/>
          </p:cNvSpPr>
          <p:nvPr/>
        </p:nvSpPr>
        <p:spPr bwMode="auto">
          <a:xfrm>
            <a:off x="1439863" y="4422775"/>
            <a:ext cx="22542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60</a:t>
            </a:r>
            <a:endParaRPr lang="en-US"/>
          </a:p>
        </p:txBody>
      </p:sp>
      <p:sp>
        <p:nvSpPr>
          <p:cNvPr id="24611" name="Rectangle 34"/>
          <p:cNvSpPr>
            <a:spLocks noChangeArrowheads="1"/>
          </p:cNvSpPr>
          <p:nvPr/>
        </p:nvSpPr>
        <p:spPr bwMode="auto">
          <a:xfrm>
            <a:off x="1439863" y="4046538"/>
            <a:ext cx="22542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80</a:t>
            </a:r>
            <a:endParaRPr lang="en-US"/>
          </a:p>
        </p:txBody>
      </p:sp>
      <p:sp>
        <p:nvSpPr>
          <p:cNvPr id="24612" name="Rectangle 35"/>
          <p:cNvSpPr>
            <a:spLocks noChangeArrowheads="1"/>
          </p:cNvSpPr>
          <p:nvPr/>
        </p:nvSpPr>
        <p:spPr bwMode="auto">
          <a:xfrm>
            <a:off x="1323975" y="3659188"/>
            <a:ext cx="338138"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100</a:t>
            </a:r>
            <a:endParaRPr lang="en-US"/>
          </a:p>
        </p:txBody>
      </p:sp>
      <p:sp>
        <p:nvSpPr>
          <p:cNvPr id="24613" name="Rectangle 36"/>
          <p:cNvSpPr>
            <a:spLocks noChangeArrowheads="1"/>
          </p:cNvSpPr>
          <p:nvPr/>
        </p:nvSpPr>
        <p:spPr bwMode="auto">
          <a:xfrm>
            <a:off x="1323975" y="3286125"/>
            <a:ext cx="338138"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120</a:t>
            </a:r>
            <a:endParaRPr lang="en-US"/>
          </a:p>
        </p:txBody>
      </p:sp>
      <p:sp>
        <p:nvSpPr>
          <p:cNvPr id="24614" name="Rectangle 37"/>
          <p:cNvSpPr>
            <a:spLocks noChangeArrowheads="1"/>
          </p:cNvSpPr>
          <p:nvPr/>
        </p:nvSpPr>
        <p:spPr bwMode="auto">
          <a:xfrm>
            <a:off x="1323975" y="2900363"/>
            <a:ext cx="338138"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140</a:t>
            </a:r>
            <a:endParaRPr lang="en-US"/>
          </a:p>
        </p:txBody>
      </p:sp>
      <p:sp>
        <p:nvSpPr>
          <p:cNvPr id="24615" name="Rectangle 38"/>
          <p:cNvSpPr>
            <a:spLocks noChangeArrowheads="1"/>
          </p:cNvSpPr>
          <p:nvPr/>
        </p:nvSpPr>
        <p:spPr bwMode="auto">
          <a:xfrm>
            <a:off x="1323975" y="2522538"/>
            <a:ext cx="338138"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160</a:t>
            </a:r>
            <a:endParaRPr lang="en-US"/>
          </a:p>
        </p:txBody>
      </p:sp>
      <p:sp>
        <p:nvSpPr>
          <p:cNvPr id="24616" name="Rectangle 39"/>
          <p:cNvSpPr>
            <a:spLocks noChangeArrowheads="1"/>
          </p:cNvSpPr>
          <p:nvPr/>
        </p:nvSpPr>
        <p:spPr bwMode="auto">
          <a:xfrm>
            <a:off x="1323975" y="2138363"/>
            <a:ext cx="338138"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180</a:t>
            </a:r>
            <a:endParaRPr lang="en-US"/>
          </a:p>
        </p:txBody>
      </p:sp>
      <p:sp>
        <p:nvSpPr>
          <p:cNvPr id="24617" name="Rectangle 40"/>
          <p:cNvSpPr>
            <a:spLocks noChangeArrowheads="1"/>
          </p:cNvSpPr>
          <p:nvPr/>
        </p:nvSpPr>
        <p:spPr bwMode="auto">
          <a:xfrm>
            <a:off x="2190750" y="5810250"/>
            <a:ext cx="5651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Major </a:t>
            </a:r>
            <a:endParaRPr lang="en-US"/>
          </a:p>
        </p:txBody>
      </p:sp>
      <p:sp>
        <p:nvSpPr>
          <p:cNvPr id="24619" name="Rectangle 42"/>
          <p:cNvSpPr>
            <a:spLocks noChangeArrowheads="1"/>
          </p:cNvSpPr>
          <p:nvPr/>
        </p:nvSpPr>
        <p:spPr bwMode="auto">
          <a:xfrm>
            <a:off x="1763688" y="6093296"/>
            <a:ext cx="1253548" cy="492443"/>
          </a:xfrm>
          <a:prstGeom prst="rect">
            <a:avLst/>
          </a:prstGeom>
          <a:noFill/>
          <a:ln w="9525">
            <a:noFill/>
            <a:miter lim="800000"/>
            <a:headEnd/>
            <a:tailEnd/>
          </a:ln>
        </p:spPr>
        <p:txBody>
          <a:bodyPr wrap="none" lIns="0" tIns="0" rIns="0" bIns="0">
            <a:spAutoFit/>
          </a:bodyPr>
          <a:lstStyle/>
          <a:p>
            <a:r>
              <a:rPr lang="en-US" sz="1600" b="1" dirty="0" smtClean="0">
                <a:solidFill>
                  <a:srgbClr val="000000"/>
                </a:solidFill>
                <a:latin typeface="+mn-lt"/>
              </a:rPr>
              <a:t>Education </a:t>
            </a:r>
            <a:r>
              <a:rPr lang="en-US" sz="1600" b="1" dirty="0" smtClean="0">
                <a:latin typeface="+mn-lt"/>
              </a:rPr>
              <a:t>or</a:t>
            </a:r>
          </a:p>
          <a:p>
            <a:r>
              <a:rPr lang="en-US" sz="1600" b="1" dirty="0" smtClean="0">
                <a:latin typeface="+mn-lt"/>
              </a:rPr>
              <a:t>Ed. Psych.</a:t>
            </a:r>
            <a:endParaRPr lang="en-US" sz="1600" b="1" dirty="0" smtClean="0">
              <a:solidFill>
                <a:srgbClr val="000000"/>
              </a:solidFill>
              <a:latin typeface="+mn-lt"/>
            </a:endParaRPr>
          </a:p>
        </p:txBody>
      </p:sp>
      <p:sp>
        <p:nvSpPr>
          <p:cNvPr id="24620" name="Rectangle 43"/>
          <p:cNvSpPr>
            <a:spLocks noChangeArrowheads="1"/>
          </p:cNvSpPr>
          <p:nvPr/>
        </p:nvSpPr>
        <p:spPr bwMode="auto">
          <a:xfrm>
            <a:off x="3306763" y="5810250"/>
            <a:ext cx="1011237" cy="738188"/>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Multi-</a:t>
            </a:r>
            <a:br>
              <a:rPr lang="en-US" sz="1600">
                <a:solidFill>
                  <a:srgbClr val="000000"/>
                </a:solidFill>
                <a:latin typeface="Arial" charset="0"/>
              </a:rPr>
            </a:br>
            <a:r>
              <a:rPr lang="en-US" sz="1600">
                <a:solidFill>
                  <a:srgbClr val="000000"/>
                </a:solidFill>
                <a:latin typeface="Arial" charset="0"/>
              </a:rPr>
              <a:t>disciplinary</a:t>
            </a:r>
            <a:br>
              <a:rPr lang="en-US" sz="1600">
                <a:solidFill>
                  <a:srgbClr val="000000"/>
                </a:solidFill>
                <a:latin typeface="Arial" charset="0"/>
              </a:rPr>
            </a:br>
            <a:r>
              <a:rPr lang="en-US" sz="1600">
                <a:solidFill>
                  <a:srgbClr val="000000"/>
                </a:solidFill>
                <a:latin typeface="Arial" charset="0"/>
              </a:rPr>
              <a:t>studies</a:t>
            </a:r>
            <a:endParaRPr lang="en-US"/>
          </a:p>
        </p:txBody>
      </p:sp>
      <p:sp>
        <p:nvSpPr>
          <p:cNvPr id="24621" name="Rectangle 46"/>
          <p:cNvSpPr>
            <a:spLocks noChangeArrowheads="1"/>
          </p:cNvSpPr>
          <p:nvPr/>
        </p:nvSpPr>
        <p:spPr bwMode="auto">
          <a:xfrm>
            <a:off x="4903788" y="5872163"/>
            <a:ext cx="5651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Minor </a:t>
            </a:r>
            <a:endParaRPr lang="en-US"/>
          </a:p>
        </p:txBody>
      </p:sp>
      <p:sp>
        <p:nvSpPr>
          <p:cNvPr id="24622" name="Rectangle 47"/>
          <p:cNvSpPr>
            <a:spLocks noChangeArrowheads="1"/>
          </p:cNvSpPr>
          <p:nvPr/>
        </p:nvSpPr>
        <p:spPr bwMode="auto">
          <a:xfrm>
            <a:off x="4848225" y="6121400"/>
            <a:ext cx="67627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Subject</a:t>
            </a:r>
            <a:endParaRPr lang="en-US"/>
          </a:p>
        </p:txBody>
      </p:sp>
      <p:sp>
        <p:nvSpPr>
          <p:cNvPr id="24623" name="Rectangle 48"/>
          <p:cNvSpPr>
            <a:spLocks noChangeArrowheads="1"/>
          </p:cNvSpPr>
          <p:nvPr/>
        </p:nvSpPr>
        <p:spPr bwMode="auto">
          <a:xfrm>
            <a:off x="5994400" y="5840413"/>
            <a:ext cx="14097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Communication</a:t>
            </a:r>
            <a:endParaRPr lang="en-US"/>
          </a:p>
        </p:txBody>
      </p:sp>
      <p:sp>
        <p:nvSpPr>
          <p:cNvPr id="24624" name="Rectangle 49"/>
          <p:cNvSpPr>
            <a:spLocks noChangeArrowheads="1"/>
          </p:cNvSpPr>
          <p:nvPr/>
        </p:nvSpPr>
        <p:spPr bwMode="auto">
          <a:xfrm>
            <a:off x="6080125" y="6070600"/>
            <a:ext cx="122872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and language</a:t>
            </a:r>
            <a:endParaRPr lang="en-US"/>
          </a:p>
        </p:txBody>
      </p:sp>
      <p:sp>
        <p:nvSpPr>
          <p:cNvPr id="24625" name="Rectangle 50"/>
          <p:cNvSpPr>
            <a:spLocks noChangeArrowheads="1"/>
          </p:cNvSpPr>
          <p:nvPr/>
        </p:nvSpPr>
        <p:spPr bwMode="auto">
          <a:xfrm>
            <a:off x="6330950" y="6303963"/>
            <a:ext cx="642938"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studies</a:t>
            </a:r>
            <a:endParaRPr lang="en-US"/>
          </a:p>
        </p:txBody>
      </p:sp>
      <p:grpSp>
        <p:nvGrpSpPr>
          <p:cNvPr id="2" name="Group 53"/>
          <p:cNvGrpSpPr>
            <a:grpSpLocks/>
          </p:cNvGrpSpPr>
          <p:nvPr/>
        </p:nvGrpSpPr>
        <p:grpSpPr bwMode="auto">
          <a:xfrm>
            <a:off x="2057400" y="1693863"/>
            <a:ext cx="4879975" cy="3965575"/>
            <a:chOff x="1937" y="1067"/>
            <a:chExt cx="3074" cy="2498"/>
          </a:xfrm>
        </p:grpSpPr>
        <p:sp>
          <p:nvSpPr>
            <p:cNvPr id="24668" name="Rectangle 54"/>
            <p:cNvSpPr>
              <a:spLocks noChangeArrowheads="1"/>
            </p:cNvSpPr>
            <p:nvPr/>
          </p:nvSpPr>
          <p:spPr bwMode="auto">
            <a:xfrm>
              <a:off x="1937" y="2545"/>
              <a:ext cx="561" cy="1020"/>
            </a:xfrm>
            <a:prstGeom prst="rect">
              <a:avLst/>
            </a:prstGeom>
            <a:solidFill>
              <a:srgbClr val="3A75C4"/>
            </a:solidFill>
            <a:ln w="9525">
              <a:noFill/>
              <a:miter lim="800000"/>
              <a:headEnd/>
              <a:tailEnd/>
            </a:ln>
          </p:spPr>
          <p:txBody>
            <a:bodyPr/>
            <a:lstStyle/>
            <a:p>
              <a:endParaRPr lang="fi-FI"/>
            </a:p>
          </p:txBody>
        </p:sp>
        <p:sp>
          <p:nvSpPr>
            <p:cNvPr id="24669" name="Rectangle 55"/>
            <p:cNvSpPr>
              <a:spLocks noChangeArrowheads="1"/>
            </p:cNvSpPr>
            <p:nvPr/>
          </p:nvSpPr>
          <p:spPr bwMode="auto">
            <a:xfrm>
              <a:off x="2777" y="2843"/>
              <a:ext cx="559" cy="722"/>
            </a:xfrm>
            <a:prstGeom prst="rect">
              <a:avLst/>
            </a:prstGeom>
            <a:solidFill>
              <a:srgbClr val="3A75C4"/>
            </a:solidFill>
            <a:ln w="9525">
              <a:noFill/>
              <a:miter lim="800000"/>
              <a:headEnd/>
              <a:tailEnd/>
            </a:ln>
          </p:spPr>
          <p:txBody>
            <a:bodyPr/>
            <a:lstStyle/>
            <a:p>
              <a:endParaRPr lang="fi-FI"/>
            </a:p>
          </p:txBody>
        </p:sp>
        <p:sp>
          <p:nvSpPr>
            <p:cNvPr id="24670" name="Rectangle 56"/>
            <p:cNvSpPr>
              <a:spLocks noChangeArrowheads="1"/>
            </p:cNvSpPr>
            <p:nvPr/>
          </p:nvSpPr>
          <p:spPr bwMode="auto">
            <a:xfrm>
              <a:off x="3617" y="3267"/>
              <a:ext cx="553" cy="298"/>
            </a:xfrm>
            <a:prstGeom prst="rect">
              <a:avLst/>
            </a:prstGeom>
            <a:solidFill>
              <a:srgbClr val="3A75C4"/>
            </a:solidFill>
            <a:ln w="9525">
              <a:noFill/>
              <a:miter lim="800000"/>
              <a:headEnd/>
              <a:tailEnd/>
            </a:ln>
          </p:spPr>
          <p:txBody>
            <a:bodyPr/>
            <a:lstStyle/>
            <a:p>
              <a:endParaRPr lang="fi-FI"/>
            </a:p>
          </p:txBody>
        </p:sp>
        <p:sp>
          <p:nvSpPr>
            <p:cNvPr id="24671" name="Rectangle 57"/>
            <p:cNvSpPr>
              <a:spLocks noChangeArrowheads="1"/>
            </p:cNvSpPr>
            <p:nvPr/>
          </p:nvSpPr>
          <p:spPr bwMode="auto">
            <a:xfrm>
              <a:off x="4450" y="3323"/>
              <a:ext cx="561" cy="242"/>
            </a:xfrm>
            <a:prstGeom prst="rect">
              <a:avLst/>
            </a:prstGeom>
            <a:solidFill>
              <a:srgbClr val="3A75C4"/>
            </a:solidFill>
            <a:ln w="9525">
              <a:noFill/>
              <a:miter lim="800000"/>
              <a:headEnd/>
              <a:tailEnd/>
            </a:ln>
          </p:spPr>
          <p:txBody>
            <a:bodyPr/>
            <a:lstStyle/>
            <a:p>
              <a:endParaRPr lang="fi-FI"/>
            </a:p>
          </p:txBody>
        </p:sp>
        <p:grpSp>
          <p:nvGrpSpPr>
            <p:cNvPr id="24672" name="Group 58"/>
            <p:cNvGrpSpPr>
              <a:grpSpLocks/>
            </p:cNvGrpSpPr>
            <p:nvPr/>
          </p:nvGrpSpPr>
          <p:grpSpPr bwMode="auto">
            <a:xfrm>
              <a:off x="1979" y="1067"/>
              <a:ext cx="1507" cy="155"/>
              <a:chOff x="1979" y="1067"/>
              <a:chExt cx="1507" cy="155"/>
            </a:xfrm>
          </p:grpSpPr>
          <p:sp>
            <p:nvSpPr>
              <p:cNvPr id="24673" name="Rectangle 59"/>
              <p:cNvSpPr>
                <a:spLocks noChangeArrowheads="1"/>
              </p:cNvSpPr>
              <p:nvPr/>
            </p:nvSpPr>
            <p:spPr bwMode="auto">
              <a:xfrm>
                <a:off x="1979" y="1087"/>
                <a:ext cx="80" cy="78"/>
              </a:xfrm>
              <a:prstGeom prst="rect">
                <a:avLst/>
              </a:prstGeom>
              <a:solidFill>
                <a:srgbClr val="3A75C4"/>
              </a:solidFill>
              <a:ln w="9525">
                <a:noFill/>
                <a:miter lim="800000"/>
                <a:headEnd/>
                <a:tailEnd/>
              </a:ln>
            </p:spPr>
            <p:txBody>
              <a:bodyPr/>
              <a:lstStyle/>
              <a:p>
                <a:endParaRPr lang="fi-FI"/>
              </a:p>
            </p:txBody>
          </p:sp>
          <p:sp>
            <p:nvSpPr>
              <p:cNvPr id="24674" name="Rectangle 60"/>
              <p:cNvSpPr>
                <a:spLocks noChangeArrowheads="1"/>
              </p:cNvSpPr>
              <p:nvPr/>
            </p:nvSpPr>
            <p:spPr bwMode="auto">
              <a:xfrm>
                <a:off x="1979" y="1087"/>
                <a:ext cx="80" cy="78"/>
              </a:xfrm>
              <a:prstGeom prst="rect">
                <a:avLst/>
              </a:prstGeom>
              <a:noFill/>
              <a:ln w="9525">
                <a:solidFill>
                  <a:srgbClr val="000000"/>
                </a:solidFill>
                <a:miter lim="800000"/>
                <a:headEnd/>
                <a:tailEnd/>
              </a:ln>
            </p:spPr>
            <p:txBody>
              <a:bodyPr/>
              <a:lstStyle/>
              <a:p>
                <a:endParaRPr lang="fi-FI"/>
              </a:p>
            </p:txBody>
          </p:sp>
          <p:sp>
            <p:nvSpPr>
              <p:cNvPr id="24675" name="Rectangle 61"/>
              <p:cNvSpPr>
                <a:spLocks noChangeArrowheads="1"/>
              </p:cNvSpPr>
              <p:nvPr/>
            </p:nvSpPr>
            <p:spPr bwMode="auto">
              <a:xfrm>
                <a:off x="2096" y="1067"/>
                <a:ext cx="504" cy="15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Bachelor</a:t>
                </a:r>
                <a:endParaRPr lang="en-US"/>
              </a:p>
            </p:txBody>
          </p:sp>
          <p:sp>
            <p:nvSpPr>
              <p:cNvPr id="24676" name="Rectangle 62"/>
              <p:cNvSpPr>
                <a:spLocks noChangeArrowheads="1"/>
              </p:cNvSpPr>
              <p:nvPr/>
            </p:nvSpPr>
            <p:spPr bwMode="auto">
              <a:xfrm>
                <a:off x="2609" y="1067"/>
                <a:ext cx="28" cy="15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t>
                </a:r>
                <a:endParaRPr lang="en-US"/>
              </a:p>
            </p:txBody>
          </p:sp>
          <p:sp>
            <p:nvSpPr>
              <p:cNvPr id="24677" name="Rectangle 63"/>
              <p:cNvSpPr>
                <a:spLocks noChangeArrowheads="1"/>
              </p:cNvSpPr>
              <p:nvPr/>
            </p:nvSpPr>
            <p:spPr bwMode="auto">
              <a:xfrm>
                <a:off x="2638" y="1067"/>
                <a:ext cx="697" cy="15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s level (180 </a:t>
                </a:r>
                <a:endParaRPr lang="en-US"/>
              </a:p>
            </p:txBody>
          </p:sp>
          <p:sp>
            <p:nvSpPr>
              <p:cNvPr id="24678" name="Rectangle 64"/>
              <p:cNvSpPr>
                <a:spLocks noChangeArrowheads="1"/>
              </p:cNvSpPr>
              <p:nvPr/>
            </p:nvSpPr>
            <p:spPr bwMode="auto">
              <a:xfrm>
                <a:off x="1979" y="1087"/>
                <a:ext cx="80" cy="78"/>
              </a:xfrm>
              <a:prstGeom prst="rect">
                <a:avLst/>
              </a:prstGeom>
              <a:solidFill>
                <a:srgbClr val="3A75C4"/>
              </a:solidFill>
              <a:ln w="9525">
                <a:noFill/>
                <a:miter lim="800000"/>
                <a:headEnd/>
                <a:tailEnd/>
              </a:ln>
            </p:spPr>
            <p:txBody>
              <a:bodyPr/>
              <a:lstStyle/>
              <a:p>
                <a:endParaRPr lang="fi-FI"/>
              </a:p>
            </p:txBody>
          </p:sp>
          <p:sp>
            <p:nvSpPr>
              <p:cNvPr id="24679" name="Rectangle 65"/>
              <p:cNvSpPr>
                <a:spLocks noChangeArrowheads="1"/>
              </p:cNvSpPr>
              <p:nvPr/>
            </p:nvSpPr>
            <p:spPr bwMode="auto">
              <a:xfrm>
                <a:off x="1979" y="1087"/>
                <a:ext cx="80" cy="78"/>
              </a:xfrm>
              <a:prstGeom prst="rect">
                <a:avLst/>
              </a:prstGeom>
              <a:noFill/>
              <a:ln w="9525">
                <a:solidFill>
                  <a:srgbClr val="000000"/>
                </a:solidFill>
                <a:miter lim="800000"/>
                <a:headEnd/>
                <a:tailEnd/>
              </a:ln>
            </p:spPr>
            <p:txBody>
              <a:bodyPr/>
              <a:lstStyle/>
              <a:p>
                <a:endParaRPr lang="fi-FI"/>
              </a:p>
            </p:txBody>
          </p:sp>
          <p:sp>
            <p:nvSpPr>
              <p:cNvPr id="24680" name="Rectangle 66"/>
              <p:cNvSpPr>
                <a:spLocks noChangeArrowheads="1"/>
              </p:cNvSpPr>
              <p:nvPr/>
            </p:nvSpPr>
            <p:spPr bwMode="auto">
              <a:xfrm>
                <a:off x="2096" y="1067"/>
                <a:ext cx="504" cy="15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Bachelor</a:t>
                </a:r>
                <a:endParaRPr lang="en-US"/>
              </a:p>
            </p:txBody>
          </p:sp>
          <p:sp>
            <p:nvSpPr>
              <p:cNvPr id="24681" name="Rectangle 67"/>
              <p:cNvSpPr>
                <a:spLocks noChangeArrowheads="1"/>
              </p:cNvSpPr>
              <p:nvPr/>
            </p:nvSpPr>
            <p:spPr bwMode="auto">
              <a:xfrm>
                <a:off x="2609" y="1067"/>
                <a:ext cx="28" cy="15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t>
                </a:r>
                <a:endParaRPr lang="en-US"/>
              </a:p>
            </p:txBody>
          </p:sp>
          <p:sp>
            <p:nvSpPr>
              <p:cNvPr id="24682" name="Rectangle 68"/>
              <p:cNvSpPr>
                <a:spLocks noChangeArrowheads="1"/>
              </p:cNvSpPr>
              <p:nvPr/>
            </p:nvSpPr>
            <p:spPr bwMode="auto">
              <a:xfrm>
                <a:off x="2638" y="1067"/>
                <a:ext cx="848" cy="15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s level (180 cr)</a:t>
                </a:r>
                <a:endParaRPr lang="en-US"/>
              </a:p>
            </p:txBody>
          </p:sp>
        </p:grpSp>
      </p:grpSp>
      <p:grpSp>
        <p:nvGrpSpPr>
          <p:cNvPr id="4" name="Group 69"/>
          <p:cNvGrpSpPr>
            <a:grpSpLocks/>
          </p:cNvGrpSpPr>
          <p:nvPr/>
        </p:nvGrpSpPr>
        <p:grpSpPr bwMode="auto">
          <a:xfrm>
            <a:off x="2057400" y="1693863"/>
            <a:ext cx="4879975" cy="3581400"/>
            <a:chOff x="1937" y="1067"/>
            <a:chExt cx="3074" cy="2256"/>
          </a:xfrm>
        </p:grpSpPr>
        <p:sp>
          <p:nvSpPr>
            <p:cNvPr id="24655" name="Rectangle 70"/>
            <p:cNvSpPr>
              <a:spLocks noChangeArrowheads="1"/>
            </p:cNvSpPr>
            <p:nvPr/>
          </p:nvSpPr>
          <p:spPr bwMode="auto">
            <a:xfrm>
              <a:off x="1937" y="1700"/>
              <a:ext cx="561" cy="845"/>
            </a:xfrm>
            <a:prstGeom prst="rect">
              <a:avLst/>
            </a:prstGeom>
            <a:solidFill>
              <a:srgbClr val="FFC000"/>
            </a:solidFill>
            <a:ln w="9525">
              <a:noFill/>
              <a:miter lim="800000"/>
              <a:headEnd/>
              <a:tailEnd/>
            </a:ln>
          </p:spPr>
          <p:txBody>
            <a:bodyPr/>
            <a:lstStyle/>
            <a:p>
              <a:endParaRPr lang="fi-FI"/>
            </a:p>
          </p:txBody>
        </p:sp>
        <p:sp>
          <p:nvSpPr>
            <p:cNvPr id="24656" name="Rectangle 71"/>
            <p:cNvSpPr>
              <a:spLocks noChangeArrowheads="1"/>
            </p:cNvSpPr>
            <p:nvPr/>
          </p:nvSpPr>
          <p:spPr bwMode="auto">
            <a:xfrm>
              <a:off x="1937" y="1700"/>
              <a:ext cx="561" cy="845"/>
            </a:xfrm>
            <a:prstGeom prst="rect">
              <a:avLst/>
            </a:prstGeom>
            <a:noFill/>
            <a:ln w="9525">
              <a:noFill/>
              <a:miter lim="800000"/>
              <a:headEnd/>
              <a:tailEnd/>
            </a:ln>
          </p:spPr>
          <p:txBody>
            <a:bodyPr/>
            <a:lstStyle/>
            <a:p>
              <a:endParaRPr lang="fi-FI"/>
            </a:p>
          </p:txBody>
        </p:sp>
        <p:sp>
          <p:nvSpPr>
            <p:cNvPr id="24658" name="Rectangle 73"/>
            <p:cNvSpPr>
              <a:spLocks noChangeArrowheads="1"/>
            </p:cNvSpPr>
            <p:nvPr/>
          </p:nvSpPr>
          <p:spPr bwMode="auto">
            <a:xfrm>
              <a:off x="2777" y="2842"/>
              <a:ext cx="559" cy="122"/>
            </a:xfrm>
            <a:prstGeom prst="rect">
              <a:avLst/>
            </a:prstGeom>
            <a:noFill/>
            <a:ln w="9525">
              <a:noFill/>
              <a:miter lim="800000"/>
              <a:headEnd/>
              <a:tailEnd/>
            </a:ln>
          </p:spPr>
          <p:txBody>
            <a:bodyPr/>
            <a:lstStyle/>
            <a:p>
              <a:endParaRPr lang="fi-FI"/>
            </a:p>
          </p:txBody>
        </p:sp>
        <p:sp>
          <p:nvSpPr>
            <p:cNvPr id="24659" name="Rectangle 74"/>
            <p:cNvSpPr>
              <a:spLocks noChangeArrowheads="1"/>
            </p:cNvSpPr>
            <p:nvPr/>
          </p:nvSpPr>
          <p:spPr bwMode="auto">
            <a:xfrm>
              <a:off x="3617" y="2842"/>
              <a:ext cx="553" cy="425"/>
            </a:xfrm>
            <a:prstGeom prst="rect">
              <a:avLst/>
            </a:prstGeom>
            <a:solidFill>
              <a:srgbClr val="FFC000"/>
            </a:solidFill>
            <a:ln w="9525">
              <a:noFill/>
              <a:miter lim="800000"/>
              <a:headEnd/>
              <a:tailEnd/>
            </a:ln>
          </p:spPr>
          <p:txBody>
            <a:bodyPr/>
            <a:lstStyle/>
            <a:p>
              <a:endParaRPr lang="fi-FI"/>
            </a:p>
          </p:txBody>
        </p:sp>
        <p:sp>
          <p:nvSpPr>
            <p:cNvPr id="24660" name="Rectangle 75"/>
            <p:cNvSpPr>
              <a:spLocks noChangeArrowheads="1"/>
            </p:cNvSpPr>
            <p:nvPr/>
          </p:nvSpPr>
          <p:spPr bwMode="auto">
            <a:xfrm>
              <a:off x="3617" y="2842"/>
              <a:ext cx="553" cy="425"/>
            </a:xfrm>
            <a:prstGeom prst="rect">
              <a:avLst/>
            </a:prstGeom>
            <a:noFill/>
            <a:ln w="9525">
              <a:noFill/>
              <a:miter lim="800000"/>
              <a:headEnd/>
              <a:tailEnd/>
            </a:ln>
          </p:spPr>
          <p:txBody>
            <a:bodyPr/>
            <a:lstStyle/>
            <a:p>
              <a:endParaRPr lang="fi-FI"/>
            </a:p>
          </p:txBody>
        </p:sp>
        <p:sp>
          <p:nvSpPr>
            <p:cNvPr id="24661" name="Rectangle 76"/>
            <p:cNvSpPr>
              <a:spLocks noChangeArrowheads="1"/>
            </p:cNvSpPr>
            <p:nvPr/>
          </p:nvSpPr>
          <p:spPr bwMode="auto">
            <a:xfrm>
              <a:off x="4450" y="3267"/>
              <a:ext cx="561" cy="56"/>
            </a:xfrm>
            <a:prstGeom prst="rect">
              <a:avLst/>
            </a:prstGeom>
            <a:solidFill>
              <a:srgbClr val="FFC000"/>
            </a:solidFill>
            <a:ln w="9525">
              <a:noFill/>
              <a:miter lim="800000"/>
              <a:headEnd/>
              <a:tailEnd/>
            </a:ln>
          </p:spPr>
          <p:txBody>
            <a:bodyPr/>
            <a:lstStyle/>
            <a:p>
              <a:endParaRPr lang="fi-FI"/>
            </a:p>
          </p:txBody>
        </p:sp>
        <p:sp>
          <p:nvSpPr>
            <p:cNvPr id="24662" name="Rectangle 77"/>
            <p:cNvSpPr>
              <a:spLocks noChangeArrowheads="1"/>
            </p:cNvSpPr>
            <p:nvPr/>
          </p:nvSpPr>
          <p:spPr bwMode="auto">
            <a:xfrm>
              <a:off x="4450" y="3267"/>
              <a:ext cx="561" cy="56"/>
            </a:xfrm>
            <a:prstGeom prst="rect">
              <a:avLst/>
            </a:prstGeom>
            <a:noFill/>
            <a:ln w="9525">
              <a:noFill/>
              <a:miter lim="800000"/>
              <a:headEnd/>
              <a:tailEnd/>
            </a:ln>
          </p:spPr>
          <p:txBody>
            <a:bodyPr/>
            <a:lstStyle/>
            <a:p>
              <a:endParaRPr lang="fi-FI"/>
            </a:p>
          </p:txBody>
        </p:sp>
        <p:sp>
          <p:nvSpPr>
            <p:cNvPr id="24663" name="Rectangle 78"/>
            <p:cNvSpPr>
              <a:spLocks noChangeArrowheads="1"/>
            </p:cNvSpPr>
            <p:nvPr/>
          </p:nvSpPr>
          <p:spPr bwMode="auto">
            <a:xfrm>
              <a:off x="3537" y="1087"/>
              <a:ext cx="79" cy="78"/>
            </a:xfrm>
            <a:prstGeom prst="rect">
              <a:avLst/>
            </a:prstGeom>
            <a:solidFill>
              <a:srgbClr val="BBE0E3"/>
            </a:solidFill>
            <a:ln w="9525">
              <a:noFill/>
              <a:miter lim="800000"/>
              <a:headEnd/>
              <a:tailEnd/>
            </a:ln>
          </p:spPr>
          <p:txBody>
            <a:bodyPr/>
            <a:lstStyle/>
            <a:p>
              <a:endParaRPr lang="fi-FI"/>
            </a:p>
          </p:txBody>
        </p:sp>
        <p:sp>
          <p:nvSpPr>
            <p:cNvPr id="24664" name="Rectangle 79"/>
            <p:cNvSpPr>
              <a:spLocks noChangeArrowheads="1"/>
            </p:cNvSpPr>
            <p:nvPr/>
          </p:nvSpPr>
          <p:spPr bwMode="auto">
            <a:xfrm>
              <a:off x="3537" y="1087"/>
              <a:ext cx="79" cy="78"/>
            </a:xfrm>
            <a:prstGeom prst="rect">
              <a:avLst/>
            </a:prstGeom>
            <a:solidFill>
              <a:srgbClr val="FFC000"/>
            </a:solidFill>
            <a:ln w="9525">
              <a:solidFill>
                <a:srgbClr val="000000"/>
              </a:solidFill>
              <a:miter lim="800000"/>
              <a:headEnd/>
              <a:tailEnd/>
            </a:ln>
          </p:spPr>
          <p:txBody>
            <a:bodyPr/>
            <a:lstStyle/>
            <a:p>
              <a:endParaRPr lang="fi-FI"/>
            </a:p>
          </p:txBody>
        </p:sp>
        <p:sp>
          <p:nvSpPr>
            <p:cNvPr id="24665" name="Rectangle 80"/>
            <p:cNvSpPr>
              <a:spLocks noChangeArrowheads="1"/>
            </p:cNvSpPr>
            <p:nvPr/>
          </p:nvSpPr>
          <p:spPr bwMode="auto">
            <a:xfrm>
              <a:off x="3654" y="1067"/>
              <a:ext cx="392" cy="15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Master</a:t>
              </a:r>
              <a:endParaRPr lang="en-US"/>
            </a:p>
          </p:txBody>
        </p:sp>
        <p:sp>
          <p:nvSpPr>
            <p:cNvPr id="24666" name="Rectangle 81"/>
            <p:cNvSpPr>
              <a:spLocks noChangeArrowheads="1"/>
            </p:cNvSpPr>
            <p:nvPr/>
          </p:nvSpPr>
          <p:spPr bwMode="auto">
            <a:xfrm>
              <a:off x="4051" y="1067"/>
              <a:ext cx="28" cy="15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t>
              </a:r>
              <a:endParaRPr lang="en-US"/>
            </a:p>
          </p:txBody>
        </p:sp>
        <p:sp>
          <p:nvSpPr>
            <p:cNvPr id="24667" name="Rectangle 82"/>
            <p:cNvSpPr>
              <a:spLocks noChangeArrowheads="1"/>
            </p:cNvSpPr>
            <p:nvPr/>
          </p:nvSpPr>
          <p:spPr bwMode="auto">
            <a:xfrm>
              <a:off x="4080" y="1067"/>
              <a:ext cx="885" cy="15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s level  (120 cr)</a:t>
              </a:r>
              <a:endParaRPr lang="en-US"/>
            </a:p>
          </p:txBody>
        </p:sp>
      </p:grpSp>
      <p:grpSp>
        <p:nvGrpSpPr>
          <p:cNvPr id="5" name="Group 83"/>
          <p:cNvGrpSpPr>
            <a:grpSpLocks/>
          </p:cNvGrpSpPr>
          <p:nvPr/>
        </p:nvGrpSpPr>
        <p:grpSpPr bwMode="auto">
          <a:xfrm>
            <a:off x="2041525" y="2708275"/>
            <a:ext cx="890588" cy="787400"/>
            <a:chOff x="295" y="2387"/>
            <a:chExt cx="561" cy="496"/>
          </a:xfrm>
        </p:grpSpPr>
        <p:sp>
          <p:nvSpPr>
            <p:cNvPr id="24648" name="Rectangle 84"/>
            <p:cNvSpPr>
              <a:spLocks noChangeArrowheads="1"/>
            </p:cNvSpPr>
            <p:nvPr/>
          </p:nvSpPr>
          <p:spPr bwMode="auto">
            <a:xfrm>
              <a:off x="295" y="2387"/>
              <a:ext cx="561" cy="496"/>
            </a:xfrm>
            <a:prstGeom prst="rect">
              <a:avLst/>
            </a:prstGeom>
            <a:solidFill>
              <a:srgbClr val="FEEEAC"/>
            </a:solidFill>
            <a:ln w="9525">
              <a:noFill/>
              <a:miter lim="800000"/>
              <a:headEnd/>
              <a:tailEnd/>
            </a:ln>
          </p:spPr>
          <p:txBody>
            <a:bodyPr/>
            <a:lstStyle/>
            <a:p>
              <a:endParaRPr lang="fi-FI"/>
            </a:p>
          </p:txBody>
        </p:sp>
        <p:sp>
          <p:nvSpPr>
            <p:cNvPr id="24649" name="Rectangle 85"/>
            <p:cNvSpPr>
              <a:spLocks noChangeArrowheads="1"/>
            </p:cNvSpPr>
            <p:nvPr/>
          </p:nvSpPr>
          <p:spPr bwMode="auto">
            <a:xfrm>
              <a:off x="369" y="2468"/>
              <a:ext cx="392" cy="15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Master</a:t>
              </a:r>
              <a:endParaRPr lang="en-US"/>
            </a:p>
          </p:txBody>
        </p:sp>
        <p:sp>
          <p:nvSpPr>
            <p:cNvPr id="24650" name="Rectangle 86"/>
            <p:cNvSpPr>
              <a:spLocks noChangeArrowheads="1"/>
            </p:cNvSpPr>
            <p:nvPr/>
          </p:nvSpPr>
          <p:spPr bwMode="auto">
            <a:xfrm>
              <a:off x="767" y="2468"/>
              <a:ext cx="43" cy="15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t>
              </a:r>
              <a:endParaRPr lang="en-US"/>
            </a:p>
          </p:txBody>
        </p:sp>
        <p:sp>
          <p:nvSpPr>
            <p:cNvPr id="24651" name="Rectangle 87"/>
            <p:cNvSpPr>
              <a:spLocks noChangeArrowheads="1"/>
            </p:cNvSpPr>
            <p:nvPr/>
          </p:nvSpPr>
          <p:spPr bwMode="auto">
            <a:xfrm>
              <a:off x="369" y="2623"/>
              <a:ext cx="334" cy="15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thesis</a:t>
              </a:r>
              <a:endParaRPr lang="en-US"/>
            </a:p>
          </p:txBody>
        </p:sp>
        <p:sp>
          <p:nvSpPr>
            <p:cNvPr id="24652" name="Rectangle 88"/>
            <p:cNvSpPr>
              <a:spLocks noChangeArrowheads="1"/>
            </p:cNvSpPr>
            <p:nvPr/>
          </p:nvSpPr>
          <p:spPr bwMode="auto">
            <a:xfrm>
              <a:off x="369" y="2468"/>
              <a:ext cx="392" cy="15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Master</a:t>
              </a:r>
              <a:endParaRPr lang="en-US"/>
            </a:p>
          </p:txBody>
        </p:sp>
        <p:sp>
          <p:nvSpPr>
            <p:cNvPr id="24653" name="Rectangle 89"/>
            <p:cNvSpPr>
              <a:spLocks noChangeArrowheads="1"/>
            </p:cNvSpPr>
            <p:nvPr/>
          </p:nvSpPr>
          <p:spPr bwMode="auto">
            <a:xfrm>
              <a:off x="767" y="2468"/>
              <a:ext cx="43" cy="15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t>
              </a:r>
              <a:endParaRPr lang="en-US"/>
            </a:p>
          </p:txBody>
        </p:sp>
        <p:sp>
          <p:nvSpPr>
            <p:cNvPr id="24654" name="Rectangle 90"/>
            <p:cNvSpPr>
              <a:spLocks noChangeArrowheads="1"/>
            </p:cNvSpPr>
            <p:nvPr/>
          </p:nvSpPr>
          <p:spPr bwMode="auto">
            <a:xfrm>
              <a:off x="369" y="2623"/>
              <a:ext cx="334" cy="15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thesis</a:t>
              </a:r>
              <a:endParaRPr lang="en-US"/>
            </a:p>
          </p:txBody>
        </p:sp>
      </p:grpSp>
      <p:sp>
        <p:nvSpPr>
          <p:cNvPr id="24629" name="Rectangle 66"/>
          <p:cNvSpPr>
            <a:spLocks noChangeArrowheads="1"/>
          </p:cNvSpPr>
          <p:nvPr/>
        </p:nvSpPr>
        <p:spPr bwMode="auto">
          <a:xfrm rot="-5400000">
            <a:off x="80105" y="3518615"/>
            <a:ext cx="1982915" cy="246221"/>
          </a:xfrm>
          <a:prstGeom prst="rect">
            <a:avLst/>
          </a:prstGeom>
          <a:noFill/>
          <a:ln w="9525">
            <a:noFill/>
            <a:miter lim="800000"/>
            <a:headEnd/>
            <a:tailEnd/>
          </a:ln>
        </p:spPr>
        <p:txBody>
          <a:bodyPr wrap="none" lIns="0" tIns="0" rIns="0" bIns="0">
            <a:spAutoFit/>
          </a:bodyPr>
          <a:lstStyle/>
          <a:p>
            <a:r>
              <a:rPr lang="en-US" sz="1600" dirty="0">
                <a:solidFill>
                  <a:srgbClr val="000000"/>
                </a:solidFill>
                <a:latin typeface="Arial" charset="0"/>
              </a:rPr>
              <a:t> </a:t>
            </a:r>
            <a:r>
              <a:rPr lang="en-US" sz="1600" dirty="0" err="1">
                <a:solidFill>
                  <a:srgbClr val="000000"/>
                </a:solidFill>
                <a:latin typeface="Arial" charset="0"/>
              </a:rPr>
              <a:t>cr</a:t>
            </a:r>
            <a:r>
              <a:rPr lang="en-US" sz="1600" dirty="0">
                <a:solidFill>
                  <a:srgbClr val="000000"/>
                </a:solidFill>
                <a:latin typeface="Arial" charset="0"/>
              </a:rPr>
              <a:t> = </a:t>
            </a:r>
            <a:r>
              <a:rPr lang="en-US" sz="1600" dirty="0" smtClean="0">
                <a:solidFill>
                  <a:srgbClr val="000000"/>
                </a:solidFill>
                <a:latin typeface="Arial" charset="0"/>
              </a:rPr>
              <a:t>27 </a:t>
            </a:r>
            <a:r>
              <a:rPr lang="en-US" sz="1600" dirty="0">
                <a:solidFill>
                  <a:srgbClr val="000000"/>
                </a:solidFill>
                <a:latin typeface="Arial" charset="0"/>
              </a:rPr>
              <a:t>hours of work</a:t>
            </a:r>
            <a:endParaRPr lang="en-US" dirty="0"/>
          </a:p>
        </p:txBody>
      </p:sp>
      <p:sp>
        <p:nvSpPr>
          <p:cNvPr id="24630" name="Rectangle 67"/>
          <p:cNvSpPr>
            <a:spLocks noChangeArrowheads="1"/>
          </p:cNvSpPr>
          <p:nvPr/>
        </p:nvSpPr>
        <p:spPr bwMode="auto">
          <a:xfrm rot="-5400000">
            <a:off x="188119" y="3648869"/>
            <a:ext cx="1300162" cy="247650"/>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  Study credits</a:t>
            </a:r>
            <a:endParaRPr lang="en-US"/>
          </a:p>
        </p:txBody>
      </p:sp>
      <p:sp>
        <p:nvSpPr>
          <p:cNvPr id="99" name="Rectangle 70"/>
          <p:cNvSpPr>
            <a:spLocks noChangeArrowheads="1"/>
          </p:cNvSpPr>
          <p:nvPr/>
        </p:nvSpPr>
        <p:spPr bwMode="auto">
          <a:xfrm>
            <a:off x="2065338" y="4468986"/>
            <a:ext cx="863600" cy="184150"/>
          </a:xfrm>
          <a:prstGeom prst="rect">
            <a:avLst/>
          </a:prstGeom>
          <a:solidFill>
            <a:srgbClr val="FEE786"/>
          </a:solidFill>
          <a:ln w="9525">
            <a:solidFill>
              <a:schemeClr val="tx1"/>
            </a:solidFill>
            <a:miter lim="800000"/>
            <a:headEnd/>
            <a:tailEnd/>
          </a:ln>
        </p:spPr>
        <p:txBody>
          <a:bodyPr lIns="0" tIns="0" rIns="0" bIns="0">
            <a:spAutoFit/>
          </a:bodyPr>
          <a:lstStyle/>
          <a:p>
            <a:r>
              <a:rPr lang="en-US" sz="1200" dirty="0">
                <a:solidFill>
                  <a:srgbClr val="000000"/>
                </a:solidFill>
                <a:latin typeface="Arial" charset="0"/>
              </a:rPr>
              <a:t>BSc thesis</a:t>
            </a:r>
            <a:endParaRPr lang="en-US" sz="1200" dirty="0"/>
          </a:p>
        </p:txBody>
      </p:sp>
      <p:grpSp>
        <p:nvGrpSpPr>
          <p:cNvPr id="6" name="Group 26"/>
          <p:cNvGrpSpPr>
            <a:grpSpLocks/>
          </p:cNvGrpSpPr>
          <p:nvPr/>
        </p:nvGrpSpPr>
        <p:grpSpPr bwMode="auto">
          <a:xfrm>
            <a:off x="6227763" y="0"/>
            <a:ext cx="2736850" cy="5157788"/>
            <a:chOff x="5580112" y="1344413"/>
            <a:chExt cx="3096195" cy="4594630"/>
          </a:xfrm>
        </p:grpSpPr>
        <p:sp>
          <p:nvSpPr>
            <p:cNvPr id="24636" name="Rectangle 6"/>
            <p:cNvSpPr>
              <a:spLocks noChangeArrowheads="1"/>
            </p:cNvSpPr>
            <p:nvPr/>
          </p:nvSpPr>
          <p:spPr bwMode="auto">
            <a:xfrm>
              <a:off x="5580112" y="1344413"/>
              <a:ext cx="3096195" cy="1041063"/>
            </a:xfrm>
            <a:prstGeom prst="rect">
              <a:avLst/>
            </a:prstGeom>
            <a:solidFill>
              <a:srgbClr val="9999FF"/>
            </a:solidFill>
            <a:ln w="9525">
              <a:noFill/>
              <a:miter lim="800000"/>
              <a:headEnd/>
              <a:tailEnd/>
            </a:ln>
          </p:spPr>
          <p:txBody>
            <a:bodyPr wrap="none" anchor="ctr"/>
            <a:lstStyle/>
            <a:p>
              <a:r>
                <a:rPr lang="fi-FI" sz="1800">
                  <a:latin typeface="Arial" charset="0"/>
                </a:rPr>
                <a:t>Finnish  language, PCK</a:t>
              </a:r>
            </a:p>
          </p:txBody>
        </p:sp>
        <p:sp>
          <p:nvSpPr>
            <p:cNvPr id="24637" name="Rectangle 7"/>
            <p:cNvSpPr>
              <a:spLocks noChangeArrowheads="1"/>
            </p:cNvSpPr>
            <p:nvPr/>
          </p:nvSpPr>
          <p:spPr bwMode="auto">
            <a:xfrm>
              <a:off x="5580112" y="2282313"/>
              <a:ext cx="3096195" cy="775418"/>
            </a:xfrm>
            <a:prstGeom prst="rect">
              <a:avLst/>
            </a:prstGeom>
            <a:solidFill>
              <a:srgbClr val="66FF66"/>
            </a:solidFill>
            <a:ln w="9525">
              <a:noFill/>
              <a:miter lim="800000"/>
              <a:headEnd/>
              <a:tailEnd/>
            </a:ln>
          </p:spPr>
          <p:txBody>
            <a:bodyPr wrap="none" anchor="ctr"/>
            <a:lstStyle/>
            <a:p>
              <a:r>
                <a:rPr lang="fi-FI" sz="1800">
                  <a:latin typeface="Arial" charset="0"/>
                </a:rPr>
                <a:t>Mathematics, PCK</a:t>
              </a:r>
            </a:p>
          </p:txBody>
        </p:sp>
        <p:sp>
          <p:nvSpPr>
            <p:cNvPr id="24638" name="Rectangle 8"/>
            <p:cNvSpPr>
              <a:spLocks noChangeArrowheads="1"/>
            </p:cNvSpPr>
            <p:nvPr/>
          </p:nvSpPr>
          <p:spPr bwMode="auto">
            <a:xfrm>
              <a:off x="5580112" y="2986615"/>
              <a:ext cx="3096195" cy="360040"/>
            </a:xfrm>
            <a:prstGeom prst="rect">
              <a:avLst/>
            </a:prstGeom>
            <a:solidFill>
              <a:srgbClr val="FCD116"/>
            </a:solidFill>
            <a:ln w="9525">
              <a:noFill/>
              <a:miter lim="800000"/>
              <a:headEnd/>
              <a:tailEnd/>
            </a:ln>
          </p:spPr>
          <p:txBody>
            <a:bodyPr wrap="none" anchor="ctr"/>
            <a:lstStyle/>
            <a:p>
              <a:r>
                <a:rPr lang="fi-FI" sz="1800">
                  <a:latin typeface="Arial" charset="0"/>
                </a:rPr>
                <a:t>Physics, PCK</a:t>
              </a:r>
            </a:p>
          </p:txBody>
        </p:sp>
        <p:sp>
          <p:nvSpPr>
            <p:cNvPr id="24639" name="Rectangle 9"/>
            <p:cNvSpPr>
              <a:spLocks noChangeArrowheads="1"/>
            </p:cNvSpPr>
            <p:nvPr/>
          </p:nvSpPr>
          <p:spPr bwMode="auto">
            <a:xfrm>
              <a:off x="5580112" y="3273953"/>
              <a:ext cx="3096195" cy="360040"/>
            </a:xfrm>
            <a:prstGeom prst="rect">
              <a:avLst/>
            </a:prstGeom>
            <a:solidFill>
              <a:srgbClr val="FFFF66"/>
            </a:solidFill>
            <a:ln w="9525">
              <a:noFill/>
              <a:miter lim="800000"/>
              <a:headEnd/>
              <a:tailEnd/>
            </a:ln>
          </p:spPr>
          <p:txBody>
            <a:bodyPr wrap="none" anchor="ctr"/>
            <a:lstStyle/>
            <a:p>
              <a:r>
                <a:rPr lang="fi-FI" sz="1800">
                  <a:latin typeface="Arial" charset="0"/>
                </a:rPr>
                <a:t>Chemistry, PCK </a:t>
              </a:r>
            </a:p>
          </p:txBody>
        </p:sp>
        <p:sp>
          <p:nvSpPr>
            <p:cNvPr id="24640" name="Rectangle 10"/>
            <p:cNvSpPr>
              <a:spLocks noChangeArrowheads="1"/>
            </p:cNvSpPr>
            <p:nvPr/>
          </p:nvSpPr>
          <p:spPr bwMode="auto">
            <a:xfrm>
              <a:off x="5580112" y="3561290"/>
              <a:ext cx="3096195" cy="360040"/>
            </a:xfrm>
            <a:prstGeom prst="rect">
              <a:avLst/>
            </a:prstGeom>
            <a:solidFill>
              <a:srgbClr val="FF9933"/>
            </a:solidFill>
            <a:ln w="9525">
              <a:noFill/>
              <a:miter lim="800000"/>
              <a:headEnd/>
              <a:tailEnd/>
            </a:ln>
          </p:spPr>
          <p:txBody>
            <a:bodyPr wrap="none" anchor="ctr"/>
            <a:lstStyle/>
            <a:p>
              <a:r>
                <a:rPr lang="fi-FI" sz="1800">
                  <a:latin typeface="Arial" charset="0"/>
                </a:rPr>
                <a:t>Biology, PCK</a:t>
              </a:r>
            </a:p>
          </p:txBody>
        </p:sp>
        <p:sp>
          <p:nvSpPr>
            <p:cNvPr id="24641" name="Rectangle 11"/>
            <p:cNvSpPr>
              <a:spLocks noChangeArrowheads="1"/>
            </p:cNvSpPr>
            <p:nvPr/>
          </p:nvSpPr>
          <p:spPr bwMode="auto">
            <a:xfrm>
              <a:off x="5580112" y="3850215"/>
              <a:ext cx="3096195" cy="360040"/>
            </a:xfrm>
            <a:prstGeom prst="rect">
              <a:avLst/>
            </a:prstGeom>
            <a:solidFill>
              <a:srgbClr val="FF9999"/>
            </a:solidFill>
            <a:ln w="9525">
              <a:noFill/>
              <a:miter lim="800000"/>
              <a:headEnd/>
              <a:tailEnd/>
            </a:ln>
          </p:spPr>
          <p:txBody>
            <a:bodyPr wrap="none" anchor="ctr"/>
            <a:lstStyle/>
            <a:p>
              <a:r>
                <a:rPr lang="fi-FI" sz="1800">
                  <a:latin typeface="Arial" charset="0"/>
                </a:rPr>
                <a:t>Geography, PCK</a:t>
              </a:r>
            </a:p>
          </p:txBody>
        </p:sp>
        <p:sp>
          <p:nvSpPr>
            <p:cNvPr id="24642" name="Rectangle 12"/>
            <p:cNvSpPr>
              <a:spLocks noChangeArrowheads="1"/>
            </p:cNvSpPr>
            <p:nvPr/>
          </p:nvSpPr>
          <p:spPr bwMode="auto">
            <a:xfrm>
              <a:off x="5580112" y="4137553"/>
              <a:ext cx="3096195" cy="360040"/>
            </a:xfrm>
            <a:prstGeom prst="rect">
              <a:avLst/>
            </a:prstGeom>
            <a:solidFill>
              <a:srgbClr val="CCFF66"/>
            </a:solidFill>
            <a:ln w="9525">
              <a:noFill/>
              <a:miter lim="800000"/>
              <a:headEnd/>
              <a:tailEnd/>
            </a:ln>
          </p:spPr>
          <p:txBody>
            <a:bodyPr wrap="none" anchor="ctr"/>
            <a:lstStyle/>
            <a:p>
              <a:r>
                <a:rPr lang="fi-FI" sz="1800">
                  <a:latin typeface="Arial" charset="0"/>
                </a:rPr>
                <a:t>History, PCK</a:t>
              </a:r>
            </a:p>
          </p:txBody>
        </p:sp>
        <p:sp>
          <p:nvSpPr>
            <p:cNvPr id="24643" name="Rectangle 13"/>
            <p:cNvSpPr>
              <a:spLocks noChangeArrowheads="1"/>
            </p:cNvSpPr>
            <p:nvPr/>
          </p:nvSpPr>
          <p:spPr bwMode="auto">
            <a:xfrm>
              <a:off x="5580112" y="4426478"/>
              <a:ext cx="3096195" cy="360040"/>
            </a:xfrm>
            <a:prstGeom prst="rect">
              <a:avLst/>
            </a:prstGeom>
            <a:solidFill>
              <a:srgbClr val="FFFF66"/>
            </a:solidFill>
            <a:ln w="9525">
              <a:noFill/>
              <a:miter lim="800000"/>
              <a:headEnd/>
              <a:tailEnd/>
            </a:ln>
          </p:spPr>
          <p:txBody>
            <a:bodyPr wrap="none" anchor="ctr"/>
            <a:lstStyle/>
            <a:p>
              <a:r>
                <a:rPr lang="fi-FI" sz="1800">
                  <a:latin typeface="Arial" charset="0"/>
                </a:rPr>
                <a:t>Religion/ethics PCK</a:t>
              </a:r>
            </a:p>
          </p:txBody>
        </p:sp>
        <p:sp>
          <p:nvSpPr>
            <p:cNvPr id="24644" name="Rectangle 14"/>
            <p:cNvSpPr>
              <a:spLocks noChangeArrowheads="1"/>
            </p:cNvSpPr>
            <p:nvPr/>
          </p:nvSpPr>
          <p:spPr bwMode="auto">
            <a:xfrm>
              <a:off x="5580112" y="4713815"/>
              <a:ext cx="3096195" cy="360040"/>
            </a:xfrm>
            <a:prstGeom prst="rect">
              <a:avLst/>
            </a:prstGeom>
            <a:solidFill>
              <a:srgbClr val="CCCCFF"/>
            </a:solidFill>
            <a:ln w="9525">
              <a:noFill/>
              <a:miter lim="800000"/>
              <a:headEnd/>
              <a:tailEnd/>
            </a:ln>
          </p:spPr>
          <p:txBody>
            <a:bodyPr wrap="none" anchor="ctr"/>
            <a:lstStyle/>
            <a:p>
              <a:r>
                <a:rPr lang="fi-FI" sz="1800">
                  <a:latin typeface="Arial" charset="0"/>
                </a:rPr>
                <a:t>Sports</a:t>
              </a:r>
            </a:p>
          </p:txBody>
        </p:sp>
        <p:sp>
          <p:nvSpPr>
            <p:cNvPr id="24645" name="Rectangle 15"/>
            <p:cNvSpPr>
              <a:spLocks noChangeArrowheads="1"/>
            </p:cNvSpPr>
            <p:nvPr/>
          </p:nvSpPr>
          <p:spPr bwMode="auto">
            <a:xfrm>
              <a:off x="5580112" y="5002740"/>
              <a:ext cx="3096195" cy="360040"/>
            </a:xfrm>
            <a:prstGeom prst="rect">
              <a:avLst/>
            </a:prstGeom>
            <a:solidFill>
              <a:srgbClr val="CC66FF"/>
            </a:solidFill>
            <a:ln w="9525">
              <a:noFill/>
              <a:miter lim="800000"/>
              <a:headEnd/>
              <a:tailEnd/>
            </a:ln>
          </p:spPr>
          <p:txBody>
            <a:bodyPr wrap="none" anchor="ctr"/>
            <a:lstStyle/>
            <a:p>
              <a:r>
                <a:rPr lang="fi-FI" sz="1800">
                  <a:latin typeface="Arial" charset="0"/>
                </a:rPr>
                <a:t>Arts</a:t>
              </a:r>
            </a:p>
          </p:txBody>
        </p:sp>
        <p:sp>
          <p:nvSpPr>
            <p:cNvPr id="24646" name="Rectangle 16"/>
            <p:cNvSpPr>
              <a:spLocks noChangeArrowheads="1"/>
            </p:cNvSpPr>
            <p:nvPr/>
          </p:nvSpPr>
          <p:spPr bwMode="auto">
            <a:xfrm>
              <a:off x="5580112" y="5290078"/>
              <a:ext cx="3096195" cy="360040"/>
            </a:xfrm>
            <a:prstGeom prst="rect">
              <a:avLst/>
            </a:prstGeom>
            <a:solidFill>
              <a:srgbClr val="6699FF"/>
            </a:solidFill>
            <a:ln w="9525">
              <a:noFill/>
              <a:miter lim="800000"/>
              <a:headEnd/>
              <a:tailEnd/>
            </a:ln>
          </p:spPr>
          <p:txBody>
            <a:bodyPr wrap="none" anchor="ctr"/>
            <a:lstStyle/>
            <a:p>
              <a:r>
                <a:rPr lang="fi-FI" sz="1800">
                  <a:latin typeface="Arial" charset="0"/>
                </a:rPr>
                <a:t>Music</a:t>
              </a:r>
            </a:p>
          </p:txBody>
        </p:sp>
        <p:sp>
          <p:nvSpPr>
            <p:cNvPr id="24647" name="Rectangle 17"/>
            <p:cNvSpPr>
              <a:spLocks noChangeArrowheads="1"/>
            </p:cNvSpPr>
            <p:nvPr/>
          </p:nvSpPr>
          <p:spPr bwMode="auto">
            <a:xfrm>
              <a:off x="5580112" y="5579003"/>
              <a:ext cx="3096195" cy="360040"/>
            </a:xfrm>
            <a:prstGeom prst="rect">
              <a:avLst/>
            </a:prstGeom>
            <a:solidFill>
              <a:srgbClr val="FF0066"/>
            </a:solidFill>
            <a:ln w="9525">
              <a:noFill/>
              <a:miter lim="800000"/>
              <a:headEnd/>
              <a:tailEnd/>
            </a:ln>
          </p:spPr>
          <p:txBody>
            <a:bodyPr wrap="none" anchor="ctr"/>
            <a:lstStyle/>
            <a:p>
              <a:r>
                <a:rPr lang="fi-FI" sz="1800">
                  <a:latin typeface="Arial" charset="0"/>
                </a:rPr>
                <a:t>Crafts</a:t>
              </a:r>
            </a:p>
          </p:txBody>
        </p:sp>
      </p:grpSp>
      <p:sp>
        <p:nvSpPr>
          <p:cNvPr id="109" name="Rectangle 43"/>
          <p:cNvSpPr>
            <a:spLocks noChangeArrowheads="1"/>
          </p:cNvSpPr>
          <p:nvPr/>
        </p:nvSpPr>
        <p:spPr bwMode="auto">
          <a:xfrm>
            <a:off x="3203575" y="3748088"/>
            <a:ext cx="1206500" cy="492125"/>
          </a:xfrm>
          <a:prstGeom prst="rect">
            <a:avLst/>
          </a:prstGeom>
          <a:solidFill>
            <a:srgbClr val="FFFF66"/>
          </a:solidFill>
          <a:ln w="9525">
            <a:noFill/>
            <a:miter lim="800000"/>
            <a:headEnd/>
            <a:tailEnd/>
          </a:ln>
        </p:spPr>
        <p:txBody>
          <a:bodyPr wrap="none" lIns="0" tIns="0" rIns="0" bIns="0">
            <a:spAutoFit/>
          </a:bodyPr>
          <a:lstStyle/>
          <a:p>
            <a:r>
              <a:rPr lang="en-US" sz="1600" b="1">
                <a:solidFill>
                  <a:srgbClr val="000000"/>
                </a:solidFill>
                <a:latin typeface="Arial" charset="0"/>
              </a:rPr>
              <a:t>Pedagogical</a:t>
            </a:r>
            <a:br>
              <a:rPr lang="en-US" sz="1600" b="1">
                <a:solidFill>
                  <a:srgbClr val="000000"/>
                </a:solidFill>
                <a:latin typeface="Arial" charset="0"/>
              </a:rPr>
            </a:br>
            <a:r>
              <a:rPr lang="en-US" sz="1600" b="1">
                <a:solidFill>
                  <a:srgbClr val="000000"/>
                </a:solidFill>
                <a:latin typeface="Arial" charset="0"/>
              </a:rPr>
              <a:t>studies</a:t>
            </a:r>
            <a:endParaRPr lang="en-US" sz="1600" b="1"/>
          </a:p>
        </p:txBody>
      </p:sp>
      <p:sp>
        <p:nvSpPr>
          <p:cNvPr id="111" name="Right Brace 110"/>
          <p:cNvSpPr>
            <a:spLocks/>
          </p:cNvSpPr>
          <p:nvPr/>
        </p:nvSpPr>
        <p:spPr bwMode="auto">
          <a:xfrm>
            <a:off x="2987675" y="3284538"/>
            <a:ext cx="144463" cy="1223962"/>
          </a:xfrm>
          <a:prstGeom prst="rightBrace">
            <a:avLst>
              <a:gd name="adj1" fmla="val 8316"/>
              <a:gd name="adj2" fmla="val 50000"/>
            </a:avLst>
          </a:prstGeom>
          <a:noFill/>
          <a:ln w="12700" algn="ctr">
            <a:solidFill>
              <a:schemeClr val="tx1"/>
            </a:solidFill>
            <a:round/>
            <a:headEnd/>
            <a:tailEnd/>
          </a:ln>
        </p:spPr>
        <p:txBody>
          <a:bodyPr/>
          <a:lstStyle/>
          <a:p>
            <a:endParaRPr lang="fi-FI"/>
          </a:p>
        </p:txBody>
      </p:sp>
      <p:sp>
        <p:nvSpPr>
          <p:cNvPr id="146" name="Freeform 145"/>
          <p:cNvSpPr/>
          <p:nvPr/>
        </p:nvSpPr>
        <p:spPr bwMode="auto">
          <a:xfrm>
            <a:off x="4284663" y="223"/>
            <a:ext cx="1943100" cy="5661025"/>
          </a:xfrm>
          <a:custGeom>
            <a:avLst/>
            <a:gdLst>
              <a:gd name="connsiteX0" fmla="*/ 0 w 629392"/>
              <a:gd name="connsiteY0" fmla="*/ 4512623 h 5652655"/>
              <a:gd name="connsiteX1" fmla="*/ 11875 w 629392"/>
              <a:gd name="connsiteY1" fmla="*/ 5652655 h 5652655"/>
              <a:gd name="connsiteX2" fmla="*/ 629392 w 629392"/>
              <a:gd name="connsiteY2" fmla="*/ 5142016 h 5652655"/>
              <a:gd name="connsiteX3" fmla="*/ 629392 w 629392"/>
              <a:gd name="connsiteY3" fmla="*/ 0 h 5652655"/>
              <a:gd name="connsiteX4" fmla="*/ 0 w 629392"/>
              <a:gd name="connsiteY4" fmla="*/ 4512623 h 5652655"/>
              <a:gd name="connsiteX0" fmla="*/ 0 w 1923798"/>
              <a:gd name="connsiteY0" fmla="*/ 4508775 h 5652655"/>
              <a:gd name="connsiteX1" fmla="*/ 1306281 w 1923798"/>
              <a:gd name="connsiteY1" fmla="*/ 5652655 h 5652655"/>
              <a:gd name="connsiteX2" fmla="*/ 1923798 w 1923798"/>
              <a:gd name="connsiteY2" fmla="*/ 5142016 h 5652655"/>
              <a:gd name="connsiteX3" fmla="*/ 1923798 w 1923798"/>
              <a:gd name="connsiteY3" fmla="*/ 0 h 5652655"/>
              <a:gd name="connsiteX4" fmla="*/ 0 w 1923798"/>
              <a:gd name="connsiteY4" fmla="*/ 4508775 h 5652655"/>
              <a:gd name="connsiteX0" fmla="*/ 71911 w 1995709"/>
              <a:gd name="connsiteY0" fmla="*/ 4508775 h 5732817"/>
              <a:gd name="connsiteX1" fmla="*/ 0 w 1995709"/>
              <a:gd name="connsiteY1" fmla="*/ 5732817 h 5732817"/>
              <a:gd name="connsiteX2" fmla="*/ 1995709 w 1995709"/>
              <a:gd name="connsiteY2" fmla="*/ 5142016 h 5732817"/>
              <a:gd name="connsiteX3" fmla="*/ 1995709 w 1995709"/>
              <a:gd name="connsiteY3" fmla="*/ 0 h 5732817"/>
              <a:gd name="connsiteX4" fmla="*/ 71911 w 1995709"/>
              <a:gd name="connsiteY4" fmla="*/ 4508775 h 5732817"/>
              <a:gd name="connsiteX0" fmla="*/ 0 w 1923798"/>
              <a:gd name="connsiteY0" fmla="*/ 4508775 h 5660815"/>
              <a:gd name="connsiteX1" fmla="*/ 0 w 1923798"/>
              <a:gd name="connsiteY1" fmla="*/ 5660815 h 5660815"/>
              <a:gd name="connsiteX2" fmla="*/ 1923798 w 1923798"/>
              <a:gd name="connsiteY2" fmla="*/ 5142016 h 5660815"/>
              <a:gd name="connsiteX3" fmla="*/ 1923798 w 1923798"/>
              <a:gd name="connsiteY3" fmla="*/ 0 h 5660815"/>
              <a:gd name="connsiteX4" fmla="*/ 0 w 1923798"/>
              <a:gd name="connsiteY4" fmla="*/ 4508775 h 5660815"/>
              <a:gd name="connsiteX0" fmla="*/ 0 w 1941609"/>
              <a:gd name="connsiteY0" fmla="*/ 4508775 h 5660815"/>
              <a:gd name="connsiteX1" fmla="*/ 0 w 1941609"/>
              <a:gd name="connsiteY1" fmla="*/ 5660815 h 5660815"/>
              <a:gd name="connsiteX2" fmla="*/ 1941609 w 1941609"/>
              <a:gd name="connsiteY2" fmla="*/ 5156798 h 5660815"/>
              <a:gd name="connsiteX3" fmla="*/ 1923798 w 1941609"/>
              <a:gd name="connsiteY3" fmla="*/ 0 h 5660815"/>
              <a:gd name="connsiteX4" fmla="*/ 0 w 1941609"/>
              <a:gd name="connsiteY4" fmla="*/ 4508775 h 5660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609" h="5660815">
                <a:moveTo>
                  <a:pt x="0" y="4508775"/>
                </a:moveTo>
                <a:lnTo>
                  <a:pt x="0" y="5660815"/>
                </a:lnTo>
                <a:lnTo>
                  <a:pt x="1941609" y="5156798"/>
                </a:lnTo>
                <a:lnTo>
                  <a:pt x="1923798" y="0"/>
                </a:lnTo>
                <a:lnTo>
                  <a:pt x="0" y="4508775"/>
                </a:lnTo>
                <a:close/>
              </a:path>
            </a:pathLst>
          </a:custGeom>
          <a:solidFill>
            <a:srgbClr val="000000">
              <a:alpha val="30196"/>
            </a:srgbClr>
          </a:solidFill>
          <a:ln w="9525" cap="flat" cmpd="sng" algn="ctr">
            <a:noFill/>
            <a:prstDash val="solid"/>
            <a:round/>
            <a:headEnd type="none" w="med" len="med"/>
            <a:tailEnd type="none" w="med" len="med"/>
          </a:ln>
          <a:effectLst/>
        </p:spPr>
        <p:txBody>
          <a:bodyPr/>
          <a:lstStyle/>
          <a:p>
            <a:pPr>
              <a:defRPr/>
            </a:pPr>
            <a:endParaRPr lang="fi-FI"/>
          </a:p>
        </p:txBody>
      </p:sp>
      <p:grpSp>
        <p:nvGrpSpPr>
          <p:cNvPr id="107" name="Group 68"/>
          <p:cNvGrpSpPr>
            <a:grpSpLocks/>
          </p:cNvGrpSpPr>
          <p:nvPr/>
        </p:nvGrpSpPr>
        <p:grpSpPr bwMode="auto">
          <a:xfrm>
            <a:off x="2055961" y="3861048"/>
            <a:ext cx="874713" cy="422275"/>
            <a:chOff x="5012" y="2069"/>
            <a:chExt cx="551" cy="527"/>
          </a:xfrm>
        </p:grpSpPr>
        <p:sp>
          <p:nvSpPr>
            <p:cNvPr id="108" name="Rectangle 69"/>
            <p:cNvSpPr>
              <a:spLocks noChangeArrowheads="1"/>
            </p:cNvSpPr>
            <p:nvPr/>
          </p:nvSpPr>
          <p:spPr bwMode="auto">
            <a:xfrm>
              <a:off x="5012" y="2069"/>
              <a:ext cx="551" cy="488"/>
            </a:xfrm>
            <a:prstGeom prst="rect">
              <a:avLst/>
            </a:prstGeom>
            <a:solidFill>
              <a:srgbClr val="92D050">
                <a:alpha val="65881"/>
              </a:srgbClr>
            </a:solidFill>
            <a:ln w="9525">
              <a:solidFill>
                <a:srgbClr val="000000"/>
              </a:solidFill>
              <a:miter lim="800000"/>
              <a:headEnd/>
              <a:tailEnd/>
            </a:ln>
          </p:spPr>
          <p:txBody>
            <a:bodyPr/>
            <a:lstStyle/>
            <a:p>
              <a:endParaRPr lang="en-GB"/>
            </a:p>
          </p:txBody>
        </p:sp>
        <p:sp>
          <p:nvSpPr>
            <p:cNvPr id="110" name="Rectangle 70"/>
            <p:cNvSpPr>
              <a:spLocks noChangeArrowheads="1"/>
            </p:cNvSpPr>
            <p:nvPr/>
          </p:nvSpPr>
          <p:spPr bwMode="auto">
            <a:xfrm>
              <a:off x="5072" y="2135"/>
              <a:ext cx="386" cy="461"/>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Teaching</a:t>
              </a:r>
              <a:br>
                <a:rPr lang="en-US" sz="1200">
                  <a:solidFill>
                    <a:srgbClr val="000000"/>
                  </a:solidFill>
                  <a:latin typeface="Arial" charset="0"/>
                </a:rPr>
              </a:br>
              <a:r>
                <a:rPr lang="en-US" sz="1200">
                  <a:solidFill>
                    <a:srgbClr val="000000"/>
                  </a:solidFill>
                  <a:latin typeface="Arial" charset="0"/>
                </a:rPr>
                <a:t>practice</a:t>
              </a:r>
              <a:endParaRPr lang="en-US" sz="1200"/>
            </a:p>
          </p:txBody>
        </p:sp>
      </p:grpSp>
    </p:spTree>
    <p:extLst>
      <p:ext uri="{BB962C8B-B14F-4D97-AF65-F5344CB8AC3E}">
        <p14:creationId xmlns:p14="http://schemas.microsoft.com/office/powerpoint/2010/main" val="1498328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2000"/>
                                        <p:tgtEl>
                                          <p:spTgt spid="146"/>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026096" y="-603448"/>
            <a:ext cx="7010400" cy="1116013"/>
          </a:xfrm>
        </p:spPr>
        <p:txBody>
          <a:bodyPr/>
          <a:lstStyle/>
          <a:p>
            <a:r>
              <a:rPr lang="en-GB" dirty="0" smtClean="0"/>
              <a:t>The pedagogical studies </a:t>
            </a:r>
            <a:r>
              <a:rPr lang="en-US" dirty="0" smtClean="0"/>
              <a:t>helps the students </a:t>
            </a:r>
            <a:r>
              <a:rPr lang="en-GB" dirty="0" smtClean="0"/>
              <a:t>…</a:t>
            </a:r>
          </a:p>
        </p:txBody>
      </p:sp>
      <p:sp>
        <p:nvSpPr>
          <p:cNvPr id="25603" name="Content Placeholder 2"/>
          <p:cNvSpPr>
            <a:spLocks noGrp="1"/>
          </p:cNvSpPr>
          <p:nvPr>
            <p:ph idx="1"/>
          </p:nvPr>
        </p:nvSpPr>
        <p:spPr>
          <a:xfrm>
            <a:off x="2026096" y="692696"/>
            <a:ext cx="7010400" cy="4953000"/>
          </a:xfrm>
        </p:spPr>
        <p:txBody>
          <a:bodyPr/>
          <a:lstStyle/>
          <a:p>
            <a:pPr>
              <a:spcAft>
                <a:spcPts val="1200"/>
              </a:spcAft>
            </a:pPr>
            <a:r>
              <a:rPr lang="en-US" dirty="0" smtClean="0"/>
              <a:t>to </a:t>
            </a:r>
            <a:r>
              <a:rPr lang="en-US" b="1" dirty="0" smtClean="0">
                <a:solidFill>
                  <a:schemeClr val="tx2"/>
                </a:solidFill>
              </a:rPr>
              <a:t>integrate</a:t>
            </a:r>
            <a:r>
              <a:rPr lang="en-US" dirty="0" smtClean="0"/>
              <a:t> subject matter knowledge, knowledge about teaching and learning and school practice into their own</a:t>
            </a:r>
            <a:r>
              <a:rPr lang="en-US" i="1" dirty="0" smtClean="0"/>
              <a:t> </a:t>
            </a:r>
            <a:r>
              <a:rPr lang="en-US" b="1" dirty="0" smtClean="0">
                <a:solidFill>
                  <a:schemeClr val="tx2"/>
                </a:solidFill>
              </a:rPr>
              <a:t>personal pedagogical view</a:t>
            </a:r>
            <a:r>
              <a:rPr lang="en-US" i="1" dirty="0" smtClean="0"/>
              <a:t>;</a:t>
            </a:r>
            <a:endParaRPr lang="en-US" dirty="0" smtClean="0"/>
          </a:p>
          <a:p>
            <a:pPr>
              <a:spcAft>
                <a:spcPts val="1200"/>
              </a:spcAft>
            </a:pPr>
            <a:r>
              <a:rPr lang="en-US" dirty="0" smtClean="0"/>
              <a:t>to become </a:t>
            </a:r>
            <a:r>
              <a:rPr lang="en-US" b="1" dirty="0" smtClean="0">
                <a:solidFill>
                  <a:schemeClr val="tx2"/>
                </a:solidFill>
              </a:rPr>
              <a:t>aware</a:t>
            </a:r>
            <a:r>
              <a:rPr lang="en-US" dirty="0" smtClean="0"/>
              <a:t> of the </a:t>
            </a:r>
            <a:r>
              <a:rPr lang="en-US" b="1" dirty="0" smtClean="0">
                <a:solidFill>
                  <a:schemeClr val="tx2"/>
                </a:solidFill>
              </a:rPr>
              <a:t>different dimensions </a:t>
            </a:r>
            <a:r>
              <a:rPr lang="en-US" dirty="0" smtClean="0"/>
              <a:t>of the teacher profession: social, philosophical, psychological, sociological, and historical basis of education; </a:t>
            </a:r>
          </a:p>
          <a:p>
            <a:pPr>
              <a:spcAft>
                <a:spcPts val="1200"/>
              </a:spcAft>
            </a:pPr>
            <a:r>
              <a:rPr lang="en-US" dirty="0" smtClean="0"/>
              <a:t>to be able to </a:t>
            </a:r>
            <a:r>
              <a:rPr lang="en-US" b="1" dirty="0" smtClean="0">
                <a:solidFill>
                  <a:schemeClr val="tx2"/>
                </a:solidFill>
              </a:rPr>
              <a:t>collaborate</a:t>
            </a:r>
            <a:r>
              <a:rPr lang="en-US" dirty="0" smtClean="0">
                <a:solidFill>
                  <a:schemeClr val="tx2"/>
                </a:solidFill>
              </a:rPr>
              <a:t> </a:t>
            </a:r>
            <a:r>
              <a:rPr lang="en-US" dirty="0" smtClean="0"/>
              <a:t>in different networks and partnerships;</a:t>
            </a:r>
          </a:p>
          <a:p>
            <a:pPr>
              <a:spcAft>
                <a:spcPts val="1200"/>
              </a:spcAft>
            </a:pPr>
            <a:r>
              <a:rPr lang="en-US" dirty="0"/>
              <a:t>to be able to </a:t>
            </a:r>
            <a:r>
              <a:rPr lang="en-US" b="1" dirty="0">
                <a:solidFill>
                  <a:schemeClr val="tx2"/>
                </a:solidFill>
              </a:rPr>
              <a:t>reflect</a:t>
            </a:r>
            <a:r>
              <a:rPr lang="en-US" dirty="0"/>
              <a:t> on their own personal pedagogical “theory/view” (reflection </a:t>
            </a:r>
            <a:r>
              <a:rPr lang="en-US" i="1" dirty="0"/>
              <a:t>for</a:t>
            </a:r>
            <a:r>
              <a:rPr lang="en-US" dirty="0"/>
              <a:t>, </a:t>
            </a:r>
            <a:r>
              <a:rPr lang="en-US" i="1" dirty="0"/>
              <a:t>in</a:t>
            </a:r>
            <a:r>
              <a:rPr lang="en-US" dirty="0"/>
              <a:t> and </a:t>
            </a:r>
            <a:r>
              <a:rPr lang="en-US" i="1" dirty="0"/>
              <a:t>on</a:t>
            </a:r>
            <a:r>
              <a:rPr lang="en-US" dirty="0"/>
              <a:t> action</a:t>
            </a:r>
            <a:r>
              <a:rPr lang="en-US" dirty="0" smtClean="0"/>
              <a:t>);</a:t>
            </a:r>
            <a:endParaRPr lang="en-US" dirty="0"/>
          </a:p>
          <a:p>
            <a:pPr>
              <a:spcAft>
                <a:spcPts val="1200"/>
              </a:spcAft>
            </a:pPr>
            <a:r>
              <a:rPr lang="en-US" dirty="0" smtClean="0"/>
              <a:t>to act as </a:t>
            </a:r>
            <a:r>
              <a:rPr lang="en-US" b="1" dirty="0" smtClean="0">
                <a:solidFill>
                  <a:schemeClr val="tx2"/>
                </a:solidFill>
              </a:rPr>
              <a:t>autonomous professional </a:t>
            </a:r>
            <a:r>
              <a:rPr lang="en-US" dirty="0" smtClean="0"/>
              <a:t>in planning,  implementing and assessing teaching and learning;</a:t>
            </a:r>
          </a:p>
          <a:p>
            <a:pPr>
              <a:spcAft>
                <a:spcPts val="1200"/>
              </a:spcAft>
            </a:pPr>
            <a:r>
              <a:rPr lang="en-US" dirty="0" smtClean="0"/>
              <a:t>to </a:t>
            </a:r>
            <a:r>
              <a:rPr lang="en-US" b="1" dirty="0" smtClean="0">
                <a:solidFill>
                  <a:schemeClr val="tx2"/>
                </a:solidFill>
              </a:rPr>
              <a:t>develop potentials </a:t>
            </a:r>
            <a:r>
              <a:rPr lang="en-US" dirty="0" smtClean="0"/>
              <a:t>for lifelong professional development through research orientation.</a:t>
            </a:r>
            <a:endParaRPr lang="fi-FI" dirty="0" smtClean="0"/>
          </a:p>
        </p:txBody>
      </p:sp>
      <p:sp>
        <p:nvSpPr>
          <p:cNvPr id="25604" name="Slide Number Placeholder 3"/>
          <p:cNvSpPr>
            <a:spLocks noGrp="1"/>
          </p:cNvSpPr>
          <p:nvPr>
            <p:ph type="sldNum" sz="quarter" idx="10"/>
          </p:nvPr>
        </p:nvSpPr>
        <p:spPr>
          <a:noFill/>
        </p:spPr>
        <p:txBody>
          <a:bodyPr/>
          <a:lstStyle/>
          <a:p>
            <a:fld id="{651157F3-8EF5-490B-A6E3-EFD088AD5DE7}" type="slidenum">
              <a:rPr lang="en-US" smtClean="0"/>
              <a:pPr/>
              <a:t>32</a:t>
            </a:fld>
            <a:endParaRPr lang="en-US" smtClean="0"/>
          </a:p>
        </p:txBody>
      </p:sp>
    </p:spTree>
    <p:extLst>
      <p:ext uri="{BB962C8B-B14F-4D97-AF65-F5344CB8AC3E}">
        <p14:creationId xmlns:p14="http://schemas.microsoft.com/office/powerpoint/2010/main" val="189504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717032"/>
            <a:ext cx="8801422" cy="1116013"/>
          </a:xfrm>
        </p:spPr>
        <p:txBody>
          <a:bodyPr/>
          <a:lstStyle/>
          <a:p>
            <a:r>
              <a:rPr lang="en-GB"/>
              <a:t>Teaching Practice - Reflection in Action </a:t>
            </a:r>
            <a:r>
              <a:rPr lang="en-GB" u="sng">
                <a:hlinkClick r:id="rId2"/>
              </a:rPr>
              <a:t>http://www.youtube.com/watch?v=SDCm1fIPKH8&amp;playnext=1&amp;list=PLEE385BC5A0125995&amp;feature=results_main</a:t>
            </a:r>
            <a:r>
              <a:rPr lang="en-GB"/>
              <a:t> </a:t>
            </a:r>
            <a:r>
              <a:rPr lang="fi-FI"/>
              <a:t/>
            </a:r>
            <a:br>
              <a:rPr lang="fi-FI"/>
            </a:br>
            <a:endParaRPr lang="fi-FI"/>
          </a:p>
        </p:txBody>
      </p:sp>
      <p:sp>
        <p:nvSpPr>
          <p:cNvPr id="4" name="Slide Number Placeholder 3"/>
          <p:cNvSpPr>
            <a:spLocks noGrp="1"/>
          </p:cNvSpPr>
          <p:nvPr>
            <p:ph type="sldNum" sz="quarter" idx="10"/>
          </p:nvPr>
        </p:nvSpPr>
        <p:spPr/>
        <p:txBody>
          <a:bodyPr/>
          <a:lstStyle/>
          <a:p>
            <a:pPr>
              <a:defRPr/>
            </a:pPr>
            <a:fld id="{1663DB54-CAA1-4FF1-A656-126DF26C6362}" type="slidenum">
              <a:rPr lang="en-US" smtClean="0"/>
              <a:pPr>
                <a:defRPr/>
              </a:pPr>
              <a:t>33</a:t>
            </a:fld>
            <a:endParaRPr lang="en-US"/>
          </a:p>
        </p:txBody>
      </p:sp>
    </p:spTree>
    <p:extLst>
      <p:ext uri="{BB962C8B-B14F-4D97-AF65-F5344CB8AC3E}">
        <p14:creationId xmlns:p14="http://schemas.microsoft.com/office/powerpoint/2010/main" val="30582971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Assessment of teachers</a:t>
            </a:r>
            <a:endParaRPr lang="en-US"/>
          </a:p>
        </p:txBody>
      </p:sp>
      <p:sp>
        <p:nvSpPr>
          <p:cNvPr id="4" name="Slide Number Placeholder 3"/>
          <p:cNvSpPr>
            <a:spLocks noGrp="1"/>
          </p:cNvSpPr>
          <p:nvPr>
            <p:ph type="sldNum" sz="quarter" idx="10"/>
          </p:nvPr>
        </p:nvSpPr>
        <p:spPr/>
        <p:txBody>
          <a:bodyPr/>
          <a:lstStyle/>
          <a:p>
            <a:pPr>
              <a:defRPr/>
            </a:pPr>
            <a:fld id="{1663DB54-CAA1-4FF1-A656-126DF26C6362}" type="slidenum">
              <a:rPr lang="en-US" smtClean="0"/>
              <a:pPr>
                <a:defRPr/>
              </a:pPr>
              <a:t>34</a:t>
            </a:fld>
            <a:endParaRPr lang="en-US"/>
          </a:p>
        </p:txBody>
      </p:sp>
      <p:graphicFrame>
        <p:nvGraphicFramePr>
          <p:cNvPr id="5" name="Table 4"/>
          <p:cNvGraphicFramePr>
            <a:graphicFrameLocks noGrp="1"/>
          </p:cNvGraphicFramePr>
          <p:nvPr>
            <p:extLst/>
          </p:nvPr>
        </p:nvGraphicFramePr>
        <p:xfrm>
          <a:off x="1115616" y="1772816"/>
          <a:ext cx="7920881" cy="4839647"/>
        </p:xfrm>
        <a:graphic>
          <a:graphicData uri="http://schemas.openxmlformats.org/drawingml/2006/table">
            <a:tbl>
              <a:tblPr firstRow="1" bandRow="1">
                <a:tableStyleId>{5C22544A-7EE6-4342-B048-85BDC9FD1C3A}</a:tableStyleId>
              </a:tblPr>
              <a:tblGrid>
                <a:gridCol w="1728192"/>
                <a:gridCol w="1944216"/>
                <a:gridCol w="4248473"/>
              </a:tblGrid>
              <a:tr h="420047">
                <a:tc>
                  <a:txBody>
                    <a:bodyPr/>
                    <a:lstStyle/>
                    <a:p>
                      <a:endParaRPr lang="en-US" sz="2000" noProof="0" dirty="0"/>
                    </a:p>
                  </a:txBody>
                  <a:tcPr/>
                </a:tc>
                <a:tc>
                  <a:txBody>
                    <a:bodyPr/>
                    <a:lstStyle/>
                    <a:p>
                      <a:r>
                        <a:rPr lang="en-US" sz="2000" noProof="0" dirty="0" smtClean="0"/>
                        <a:t>Finnish</a:t>
                      </a:r>
                      <a:br>
                        <a:rPr lang="en-US" sz="2000" noProof="0" dirty="0" smtClean="0"/>
                      </a:br>
                      <a:r>
                        <a:rPr lang="en-US" sz="2000" noProof="0" dirty="0" smtClean="0"/>
                        <a:t>trends</a:t>
                      </a:r>
                      <a:endParaRPr lang="en-US" sz="2000" noProof="0" dirty="0"/>
                    </a:p>
                  </a:txBody>
                  <a:tcPr/>
                </a:tc>
                <a:tc>
                  <a:txBody>
                    <a:bodyPr/>
                    <a:lstStyle/>
                    <a:p>
                      <a:r>
                        <a:rPr lang="en-US" sz="2000" noProof="0" dirty="0" smtClean="0"/>
                        <a:t>Opposite</a:t>
                      </a:r>
                      <a:r>
                        <a:rPr lang="en-US" sz="2000" baseline="0" noProof="0" dirty="0" smtClean="0"/>
                        <a:t> trends </a:t>
                      </a:r>
                      <a:br>
                        <a:rPr lang="en-US" sz="2000" baseline="0" noProof="0" dirty="0" smtClean="0"/>
                      </a:br>
                      <a:r>
                        <a:rPr lang="en-US" sz="2000" baseline="0" noProof="0" dirty="0" smtClean="0"/>
                        <a:t>(an example)</a:t>
                      </a:r>
                      <a:endParaRPr lang="en-US" sz="2000" noProof="0" dirty="0"/>
                    </a:p>
                  </a:txBody>
                  <a:tcPr/>
                </a:tc>
              </a:tr>
              <a:tr h="1171168">
                <a:tc>
                  <a:txBody>
                    <a:bodyPr/>
                    <a:lstStyle/>
                    <a:p>
                      <a:r>
                        <a:rPr lang="en-US" sz="2000" noProof="0" smtClean="0"/>
                        <a:t>Qualification</a:t>
                      </a:r>
                      <a:endParaRPr lang="en-US" sz="2000" noProof="0"/>
                    </a:p>
                  </a:txBody>
                  <a:tcPr/>
                </a:tc>
                <a:tc>
                  <a:txBody>
                    <a:bodyPr/>
                    <a:lstStyle/>
                    <a:p>
                      <a:r>
                        <a:rPr lang="en-US" sz="1800" noProof="0" dirty="0" smtClean="0"/>
                        <a:t>Master</a:t>
                      </a:r>
                      <a:r>
                        <a:rPr lang="en-US" sz="1800" baseline="0" noProof="0" dirty="0" smtClean="0"/>
                        <a:t> degree</a:t>
                      </a:r>
                      <a:endParaRPr lang="en-US" sz="1800" noProof="0" dirty="0"/>
                    </a:p>
                  </a:txBody>
                  <a:tcPr/>
                </a:tc>
                <a:tc>
                  <a:txBody>
                    <a:bodyPr/>
                    <a:lstStyle/>
                    <a:p>
                      <a:r>
                        <a:rPr lang="en-US" sz="1800" noProof="0" dirty="0" smtClean="0"/>
                        <a:t>Teachers in US apply to the National</a:t>
                      </a:r>
                      <a:r>
                        <a:rPr lang="en-US" sz="1800" baseline="0" noProof="0" dirty="0" smtClean="0"/>
                        <a:t> Board for Professional Teaching Standards (use of portfolio, videotaped lesson, …)</a:t>
                      </a:r>
                      <a:endParaRPr lang="en-US" sz="1800" noProof="0" dirty="0"/>
                    </a:p>
                  </a:txBody>
                  <a:tcPr/>
                </a:tc>
              </a:tr>
              <a:tr h="420047">
                <a:tc>
                  <a:txBody>
                    <a:bodyPr/>
                    <a:lstStyle/>
                    <a:p>
                      <a:r>
                        <a:rPr lang="en-US" sz="2000" noProof="0" dirty="0" smtClean="0"/>
                        <a:t>Standards for teachers</a:t>
                      </a:r>
                      <a:endParaRPr lang="en-US" sz="2000" noProof="0" dirty="0"/>
                    </a:p>
                  </a:txBody>
                  <a:tcPr/>
                </a:tc>
                <a:tc>
                  <a:txBody>
                    <a:bodyPr/>
                    <a:lstStyle/>
                    <a:p>
                      <a:r>
                        <a:rPr lang="en-US" sz="1800" noProof="0" dirty="0" smtClean="0"/>
                        <a:t>No standards</a:t>
                      </a:r>
                      <a:endParaRPr lang="en-US" sz="1800" noProof="0" dirty="0"/>
                    </a:p>
                  </a:txBody>
                  <a:tcPr/>
                </a:tc>
                <a:tc>
                  <a:txBody>
                    <a:bodyPr/>
                    <a:lstStyle/>
                    <a:p>
                      <a:r>
                        <a:rPr lang="en-US" sz="1800" noProof="0" dirty="0" smtClean="0"/>
                        <a:t>Australian professional standards for</a:t>
                      </a:r>
                      <a:r>
                        <a:rPr lang="en-US" sz="1800" baseline="0" noProof="0" dirty="0" smtClean="0"/>
                        <a:t> teachers</a:t>
                      </a:r>
                      <a:endParaRPr lang="en-US" sz="1800" noProof="0" dirty="0"/>
                    </a:p>
                  </a:txBody>
                  <a:tcPr/>
                </a:tc>
              </a:tr>
              <a:tr h="420047">
                <a:tc>
                  <a:txBody>
                    <a:bodyPr/>
                    <a:lstStyle/>
                    <a:p>
                      <a:r>
                        <a:rPr lang="en-US" sz="2000" noProof="0" dirty="0" smtClean="0"/>
                        <a:t>Assessment (appraisal)</a:t>
                      </a:r>
                      <a:endParaRPr lang="en-US" sz="2000" noProof="0" dirty="0"/>
                    </a:p>
                  </a:txBody>
                  <a:tcPr/>
                </a:tc>
                <a:tc>
                  <a:txBody>
                    <a:bodyPr/>
                    <a:lstStyle/>
                    <a:p>
                      <a:r>
                        <a:rPr lang="en-US" sz="1800" noProof="0" dirty="0" smtClean="0"/>
                        <a:t>Self-assessment and</a:t>
                      </a:r>
                      <a:r>
                        <a:rPr lang="en-US" sz="1800" baseline="0" noProof="0" dirty="0" smtClean="0"/>
                        <a:t> development discussions with the headmaster</a:t>
                      </a:r>
                      <a:endParaRPr lang="en-US" sz="1800" noProof="0" dirty="0"/>
                    </a:p>
                  </a:txBody>
                  <a:tcPr/>
                </a:tc>
                <a:tc>
                  <a:txBody>
                    <a:bodyPr/>
                    <a:lstStyle/>
                    <a:p>
                      <a:r>
                        <a:rPr lang="en-US" sz="1800" noProof="0" dirty="0" smtClean="0"/>
                        <a:t>External appraisal and writing</a:t>
                      </a:r>
                      <a:r>
                        <a:rPr lang="en-US" sz="1800" baseline="0" noProof="0" dirty="0" smtClean="0"/>
                        <a:t> of evaluation sheets (S. Korea)</a:t>
                      </a:r>
                      <a:endParaRPr lang="en-US" sz="1800" noProof="0" dirty="0"/>
                    </a:p>
                  </a:txBody>
                  <a:tcPr/>
                </a:tc>
              </a:tr>
              <a:tr h="420047">
                <a:tc>
                  <a:txBody>
                    <a:bodyPr/>
                    <a:lstStyle/>
                    <a:p>
                      <a:r>
                        <a:rPr lang="en-US" sz="2000" noProof="0" dirty="0" smtClean="0"/>
                        <a:t>Inspectors</a:t>
                      </a:r>
                      <a:endParaRPr lang="en-US" sz="2000" noProof="0" dirty="0"/>
                    </a:p>
                  </a:txBody>
                  <a:tcPr/>
                </a:tc>
                <a:tc>
                  <a:txBody>
                    <a:bodyPr/>
                    <a:lstStyle/>
                    <a:p>
                      <a:r>
                        <a:rPr lang="en-US" sz="1800" noProof="0" dirty="0" smtClean="0"/>
                        <a:t>No-inspectors</a:t>
                      </a:r>
                      <a:endParaRPr lang="en-US" sz="1800" noProof="0" dirty="0"/>
                    </a:p>
                  </a:txBody>
                  <a:tcPr/>
                </a:tc>
                <a:tc>
                  <a:txBody>
                    <a:bodyPr/>
                    <a:lstStyle/>
                    <a:p>
                      <a:r>
                        <a:rPr lang="en-US" sz="1800" noProof="0" dirty="0" smtClean="0"/>
                        <a:t>Heavy</a:t>
                      </a:r>
                      <a:r>
                        <a:rPr lang="en-US" sz="1800" baseline="0" noProof="0" dirty="0" smtClean="0"/>
                        <a:t> inspection in UK</a:t>
                      </a:r>
                      <a:endParaRPr lang="en-US" sz="1800" noProof="0" dirty="0"/>
                    </a:p>
                  </a:txBody>
                  <a:tcPr/>
                </a:tc>
              </a:tr>
              <a:tr h="420047">
                <a:tc>
                  <a:txBody>
                    <a:bodyPr/>
                    <a:lstStyle/>
                    <a:p>
                      <a:r>
                        <a:rPr lang="en-US" sz="2000" noProof="0" dirty="0" smtClean="0"/>
                        <a:t>Testing </a:t>
                      </a:r>
                      <a:endParaRPr lang="en-US" sz="2000" noProof="0" dirty="0"/>
                    </a:p>
                  </a:txBody>
                  <a:tcPr/>
                </a:tc>
                <a:tc>
                  <a:txBody>
                    <a:bodyPr/>
                    <a:lstStyle/>
                    <a:p>
                      <a:r>
                        <a:rPr lang="en-US" sz="1800" noProof="0" dirty="0" smtClean="0"/>
                        <a:t>No-national testing</a:t>
                      </a:r>
                      <a:endParaRPr lang="en-US" sz="1800" noProof="0" dirty="0"/>
                    </a:p>
                  </a:txBody>
                  <a:tcPr/>
                </a:tc>
                <a:tc>
                  <a:txBody>
                    <a:bodyPr/>
                    <a:lstStyle/>
                    <a:p>
                      <a:r>
                        <a:rPr lang="en-US" sz="1800" noProof="0" dirty="0" smtClean="0"/>
                        <a:t>Teachers are valued</a:t>
                      </a:r>
                      <a:r>
                        <a:rPr lang="en-US" sz="1800" baseline="0" noProof="0" dirty="0" smtClean="0"/>
                        <a:t> based on their students’ success in national tests</a:t>
                      </a:r>
                      <a:endParaRPr lang="en-US" sz="1800" noProof="0" dirty="0"/>
                    </a:p>
                  </a:txBody>
                  <a:tcPr/>
                </a:tc>
              </a:tr>
            </a:tbl>
          </a:graphicData>
        </a:graphic>
      </p:graphicFrame>
      <p:sp>
        <p:nvSpPr>
          <p:cNvPr id="3" name="Rectangle 2"/>
          <p:cNvSpPr/>
          <p:nvPr/>
        </p:nvSpPr>
        <p:spPr bwMode="auto">
          <a:xfrm>
            <a:off x="2858827" y="2492896"/>
            <a:ext cx="6165794" cy="410445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2858827" y="3669407"/>
            <a:ext cx="6165794" cy="292794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bwMode="auto">
          <a:xfrm>
            <a:off x="2858827" y="4389487"/>
            <a:ext cx="6165794" cy="220786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2858827" y="5575593"/>
            <a:ext cx="6165794" cy="102176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2858827" y="5976576"/>
            <a:ext cx="6165794" cy="62077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Times New Roman" pitchFamily="18" charset="0"/>
            </a:endParaRPr>
          </a:p>
        </p:txBody>
      </p:sp>
      <p:sp>
        <p:nvSpPr>
          <p:cNvPr id="10" name="Action Button: Forward or Next 9">
            <a:hlinkClick r:id="" action="ppaction://noaction" highlightClick="1"/>
          </p:cNvPr>
          <p:cNvSpPr/>
          <p:nvPr/>
        </p:nvSpPr>
        <p:spPr bwMode="auto">
          <a:xfrm>
            <a:off x="251520" y="5661248"/>
            <a:ext cx="432048" cy="432048"/>
          </a:xfrm>
          <a:prstGeom prst="actionButtonForwardNex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49971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sp>
        <p:nvSpPr>
          <p:cNvPr id="3" name="Content Placeholder 2"/>
          <p:cNvSpPr>
            <a:spLocks noGrp="1"/>
          </p:cNvSpPr>
          <p:nvPr>
            <p:ph idx="1"/>
          </p:nvPr>
        </p:nvSpPr>
        <p:spPr/>
        <p:txBody>
          <a:bodyPr/>
          <a:lstStyle/>
          <a:p>
            <a:endParaRPr lang="fi-FI"/>
          </a:p>
        </p:txBody>
      </p:sp>
      <p:sp>
        <p:nvSpPr>
          <p:cNvPr id="4" name="Slide Number Placeholder 3"/>
          <p:cNvSpPr>
            <a:spLocks noGrp="1"/>
          </p:cNvSpPr>
          <p:nvPr>
            <p:ph type="sldNum" sz="quarter" idx="10"/>
          </p:nvPr>
        </p:nvSpPr>
        <p:spPr/>
        <p:txBody>
          <a:bodyPr/>
          <a:lstStyle/>
          <a:p>
            <a:pPr>
              <a:defRPr/>
            </a:pPr>
            <a:fld id="{1663DB54-CAA1-4FF1-A656-126DF26C6362}" type="slidenum">
              <a:rPr lang="en-US" smtClean="0"/>
              <a:pPr>
                <a:defRPr/>
              </a:pPr>
              <a:t>35</a:t>
            </a:fld>
            <a:endParaRPr lang="en-US"/>
          </a:p>
        </p:txBody>
      </p:sp>
      <p:pic>
        <p:nvPicPr>
          <p:cNvPr id="2050" name="Picture 2" descr="\\ATKK\home\l\lavonen\Documents\My Pictures\P11102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2102"/>
            <a:ext cx="10517850" cy="7888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1600" y="2852936"/>
            <a:ext cx="9433048" cy="1938992"/>
          </a:xfrm>
          <a:prstGeom prst="rect">
            <a:avLst/>
          </a:prstGeom>
          <a:noFill/>
        </p:spPr>
        <p:txBody>
          <a:bodyPr wrap="square" rtlCol="0">
            <a:spAutoFit/>
          </a:bodyPr>
          <a:lstStyle/>
          <a:p>
            <a:r>
              <a:rPr lang="fi-FI" sz="4000" b="1" dirty="0">
                <a:solidFill>
                  <a:schemeClr val="bg1"/>
                </a:solidFill>
                <a:latin typeface="+mn-lt"/>
              </a:rPr>
              <a:t>4. Content Analysis of the </a:t>
            </a:r>
            <a:r>
              <a:rPr lang="fi-FI" sz="4000" b="1" dirty="0" err="1">
                <a:solidFill>
                  <a:schemeClr val="bg1"/>
                </a:solidFill>
                <a:latin typeface="+mn-lt"/>
              </a:rPr>
              <a:t>Finnish</a:t>
            </a:r>
            <a:r>
              <a:rPr lang="fi-FI" sz="4000" b="1" dirty="0">
                <a:solidFill>
                  <a:schemeClr val="bg1"/>
                </a:solidFill>
                <a:latin typeface="+mn-lt"/>
              </a:rPr>
              <a:t> (and Korean) </a:t>
            </a:r>
            <a:r>
              <a:rPr lang="fi-FI" sz="4000" b="1" dirty="0" smtClean="0">
                <a:solidFill>
                  <a:schemeClr val="bg1"/>
                </a:solidFill>
                <a:latin typeface="+mn-lt"/>
              </a:rPr>
              <a:t>STEM Teacher </a:t>
            </a:r>
            <a:r>
              <a:rPr lang="fi-FI" sz="4000" b="1" dirty="0">
                <a:solidFill>
                  <a:schemeClr val="bg1"/>
                </a:solidFill>
                <a:latin typeface="+mn-lt"/>
              </a:rPr>
              <a:t>Education </a:t>
            </a:r>
            <a:r>
              <a:rPr lang="fi-FI" sz="4000" b="1" dirty="0" err="1">
                <a:solidFill>
                  <a:schemeClr val="bg1"/>
                </a:solidFill>
                <a:latin typeface="+mn-lt"/>
              </a:rPr>
              <a:t>Programms</a:t>
            </a:r>
            <a:r>
              <a:rPr lang="fi-FI" sz="4000" b="1" dirty="0" smtClean="0">
                <a:solidFill>
                  <a:schemeClr val="bg1"/>
                </a:solidFill>
                <a:effectLst>
                  <a:outerShdw blurRad="38100" dist="38100" dir="2700000" algn="tl">
                    <a:srgbClr val="000000">
                      <a:alpha val="43137"/>
                    </a:srgbClr>
                  </a:outerShdw>
                </a:effectLst>
                <a:latin typeface="+mn-lt"/>
              </a:rPr>
              <a:t>.</a:t>
            </a:r>
            <a:endParaRPr lang="fi-FI" sz="4000" b="1" dirty="0">
              <a:solidFill>
                <a:schemeClr val="bg1"/>
              </a:solidFill>
              <a:latin typeface="+mn-lt"/>
            </a:endParaRPr>
          </a:p>
        </p:txBody>
      </p:sp>
    </p:spTree>
    <p:extLst>
      <p:ext uri="{BB962C8B-B14F-4D97-AF65-F5344CB8AC3E}">
        <p14:creationId xmlns:p14="http://schemas.microsoft.com/office/powerpoint/2010/main" val="29330246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p:spPr>
        <p:txBody>
          <a:bodyPr/>
          <a:lstStyle/>
          <a:p>
            <a:fld id="{6FD3613C-AF7F-4797-8247-966788027FF6}" type="slidenum">
              <a:rPr lang="en-US"/>
              <a:pPr/>
              <a:t>36</a:t>
            </a:fld>
            <a:endParaRPr lang="en-US"/>
          </a:p>
        </p:txBody>
      </p:sp>
      <p:sp>
        <p:nvSpPr>
          <p:cNvPr id="44035" name="Rectangle 2"/>
          <p:cNvSpPr>
            <a:spLocks noGrp="1" noChangeArrowheads="1"/>
          </p:cNvSpPr>
          <p:nvPr>
            <p:ph type="title"/>
          </p:nvPr>
        </p:nvSpPr>
        <p:spPr>
          <a:xfrm>
            <a:off x="1649413" y="836613"/>
            <a:ext cx="7010400" cy="1116012"/>
          </a:xfrm>
        </p:spPr>
        <p:txBody>
          <a:bodyPr/>
          <a:lstStyle/>
          <a:p>
            <a:r>
              <a:rPr lang="en-GB" dirty="0" smtClean="0"/>
              <a:t>Content analysis of the aims of the pedagogical studies in Finland and in South-Korea</a:t>
            </a:r>
          </a:p>
        </p:txBody>
      </p:sp>
      <p:sp>
        <p:nvSpPr>
          <p:cNvPr id="44036" name="Rectangle 3"/>
          <p:cNvSpPr>
            <a:spLocks noGrp="1" noChangeArrowheads="1"/>
          </p:cNvSpPr>
          <p:nvPr>
            <p:ph type="body" idx="1"/>
          </p:nvPr>
        </p:nvSpPr>
        <p:spPr>
          <a:xfrm>
            <a:off x="1649413" y="2638425"/>
            <a:ext cx="7010400" cy="1511300"/>
          </a:xfrm>
        </p:spPr>
        <p:txBody>
          <a:bodyPr/>
          <a:lstStyle/>
          <a:p>
            <a:r>
              <a:rPr lang="en-GB" smtClean="0"/>
              <a:t>What kind of support the </a:t>
            </a:r>
            <a:r>
              <a:rPr lang="en-GB" u="sng" smtClean="0"/>
              <a:t>pedagogical studies </a:t>
            </a:r>
            <a:r>
              <a:rPr lang="en-GB" smtClean="0"/>
              <a:t>offers to </a:t>
            </a:r>
            <a:r>
              <a:rPr lang="en-GB" b="1" smtClean="0"/>
              <a:t>the construction of teacher knowledge</a:t>
            </a:r>
            <a:r>
              <a:rPr lang="en-GB" smtClean="0"/>
              <a:t> from the point of view of </a:t>
            </a:r>
            <a:br>
              <a:rPr lang="en-GB" smtClean="0"/>
            </a:br>
            <a:r>
              <a:rPr lang="en-GB" smtClean="0"/>
              <a:t>- structure of the knowledge</a:t>
            </a:r>
            <a:br>
              <a:rPr lang="en-GB" smtClean="0"/>
            </a:br>
            <a:r>
              <a:rPr lang="en-GB" smtClean="0"/>
              <a:t>- origin of the knowledge </a:t>
            </a:r>
            <a:br>
              <a:rPr lang="en-GB" smtClean="0"/>
            </a:br>
            <a:endParaRPr lang="en-GB" smtClean="0"/>
          </a:p>
          <a:p>
            <a:pPr>
              <a:buFont typeface="Wingdings" pitchFamily="2" charset="2"/>
              <a:buNone/>
            </a:pPr>
            <a:endParaRPr lang="en-GB" sz="2400" smtClean="0"/>
          </a:p>
          <a:p>
            <a:pPr algn="just"/>
            <a:endParaRPr lang="en-GB" sz="2400" i="1" smtClean="0"/>
          </a:p>
          <a:p>
            <a:endParaRPr lang="en-GB" sz="2400" i="1" smtClean="0"/>
          </a:p>
        </p:txBody>
      </p:sp>
    </p:spTree>
    <p:extLst>
      <p:ext uri="{BB962C8B-B14F-4D97-AF65-F5344CB8AC3E}">
        <p14:creationId xmlns:p14="http://schemas.microsoft.com/office/powerpoint/2010/main" val="33238162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80963" y="96838"/>
            <a:ext cx="9272588" cy="13868400"/>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a:stretch>
            <a:fillRect/>
          </a:stretch>
        </p:blipFill>
        <p:spPr bwMode="auto">
          <a:xfrm>
            <a:off x="-76200" y="-6651625"/>
            <a:ext cx="9272588" cy="13868400"/>
          </a:xfrm>
          <a:prstGeom prst="rect">
            <a:avLst/>
          </a:prstGeom>
          <a:solidFill>
            <a:schemeClr val="bg1"/>
          </a:solidFill>
          <a:ln w="9525">
            <a:noFill/>
            <a:miter lim="800000"/>
            <a:headEnd/>
            <a:tailEnd/>
          </a:ln>
        </p:spPr>
      </p:pic>
      <p:pic>
        <p:nvPicPr>
          <p:cNvPr id="72708" name="Picture 4"/>
          <p:cNvPicPr>
            <a:picLocks noChangeAspect="1" noChangeArrowheads="1"/>
          </p:cNvPicPr>
          <p:nvPr/>
        </p:nvPicPr>
        <p:blipFill>
          <a:blip r:embed="rId3" cstate="print"/>
          <a:srcRect/>
          <a:stretch>
            <a:fillRect/>
          </a:stretch>
        </p:blipFill>
        <p:spPr bwMode="auto">
          <a:xfrm>
            <a:off x="852488" y="7938"/>
            <a:ext cx="9121775" cy="13763625"/>
          </a:xfrm>
          <a:prstGeom prst="rect">
            <a:avLst/>
          </a:prstGeom>
          <a:solidFill>
            <a:schemeClr val="bg1"/>
          </a:solidFill>
          <a:ln w="9525">
            <a:noFill/>
            <a:miter lim="800000"/>
            <a:headEnd/>
            <a:tailEnd/>
          </a:ln>
        </p:spPr>
      </p:pic>
      <p:pic>
        <p:nvPicPr>
          <p:cNvPr id="72709" name="Picture 5"/>
          <p:cNvPicPr>
            <a:picLocks noChangeAspect="1" noChangeArrowheads="1"/>
          </p:cNvPicPr>
          <p:nvPr/>
        </p:nvPicPr>
        <p:blipFill>
          <a:blip r:embed="rId4" cstate="print"/>
          <a:srcRect/>
          <a:stretch>
            <a:fillRect/>
          </a:stretch>
        </p:blipFill>
        <p:spPr bwMode="auto">
          <a:xfrm>
            <a:off x="-31750" y="30163"/>
            <a:ext cx="9685338" cy="10017125"/>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31714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2708"/>
                                        </p:tgtEl>
                                        <p:attrNameLst>
                                          <p:attrName>style.visibility</p:attrName>
                                        </p:attrNameLst>
                                      </p:cBhvr>
                                      <p:to>
                                        <p:strVal val="visible"/>
                                      </p:to>
                                    </p:set>
                                    <p:anim calcmode="lin" valueType="num">
                                      <p:cBhvr additive="base">
                                        <p:cTn id="13" dur="500" fill="hold"/>
                                        <p:tgtEl>
                                          <p:spTgt spid="72708"/>
                                        </p:tgtEl>
                                        <p:attrNameLst>
                                          <p:attrName>ppt_x</p:attrName>
                                        </p:attrNameLst>
                                      </p:cBhvr>
                                      <p:tavLst>
                                        <p:tav tm="0">
                                          <p:val>
                                            <p:strVal val="#ppt_x"/>
                                          </p:val>
                                        </p:tav>
                                        <p:tav tm="100000">
                                          <p:val>
                                            <p:strVal val="#ppt_x"/>
                                          </p:val>
                                        </p:tav>
                                      </p:tavLst>
                                    </p:anim>
                                    <p:anim calcmode="lin" valueType="num">
                                      <p:cBhvr additive="base">
                                        <p:cTn id="14" dur="500" fill="hold"/>
                                        <p:tgtEl>
                                          <p:spTgt spid="7270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2709"/>
                                        </p:tgtEl>
                                        <p:attrNameLst>
                                          <p:attrName>style.visibility</p:attrName>
                                        </p:attrNameLst>
                                      </p:cBhvr>
                                      <p:to>
                                        <p:strVal val="visible"/>
                                      </p:to>
                                    </p:set>
                                    <p:anim calcmode="lin" valueType="num">
                                      <p:cBhvr additive="base">
                                        <p:cTn id="19" dur="500" fill="hold"/>
                                        <p:tgtEl>
                                          <p:spTgt spid="72709"/>
                                        </p:tgtEl>
                                        <p:attrNameLst>
                                          <p:attrName>ppt_x</p:attrName>
                                        </p:attrNameLst>
                                      </p:cBhvr>
                                      <p:tavLst>
                                        <p:tav tm="0">
                                          <p:val>
                                            <p:strVal val="#ppt_x"/>
                                          </p:val>
                                        </p:tav>
                                        <p:tav tm="100000">
                                          <p:val>
                                            <p:strVal val="#ppt_x"/>
                                          </p:val>
                                        </p:tav>
                                      </p:tavLst>
                                    </p:anim>
                                    <p:anim calcmode="lin" valueType="num">
                                      <p:cBhvr additive="base">
                                        <p:cTn id="20" dur="500" fill="hold"/>
                                        <p:tgtEl>
                                          <p:spTgt spid="727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5"/>
          <p:cNvSpPr>
            <a:spLocks noChangeArrowheads="1"/>
          </p:cNvSpPr>
          <p:nvPr/>
        </p:nvSpPr>
        <p:spPr bwMode="auto">
          <a:xfrm>
            <a:off x="827088" y="3068638"/>
            <a:ext cx="7200900" cy="2665412"/>
          </a:xfrm>
          <a:prstGeom prst="rect">
            <a:avLst/>
          </a:prstGeom>
          <a:solidFill>
            <a:srgbClr val="FED99C"/>
          </a:solidFill>
          <a:ln w="9525" algn="ctr">
            <a:noFill/>
            <a:round/>
            <a:headEnd/>
            <a:tailEnd/>
          </a:ln>
        </p:spPr>
        <p:txBody>
          <a:bodyPr/>
          <a:lstStyle/>
          <a:p>
            <a:endParaRPr lang="en-GB"/>
          </a:p>
        </p:txBody>
      </p:sp>
      <p:sp>
        <p:nvSpPr>
          <p:cNvPr id="35" name="Rectangle 34"/>
          <p:cNvSpPr/>
          <p:nvPr/>
        </p:nvSpPr>
        <p:spPr bwMode="auto">
          <a:xfrm>
            <a:off x="827088" y="1412875"/>
            <a:ext cx="7200900" cy="129698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a:lstStyle/>
          <a:p>
            <a:endParaRPr lang="en-GB"/>
          </a:p>
        </p:txBody>
      </p:sp>
      <p:sp>
        <p:nvSpPr>
          <p:cNvPr id="54276" name="Title 1"/>
          <p:cNvSpPr>
            <a:spLocks noGrp="1"/>
          </p:cNvSpPr>
          <p:nvPr>
            <p:ph type="title"/>
          </p:nvPr>
        </p:nvSpPr>
        <p:spPr/>
        <p:txBody>
          <a:bodyPr/>
          <a:lstStyle/>
          <a:p>
            <a:r>
              <a:rPr lang="en-GB" dirty="0" smtClean="0"/>
              <a:t>Number of different aims in the curriculum of the pedagogical studies</a:t>
            </a:r>
          </a:p>
        </p:txBody>
      </p:sp>
      <p:sp>
        <p:nvSpPr>
          <p:cNvPr id="54277" name="Slide Number Placeholder 2"/>
          <p:cNvSpPr>
            <a:spLocks noGrp="1"/>
          </p:cNvSpPr>
          <p:nvPr>
            <p:ph type="sldNum" sz="quarter" idx="10"/>
          </p:nvPr>
        </p:nvSpPr>
        <p:spPr>
          <a:xfrm>
            <a:off x="15716250" y="6383338"/>
            <a:ext cx="1905000" cy="201612"/>
          </a:xfrm>
          <a:noFill/>
        </p:spPr>
        <p:txBody>
          <a:bodyPr/>
          <a:lstStyle/>
          <a:p>
            <a:fld id="{12D05080-6D7D-41EC-8874-ECD92DB67BC9}" type="slidenum">
              <a:rPr lang="en-US"/>
              <a:pPr/>
              <a:t>38</a:t>
            </a:fld>
            <a:endParaRPr lang="en-US"/>
          </a:p>
        </p:txBody>
      </p:sp>
      <p:sp>
        <p:nvSpPr>
          <p:cNvPr id="54278" name="AutoShape 4"/>
          <p:cNvSpPr>
            <a:spLocks noChangeAspect="1" noChangeArrowheads="1" noTextEdit="1"/>
          </p:cNvSpPr>
          <p:nvPr/>
        </p:nvSpPr>
        <p:spPr bwMode="auto">
          <a:xfrm>
            <a:off x="10044113" y="1628775"/>
            <a:ext cx="7448550" cy="4762500"/>
          </a:xfrm>
          <a:prstGeom prst="rect">
            <a:avLst/>
          </a:prstGeom>
          <a:noFill/>
          <a:ln w="9525">
            <a:noFill/>
            <a:miter lim="800000"/>
            <a:headEnd/>
            <a:tailEnd/>
          </a:ln>
        </p:spPr>
        <p:txBody>
          <a:bodyPr/>
          <a:lstStyle/>
          <a:p>
            <a:endParaRPr lang="fi-FI"/>
          </a:p>
        </p:txBody>
      </p:sp>
      <p:sp>
        <p:nvSpPr>
          <p:cNvPr id="54279" name="Rectangle 7"/>
          <p:cNvSpPr>
            <a:spLocks noChangeArrowheads="1"/>
          </p:cNvSpPr>
          <p:nvPr/>
        </p:nvSpPr>
        <p:spPr bwMode="auto">
          <a:xfrm>
            <a:off x="13757275" y="1795463"/>
            <a:ext cx="3451225" cy="3935412"/>
          </a:xfrm>
          <a:prstGeom prst="rect">
            <a:avLst/>
          </a:prstGeom>
          <a:solidFill>
            <a:srgbClr val="FFFFFF"/>
          </a:solidFill>
          <a:ln w="9525">
            <a:noFill/>
            <a:miter lim="800000"/>
            <a:headEnd/>
            <a:tailEnd/>
          </a:ln>
        </p:spPr>
        <p:txBody>
          <a:bodyPr/>
          <a:lstStyle/>
          <a:p>
            <a:endParaRPr lang="en-GB"/>
          </a:p>
        </p:txBody>
      </p:sp>
      <p:sp>
        <p:nvSpPr>
          <p:cNvPr id="54280" name="Freeform 8"/>
          <p:cNvSpPr>
            <a:spLocks noEditPoints="1"/>
          </p:cNvSpPr>
          <p:nvPr/>
        </p:nvSpPr>
        <p:spPr bwMode="auto">
          <a:xfrm>
            <a:off x="14187488" y="1790700"/>
            <a:ext cx="3021012" cy="3933825"/>
          </a:xfrm>
          <a:custGeom>
            <a:avLst/>
            <a:gdLst>
              <a:gd name="T0" fmla="*/ 2147483647 w 1903"/>
              <a:gd name="T1" fmla="*/ 0 h 2478"/>
              <a:gd name="T2" fmla="*/ 2147483647 w 1903"/>
              <a:gd name="T3" fmla="*/ 2147483647 h 2478"/>
              <a:gd name="T4" fmla="*/ 0 w 1903"/>
              <a:gd name="T5" fmla="*/ 2147483647 h 2478"/>
              <a:gd name="T6" fmla="*/ 0 w 1903"/>
              <a:gd name="T7" fmla="*/ 0 h 2478"/>
              <a:gd name="T8" fmla="*/ 2147483647 w 1903"/>
              <a:gd name="T9" fmla="*/ 0 h 2478"/>
              <a:gd name="T10" fmla="*/ 2147483647 w 1903"/>
              <a:gd name="T11" fmla="*/ 0 h 2478"/>
              <a:gd name="T12" fmla="*/ 2147483647 w 1903"/>
              <a:gd name="T13" fmla="*/ 2147483647 h 2478"/>
              <a:gd name="T14" fmla="*/ 2147483647 w 1903"/>
              <a:gd name="T15" fmla="*/ 2147483647 h 2478"/>
              <a:gd name="T16" fmla="*/ 2147483647 w 1903"/>
              <a:gd name="T17" fmla="*/ 0 h 2478"/>
              <a:gd name="T18" fmla="*/ 2147483647 w 1903"/>
              <a:gd name="T19" fmla="*/ 0 h 2478"/>
              <a:gd name="T20" fmla="*/ 2147483647 w 1903"/>
              <a:gd name="T21" fmla="*/ 0 h 2478"/>
              <a:gd name="T22" fmla="*/ 2147483647 w 1903"/>
              <a:gd name="T23" fmla="*/ 2147483647 h 2478"/>
              <a:gd name="T24" fmla="*/ 2147483647 w 1903"/>
              <a:gd name="T25" fmla="*/ 2147483647 h 2478"/>
              <a:gd name="T26" fmla="*/ 2147483647 w 1903"/>
              <a:gd name="T27" fmla="*/ 0 h 2478"/>
              <a:gd name="T28" fmla="*/ 2147483647 w 1903"/>
              <a:gd name="T29" fmla="*/ 0 h 2478"/>
              <a:gd name="T30" fmla="*/ 2147483647 w 1903"/>
              <a:gd name="T31" fmla="*/ 0 h 2478"/>
              <a:gd name="T32" fmla="*/ 2147483647 w 1903"/>
              <a:gd name="T33" fmla="*/ 2147483647 h 2478"/>
              <a:gd name="T34" fmla="*/ 2147483647 w 1903"/>
              <a:gd name="T35" fmla="*/ 2147483647 h 2478"/>
              <a:gd name="T36" fmla="*/ 2147483647 w 1903"/>
              <a:gd name="T37" fmla="*/ 0 h 2478"/>
              <a:gd name="T38" fmla="*/ 2147483647 w 1903"/>
              <a:gd name="T39" fmla="*/ 0 h 2478"/>
              <a:gd name="T40" fmla="*/ 2147483647 w 1903"/>
              <a:gd name="T41" fmla="*/ 0 h 2478"/>
              <a:gd name="T42" fmla="*/ 2147483647 w 1903"/>
              <a:gd name="T43" fmla="*/ 2147483647 h 2478"/>
              <a:gd name="T44" fmla="*/ 2147483647 w 1903"/>
              <a:gd name="T45" fmla="*/ 2147483647 h 2478"/>
              <a:gd name="T46" fmla="*/ 2147483647 w 1903"/>
              <a:gd name="T47" fmla="*/ 0 h 2478"/>
              <a:gd name="T48" fmla="*/ 2147483647 w 1903"/>
              <a:gd name="T49" fmla="*/ 0 h 2478"/>
              <a:gd name="T50" fmla="*/ 2147483647 w 1903"/>
              <a:gd name="T51" fmla="*/ 0 h 2478"/>
              <a:gd name="T52" fmla="*/ 2147483647 w 1903"/>
              <a:gd name="T53" fmla="*/ 2147483647 h 2478"/>
              <a:gd name="T54" fmla="*/ 2147483647 w 1903"/>
              <a:gd name="T55" fmla="*/ 2147483647 h 2478"/>
              <a:gd name="T56" fmla="*/ 2147483647 w 1903"/>
              <a:gd name="T57" fmla="*/ 0 h 2478"/>
              <a:gd name="T58" fmla="*/ 2147483647 w 1903"/>
              <a:gd name="T59" fmla="*/ 0 h 2478"/>
              <a:gd name="T60" fmla="*/ 2147483647 w 1903"/>
              <a:gd name="T61" fmla="*/ 0 h 2478"/>
              <a:gd name="T62" fmla="*/ 2147483647 w 1903"/>
              <a:gd name="T63" fmla="*/ 2147483647 h 2478"/>
              <a:gd name="T64" fmla="*/ 2147483647 w 1903"/>
              <a:gd name="T65" fmla="*/ 2147483647 h 2478"/>
              <a:gd name="T66" fmla="*/ 2147483647 w 1903"/>
              <a:gd name="T67" fmla="*/ 0 h 2478"/>
              <a:gd name="T68" fmla="*/ 2147483647 w 1903"/>
              <a:gd name="T69" fmla="*/ 0 h 2478"/>
              <a:gd name="T70" fmla="*/ 2147483647 w 1903"/>
              <a:gd name="T71" fmla="*/ 0 h 2478"/>
              <a:gd name="T72" fmla="*/ 2147483647 w 1903"/>
              <a:gd name="T73" fmla="*/ 2147483647 h 2478"/>
              <a:gd name="T74" fmla="*/ 2147483647 w 1903"/>
              <a:gd name="T75" fmla="*/ 2147483647 h 2478"/>
              <a:gd name="T76" fmla="*/ 2147483647 w 1903"/>
              <a:gd name="T77" fmla="*/ 0 h 2478"/>
              <a:gd name="T78" fmla="*/ 2147483647 w 1903"/>
              <a:gd name="T79" fmla="*/ 0 h 24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03"/>
              <a:gd name="T121" fmla="*/ 0 h 2478"/>
              <a:gd name="T122" fmla="*/ 1903 w 1903"/>
              <a:gd name="T123" fmla="*/ 2478 h 24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03" h="2478">
                <a:moveTo>
                  <a:pt x="7" y="0"/>
                </a:moveTo>
                <a:lnTo>
                  <a:pt x="7" y="2478"/>
                </a:lnTo>
                <a:lnTo>
                  <a:pt x="0" y="2478"/>
                </a:lnTo>
                <a:lnTo>
                  <a:pt x="0" y="0"/>
                </a:lnTo>
                <a:lnTo>
                  <a:pt x="7" y="0"/>
                </a:lnTo>
                <a:close/>
                <a:moveTo>
                  <a:pt x="278" y="0"/>
                </a:moveTo>
                <a:lnTo>
                  <a:pt x="278" y="2478"/>
                </a:lnTo>
                <a:lnTo>
                  <a:pt x="271" y="2478"/>
                </a:lnTo>
                <a:lnTo>
                  <a:pt x="271" y="0"/>
                </a:lnTo>
                <a:lnTo>
                  <a:pt x="278" y="0"/>
                </a:lnTo>
                <a:close/>
                <a:moveTo>
                  <a:pt x="548" y="0"/>
                </a:moveTo>
                <a:lnTo>
                  <a:pt x="548" y="2478"/>
                </a:lnTo>
                <a:lnTo>
                  <a:pt x="542" y="2478"/>
                </a:lnTo>
                <a:lnTo>
                  <a:pt x="542" y="0"/>
                </a:lnTo>
                <a:lnTo>
                  <a:pt x="548" y="0"/>
                </a:lnTo>
                <a:close/>
                <a:moveTo>
                  <a:pt x="819" y="0"/>
                </a:moveTo>
                <a:lnTo>
                  <a:pt x="819" y="2478"/>
                </a:lnTo>
                <a:lnTo>
                  <a:pt x="813" y="2478"/>
                </a:lnTo>
                <a:lnTo>
                  <a:pt x="813" y="0"/>
                </a:lnTo>
                <a:lnTo>
                  <a:pt x="819" y="0"/>
                </a:lnTo>
                <a:close/>
                <a:moveTo>
                  <a:pt x="1090" y="0"/>
                </a:moveTo>
                <a:lnTo>
                  <a:pt x="1090" y="2478"/>
                </a:lnTo>
                <a:lnTo>
                  <a:pt x="1083" y="2478"/>
                </a:lnTo>
                <a:lnTo>
                  <a:pt x="1083" y="0"/>
                </a:lnTo>
                <a:lnTo>
                  <a:pt x="1090" y="0"/>
                </a:lnTo>
                <a:close/>
                <a:moveTo>
                  <a:pt x="1361" y="0"/>
                </a:moveTo>
                <a:lnTo>
                  <a:pt x="1361" y="2478"/>
                </a:lnTo>
                <a:lnTo>
                  <a:pt x="1354" y="2478"/>
                </a:lnTo>
                <a:lnTo>
                  <a:pt x="1354" y="0"/>
                </a:lnTo>
                <a:lnTo>
                  <a:pt x="1361" y="0"/>
                </a:lnTo>
                <a:close/>
                <a:moveTo>
                  <a:pt x="1632" y="0"/>
                </a:moveTo>
                <a:lnTo>
                  <a:pt x="1632" y="2478"/>
                </a:lnTo>
                <a:lnTo>
                  <a:pt x="1625" y="2478"/>
                </a:lnTo>
                <a:lnTo>
                  <a:pt x="1625" y="0"/>
                </a:lnTo>
                <a:lnTo>
                  <a:pt x="1632" y="0"/>
                </a:lnTo>
                <a:close/>
                <a:moveTo>
                  <a:pt x="1903" y="0"/>
                </a:moveTo>
                <a:lnTo>
                  <a:pt x="1903" y="2478"/>
                </a:lnTo>
                <a:lnTo>
                  <a:pt x="1896" y="2478"/>
                </a:lnTo>
                <a:lnTo>
                  <a:pt x="1896" y="0"/>
                </a:lnTo>
                <a:lnTo>
                  <a:pt x="1903" y="0"/>
                </a:lnTo>
                <a:close/>
              </a:path>
            </a:pathLst>
          </a:custGeom>
          <a:solidFill>
            <a:srgbClr val="868686"/>
          </a:solidFill>
          <a:ln w="7" cap="flat">
            <a:solidFill>
              <a:srgbClr val="868686"/>
            </a:solidFill>
            <a:prstDash val="solid"/>
            <a:bevel/>
            <a:headEnd/>
            <a:tailEnd/>
          </a:ln>
        </p:spPr>
        <p:txBody>
          <a:bodyPr/>
          <a:lstStyle/>
          <a:p>
            <a:endParaRPr lang="fi-FI"/>
          </a:p>
        </p:txBody>
      </p:sp>
      <p:sp>
        <p:nvSpPr>
          <p:cNvPr id="54281" name="Freeform 9"/>
          <p:cNvSpPr>
            <a:spLocks noEditPoints="1"/>
          </p:cNvSpPr>
          <p:nvPr/>
        </p:nvSpPr>
        <p:spPr bwMode="auto">
          <a:xfrm>
            <a:off x="13757275" y="1935163"/>
            <a:ext cx="3009900" cy="3644900"/>
          </a:xfrm>
          <a:custGeom>
            <a:avLst/>
            <a:gdLst>
              <a:gd name="T0" fmla="*/ 0 w 1896"/>
              <a:gd name="T1" fmla="*/ 2147483647 h 2296"/>
              <a:gd name="T2" fmla="*/ 2147483647 w 1896"/>
              <a:gd name="T3" fmla="*/ 2147483647 h 2296"/>
              <a:gd name="T4" fmla="*/ 2147483647 w 1896"/>
              <a:gd name="T5" fmla="*/ 2147483647 h 2296"/>
              <a:gd name="T6" fmla="*/ 0 w 1896"/>
              <a:gd name="T7" fmla="*/ 2147483647 h 2296"/>
              <a:gd name="T8" fmla="*/ 0 w 1896"/>
              <a:gd name="T9" fmla="*/ 2147483647 h 2296"/>
              <a:gd name="T10" fmla="*/ 0 w 1896"/>
              <a:gd name="T11" fmla="*/ 2147483647 h 2296"/>
              <a:gd name="T12" fmla="*/ 2147483647 w 1896"/>
              <a:gd name="T13" fmla="*/ 2147483647 h 2296"/>
              <a:gd name="T14" fmla="*/ 2147483647 w 1896"/>
              <a:gd name="T15" fmla="*/ 2147483647 h 2296"/>
              <a:gd name="T16" fmla="*/ 0 w 1896"/>
              <a:gd name="T17" fmla="*/ 2147483647 h 2296"/>
              <a:gd name="T18" fmla="*/ 0 w 1896"/>
              <a:gd name="T19" fmla="*/ 2147483647 h 2296"/>
              <a:gd name="T20" fmla="*/ 0 w 1896"/>
              <a:gd name="T21" fmla="*/ 2147483647 h 2296"/>
              <a:gd name="T22" fmla="*/ 2147483647 w 1896"/>
              <a:gd name="T23" fmla="*/ 2147483647 h 2296"/>
              <a:gd name="T24" fmla="*/ 2147483647 w 1896"/>
              <a:gd name="T25" fmla="*/ 2147483647 h 2296"/>
              <a:gd name="T26" fmla="*/ 0 w 1896"/>
              <a:gd name="T27" fmla="*/ 2147483647 h 2296"/>
              <a:gd name="T28" fmla="*/ 0 w 1896"/>
              <a:gd name="T29" fmla="*/ 2147483647 h 2296"/>
              <a:gd name="T30" fmla="*/ 0 w 1896"/>
              <a:gd name="T31" fmla="*/ 2147483647 h 2296"/>
              <a:gd name="T32" fmla="*/ 2147483647 w 1896"/>
              <a:gd name="T33" fmla="*/ 2147483647 h 2296"/>
              <a:gd name="T34" fmla="*/ 2147483647 w 1896"/>
              <a:gd name="T35" fmla="*/ 2147483647 h 2296"/>
              <a:gd name="T36" fmla="*/ 0 w 1896"/>
              <a:gd name="T37" fmla="*/ 2147483647 h 2296"/>
              <a:gd name="T38" fmla="*/ 0 w 1896"/>
              <a:gd name="T39" fmla="*/ 2147483647 h 2296"/>
              <a:gd name="T40" fmla="*/ 0 w 1896"/>
              <a:gd name="T41" fmla="*/ 2147483647 h 2296"/>
              <a:gd name="T42" fmla="*/ 2147483647 w 1896"/>
              <a:gd name="T43" fmla="*/ 2147483647 h 2296"/>
              <a:gd name="T44" fmla="*/ 2147483647 w 1896"/>
              <a:gd name="T45" fmla="*/ 2147483647 h 2296"/>
              <a:gd name="T46" fmla="*/ 0 w 1896"/>
              <a:gd name="T47" fmla="*/ 2147483647 h 2296"/>
              <a:gd name="T48" fmla="*/ 0 w 1896"/>
              <a:gd name="T49" fmla="*/ 2147483647 h 2296"/>
              <a:gd name="T50" fmla="*/ 0 w 1896"/>
              <a:gd name="T51" fmla="*/ 2147483647 h 2296"/>
              <a:gd name="T52" fmla="*/ 2147483647 w 1896"/>
              <a:gd name="T53" fmla="*/ 2147483647 h 2296"/>
              <a:gd name="T54" fmla="*/ 2147483647 w 1896"/>
              <a:gd name="T55" fmla="*/ 2147483647 h 2296"/>
              <a:gd name="T56" fmla="*/ 0 w 1896"/>
              <a:gd name="T57" fmla="*/ 2147483647 h 2296"/>
              <a:gd name="T58" fmla="*/ 0 w 1896"/>
              <a:gd name="T59" fmla="*/ 2147483647 h 2296"/>
              <a:gd name="T60" fmla="*/ 0 w 1896"/>
              <a:gd name="T61" fmla="*/ 2147483647 h 2296"/>
              <a:gd name="T62" fmla="*/ 2147483647 w 1896"/>
              <a:gd name="T63" fmla="*/ 2147483647 h 2296"/>
              <a:gd name="T64" fmla="*/ 2147483647 w 1896"/>
              <a:gd name="T65" fmla="*/ 2147483647 h 2296"/>
              <a:gd name="T66" fmla="*/ 0 w 1896"/>
              <a:gd name="T67" fmla="*/ 2147483647 h 2296"/>
              <a:gd name="T68" fmla="*/ 0 w 1896"/>
              <a:gd name="T69" fmla="*/ 2147483647 h 2296"/>
              <a:gd name="T70" fmla="*/ 0 w 1896"/>
              <a:gd name="T71" fmla="*/ 0 h 2296"/>
              <a:gd name="T72" fmla="*/ 2147483647 w 1896"/>
              <a:gd name="T73" fmla="*/ 0 h 2296"/>
              <a:gd name="T74" fmla="*/ 2147483647 w 1896"/>
              <a:gd name="T75" fmla="*/ 2147483647 h 2296"/>
              <a:gd name="T76" fmla="*/ 0 w 1896"/>
              <a:gd name="T77" fmla="*/ 2147483647 h 2296"/>
              <a:gd name="T78" fmla="*/ 0 w 1896"/>
              <a:gd name="T79" fmla="*/ 0 h 22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96"/>
              <a:gd name="T121" fmla="*/ 0 h 2296"/>
              <a:gd name="T122" fmla="*/ 1896 w 1896"/>
              <a:gd name="T123" fmla="*/ 2296 h 22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96" h="2296">
                <a:moveTo>
                  <a:pt x="0" y="2167"/>
                </a:moveTo>
                <a:lnTo>
                  <a:pt x="1761" y="2167"/>
                </a:lnTo>
                <a:lnTo>
                  <a:pt x="1761" y="2296"/>
                </a:lnTo>
                <a:lnTo>
                  <a:pt x="0" y="2296"/>
                </a:lnTo>
                <a:lnTo>
                  <a:pt x="0" y="2167"/>
                </a:lnTo>
                <a:close/>
                <a:moveTo>
                  <a:pt x="0" y="1862"/>
                </a:moveTo>
                <a:lnTo>
                  <a:pt x="1084" y="1862"/>
                </a:lnTo>
                <a:lnTo>
                  <a:pt x="1084" y="1984"/>
                </a:lnTo>
                <a:lnTo>
                  <a:pt x="0" y="1984"/>
                </a:lnTo>
                <a:lnTo>
                  <a:pt x="0" y="1862"/>
                </a:lnTo>
                <a:close/>
                <a:moveTo>
                  <a:pt x="0" y="1551"/>
                </a:moveTo>
                <a:lnTo>
                  <a:pt x="542" y="1551"/>
                </a:lnTo>
                <a:lnTo>
                  <a:pt x="542" y="1673"/>
                </a:lnTo>
                <a:lnTo>
                  <a:pt x="0" y="1673"/>
                </a:lnTo>
                <a:lnTo>
                  <a:pt x="0" y="1551"/>
                </a:lnTo>
                <a:close/>
                <a:moveTo>
                  <a:pt x="0" y="1239"/>
                </a:moveTo>
                <a:lnTo>
                  <a:pt x="406" y="1239"/>
                </a:lnTo>
                <a:lnTo>
                  <a:pt x="406" y="1368"/>
                </a:lnTo>
                <a:lnTo>
                  <a:pt x="0" y="1368"/>
                </a:lnTo>
                <a:lnTo>
                  <a:pt x="0" y="1239"/>
                </a:lnTo>
                <a:close/>
                <a:moveTo>
                  <a:pt x="0" y="935"/>
                </a:moveTo>
                <a:lnTo>
                  <a:pt x="1896" y="935"/>
                </a:lnTo>
                <a:lnTo>
                  <a:pt x="1896" y="1056"/>
                </a:lnTo>
                <a:lnTo>
                  <a:pt x="0" y="1056"/>
                </a:lnTo>
                <a:lnTo>
                  <a:pt x="0" y="935"/>
                </a:lnTo>
                <a:close/>
                <a:moveTo>
                  <a:pt x="0" y="623"/>
                </a:moveTo>
                <a:lnTo>
                  <a:pt x="1084" y="623"/>
                </a:lnTo>
                <a:lnTo>
                  <a:pt x="1084" y="745"/>
                </a:lnTo>
                <a:lnTo>
                  <a:pt x="0" y="745"/>
                </a:lnTo>
                <a:lnTo>
                  <a:pt x="0" y="623"/>
                </a:lnTo>
                <a:close/>
                <a:moveTo>
                  <a:pt x="0" y="312"/>
                </a:moveTo>
                <a:lnTo>
                  <a:pt x="948" y="312"/>
                </a:lnTo>
                <a:lnTo>
                  <a:pt x="948" y="433"/>
                </a:lnTo>
                <a:lnTo>
                  <a:pt x="0" y="433"/>
                </a:lnTo>
                <a:lnTo>
                  <a:pt x="0" y="312"/>
                </a:lnTo>
                <a:close/>
                <a:moveTo>
                  <a:pt x="0" y="0"/>
                </a:moveTo>
                <a:lnTo>
                  <a:pt x="1761" y="0"/>
                </a:lnTo>
                <a:lnTo>
                  <a:pt x="1761" y="129"/>
                </a:lnTo>
                <a:lnTo>
                  <a:pt x="0" y="129"/>
                </a:lnTo>
                <a:lnTo>
                  <a:pt x="0" y="0"/>
                </a:lnTo>
                <a:close/>
              </a:path>
            </a:pathLst>
          </a:custGeom>
          <a:solidFill>
            <a:srgbClr val="4F81BD"/>
          </a:solidFill>
          <a:ln w="9525">
            <a:noFill/>
            <a:round/>
            <a:headEnd/>
            <a:tailEnd/>
          </a:ln>
        </p:spPr>
        <p:txBody>
          <a:bodyPr/>
          <a:lstStyle/>
          <a:p>
            <a:endParaRPr lang="fi-FI"/>
          </a:p>
        </p:txBody>
      </p:sp>
      <p:sp>
        <p:nvSpPr>
          <p:cNvPr id="54282" name="Rectangle 10"/>
          <p:cNvSpPr>
            <a:spLocks noChangeArrowheads="1"/>
          </p:cNvSpPr>
          <p:nvPr/>
        </p:nvSpPr>
        <p:spPr bwMode="auto">
          <a:xfrm>
            <a:off x="13763625" y="5719763"/>
            <a:ext cx="3438525" cy="11112"/>
          </a:xfrm>
          <a:prstGeom prst="rect">
            <a:avLst/>
          </a:prstGeom>
          <a:solidFill>
            <a:srgbClr val="868686"/>
          </a:solidFill>
          <a:ln w="7">
            <a:solidFill>
              <a:srgbClr val="868686"/>
            </a:solidFill>
            <a:bevel/>
            <a:headEnd/>
            <a:tailEnd/>
          </a:ln>
        </p:spPr>
        <p:txBody>
          <a:bodyPr/>
          <a:lstStyle/>
          <a:p>
            <a:endParaRPr lang="en-GB"/>
          </a:p>
        </p:txBody>
      </p:sp>
      <p:sp>
        <p:nvSpPr>
          <p:cNvPr id="54283" name="Freeform 11"/>
          <p:cNvSpPr>
            <a:spLocks noEditPoints="1"/>
          </p:cNvSpPr>
          <p:nvPr/>
        </p:nvSpPr>
        <p:spPr bwMode="auto">
          <a:xfrm>
            <a:off x="13757275" y="5724525"/>
            <a:ext cx="3451225" cy="76200"/>
          </a:xfrm>
          <a:custGeom>
            <a:avLst/>
            <a:gdLst>
              <a:gd name="T0" fmla="*/ 2147483647 w 2174"/>
              <a:gd name="T1" fmla="*/ 0 h 48"/>
              <a:gd name="T2" fmla="*/ 2147483647 w 2174"/>
              <a:gd name="T3" fmla="*/ 2147483647 h 48"/>
              <a:gd name="T4" fmla="*/ 0 w 2174"/>
              <a:gd name="T5" fmla="*/ 2147483647 h 48"/>
              <a:gd name="T6" fmla="*/ 0 w 2174"/>
              <a:gd name="T7" fmla="*/ 0 h 48"/>
              <a:gd name="T8" fmla="*/ 2147483647 w 2174"/>
              <a:gd name="T9" fmla="*/ 0 h 48"/>
              <a:gd name="T10" fmla="*/ 2147483647 w 2174"/>
              <a:gd name="T11" fmla="*/ 0 h 48"/>
              <a:gd name="T12" fmla="*/ 2147483647 w 2174"/>
              <a:gd name="T13" fmla="*/ 2147483647 h 48"/>
              <a:gd name="T14" fmla="*/ 2147483647 w 2174"/>
              <a:gd name="T15" fmla="*/ 2147483647 h 48"/>
              <a:gd name="T16" fmla="*/ 2147483647 w 2174"/>
              <a:gd name="T17" fmla="*/ 0 h 48"/>
              <a:gd name="T18" fmla="*/ 2147483647 w 2174"/>
              <a:gd name="T19" fmla="*/ 0 h 48"/>
              <a:gd name="T20" fmla="*/ 2147483647 w 2174"/>
              <a:gd name="T21" fmla="*/ 0 h 48"/>
              <a:gd name="T22" fmla="*/ 2147483647 w 2174"/>
              <a:gd name="T23" fmla="*/ 2147483647 h 48"/>
              <a:gd name="T24" fmla="*/ 2147483647 w 2174"/>
              <a:gd name="T25" fmla="*/ 2147483647 h 48"/>
              <a:gd name="T26" fmla="*/ 2147483647 w 2174"/>
              <a:gd name="T27" fmla="*/ 0 h 48"/>
              <a:gd name="T28" fmla="*/ 2147483647 w 2174"/>
              <a:gd name="T29" fmla="*/ 0 h 48"/>
              <a:gd name="T30" fmla="*/ 2147483647 w 2174"/>
              <a:gd name="T31" fmla="*/ 0 h 48"/>
              <a:gd name="T32" fmla="*/ 2147483647 w 2174"/>
              <a:gd name="T33" fmla="*/ 2147483647 h 48"/>
              <a:gd name="T34" fmla="*/ 2147483647 w 2174"/>
              <a:gd name="T35" fmla="*/ 2147483647 h 48"/>
              <a:gd name="T36" fmla="*/ 2147483647 w 2174"/>
              <a:gd name="T37" fmla="*/ 0 h 48"/>
              <a:gd name="T38" fmla="*/ 2147483647 w 2174"/>
              <a:gd name="T39" fmla="*/ 0 h 48"/>
              <a:gd name="T40" fmla="*/ 2147483647 w 2174"/>
              <a:gd name="T41" fmla="*/ 0 h 48"/>
              <a:gd name="T42" fmla="*/ 2147483647 w 2174"/>
              <a:gd name="T43" fmla="*/ 2147483647 h 48"/>
              <a:gd name="T44" fmla="*/ 2147483647 w 2174"/>
              <a:gd name="T45" fmla="*/ 2147483647 h 48"/>
              <a:gd name="T46" fmla="*/ 2147483647 w 2174"/>
              <a:gd name="T47" fmla="*/ 0 h 48"/>
              <a:gd name="T48" fmla="*/ 2147483647 w 2174"/>
              <a:gd name="T49" fmla="*/ 0 h 48"/>
              <a:gd name="T50" fmla="*/ 2147483647 w 2174"/>
              <a:gd name="T51" fmla="*/ 0 h 48"/>
              <a:gd name="T52" fmla="*/ 2147483647 w 2174"/>
              <a:gd name="T53" fmla="*/ 2147483647 h 48"/>
              <a:gd name="T54" fmla="*/ 2147483647 w 2174"/>
              <a:gd name="T55" fmla="*/ 2147483647 h 48"/>
              <a:gd name="T56" fmla="*/ 2147483647 w 2174"/>
              <a:gd name="T57" fmla="*/ 0 h 48"/>
              <a:gd name="T58" fmla="*/ 2147483647 w 2174"/>
              <a:gd name="T59" fmla="*/ 0 h 48"/>
              <a:gd name="T60" fmla="*/ 2147483647 w 2174"/>
              <a:gd name="T61" fmla="*/ 0 h 48"/>
              <a:gd name="T62" fmla="*/ 2147483647 w 2174"/>
              <a:gd name="T63" fmla="*/ 2147483647 h 48"/>
              <a:gd name="T64" fmla="*/ 2147483647 w 2174"/>
              <a:gd name="T65" fmla="*/ 2147483647 h 48"/>
              <a:gd name="T66" fmla="*/ 2147483647 w 2174"/>
              <a:gd name="T67" fmla="*/ 0 h 48"/>
              <a:gd name="T68" fmla="*/ 2147483647 w 2174"/>
              <a:gd name="T69" fmla="*/ 0 h 48"/>
              <a:gd name="T70" fmla="*/ 2147483647 w 2174"/>
              <a:gd name="T71" fmla="*/ 0 h 48"/>
              <a:gd name="T72" fmla="*/ 2147483647 w 2174"/>
              <a:gd name="T73" fmla="*/ 2147483647 h 48"/>
              <a:gd name="T74" fmla="*/ 2147483647 w 2174"/>
              <a:gd name="T75" fmla="*/ 2147483647 h 48"/>
              <a:gd name="T76" fmla="*/ 2147483647 w 2174"/>
              <a:gd name="T77" fmla="*/ 0 h 48"/>
              <a:gd name="T78" fmla="*/ 2147483647 w 2174"/>
              <a:gd name="T79" fmla="*/ 0 h 48"/>
              <a:gd name="T80" fmla="*/ 2147483647 w 2174"/>
              <a:gd name="T81" fmla="*/ 0 h 48"/>
              <a:gd name="T82" fmla="*/ 2147483647 w 2174"/>
              <a:gd name="T83" fmla="*/ 2147483647 h 48"/>
              <a:gd name="T84" fmla="*/ 2147483647 w 2174"/>
              <a:gd name="T85" fmla="*/ 2147483647 h 48"/>
              <a:gd name="T86" fmla="*/ 2147483647 w 2174"/>
              <a:gd name="T87" fmla="*/ 0 h 48"/>
              <a:gd name="T88" fmla="*/ 2147483647 w 2174"/>
              <a:gd name="T89" fmla="*/ 0 h 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74"/>
              <a:gd name="T136" fmla="*/ 0 h 48"/>
              <a:gd name="T137" fmla="*/ 2174 w 2174"/>
              <a:gd name="T138" fmla="*/ 48 h 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74" h="48">
                <a:moveTo>
                  <a:pt x="7" y="0"/>
                </a:moveTo>
                <a:lnTo>
                  <a:pt x="7" y="48"/>
                </a:lnTo>
                <a:lnTo>
                  <a:pt x="0" y="48"/>
                </a:lnTo>
                <a:lnTo>
                  <a:pt x="0" y="0"/>
                </a:lnTo>
                <a:lnTo>
                  <a:pt x="7" y="0"/>
                </a:lnTo>
                <a:close/>
                <a:moveTo>
                  <a:pt x="278" y="0"/>
                </a:moveTo>
                <a:lnTo>
                  <a:pt x="278" y="48"/>
                </a:lnTo>
                <a:lnTo>
                  <a:pt x="271" y="48"/>
                </a:lnTo>
                <a:lnTo>
                  <a:pt x="271" y="0"/>
                </a:lnTo>
                <a:lnTo>
                  <a:pt x="278" y="0"/>
                </a:lnTo>
                <a:close/>
                <a:moveTo>
                  <a:pt x="549" y="0"/>
                </a:moveTo>
                <a:lnTo>
                  <a:pt x="549" y="48"/>
                </a:lnTo>
                <a:lnTo>
                  <a:pt x="542" y="48"/>
                </a:lnTo>
                <a:lnTo>
                  <a:pt x="542" y="0"/>
                </a:lnTo>
                <a:lnTo>
                  <a:pt x="549" y="0"/>
                </a:lnTo>
                <a:close/>
                <a:moveTo>
                  <a:pt x="819" y="0"/>
                </a:moveTo>
                <a:lnTo>
                  <a:pt x="819" y="48"/>
                </a:lnTo>
                <a:lnTo>
                  <a:pt x="813" y="48"/>
                </a:lnTo>
                <a:lnTo>
                  <a:pt x="813" y="0"/>
                </a:lnTo>
                <a:lnTo>
                  <a:pt x="819" y="0"/>
                </a:lnTo>
                <a:close/>
                <a:moveTo>
                  <a:pt x="1090" y="0"/>
                </a:moveTo>
                <a:lnTo>
                  <a:pt x="1090" y="48"/>
                </a:lnTo>
                <a:lnTo>
                  <a:pt x="1084" y="48"/>
                </a:lnTo>
                <a:lnTo>
                  <a:pt x="1084" y="0"/>
                </a:lnTo>
                <a:lnTo>
                  <a:pt x="1090" y="0"/>
                </a:lnTo>
                <a:close/>
                <a:moveTo>
                  <a:pt x="1361" y="0"/>
                </a:moveTo>
                <a:lnTo>
                  <a:pt x="1361" y="48"/>
                </a:lnTo>
                <a:lnTo>
                  <a:pt x="1354" y="48"/>
                </a:lnTo>
                <a:lnTo>
                  <a:pt x="1354" y="0"/>
                </a:lnTo>
                <a:lnTo>
                  <a:pt x="1361" y="0"/>
                </a:lnTo>
                <a:close/>
                <a:moveTo>
                  <a:pt x="1632" y="0"/>
                </a:moveTo>
                <a:lnTo>
                  <a:pt x="1632" y="48"/>
                </a:lnTo>
                <a:lnTo>
                  <a:pt x="1625" y="48"/>
                </a:lnTo>
                <a:lnTo>
                  <a:pt x="1625" y="0"/>
                </a:lnTo>
                <a:lnTo>
                  <a:pt x="1632" y="0"/>
                </a:lnTo>
                <a:close/>
                <a:moveTo>
                  <a:pt x="1903" y="0"/>
                </a:moveTo>
                <a:lnTo>
                  <a:pt x="1903" y="48"/>
                </a:lnTo>
                <a:lnTo>
                  <a:pt x="1896" y="48"/>
                </a:lnTo>
                <a:lnTo>
                  <a:pt x="1896" y="0"/>
                </a:lnTo>
                <a:lnTo>
                  <a:pt x="1903" y="0"/>
                </a:lnTo>
                <a:close/>
                <a:moveTo>
                  <a:pt x="2174" y="0"/>
                </a:moveTo>
                <a:lnTo>
                  <a:pt x="2174" y="48"/>
                </a:lnTo>
                <a:lnTo>
                  <a:pt x="2167" y="48"/>
                </a:lnTo>
                <a:lnTo>
                  <a:pt x="2167" y="0"/>
                </a:lnTo>
                <a:lnTo>
                  <a:pt x="2174" y="0"/>
                </a:lnTo>
                <a:close/>
              </a:path>
            </a:pathLst>
          </a:custGeom>
          <a:solidFill>
            <a:srgbClr val="868686"/>
          </a:solidFill>
          <a:ln w="7" cap="flat">
            <a:solidFill>
              <a:srgbClr val="868686"/>
            </a:solidFill>
            <a:prstDash val="solid"/>
            <a:bevel/>
            <a:headEnd/>
            <a:tailEnd/>
          </a:ln>
        </p:spPr>
        <p:txBody>
          <a:bodyPr/>
          <a:lstStyle/>
          <a:p>
            <a:endParaRPr lang="fi-FI"/>
          </a:p>
        </p:txBody>
      </p:sp>
      <p:sp>
        <p:nvSpPr>
          <p:cNvPr id="54284" name="Rectangle 12"/>
          <p:cNvSpPr>
            <a:spLocks noChangeArrowheads="1"/>
          </p:cNvSpPr>
          <p:nvPr/>
        </p:nvSpPr>
        <p:spPr bwMode="auto">
          <a:xfrm>
            <a:off x="13757275" y="1790700"/>
            <a:ext cx="11113" cy="3933825"/>
          </a:xfrm>
          <a:prstGeom prst="rect">
            <a:avLst/>
          </a:prstGeom>
          <a:solidFill>
            <a:srgbClr val="868686"/>
          </a:solidFill>
          <a:ln w="7">
            <a:solidFill>
              <a:srgbClr val="868686"/>
            </a:solidFill>
            <a:bevel/>
            <a:headEnd/>
            <a:tailEnd/>
          </a:ln>
        </p:spPr>
        <p:txBody>
          <a:bodyPr/>
          <a:lstStyle/>
          <a:p>
            <a:endParaRPr lang="en-GB"/>
          </a:p>
        </p:txBody>
      </p:sp>
      <p:sp>
        <p:nvSpPr>
          <p:cNvPr id="54285" name="Freeform 13"/>
          <p:cNvSpPr>
            <a:spLocks noEditPoints="1"/>
          </p:cNvSpPr>
          <p:nvPr/>
        </p:nvSpPr>
        <p:spPr bwMode="auto">
          <a:xfrm>
            <a:off x="13687425" y="1784350"/>
            <a:ext cx="76200" cy="3946525"/>
          </a:xfrm>
          <a:custGeom>
            <a:avLst/>
            <a:gdLst>
              <a:gd name="T0" fmla="*/ 0 w 48"/>
              <a:gd name="T1" fmla="*/ 2147483647 h 2486"/>
              <a:gd name="T2" fmla="*/ 2147483647 w 48"/>
              <a:gd name="T3" fmla="*/ 2147483647 h 2486"/>
              <a:gd name="T4" fmla="*/ 2147483647 w 48"/>
              <a:gd name="T5" fmla="*/ 2147483647 h 2486"/>
              <a:gd name="T6" fmla="*/ 0 w 48"/>
              <a:gd name="T7" fmla="*/ 2147483647 h 2486"/>
              <a:gd name="T8" fmla="*/ 0 w 48"/>
              <a:gd name="T9" fmla="*/ 2147483647 h 2486"/>
              <a:gd name="T10" fmla="*/ 0 w 48"/>
              <a:gd name="T11" fmla="*/ 2147483647 h 2486"/>
              <a:gd name="T12" fmla="*/ 2147483647 w 48"/>
              <a:gd name="T13" fmla="*/ 2147483647 h 2486"/>
              <a:gd name="T14" fmla="*/ 2147483647 w 48"/>
              <a:gd name="T15" fmla="*/ 2147483647 h 2486"/>
              <a:gd name="T16" fmla="*/ 0 w 48"/>
              <a:gd name="T17" fmla="*/ 2147483647 h 2486"/>
              <a:gd name="T18" fmla="*/ 0 w 48"/>
              <a:gd name="T19" fmla="*/ 2147483647 h 2486"/>
              <a:gd name="T20" fmla="*/ 0 w 48"/>
              <a:gd name="T21" fmla="*/ 2147483647 h 2486"/>
              <a:gd name="T22" fmla="*/ 2147483647 w 48"/>
              <a:gd name="T23" fmla="*/ 2147483647 h 2486"/>
              <a:gd name="T24" fmla="*/ 2147483647 w 48"/>
              <a:gd name="T25" fmla="*/ 2147483647 h 2486"/>
              <a:gd name="T26" fmla="*/ 0 w 48"/>
              <a:gd name="T27" fmla="*/ 2147483647 h 2486"/>
              <a:gd name="T28" fmla="*/ 0 w 48"/>
              <a:gd name="T29" fmla="*/ 2147483647 h 2486"/>
              <a:gd name="T30" fmla="*/ 0 w 48"/>
              <a:gd name="T31" fmla="*/ 2147483647 h 2486"/>
              <a:gd name="T32" fmla="*/ 2147483647 w 48"/>
              <a:gd name="T33" fmla="*/ 2147483647 h 2486"/>
              <a:gd name="T34" fmla="*/ 2147483647 w 48"/>
              <a:gd name="T35" fmla="*/ 2147483647 h 2486"/>
              <a:gd name="T36" fmla="*/ 0 w 48"/>
              <a:gd name="T37" fmla="*/ 2147483647 h 2486"/>
              <a:gd name="T38" fmla="*/ 0 w 48"/>
              <a:gd name="T39" fmla="*/ 2147483647 h 2486"/>
              <a:gd name="T40" fmla="*/ 0 w 48"/>
              <a:gd name="T41" fmla="*/ 2147483647 h 2486"/>
              <a:gd name="T42" fmla="*/ 2147483647 w 48"/>
              <a:gd name="T43" fmla="*/ 2147483647 h 2486"/>
              <a:gd name="T44" fmla="*/ 2147483647 w 48"/>
              <a:gd name="T45" fmla="*/ 2147483647 h 2486"/>
              <a:gd name="T46" fmla="*/ 0 w 48"/>
              <a:gd name="T47" fmla="*/ 2147483647 h 2486"/>
              <a:gd name="T48" fmla="*/ 0 w 48"/>
              <a:gd name="T49" fmla="*/ 2147483647 h 2486"/>
              <a:gd name="T50" fmla="*/ 0 w 48"/>
              <a:gd name="T51" fmla="*/ 2147483647 h 2486"/>
              <a:gd name="T52" fmla="*/ 2147483647 w 48"/>
              <a:gd name="T53" fmla="*/ 2147483647 h 2486"/>
              <a:gd name="T54" fmla="*/ 2147483647 w 48"/>
              <a:gd name="T55" fmla="*/ 2147483647 h 2486"/>
              <a:gd name="T56" fmla="*/ 0 w 48"/>
              <a:gd name="T57" fmla="*/ 2147483647 h 2486"/>
              <a:gd name="T58" fmla="*/ 0 w 48"/>
              <a:gd name="T59" fmla="*/ 2147483647 h 2486"/>
              <a:gd name="T60" fmla="*/ 0 w 48"/>
              <a:gd name="T61" fmla="*/ 2147483647 h 2486"/>
              <a:gd name="T62" fmla="*/ 2147483647 w 48"/>
              <a:gd name="T63" fmla="*/ 2147483647 h 2486"/>
              <a:gd name="T64" fmla="*/ 2147483647 w 48"/>
              <a:gd name="T65" fmla="*/ 2147483647 h 2486"/>
              <a:gd name="T66" fmla="*/ 0 w 48"/>
              <a:gd name="T67" fmla="*/ 2147483647 h 2486"/>
              <a:gd name="T68" fmla="*/ 0 w 48"/>
              <a:gd name="T69" fmla="*/ 2147483647 h 2486"/>
              <a:gd name="T70" fmla="*/ 0 w 48"/>
              <a:gd name="T71" fmla="*/ 2147483647 h 2486"/>
              <a:gd name="T72" fmla="*/ 2147483647 w 48"/>
              <a:gd name="T73" fmla="*/ 2147483647 h 2486"/>
              <a:gd name="T74" fmla="*/ 2147483647 w 48"/>
              <a:gd name="T75" fmla="*/ 2147483647 h 2486"/>
              <a:gd name="T76" fmla="*/ 0 w 48"/>
              <a:gd name="T77" fmla="*/ 2147483647 h 2486"/>
              <a:gd name="T78" fmla="*/ 0 w 48"/>
              <a:gd name="T79" fmla="*/ 2147483647 h 2486"/>
              <a:gd name="T80" fmla="*/ 0 w 48"/>
              <a:gd name="T81" fmla="*/ 0 h 2486"/>
              <a:gd name="T82" fmla="*/ 2147483647 w 48"/>
              <a:gd name="T83" fmla="*/ 0 h 2486"/>
              <a:gd name="T84" fmla="*/ 2147483647 w 48"/>
              <a:gd name="T85" fmla="*/ 2147483647 h 2486"/>
              <a:gd name="T86" fmla="*/ 0 w 48"/>
              <a:gd name="T87" fmla="*/ 2147483647 h 2486"/>
              <a:gd name="T88" fmla="*/ 0 w 48"/>
              <a:gd name="T89" fmla="*/ 0 h 24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8"/>
              <a:gd name="T136" fmla="*/ 0 h 2486"/>
              <a:gd name="T137" fmla="*/ 48 w 48"/>
              <a:gd name="T138" fmla="*/ 2486 h 24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8" h="2486">
                <a:moveTo>
                  <a:pt x="0" y="2479"/>
                </a:moveTo>
                <a:lnTo>
                  <a:pt x="48" y="2479"/>
                </a:lnTo>
                <a:lnTo>
                  <a:pt x="48" y="2486"/>
                </a:lnTo>
                <a:lnTo>
                  <a:pt x="0" y="2486"/>
                </a:lnTo>
                <a:lnTo>
                  <a:pt x="0" y="2479"/>
                </a:lnTo>
                <a:close/>
                <a:moveTo>
                  <a:pt x="0" y="2167"/>
                </a:moveTo>
                <a:lnTo>
                  <a:pt x="48" y="2167"/>
                </a:lnTo>
                <a:lnTo>
                  <a:pt x="48" y="2174"/>
                </a:lnTo>
                <a:lnTo>
                  <a:pt x="0" y="2174"/>
                </a:lnTo>
                <a:lnTo>
                  <a:pt x="0" y="2167"/>
                </a:lnTo>
                <a:close/>
                <a:moveTo>
                  <a:pt x="0" y="1862"/>
                </a:moveTo>
                <a:lnTo>
                  <a:pt x="48" y="1862"/>
                </a:lnTo>
                <a:lnTo>
                  <a:pt x="48" y="1869"/>
                </a:lnTo>
                <a:lnTo>
                  <a:pt x="0" y="1869"/>
                </a:lnTo>
                <a:lnTo>
                  <a:pt x="0" y="1862"/>
                </a:lnTo>
                <a:close/>
                <a:moveTo>
                  <a:pt x="0" y="1551"/>
                </a:moveTo>
                <a:lnTo>
                  <a:pt x="48" y="1551"/>
                </a:lnTo>
                <a:lnTo>
                  <a:pt x="48" y="1558"/>
                </a:lnTo>
                <a:lnTo>
                  <a:pt x="0" y="1558"/>
                </a:lnTo>
                <a:lnTo>
                  <a:pt x="0" y="1551"/>
                </a:lnTo>
                <a:close/>
                <a:moveTo>
                  <a:pt x="0" y="1239"/>
                </a:moveTo>
                <a:lnTo>
                  <a:pt x="48" y="1239"/>
                </a:lnTo>
                <a:lnTo>
                  <a:pt x="48" y="1246"/>
                </a:lnTo>
                <a:lnTo>
                  <a:pt x="0" y="1246"/>
                </a:lnTo>
                <a:lnTo>
                  <a:pt x="0" y="1239"/>
                </a:lnTo>
                <a:close/>
                <a:moveTo>
                  <a:pt x="0" y="928"/>
                </a:moveTo>
                <a:lnTo>
                  <a:pt x="48" y="928"/>
                </a:lnTo>
                <a:lnTo>
                  <a:pt x="48" y="935"/>
                </a:lnTo>
                <a:lnTo>
                  <a:pt x="0" y="935"/>
                </a:lnTo>
                <a:lnTo>
                  <a:pt x="0" y="928"/>
                </a:lnTo>
                <a:close/>
                <a:moveTo>
                  <a:pt x="0" y="623"/>
                </a:moveTo>
                <a:lnTo>
                  <a:pt x="48" y="623"/>
                </a:lnTo>
                <a:lnTo>
                  <a:pt x="48" y="630"/>
                </a:lnTo>
                <a:lnTo>
                  <a:pt x="0" y="630"/>
                </a:lnTo>
                <a:lnTo>
                  <a:pt x="0" y="623"/>
                </a:lnTo>
                <a:close/>
                <a:moveTo>
                  <a:pt x="0" y="312"/>
                </a:moveTo>
                <a:lnTo>
                  <a:pt x="48" y="312"/>
                </a:lnTo>
                <a:lnTo>
                  <a:pt x="48" y="318"/>
                </a:lnTo>
                <a:lnTo>
                  <a:pt x="0" y="318"/>
                </a:lnTo>
                <a:lnTo>
                  <a:pt x="0" y="312"/>
                </a:lnTo>
                <a:close/>
                <a:moveTo>
                  <a:pt x="0" y="0"/>
                </a:moveTo>
                <a:lnTo>
                  <a:pt x="48" y="0"/>
                </a:lnTo>
                <a:lnTo>
                  <a:pt x="48" y="7"/>
                </a:lnTo>
                <a:lnTo>
                  <a:pt x="0" y="7"/>
                </a:lnTo>
                <a:lnTo>
                  <a:pt x="0" y="0"/>
                </a:lnTo>
                <a:close/>
              </a:path>
            </a:pathLst>
          </a:custGeom>
          <a:solidFill>
            <a:srgbClr val="868686"/>
          </a:solidFill>
          <a:ln w="7" cap="flat">
            <a:solidFill>
              <a:srgbClr val="868686"/>
            </a:solidFill>
            <a:prstDash val="solid"/>
            <a:bevel/>
            <a:headEnd/>
            <a:tailEnd/>
          </a:ln>
        </p:spPr>
        <p:txBody>
          <a:bodyPr/>
          <a:lstStyle/>
          <a:p>
            <a:endParaRPr lang="fi-FI"/>
          </a:p>
        </p:txBody>
      </p:sp>
      <p:sp>
        <p:nvSpPr>
          <p:cNvPr id="54286" name="Rectangle 14"/>
          <p:cNvSpPr>
            <a:spLocks noChangeArrowheads="1"/>
          </p:cNvSpPr>
          <p:nvPr/>
        </p:nvSpPr>
        <p:spPr bwMode="auto">
          <a:xfrm>
            <a:off x="13704888" y="5943600"/>
            <a:ext cx="236537" cy="342900"/>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0</a:t>
            </a:r>
            <a:endParaRPr lang="fi-FI"/>
          </a:p>
        </p:txBody>
      </p:sp>
      <p:sp>
        <p:nvSpPr>
          <p:cNvPr id="54287" name="Rectangle 15"/>
          <p:cNvSpPr>
            <a:spLocks noChangeArrowheads="1"/>
          </p:cNvSpPr>
          <p:nvPr/>
        </p:nvSpPr>
        <p:spPr bwMode="auto">
          <a:xfrm>
            <a:off x="14135100" y="5943600"/>
            <a:ext cx="236538" cy="342900"/>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2</a:t>
            </a:r>
            <a:endParaRPr lang="fi-FI"/>
          </a:p>
        </p:txBody>
      </p:sp>
      <p:sp>
        <p:nvSpPr>
          <p:cNvPr id="54288" name="Rectangle 16"/>
          <p:cNvSpPr>
            <a:spLocks noChangeArrowheads="1"/>
          </p:cNvSpPr>
          <p:nvPr/>
        </p:nvSpPr>
        <p:spPr bwMode="auto">
          <a:xfrm>
            <a:off x="14565313" y="5943600"/>
            <a:ext cx="236537" cy="342900"/>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4</a:t>
            </a:r>
            <a:endParaRPr lang="fi-FI"/>
          </a:p>
        </p:txBody>
      </p:sp>
      <p:sp>
        <p:nvSpPr>
          <p:cNvPr id="54289" name="Rectangle 17"/>
          <p:cNvSpPr>
            <a:spLocks noChangeArrowheads="1"/>
          </p:cNvSpPr>
          <p:nvPr/>
        </p:nvSpPr>
        <p:spPr bwMode="auto">
          <a:xfrm>
            <a:off x="14995525" y="5943600"/>
            <a:ext cx="236538" cy="342900"/>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6</a:t>
            </a:r>
            <a:endParaRPr lang="fi-FI"/>
          </a:p>
        </p:txBody>
      </p:sp>
      <p:sp>
        <p:nvSpPr>
          <p:cNvPr id="54290" name="Rectangle 18"/>
          <p:cNvSpPr>
            <a:spLocks noChangeArrowheads="1"/>
          </p:cNvSpPr>
          <p:nvPr/>
        </p:nvSpPr>
        <p:spPr bwMode="auto">
          <a:xfrm>
            <a:off x="15427325" y="5943600"/>
            <a:ext cx="236538" cy="342900"/>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8</a:t>
            </a:r>
            <a:endParaRPr lang="fi-FI"/>
          </a:p>
        </p:txBody>
      </p:sp>
      <p:sp>
        <p:nvSpPr>
          <p:cNvPr id="54291" name="Rectangle 19"/>
          <p:cNvSpPr>
            <a:spLocks noChangeArrowheads="1"/>
          </p:cNvSpPr>
          <p:nvPr/>
        </p:nvSpPr>
        <p:spPr bwMode="auto">
          <a:xfrm>
            <a:off x="15792450" y="5943600"/>
            <a:ext cx="342900" cy="342900"/>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10</a:t>
            </a:r>
            <a:endParaRPr lang="fi-FI"/>
          </a:p>
        </p:txBody>
      </p:sp>
      <p:sp>
        <p:nvSpPr>
          <p:cNvPr id="54292" name="Rectangle 20"/>
          <p:cNvSpPr>
            <a:spLocks noChangeArrowheads="1"/>
          </p:cNvSpPr>
          <p:nvPr/>
        </p:nvSpPr>
        <p:spPr bwMode="auto">
          <a:xfrm>
            <a:off x="16222663" y="5943600"/>
            <a:ext cx="344487" cy="342900"/>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12</a:t>
            </a:r>
            <a:endParaRPr lang="fi-FI"/>
          </a:p>
        </p:txBody>
      </p:sp>
      <p:sp>
        <p:nvSpPr>
          <p:cNvPr id="54293" name="Rectangle 21"/>
          <p:cNvSpPr>
            <a:spLocks noChangeArrowheads="1"/>
          </p:cNvSpPr>
          <p:nvPr/>
        </p:nvSpPr>
        <p:spPr bwMode="auto">
          <a:xfrm>
            <a:off x="16654463" y="5943600"/>
            <a:ext cx="344487" cy="342900"/>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14</a:t>
            </a:r>
            <a:endParaRPr lang="fi-FI"/>
          </a:p>
        </p:txBody>
      </p:sp>
      <p:sp>
        <p:nvSpPr>
          <p:cNvPr id="54294" name="Rectangle 22"/>
          <p:cNvSpPr>
            <a:spLocks noChangeArrowheads="1"/>
          </p:cNvSpPr>
          <p:nvPr/>
        </p:nvSpPr>
        <p:spPr bwMode="auto">
          <a:xfrm>
            <a:off x="17084675" y="5943600"/>
            <a:ext cx="342900" cy="342900"/>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16</a:t>
            </a:r>
            <a:endParaRPr lang="fi-FI"/>
          </a:p>
        </p:txBody>
      </p:sp>
      <p:sp>
        <p:nvSpPr>
          <p:cNvPr id="54295" name="Rectangle 23"/>
          <p:cNvSpPr>
            <a:spLocks noChangeArrowheads="1"/>
          </p:cNvSpPr>
          <p:nvPr/>
        </p:nvSpPr>
        <p:spPr bwMode="auto">
          <a:xfrm>
            <a:off x="12199938" y="5332413"/>
            <a:ext cx="1462087" cy="342900"/>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Reflection (13)</a:t>
            </a:r>
            <a:endParaRPr lang="fi-FI"/>
          </a:p>
        </p:txBody>
      </p:sp>
      <p:sp>
        <p:nvSpPr>
          <p:cNvPr id="54296" name="Rectangle 24"/>
          <p:cNvSpPr>
            <a:spLocks noChangeArrowheads="1"/>
          </p:cNvSpPr>
          <p:nvPr/>
        </p:nvSpPr>
        <p:spPr bwMode="auto">
          <a:xfrm>
            <a:off x="10223500" y="4840288"/>
            <a:ext cx="3429000" cy="344487"/>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Consuming educational research (8)</a:t>
            </a:r>
            <a:endParaRPr lang="fi-FI"/>
          </a:p>
        </p:txBody>
      </p:sp>
      <p:sp>
        <p:nvSpPr>
          <p:cNvPr id="54297" name="Rectangle 25"/>
          <p:cNvSpPr>
            <a:spLocks noChangeArrowheads="1"/>
          </p:cNvSpPr>
          <p:nvPr/>
        </p:nvSpPr>
        <p:spPr bwMode="auto">
          <a:xfrm>
            <a:off x="10328275" y="4348163"/>
            <a:ext cx="3321050" cy="344487"/>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Producing educational research (4)</a:t>
            </a:r>
            <a:endParaRPr lang="fi-FI"/>
          </a:p>
        </p:txBody>
      </p:sp>
      <p:sp>
        <p:nvSpPr>
          <p:cNvPr id="54298" name="Rectangle 26"/>
          <p:cNvSpPr>
            <a:spLocks noChangeArrowheads="1"/>
          </p:cNvSpPr>
          <p:nvPr/>
        </p:nvSpPr>
        <p:spPr bwMode="auto">
          <a:xfrm>
            <a:off x="11279188" y="3857625"/>
            <a:ext cx="2363787" cy="342900"/>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Use of ICT in learning (3)</a:t>
            </a:r>
            <a:endParaRPr lang="fi-FI"/>
          </a:p>
        </p:txBody>
      </p:sp>
      <p:sp>
        <p:nvSpPr>
          <p:cNvPr id="54299" name="Rectangle 27"/>
          <p:cNvSpPr>
            <a:spLocks noChangeArrowheads="1"/>
          </p:cNvSpPr>
          <p:nvPr/>
        </p:nvSpPr>
        <p:spPr bwMode="auto">
          <a:xfrm>
            <a:off x="11261725" y="3365500"/>
            <a:ext cx="774700" cy="344488"/>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School </a:t>
            </a:r>
            <a:endParaRPr lang="fi-FI"/>
          </a:p>
        </p:txBody>
      </p:sp>
      <p:sp>
        <p:nvSpPr>
          <p:cNvPr id="54300" name="Rectangle 28"/>
          <p:cNvSpPr>
            <a:spLocks noChangeArrowheads="1"/>
          </p:cNvSpPr>
          <p:nvPr/>
        </p:nvSpPr>
        <p:spPr bwMode="auto">
          <a:xfrm>
            <a:off x="11917363" y="3365500"/>
            <a:ext cx="225425" cy="344488"/>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a:t>
            </a:r>
            <a:endParaRPr lang="fi-FI"/>
          </a:p>
        </p:txBody>
      </p:sp>
      <p:sp>
        <p:nvSpPr>
          <p:cNvPr id="54301" name="Rectangle 29"/>
          <p:cNvSpPr>
            <a:spLocks noChangeArrowheads="1"/>
          </p:cNvSpPr>
          <p:nvPr/>
        </p:nvSpPr>
        <p:spPr bwMode="auto">
          <a:xfrm>
            <a:off x="12088813" y="3365500"/>
            <a:ext cx="1558925" cy="344488"/>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society link (14)</a:t>
            </a:r>
            <a:endParaRPr lang="fi-FI"/>
          </a:p>
        </p:txBody>
      </p:sp>
      <p:sp>
        <p:nvSpPr>
          <p:cNvPr id="54302" name="Rectangle 30"/>
          <p:cNvSpPr>
            <a:spLocks noChangeArrowheads="1"/>
          </p:cNvSpPr>
          <p:nvPr/>
        </p:nvSpPr>
        <p:spPr bwMode="auto">
          <a:xfrm>
            <a:off x="10718800" y="2873375"/>
            <a:ext cx="2933700" cy="344488"/>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Different needs of students (8)</a:t>
            </a:r>
            <a:endParaRPr lang="fi-FI"/>
          </a:p>
        </p:txBody>
      </p:sp>
      <p:sp>
        <p:nvSpPr>
          <p:cNvPr id="54303" name="Rectangle 31"/>
          <p:cNvSpPr>
            <a:spLocks noChangeArrowheads="1"/>
          </p:cNvSpPr>
          <p:nvPr/>
        </p:nvSpPr>
        <p:spPr bwMode="auto">
          <a:xfrm>
            <a:off x="11449050" y="2382838"/>
            <a:ext cx="2203450" cy="342900"/>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Learning of a group (7)</a:t>
            </a:r>
            <a:endParaRPr lang="fi-FI"/>
          </a:p>
        </p:txBody>
      </p:sp>
      <p:sp>
        <p:nvSpPr>
          <p:cNvPr id="54304" name="Rectangle 32"/>
          <p:cNvSpPr>
            <a:spLocks noChangeArrowheads="1"/>
          </p:cNvSpPr>
          <p:nvPr/>
        </p:nvSpPr>
        <p:spPr bwMode="auto">
          <a:xfrm>
            <a:off x="10850563" y="1890713"/>
            <a:ext cx="2784475" cy="344487"/>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Learning of an individual (13)</a:t>
            </a:r>
            <a:endParaRPr lang="fi-FI"/>
          </a:p>
        </p:txBody>
      </p:sp>
      <p:sp>
        <p:nvSpPr>
          <p:cNvPr id="54305" name="Freeform 8"/>
          <p:cNvSpPr>
            <a:spLocks noEditPoints="1"/>
          </p:cNvSpPr>
          <p:nvPr/>
        </p:nvSpPr>
        <p:spPr bwMode="auto">
          <a:xfrm>
            <a:off x="5202238" y="1597025"/>
            <a:ext cx="3252787" cy="4003675"/>
          </a:xfrm>
          <a:custGeom>
            <a:avLst/>
            <a:gdLst>
              <a:gd name="T0" fmla="*/ 8 w 2049"/>
              <a:gd name="T1" fmla="*/ 0 h 2522"/>
              <a:gd name="T2" fmla="*/ 8 w 2049"/>
              <a:gd name="T3" fmla="*/ 2522 h 2522"/>
              <a:gd name="T4" fmla="*/ 0 w 2049"/>
              <a:gd name="T5" fmla="*/ 2522 h 2522"/>
              <a:gd name="T6" fmla="*/ 0 w 2049"/>
              <a:gd name="T7" fmla="*/ 0 h 2522"/>
              <a:gd name="T8" fmla="*/ 8 w 2049"/>
              <a:gd name="T9" fmla="*/ 0 h 2522"/>
              <a:gd name="T10" fmla="*/ 512 w 2049"/>
              <a:gd name="T11" fmla="*/ 0 h 2522"/>
              <a:gd name="T12" fmla="*/ 512 w 2049"/>
              <a:gd name="T13" fmla="*/ 2522 h 2522"/>
              <a:gd name="T14" fmla="*/ 504 w 2049"/>
              <a:gd name="T15" fmla="*/ 2522 h 2522"/>
              <a:gd name="T16" fmla="*/ 504 w 2049"/>
              <a:gd name="T17" fmla="*/ 0 h 2522"/>
              <a:gd name="T18" fmla="*/ 512 w 2049"/>
              <a:gd name="T19" fmla="*/ 0 h 2522"/>
              <a:gd name="T20" fmla="*/ 1024 w 2049"/>
              <a:gd name="T21" fmla="*/ 0 h 2522"/>
              <a:gd name="T22" fmla="*/ 1024 w 2049"/>
              <a:gd name="T23" fmla="*/ 2522 h 2522"/>
              <a:gd name="T24" fmla="*/ 1017 w 2049"/>
              <a:gd name="T25" fmla="*/ 2522 h 2522"/>
              <a:gd name="T26" fmla="*/ 1017 w 2049"/>
              <a:gd name="T27" fmla="*/ 0 h 2522"/>
              <a:gd name="T28" fmla="*/ 1024 w 2049"/>
              <a:gd name="T29" fmla="*/ 0 h 2522"/>
              <a:gd name="T30" fmla="*/ 1536 w 2049"/>
              <a:gd name="T31" fmla="*/ 0 h 2522"/>
              <a:gd name="T32" fmla="*/ 1536 w 2049"/>
              <a:gd name="T33" fmla="*/ 2522 h 2522"/>
              <a:gd name="T34" fmla="*/ 1529 w 2049"/>
              <a:gd name="T35" fmla="*/ 2522 h 2522"/>
              <a:gd name="T36" fmla="*/ 1529 w 2049"/>
              <a:gd name="T37" fmla="*/ 0 h 2522"/>
              <a:gd name="T38" fmla="*/ 1536 w 2049"/>
              <a:gd name="T39" fmla="*/ 0 h 2522"/>
              <a:gd name="T40" fmla="*/ 2049 w 2049"/>
              <a:gd name="T41" fmla="*/ 0 h 2522"/>
              <a:gd name="T42" fmla="*/ 2049 w 2049"/>
              <a:gd name="T43" fmla="*/ 2522 h 2522"/>
              <a:gd name="T44" fmla="*/ 2041 w 2049"/>
              <a:gd name="T45" fmla="*/ 2522 h 2522"/>
              <a:gd name="T46" fmla="*/ 2041 w 2049"/>
              <a:gd name="T47" fmla="*/ 0 h 2522"/>
              <a:gd name="T48" fmla="*/ 2049 w 2049"/>
              <a:gd name="T49" fmla="*/ 0 h 25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49"/>
              <a:gd name="T76" fmla="*/ 0 h 2522"/>
              <a:gd name="T77" fmla="*/ 2049 w 2049"/>
              <a:gd name="T78" fmla="*/ 2522 h 25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49" h="2522">
                <a:moveTo>
                  <a:pt x="8" y="0"/>
                </a:moveTo>
                <a:lnTo>
                  <a:pt x="8" y="2522"/>
                </a:lnTo>
                <a:lnTo>
                  <a:pt x="0" y="2522"/>
                </a:lnTo>
                <a:lnTo>
                  <a:pt x="0" y="0"/>
                </a:lnTo>
                <a:lnTo>
                  <a:pt x="8" y="0"/>
                </a:lnTo>
                <a:close/>
                <a:moveTo>
                  <a:pt x="512" y="0"/>
                </a:moveTo>
                <a:lnTo>
                  <a:pt x="512" y="2522"/>
                </a:lnTo>
                <a:lnTo>
                  <a:pt x="504" y="2522"/>
                </a:lnTo>
                <a:lnTo>
                  <a:pt x="504" y="0"/>
                </a:lnTo>
                <a:lnTo>
                  <a:pt x="512" y="0"/>
                </a:lnTo>
                <a:close/>
                <a:moveTo>
                  <a:pt x="1024" y="0"/>
                </a:moveTo>
                <a:lnTo>
                  <a:pt x="1024" y="2522"/>
                </a:lnTo>
                <a:lnTo>
                  <a:pt x="1017" y="2522"/>
                </a:lnTo>
                <a:lnTo>
                  <a:pt x="1017" y="0"/>
                </a:lnTo>
                <a:lnTo>
                  <a:pt x="1024" y="0"/>
                </a:lnTo>
                <a:close/>
                <a:moveTo>
                  <a:pt x="1536" y="0"/>
                </a:moveTo>
                <a:lnTo>
                  <a:pt x="1536" y="2522"/>
                </a:lnTo>
                <a:lnTo>
                  <a:pt x="1529" y="2522"/>
                </a:lnTo>
                <a:lnTo>
                  <a:pt x="1529" y="0"/>
                </a:lnTo>
                <a:lnTo>
                  <a:pt x="1536" y="0"/>
                </a:lnTo>
                <a:close/>
                <a:moveTo>
                  <a:pt x="2049" y="0"/>
                </a:moveTo>
                <a:lnTo>
                  <a:pt x="2049" y="2522"/>
                </a:lnTo>
                <a:lnTo>
                  <a:pt x="2041" y="2522"/>
                </a:lnTo>
                <a:lnTo>
                  <a:pt x="2041" y="0"/>
                </a:lnTo>
                <a:lnTo>
                  <a:pt x="2049" y="0"/>
                </a:lnTo>
                <a:close/>
              </a:path>
            </a:pathLst>
          </a:custGeom>
          <a:solidFill>
            <a:srgbClr val="868686"/>
          </a:solidFill>
          <a:ln w="12700" cap="flat">
            <a:solidFill>
              <a:srgbClr val="868686"/>
            </a:solidFill>
            <a:prstDash val="solid"/>
            <a:bevel/>
            <a:headEnd/>
            <a:tailEnd/>
          </a:ln>
        </p:spPr>
        <p:txBody>
          <a:bodyPr/>
          <a:lstStyle/>
          <a:p>
            <a:endParaRPr lang="fi-FI"/>
          </a:p>
        </p:txBody>
      </p:sp>
      <p:sp>
        <p:nvSpPr>
          <p:cNvPr id="54306" name="Freeform 9"/>
          <p:cNvSpPr>
            <a:spLocks noEditPoints="1"/>
          </p:cNvSpPr>
          <p:nvPr/>
        </p:nvSpPr>
        <p:spPr bwMode="auto">
          <a:xfrm>
            <a:off x="4389438" y="1800225"/>
            <a:ext cx="2919412" cy="3757613"/>
          </a:xfrm>
          <a:custGeom>
            <a:avLst/>
            <a:gdLst>
              <a:gd name="T0" fmla="*/ 0 w 1839"/>
              <a:gd name="T1" fmla="*/ 2289 h 2367"/>
              <a:gd name="T2" fmla="*/ 1839 w 1839"/>
              <a:gd name="T3" fmla="*/ 2289 h 2367"/>
              <a:gd name="T4" fmla="*/ 1839 w 1839"/>
              <a:gd name="T5" fmla="*/ 2367 h 2367"/>
              <a:gd name="T6" fmla="*/ 0 w 1839"/>
              <a:gd name="T7" fmla="*/ 2367 h 2367"/>
              <a:gd name="T8" fmla="*/ 0 w 1839"/>
              <a:gd name="T9" fmla="*/ 2289 h 2367"/>
              <a:gd name="T10" fmla="*/ 0 w 1839"/>
              <a:gd name="T11" fmla="*/ 2056 h 2367"/>
              <a:gd name="T12" fmla="*/ 822 w 1839"/>
              <a:gd name="T13" fmla="*/ 2056 h 2367"/>
              <a:gd name="T14" fmla="*/ 822 w 1839"/>
              <a:gd name="T15" fmla="*/ 2134 h 2367"/>
              <a:gd name="T16" fmla="*/ 0 w 1839"/>
              <a:gd name="T17" fmla="*/ 2134 h 2367"/>
              <a:gd name="T18" fmla="*/ 0 w 1839"/>
              <a:gd name="T19" fmla="*/ 2056 h 2367"/>
              <a:gd name="T20" fmla="*/ 0 w 1839"/>
              <a:gd name="T21" fmla="*/ 1831 h 2367"/>
              <a:gd name="T22" fmla="*/ 1428 w 1839"/>
              <a:gd name="T23" fmla="*/ 1831 h 2367"/>
              <a:gd name="T24" fmla="*/ 1428 w 1839"/>
              <a:gd name="T25" fmla="*/ 1909 h 2367"/>
              <a:gd name="T26" fmla="*/ 0 w 1839"/>
              <a:gd name="T27" fmla="*/ 1909 h 2367"/>
              <a:gd name="T28" fmla="*/ 0 w 1839"/>
              <a:gd name="T29" fmla="*/ 1831 h 2367"/>
              <a:gd name="T30" fmla="*/ 0 w 1839"/>
              <a:gd name="T31" fmla="*/ 1599 h 2367"/>
              <a:gd name="T32" fmla="*/ 310 w 1839"/>
              <a:gd name="T33" fmla="*/ 1599 h 2367"/>
              <a:gd name="T34" fmla="*/ 310 w 1839"/>
              <a:gd name="T35" fmla="*/ 1676 h 2367"/>
              <a:gd name="T36" fmla="*/ 0 w 1839"/>
              <a:gd name="T37" fmla="*/ 1676 h 2367"/>
              <a:gd name="T38" fmla="*/ 0 w 1839"/>
              <a:gd name="T39" fmla="*/ 1599 h 2367"/>
              <a:gd name="T40" fmla="*/ 0 w 1839"/>
              <a:gd name="T41" fmla="*/ 1374 h 2367"/>
              <a:gd name="T42" fmla="*/ 209 w 1839"/>
              <a:gd name="T43" fmla="*/ 1374 h 2367"/>
              <a:gd name="T44" fmla="*/ 209 w 1839"/>
              <a:gd name="T45" fmla="*/ 1451 h 2367"/>
              <a:gd name="T46" fmla="*/ 0 w 1839"/>
              <a:gd name="T47" fmla="*/ 1451 h 2367"/>
              <a:gd name="T48" fmla="*/ 0 w 1839"/>
              <a:gd name="T49" fmla="*/ 1374 h 2367"/>
              <a:gd name="T50" fmla="*/ 0 w 1839"/>
              <a:gd name="T51" fmla="*/ 683 h 2367"/>
              <a:gd name="T52" fmla="*/ 512 w 1839"/>
              <a:gd name="T53" fmla="*/ 683 h 2367"/>
              <a:gd name="T54" fmla="*/ 512 w 1839"/>
              <a:gd name="T55" fmla="*/ 761 h 2367"/>
              <a:gd name="T56" fmla="*/ 0 w 1839"/>
              <a:gd name="T57" fmla="*/ 761 h 2367"/>
              <a:gd name="T58" fmla="*/ 0 w 1839"/>
              <a:gd name="T59" fmla="*/ 683 h 2367"/>
              <a:gd name="T60" fmla="*/ 0 w 1839"/>
              <a:gd name="T61" fmla="*/ 458 h 2367"/>
              <a:gd name="T62" fmla="*/ 822 w 1839"/>
              <a:gd name="T63" fmla="*/ 458 h 2367"/>
              <a:gd name="T64" fmla="*/ 822 w 1839"/>
              <a:gd name="T65" fmla="*/ 536 h 2367"/>
              <a:gd name="T66" fmla="*/ 0 w 1839"/>
              <a:gd name="T67" fmla="*/ 536 h 2367"/>
              <a:gd name="T68" fmla="*/ 0 w 1839"/>
              <a:gd name="T69" fmla="*/ 458 h 2367"/>
              <a:gd name="T70" fmla="*/ 0 w 1839"/>
              <a:gd name="T71" fmla="*/ 225 h 2367"/>
              <a:gd name="T72" fmla="*/ 411 w 1839"/>
              <a:gd name="T73" fmla="*/ 225 h 2367"/>
              <a:gd name="T74" fmla="*/ 411 w 1839"/>
              <a:gd name="T75" fmla="*/ 303 h 2367"/>
              <a:gd name="T76" fmla="*/ 0 w 1839"/>
              <a:gd name="T77" fmla="*/ 303 h 2367"/>
              <a:gd name="T78" fmla="*/ 0 w 1839"/>
              <a:gd name="T79" fmla="*/ 225 h 2367"/>
              <a:gd name="T80" fmla="*/ 0 w 1839"/>
              <a:gd name="T81" fmla="*/ 0 h 2367"/>
              <a:gd name="T82" fmla="*/ 1327 w 1839"/>
              <a:gd name="T83" fmla="*/ 0 h 2367"/>
              <a:gd name="T84" fmla="*/ 1327 w 1839"/>
              <a:gd name="T85" fmla="*/ 70 h 2367"/>
              <a:gd name="T86" fmla="*/ 0 w 1839"/>
              <a:gd name="T87" fmla="*/ 70 h 2367"/>
              <a:gd name="T88" fmla="*/ 0 w 1839"/>
              <a:gd name="T89" fmla="*/ 0 h 23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39"/>
              <a:gd name="T136" fmla="*/ 0 h 2367"/>
              <a:gd name="T137" fmla="*/ 1839 w 1839"/>
              <a:gd name="T138" fmla="*/ 2367 h 23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39" h="2367">
                <a:moveTo>
                  <a:pt x="0" y="2289"/>
                </a:moveTo>
                <a:lnTo>
                  <a:pt x="1839" y="2289"/>
                </a:lnTo>
                <a:lnTo>
                  <a:pt x="1839" y="2367"/>
                </a:lnTo>
                <a:lnTo>
                  <a:pt x="0" y="2367"/>
                </a:lnTo>
                <a:lnTo>
                  <a:pt x="0" y="2289"/>
                </a:lnTo>
                <a:close/>
                <a:moveTo>
                  <a:pt x="0" y="2056"/>
                </a:moveTo>
                <a:lnTo>
                  <a:pt x="822" y="2056"/>
                </a:lnTo>
                <a:lnTo>
                  <a:pt x="822" y="2134"/>
                </a:lnTo>
                <a:lnTo>
                  <a:pt x="0" y="2134"/>
                </a:lnTo>
                <a:lnTo>
                  <a:pt x="0" y="2056"/>
                </a:lnTo>
                <a:close/>
                <a:moveTo>
                  <a:pt x="0" y="1831"/>
                </a:moveTo>
                <a:lnTo>
                  <a:pt x="1428" y="1831"/>
                </a:lnTo>
                <a:lnTo>
                  <a:pt x="1428" y="1909"/>
                </a:lnTo>
                <a:lnTo>
                  <a:pt x="0" y="1909"/>
                </a:lnTo>
                <a:lnTo>
                  <a:pt x="0" y="1831"/>
                </a:lnTo>
                <a:close/>
                <a:moveTo>
                  <a:pt x="0" y="1599"/>
                </a:moveTo>
                <a:lnTo>
                  <a:pt x="310" y="1599"/>
                </a:lnTo>
                <a:lnTo>
                  <a:pt x="310" y="1676"/>
                </a:lnTo>
                <a:lnTo>
                  <a:pt x="0" y="1676"/>
                </a:lnTo>
                <a:lnTo>
                  <a:pt x="0" y="1599"/>
                </a:lnTo>
                <a:close/>
                <a:moveTo>
                  <a:pt x="0" y="1374"/>
                </a:moveTo>
                <a:lnTo>
                  <a:pt x="209" y="1374"/>
                </a:lnTo>
                <a:lnTo>
                  <a:pt x="209" y="1451"/>
                </a:lnTo>
                <a:lnTo>
                  <a:pt x="0" y="1451"/>
                </a:lnTo>
                <a:lnTo>
                  <a:pt x="0" y="1374"/>
                </a:lnTo>
                <a:close/>
                <a:moveTo>
                  <a:pt x="0" y="683"/>
                </a:moveTo>
                <a:lnTo>
                  <a:pt x="512" y="683"/>
                </a:lnTo>
                <a:lnTo>
                  <a:pt x="512" y="761"/>
                </a:lnTo>
                <a:lnTo>
                  <a:pt x="0" y="761"/>
                </a:lnTo>
                <a:lnTo>
                  <a:pt x="0" y="683"/>
                </a:lnTo>
                <a:close/>
                <a:moveTo>
                  <a:pt x="0" y="458"/>
                </a:moveTo>
                <a:lnTo>
                  <a:pt x="822" y="458"/>
                </a:lnTo>
                <a:lnTo>
                  <a:pt x="822" y="536"/>
                </a:lnTo>
                <a:lnTo>
                  <a:pt x="0" y="536"/>
                </a:lnTo>
                <a:lnTo>
                  <a:pt x="0" y="458"/>
                </a:lnTo>
                <a:close/>
                <a:moveTo>
                  <a:pt x="0" y="225"/>
                </a:moveTo>
                <a:lnTo>
                  <a:pt x="411" y="225"/>
                </a:lnTo>
                <a:lnTo>
                  <a:pt x="411" y="303"/>
                </a:lnTo>
                <a:lnTo>
                  <a:pt x="0" y="303"/>
                </a:lnTo>
                <a:lnTo>
                  <a:pt x="0" y="225"/>
                </a:lnTo>
                <a:close/>
                <a:moveTo>
                  <a:pt x="0" y="0"/>
                </a:moveTo>
                <a:lnTo>
                  <a:pt x="1327" y="0"/>
                </a:lnTo>
                <a:lnTo>
                  <a:pt x="1327" y="70"/>
                </a:lnTo>
                <a:lnTo>
                  <a:pt x="0" y="70"/>
                </a:lnTo>
                <a:lnTo>
                  <a:pt x="0" y="0"/>
                </a:lnTo>
                <a:close/>
              </a:path>
            </a:pathLst>
          </a:custGeom>
          <a:solidFill>
            <a:srgbClr val="4F81BD"/>
          </a:solidFill>
          <a:ln w="9525">
            <a:noFill/>
            <a:round/>
            <a:headEnd/>
            <a:tailEnd/>
          </a:ln>
        </p:spPr>
        <p:txBody>
          <a:bodyPr/>
          <a:lstStyle/>
          <a:p>
            <a:endParaRPr lang="fi-FI"/>
          </a:p>
        </p:txBody>
      </p:sp>
      <p:sp>
        <p:nvSpPr>
          <p:cNvPr id="54307" name="Freeform 10"/>
          <p:cNvSpPr>
            <a:spLocks noEditPoints="1"/>
          </p:cNvSpPr>
          <p:nvPr/>
        </p:nvSpPr>
        <p:spPr bwMode="auto">
          <a:xfrm>
            <a:off x="4389438" y="1641475"/>
            <a:ext cx="3411537" cy="3756025"/>
          </a:xfrm>
          <a:custGeom>
            <a:avLst/>
            <a:gdLst>
              <a:gd name="T0" fmla="*/ 0 w 2149"/>
              <a:gd name="T1" fmla="*/ 2288 h 2366"/>
              <a:gd name="T2" fmla="*/ 2149 w 2149"/>
              <a:gd name="T3" fmla="*/ 2288 h 2366"/>
              <a:gd name="T4" fmla="*/ 2149 w 2149"/>
              <a:gd name="T5" fmla="*/ 2366 h 2366"/>
              <a:gd name="T6" fmla="*/ 0 w 2149"/>
              <a:gd name="T7" fmla="*/ 2366 h 2366"/>
              <a:gd name="T8" fmla="*/ 0 w 2149"/>
              <a:gd name="T9" fmla="*/ 2288 h 2366"/>
              <a:gd name="T10" fmla="*/ 0 w 2149"/>
              <a:gd name="T11" fmla="*/ 1831 h 2366"/>
              <a:gd name="T12" fmla="*/ 1738 w 2149"/>
              <a:gd name="T13" fmla="*/ 1831 h 2366"/>
              <a:gd name="T14" fmla="*/ 1738 w 2149"/>
              <a:gd name="T15" fmla="*/ 1908 h 2366"/>
              <a:gd name="T16" fmla="*/ 0 w 2149"/>
              <a:gd name="T17" fmla="*/ 1908 h 2366"/>
              <a:gd name="T18" fmla="*/ 0 w 2149"/>
              <a:gd name="T19" fmla="*/ 1831 h 2366"/>
              <a:gd name="T20" fmla="*/ 0 w 2149"/>
              <a:gd name="T21" fmla="*/ 1606 h 2366"/>
              <a:gd name="T22" fmla="*/ 101 w 2149"/>
              <a:gd name="T23" fmla="*/ 1606 h 2366"/>
              <a:gd name="T24" fmla="*/ 101 w 2149"/>
              <a:gd name="T25" fmla="*/ 1683 h 2366"/>
              <a:gd name="T26" fmla="*/ 0 w 2149"/>
              <a:gd name="T27" fmla="*/ 1683 h 2366"/>
              <a:gd name="T28" fmla="*/ 0 w 2149"/>
              <a:gd name="T29" fmla="*/ 1606 h 2366"/>
              <a:gd name="T30" fmla="*/ 0 w 2149"/>
              <a:gd name="T31" fmla="*/ 1148 h 2366"/>
              <a:gd name="T32" fmla="*/ 209 w 2149"/>
              <a:gd name="T33" fmla="*/ 1148 h 2366"/>
              <a:gd name="T34" fmla="*/ 209 w 2149"/>
              <a:gd name="T35" fmla="*/ 1225 h 2366"/>
              <a:gd name="T36" fmla="*/ 0 w 2149"/>
              <a:gd name="T37" fmla="*/ 1225 h 2366"/>
              <a:gd name="T38" fmla="*/ 0 w 2149"/>
              <a:gd name="T39" fmla="*/ 1148 h 2366"/>
              <a:gd name="T40" fmla="*/ 0 w 2149"/>
              <a:gd name="T41" fmla="*/ 915 h 2366"/>
              <a:gd name="T42" fmla="*/ 310 w 2149"/>
              <a:gd name="T43" fmla="*/ 915 h 2366"/>
              <a:gd name="T44" fmla="*/ 310 w 2149"/>
              <a:gd name="T45" fmla="*/ 993 h 2366"/>
              <a:gd name="T46" fmla="*/ 0 w 2149"/>
              <a:gd name="T47" fmla="*/ 993 h 2366"/>
              <a:gd name="T48" fmla="*/ 0 w 2149"/>
              <a:gd name="T49" fmla="*/ 915 h 2366"/>
              <a:gd name="T50" fmla="*/ 0 w 2149"/>
              <a:gd name="T51" fmla="*/ 690 h 2366"/>
              <a:gd name="T52" fmla="*/ 411 w 2149"/>
              <a:gd name="T53" fmla="*/ 690 h 2366"/>
              <a:gd name="T54" fmla="*/ 411 w 2149"/>
              <a:gd name="T55" fmla="*/ 768 h 2366"/>
              <a:gd name="T56" fmla="*/ 0 w 2149"/>
              <a:gd name="T57" fmla="*/ 768 h 2366"/>
              <a:gd name="T58" fmla="*/ 0 w 2149"/>
              <a:gd name="T59" fmla="*/ 690 h 2366"/>
              <a:gd name="T60" fmla="*/ 0 w 2149"/>
              <a:gd name="T61" fmla="*/ 457 h 2366"/>
              <a:gd name="T62" fmla="*/ 101 w 2149"/>
              <a:gd name="T63" fmla="*/ 457 h 2366"/>
              <a:gd name="T64" fmla="*/ 101 w 2149"/>
              <a:gd name="T65" fmla="*/ 535 h 2366"/>
              <a:gd name="T66" fmla="*/ 0 w 2149"/>
              <a:gd name="T67" fmla="*/ 535 h 2366"/>
              <a:gd name="T68" fmla="*/ 0 w 2149"/>
              <a:gd name="T69" fmla="*/ 457 h 2366"/>
              <a:gd name="T70" fmla="*/ 0 w 2149"/>
              <a:gd name="T71" fmla="*/ 232 h 2366"/>
              <a:gd name="T72" fmla="*/ 310 w 2149"/>
              <a:gd name="T73" fmla="*/ 232 h 2366"/>
              <a:gd name="T74" fmla="*/ 310 w 2149"/>
              <a:gd name="T75" fmla="*/ 310 h 2366"/>
              <a:gd name="T76" fmla="*/ 0 w 2149"/>
              <a:gd name="T77" fmla="*/ 310 h 2366"/>
              <a:gd name="T78" fmla="*/ 0 w 2149"/>
              <a:gd name="T79" fmla="*/ 232 h 2366"/>
              <a:gd name="T80" fmla="*/ 0 w 2149"/>
              <a:gd name="T81" fmla="*/ 0 h 2366"/>
              <a:gd name="T82" fmla="*/ 1125 w 2149"/>
              <a:gd name="T83" fmla="*/ 0 h 2366"/>
              <a:gd name="T84" fmla="*/ 1125 w 2149"/>
              <a:gd name="T85" fmla="*/ 77 h 2366"/>
              <a:gd name="T86" fmla="*/ 0 w 2149"/>
              <a:gd name="T87" fmla="*/ 77 h 2366"/>
              <a:gd name="T88" fmla="*/ 0 w 2149"/>
              <a:gd name="T89" fmla="*/ 0 h 23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49"/>
              <a:gd name="T136" fmla="*/ 0 h 2366"/>
              <a:gd name="T137" fmla="*/ 2149 w 2149"/>
              <a:gd name="T138" fmla="*/ 2366 h 23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49" h="2366">
                <a:moveTo>
                  <a:pt x="0" y="2288"/>
                </a:moveTo>
                <a:lnTo>
                  <a:pt x="2149" y="2288"/>
                </a:lnTo>
                <a:lnTo>
                  <a:pt x="2149" y="2366"/>
                </a:lnTo>
                <a:lnTo>
                  <a:pt x="0" y="2366"/>
                </a:lnTo>
                <a:lnTo>
                  <a:pt x="0" y="2288"/>
                </a:lnTo>
                <a:close/>
                <a:moveTo>
                  <a:pt x="0" y="1831"/>
                </a:moveTo>
                <a:lnTo>
                  <a:pt x="1738" y="1831"/>
                </a:lnTo>
                <a:lnTo>
                  <a:pt x="1738" y="1908"/>
                </a:lnTo>
                <a:lnTo>
                  <a:pt x="0" y="1908"/>
                </a:lnTo>
                <a:lnTo>
                  <a:pt x="0" y="1831"/>
                </a:lnTo>
                <a:close/>
                <a:moveTo>
                  <a:pt x="0" y="1606"/>
                </a:moveTo>
                <a:lnTo>
                  <a:pt x="101" y="1606"/>
                </a:lnTo>
                <a:lnTo>
                  <a:pt x="101" y="1683"/>
                </a:lnTo>
                <a:lnTo>
                  <a:pt x="0" y="1683"/>
                </a:lnTo>
                <a:lnTo>
                  <a:pt x="0" y="1606"/>
                </a:lnTo>
                <a:close/>
                <a:moveTo>
                  <a:pt x="0" y="1148"/>
                </a:moveTo>
                <a:lnTo>
                  <a:pt x="209" y="1148"/>
                </a:lnTo>
                <a:lnTo>
                  <a:pt x="209" y="1225"/>
                </a:lnTo>
                <a:lnTo>
                  <a:pt x="0" y="1225"/>
                </a:lnTo>
                <a:lnTo>
                  <a:pt x="0" y="1148"/>
                </a:lnTo>
                <a:close/>
                <a:moveTo>
                  <a:pt x="0" y="915"/>
                </a:moveTo>
                <a:lnTo>
                  <a:pt x="310" y="915"/>
                </a:lnTo>
                <a:lnTo>
                  <a:pt x="310" y="993"/>
                </a:lnTo>
                <a:lnTo>
                  <a:pt x="0" y="993"/>
                </a:lnTo>
                <a:lnTo>
                  <a:pt x="0" y="915"/>
                </a:lnTo>
                <a:close/>
                <a:moveTo>
                  <a:pt x="0" y="690"/>
                </a:moveTo>
                <a:lnTo>
                  <a:pt x="411" y="690"/>
                </a:lnTo>
                <a:lnTo>
                  <a:pt x="411" y="768"/>
                </a:lnTo>
                <a:lnTo>
                  <a:pt x="0" y="768"/>
                </a:lnTo>
                <a:lnTo>
                  <a:pt x="0" y="690"/>
                </a:lnTo>
                <a:close/>
                <a:moveTo>
                  <a:pt x="0" y="457"/>
                </a:moveTo>
                <a:lnTo>
                  <a:pt x="101" y="457"/>
                </a:lnTo>
                <a:lnTo>
                  <a:pt x="101" y="535"/>
                </a:lnTo>
                <a:lnTo>
                  <a:pt x="0" y="535"/>
                </a:lnTo>
                <a:lnTo>
                  <a:pt x="0" y="457"/>
                </a:lnTo>
                <a:close/>
                <a:moveTo>
                  <a:pt x="0" y="232"/>
                </a:moveTo>
                <a:lnTo>
                  <a:pt x="310" y="232"/>
                </a:lnTo>
                <a:lnTo>
                  <a:pt x="310" y="310"/>
                </a:lnTo>
                <a:lnTo>
                  <a:pt x="0" y="310"/>
                </a:lnTo>
                <a:lnTo>
                  <a:pt x="0" y="232"/>
                </a:lnTo>
                <a:close/>
                <a:moveTo>
                  <a:pt x="0" y="0"/>
                </a:moveTo>
                <a:lnTo>
                  <a:pt x="1125" y="0"/>
                </a:lnTo>
                <a:lnTo>
                  <a:pt x="1125" y="77"/>
                </a:lnTo>
                <a:lnTo>
                  <a:pt x="0" y="77"/>
                </a:lnTo>
                <a:lnTo>
                  <a:pt x="0" y="0"/>
                </a:lnTo>
                <a:close/>
              </a:path>
            </a:pathLst>
          </a:custGeom>
          <a:solidFill>
            <a:srgbClr val="C0504D"/>
          </a:solidFill>
          <a:ln w="9525">
            <a:noFill/>
            <a:round/>
            <a:headEnd/>
            <a:tailEnd/>
          </a:ln>
        </p:spPr>
        <p:txBody>
          <a:bodyPr/>
          <a:lstStyle/>
          <a:p>
            <a:endParaRPr lang="fi-FI"/>
          </a:p>
        </p:txBody>
      </p:sp>
      <p:sp>
        <p:nvSpPr>
          <p:cNvPr id="54308" name="Rectangle 11"/>
          <p:cNvSpPr>
            <a:spLocks noChangeArrowheads="1"/>
          </p:cNvSpPr>
          <p:nvPr/>
        </p:nvSpPr>
        <p:spPr bwMode="auto">
          <a:xfrm>
            <a:off x="4389438" y="1597025"/>
            <a:ext cx="12700" cy="4003675"/>
          </a:xfrm>
          <a:prstGeom prst="rect">
            <a:avLst/>
          </a:prstGeom>
          <a:solidFill>
            <a:srgbClr val="868686"/>
          </a:solidFill>
          <a:ln w="12700">
            <a:solidFill>
              <a:srgbClr val="868686"/>
            </a:solidFill>
            <a:bevel/>
            <a:headEnd/>
            <a:tailEnd/>
          </a:ln>
        </p:spPr>
        <p:txBody>
          <a:bodyPr/>
          <a:lstStyle/>
          <a:p>
            <a:endParaRPr lang="en-GB"/>
          </a:p>
        </p:txBody>
      </p:sp>
      <p:sp>
        <p:nvSpPr>
          <p:cNvPr id="54309" name="Rectangle 12"/>
          <p:cNvSpPr>
            <a:spLocks noChangeArrowheads="1"/>
          </p:cNvSpPr>
          <p:nvPr/>
        </p:nvSpPr>
        <p:spPr bwMode="auto">
          <a:xfrm>
            <a:off x="4349750" y="5729288"/>
            <a:ext cx="130175" cy="307975"/>
          </a:xfrm>
          <a:prstGeom prst="rect">
            <a:avLst/>
          </a:prstGeom>
          <a:noFill/>
          <a:ln w="9525">
            <a:noFill/>
            <a:miter lim="800000"/>
            <a:headEnd/>
            <a:tailEnd/>
          </a:ln>
        </p:spPr>
        <p:txBody>
          <a:bodyPr wrap="none" lIns="0" tIns="0" rIns="0" bIns="0">
            <a:spAutoFit/>
          </a:bodyPr>
          <a:lstStyle/>
          <a:p>
            <a:r>
              <a:rPr lang="fi-FI" sz="2000">
                <a:solidFill>
                  <a:srgbClr val="000000"/>
                </a:solidFill>
                <a:latin typeface="Calibri" pitchFamily="34" charset="0"/>
              </a:rPr>
              <a:t>0</a:t>
            </a:r>
            <a:endParaRPr lang="fi-FI" sz="2000"/>
          </a:p>
        </p:txBody>
      </p:sp>
      <p:sp>
        <p:nvSpPr>
          <p:cNvPr id="54310" name="Rectangle 13"/>
          <p:cNvSpPr>
            <a:spLocks noChangeArrowheads="1"/>
          </p:cNvSpPr>
          <p:nvPr/>
        </p:nvSpPr>
        <p:spPr bwMode="auto">
          <a:xfrm>
            <a:off x="5159375" y="5729288"/>
            <a:ext cx="130175" cy="307975"/>
          </a:xfrm>
          <a:prstGeom prst="rect">
            <a:avLst/>
          </a:prstGeom>
          <a:noFill/>
          <a:ln w="9525">
            <a:noFill/>
            <a:miter lim="800000"/>
            <a:headEnd/>
            <a:tailEnd/>
          </a:ln>
        </p:spPr>
        <p:txBody>
          <a:bodyPr wrap="none" lIns="0" tIns="0" rIns="0" bIns="0">
            <a:spAutoFit/>
          </a:bodyPr>
          <a:lstStyle/>
          <a:p>
            <a:r>
              <a:rPr lang="fi-FI" sz="2000">
                <a:solidFill>
                  <a:srgbClr val="000000"/>
                </a:solidFill>
                <a:latin typeface="Calibri" pitchFamily="34" charset="0"/>
              </a:rPr>
              <a:t>5</a:t>
            </a:r>
            <a:endParaRPr lang="fi-FI" sz="2000"/>
          </a:p>
        </p:txBody>
      </p:sp>
      <p:sp>
        <p:nvSpPr>
          <p:cNvPr id="54311" name="Rectangle 14"/>
          <p:cNvSpPr>
            <a:spLocks noChangeArrowheads="1"/>
          </p:cNvSpPr>
          <p:nvPr/>
        </p:nvSpPr>
        <p:spPr bwMode="auto">
          <a:xfrm>
            <a:off x="5921375" y="5729288"/>
            <a:ext cx="260350" cy="307975"/>
          </a:xfrm>
          <a:prstGeom prst="rect">
            <a:avLst/>
          </a:prstGeom>
          <a:noFill/>
          <a:ln w="9525">
            <a:noFill/>
            <a:miter lim="800000"/>
            <a:headEnd/>
            <a:tailEnd/>
          </a:ln>
        </p:spPr>
        <p:txBody>
          <a:bodyPr wrap="none" lIns="0" tIns="0" rIns="0" bIns="0">
            <a:spAutoFit/>
          </a:bodyPr>
          <a:lstStyle/>
          <a:p>
            <a:r>
              <a:rPr lang="fi-FI" sz="2000">
                <a:solidFill>
                  <a:srgbClr val="000000"/>
                </a:solidFill>
                <a:latin typeface="Calibri" pitchFamily="34" charset="0"/>
              </a:rPr>
              <a:t>10</a:t>
            </a:r>
            <a:endParaRPr lang="fi-FI" sz="2000"/>
          </a:p>
        </p:txBody>
      </p:sp>
      <p:sp>
        <p:nvSpPr>
          <p:cNvPr id="54312" name="Rectangle 15"/>
          <p:cNvSpPr>
            <a:spLocks noChangeArrowheads="1"/>
          </p:cNvSpPr>
          <p:nvPr/>
        </p:nvSpPr>
        <p:spPr bwMode="auto">
          <a:xfrm>
            <a:off x="6731000" y="5729288"/>
            <a:ext cx="260350" cy="307975"/>
          </a:xfrm>
          <a:prstGeom prst="rect">
            <a:avLst/>
          </a:prstGeom>
          <a:noFill/>
          <a:ln w="9525">
            <a:noFill/>
            <a:miter lim="800000"/>
            <a:headEnd/>
            <a:tailEnd/>
          </a:ln>
        </p:spPr>
        <p:txBody>
          <a:bodyPr wrap="none" lIns="0" tIns="0" rIns="0" bIns="0">
            <a:spAutoFit/>
          </a:bodyPr>
          <a:lstStyle/>
          <a:p>
            <a:r>
              <a:rPr lang="fi-FI" sz="2000">
                <a:solidFill>
                  <a:srgbClr val="000000"/>
                </a:solidFill>
                <a:latin typeface="Calibri" pitchFamily="34" charset="0"/>
              </a:rPr>
              <a:t>15</a:t>
            </a:r>
            <a:endParaRPr lang="fi-FI" sz="2000"/>
          </a:p>
        </p:txBody>
      </p:sp>
      <p:sp>
        <p:nvSpPr>
          <p:cNvPr id="54313" name="Rectangle 16"/>
          <p:cNvSpPr>
            <a:spLocks noChangeArrowheads="1"/>
          </p:cNvSpPr>
          <p:nvPr/>
        </p:nvSpPr>
        <p:spPr bwMode="auto">
          <a:xfrm>
            <a:off x="7542213" y="5729288"/>
            <a:ext cx="260350" cy="307975"/>
          </a:xfrm>
          <a:prstGeom prst="rect">
            <a:avLst/>
          </a:prstGeom>
          <a:noFill/>
          <a:ln w="9525">
            <a:noFill/>
            <a:miter lim="800000"/>
            <a:headEnd/>
            <a:tailEnd/>
          </a:ln>
        </p:spPr>
        <p:txBody>
          <a:bodyPr wrap="none" lIns="0" tIns="0" rIns="0" bIns="0">
            <a:spAutoFit/>
          </a:bodyPr>
          <a:lstStyle/>
          <a:p>
            <a:r>
              <a:rPr lang="fi-FI" sz="2000">
                <a:solidFill>
                  <a:srgbClr val="000000"/>
                </a:solidFill>
                <a:latin typeface="Calibri" pitchFamily="34" charset="0"/>
              </a:rPr>
              <a:t>20</a:t>
            </a:r>
            <a:endParaRPr lang="fi-FI" sz="2000"/>
          </a:p>
        </p:txBody>
      </p:sp>
      <p:sp>
        <p:nvSpPr>
          <p:cNvPr id="54314" name="Rectangle 17"/>
          <p:cNvSpPr>
            <a:spLocks noChangeArrowheads="1"/>
          </p:cNvSpPr>
          <p:nvPr/>
        </p:nvSpPr>
        <p:spPr bwMode="auto">
          <a:xfrm>
            <a:off x="8351838" y="5729288"/>
            <a:ext cx="260350" cy="307975"/>
          </a:xfrm>
          <a:prstGeom prst="rect">
            <a:avLst/>
          </a:prstGeom>
          <a:noFill/>
          <a:ln w="9525">
            <a:noFill/>
            <a:miter lim="800000"/>
            <a:headEnd/>
            <a:tailEnd/>
          </a:ln>
        </p:spPr>
        <p:txBody>
          <a:bodyPr wrap="none" lIns="0" tIns="0" rIns="0" bIns="0">
            <a:spAutoFit/>
          </a:bodyPr>
          <a:lstStyle/>
          <a:p>
            <a:r>
              <a:rPr lang="fi-FI" sz="2000">
                <a:solidFill>
                  <a:srgbClr val="000000"/>
                </a:solidFill>
                <a:latin typeface="Calibri" pitchFamily="34" charset="0"/>
              </a:rPr>
              <a:t>25</a:t>
            </a:r>
            <a:endParaRPr lang="fi-FI" sz="2000"/>
          </a:p>
        </p:txBody>
      </p:sp>
      <p:sp>
        <p:nvSpPr>
          <p:cNvPr id="54315" name="Rectangle 18"/>
          <p:cNvSpPr>
            <a:spLocks noChangeArrowheads="1"/>
          </p:cNvSpPr>
          <p:nvPr/>
        </p:nvSpPr>
        <p:spPr bwMode="auto">
          <a:xfrm>
            <a:off x="1612900" y="5291138"/>
            <a:ext cx="2697163" cy="284162"/>
          </a:xfrm>
          <a:prstGeom prst="rect">
            <a:avLst/>
          </a:prstGeom>
          <a:noFill/>
          <a:ln w="9525">
            <a:noFill/>
            <a:miter lim="800000"/>
            <a:headEnd/>
            <a:tailEnd/>
          </a:ln>
        </p:spPr>
        <p:txBody>
          <a:bodyPr wrap="none" lIns="0" tIns="0" rIns="0" bIns="0">
            <a:spAutoFit/>
          </a:bodyPr>
          <a:lstStyle/>
          <a:p>
            <a:r>
              <a:rPr lang="fi-FI" sz="1600">
                <a:solidFill>
                  <a:srgbClr val="000000"/>
                </a:solidFill>
                <a:latin typeface="Calibri" pitchFamily="34" charset="0"/>
              </a:rPr>
              <a:t>Planning, teaching and assessing</a:t>
            </a:r>
            <a:endParaRPr lang="fi-FI"/>
          </a:p>
        </p:txBody>
      </p:sp>
      <p:sp>
        <p:nvSpPr>
          <p:cNvPr id="54316" name="Rectangle 19"/>
          <p:cNvSpPr>
            <a:spLocks noChangeArrowheads="1"/>
          </p:cNvSpPr>
          <p:nvPr/>
        </p:nvSpPr>
        <p:spPr bwMode="auto">
          <a:xfrm>
            <a:off x="2047875" y="4927600"/>
            <a:ext cx="2290763" cy="284163"/>
          </a:xfrm>
          <a:prstGeom prst="rect">
            <a:avLst/>
          </a:prstGeom>
          <a:noFill/>
          <a:ln w="9525">
            <a:noFill/>
            <a:miter lim="800000"/>
            <a:headEnd/>
            <a:tailEnd/>
          </a:ln>
        </p:spPr>
        <p:txBody>
          <a:bodyPr wrap="none" lIns="0" tIns="0" rIns="0" bIns="0">
            <a:spAutoFit/>
          </a:bodyPr>
          <a:lstStyle/>
          <a:p>
            <a:r>
              <a:rPr lang="fi-FI" sz="1600">
                <a:solidFill>
                  <a:srgbClr val="000000"/>
                </a:solidFill>
                <a:latin typeface="Calibri" pitchFamily="34" charset="0"/>
              </a:rPr>
              <a:t>Different needs of students</a:t>
            </a:r>
            <a:endParaRPr lang="fi-FI"/>
          </a:p>
        </p:txBody>
      </p:sp>
      <p:sp>
        <p:nvSpPr>
          <p:cNvPr id="54317" name="Rectangle 20"/>
          <p:cNvSpPr>
            <a:spLocks noChangeArrowheads="1"/>
          </p:cNvSpPr>
          <p:nvPr/>
        </p:nvSpPr>
        <p:spPr bwMode="auto">
          <a:xfrm>
            <a:off x="1408113" y="4564063"/>
            <a:ext cx="2919412" cy="284162"/>
          </a:xfrm>
          <a:prstGeom prst="rect">
            <a:avLst/>
          </a:prstGeom>
          <a:noFill/>
          <a:ln w="9525">
            <a:noFill/>
            <a:miter lim="800000"/>
            <a:headEnd/>
            <a:tailEnd/>
          </a:ln>
        </p:spPr>
        <p:txBody>
          <a:bodyPr wrap="none" lIns="0" tIns="0" rIns="0" bIns="0">
            <a:spAutoFit/>
          </a:bodyPr>
          <a:lstStyle/>
          <a:p>
            <a:r>
              <a:rPr lang="fi-FI" sz="1600">
                <a:solidFill>
                  <a:srgbClr val="000000"/>
                </a:solidFill>
                <a:latin typeface="Calibri" pitchFamily="34" charset="0"/>
              </a:rPr>
              <a:t>The role of education in the society</a:t>
            </a:r>
            <a:endParaRPr lang="fi-FI"/>
          </a:p>
        </p:txBody>
      </p:sp>
      <p:sp>
        <p:nvSpPr>
          <p:cNvPr id="54318" name="Rectangle 21"/>
          <p:cNvSpPr>
            <a:spLocks noChangeArrowheads="1"/>
          </p:cNvSpPr>
          <p:nvPr/>
        </p:nvSpPr>
        <p:spPr bwMode="auto">
          <a:xfrm>
            <a:off x="2511425" y="4200525"/>
            <a:ext cx="1785938" cy="284163"/>
          </a:xfrm>
          <a:prstGeom prst="rect">
            <a:avLst/>
          </a:prstGeom>
          <a:noFill/>
          <a:ln w="9525">
            <a:noFill/>
            <a:miter lim="800000"/>
            <a:headEnd/>
            <a:tailEnd/>
          </a:ln>
        </p:spPr>
        <p:txBody>
          <a:bodyPr wrap="none" lIns="0" tIns="0" rIns="0" bIns="0">
            <a:spAutoFit/>
          </a:bodyPr>
          <a:lstStyle/>
          <a:p>
            <a:r>
              <a:rPr lang="fi-FI" sz="1600">
                <a:solidFill>
                  <a:srgbClr val="000000"/>
                </a:solidFill>
                <a:latin typeface="Calibri" pitchFamily="34" charset="0"/>
              </a:rPr>
              <a:t>Use of ICT in learning</a:t>
            </a:r>
            <a:endParaRPr lang="fi-FI"/>
          </a:p>
        </p:txBody>
      </p:sp>
      <p:sp>
        <p:nvSpPr>
          <p:cNvPr id="54319" name="Rectangle 22"/>
          <p:cNvSpPr>
            <a:spLocks noChangeArrowheads="1"/>
          </p:cNvSpPr>
          <p:nvPr/>
        </p:nvSpPr>
        <p:spPr bwMode="auto">
          <a:xfrm>
            <a:off x="1692275" y="3808413"/>
            <a:ext cx="2605088" cy="368300"/>
          </a:xfrm>
          <a:prstGeom prst="rect">
            <a:avLst/>
          </a:prstGeom>
          <a:noFill/>
          <a:ln w="9525">
            <a:noFill/>
            <a:miter lim="800000"/>
            <a:headEnd/>
            <a:tailEnd/>
          </a:ln>
        </p:spPr>
        <p:txBody>
          <a:bodyPr wrap="none" lIns="0" tIns="0" rIns="0" bIns="0">
            <a:spAutoFit/>
          </a:bodyPr>
          <a:lstStyle/>
          <a:p>
            <a:pPr algn="r">
              <a:lnSpc>
                <a:spcPts val="1400"/>
              </a:lnSpc>
            </a:pPr>
            <a:r>
              <a:rPr lang="fi-FI" sz="1600" dirty="0" err="1">
                <a:solidFill>
                  <a:srgbClr val="000000"/>
                </a:solidFill>
                <a:latin typeface="Calibri" pitchFamily="34" charset="0"/>
              </a:rPr>
              <a:t>Designing</a:t>
            </a:r>
            <a:r>
              <a:rPr lang="fi-FI" sz="1600" dirty="0">
                <a:solidFill>
                  <a:srgbClr val="000000"/>
                </a:solidFill>
                <a:latin typeface="Calibri" pitchFamily="34" charset="0"/>
              </a:rPr>
              <a:t> </a:t>
            </a:r>
            <a:r>
              <a:rPr lang="fi-FI" sz="1600" dirty="0" err="1">
                <a:solidFill>
                  <a:srgbClr val="000000"/>
                </a:solidFill>
                <a:latin typeface="Calibri" pitchFamily="34" charset="0"/>
              </a:rPr>
              <a:t>instruction</a:t>
            </a:r>
            <a:r>
              <a:rPr lang="fi-FI" sz="1600" dirty="0">
                <a:solidFill>
                  <a:srgbClr val="000000"/>
                </a:solidFill>
                <a:latin typeface="Calibri" pitchFamily="34" charset="0"/>
              </a:rPr>
              <a:t> </a:t>
            </a:r>
            <a:r>
              <a:rPr lang="fi-FI" sz="1600" dirty="0" err="1">
                <a:solidFill>
                  <a:srgbClr val="000000"/>
                </a:solidFill>
                <a:latin typeface="Calibri" pitchFamily="34" charset="0"/>
              </a:rPr>
              <a:t>based</a:t>
            </a:r>
            <a:r>
              <a:rPr lang="fi-FI" sz="1600" dirty="0">
                <a:solidFill>
                  <a:srgbClr val="000000"/>
                </a:solidFill>
                <a:latin typeface="Calibri" pitchFamily="34" charset="0"/>
              </a:rPr>
              <a:t> on </a:t>
            </a:r>
            <a:br>
              <a:rPr lang="fi-FI" sz="1600" dirty="0">
                <a:solidFill>
                  <a:srgbClr val="000000"/>
                </a:solidFill>
                <a:latin typeface="Calibri" pitchFamily="34" charset="0"/>
              </a:rPr>
            </a:br>
            <a:r>
              <a:rPr lang="fi-FI" sz="1600" dirty="0">
                <a:solidFill>
                  <a:srgbClr val="000000"/>
                </a:solidFill>
                <a:latin typeface="Calibri" pitchFamily="34" charset="0"/>
              </a:rPr>
              <a:t>the </a:t>
            </a:r>
            <a:r>
              <a:rPr lang="fi-FI" sz="1600" dirty="0" err="1">
                <a:solidFill>
                  <a:srgbClr val="000000"/>
                </a:solidFill>
                <a:latin typeface="Calibri" pitchFamily="34" charset="0"/>
              </a:rPr>
              <a:t>nature</a:t>
            </a:r>
            <a:r>
              <a:rPr lang="fi-FI" sz="1600" dirty="0">
                <a:solidFill>
                  <a:srgbClr val="000000"/>
                </a:solidFill>
                <a:latin typeface="Calibri" pitchFamily="34" charset="0"/>
              </a:rPr>
              <a:t> of </a:t>
            </a:r>
            <a:r>
              <a:rPr lang="fi-FI" sz="1600" dirty="0" err="1" smtClean="0">
                <a:solidFill>
                  <a:srgbClr val="000000"/>
                </a:solidFill>
                <a:latin typeface="Calibri" pitchFamily="34" charset="0"/>
              </a:rPr>
              <a:t>subject</a:t>
            </a:r>
            <a:endParaRPr lang="fi-FI" dirty="0"/>
          </a:p>
        </p:txBody>
      </p:sp>
      <p:sp>
        <p:nvSpPr>
          <p:cNvPr id="54320" name="Rectangle 24"/>
          <p:cNvSpPr>
            <a:spLocks noChangeArrowheads="1"/>
          </p:cNvSpPr>
          <p:nvPr/>
        </p:nvSpPr>
        <p:spPr bwMode="auto">
          <a:xfrm>
            <a:off x="1787525" y="3473450"/>
            <a:ext cx="2525713" cy="284163"/>
          </a:xfrm>
          <a:prstGeom prst="rect">
            <a:avLst/>
          </a:prstGeom>
          <a:noFill/>
          <a:ln w="9525">
            <a:noFill/>
            <a:miter lim="800000"/>
            <a:headEnd/>
            <a:tailEnd/>
          </a:ln>
        </p:spPr>
        <p:txBody>
          <a:bodyPr wrap="none" lIns="0" tIns="0" rIns="0" bIns="0">
            <a:spAutoFit/>
          </a:bodyPr>
          <a:lstStyle/>
          <a:p>
            <a:r>
              <a:rPr lang="fi-FI" sz="1600">
                <a:solidFill>
                  <a:srgbClr val="000000"/>
                </a:solidFill>
                <a:latin typeface="Calibri" pitchFamily="34" charset="0"/>
              </a:rPr>
              <a:t>Learning of educational reality</a:t>
            </a:r>
            <a:endParaRPr lang="fi-FI"/>
          </a:p>
        </p:txBody>
      </p:sp>
      <p:sp>
        <p:nvSpPr>
          <p:cNvPr id="54321" name="Rectangle 25"/>
          <p:cNvSpPr>
            <a:spLocks noChangeArrowheads="1"/>
          </p:cNvSpPr>
          <p:nvPr/>
        </p:nvSpPr>
        <p:spPr bwMode="auto">
          <a:xfrm>
            <a:off x="1860550" y="3109913"/>
            <a:ext cx="2452688" cy="284162"/>
          </a:xfrm>
          <a:prstGeom prst="rect">
            <a:avLst/>
          </a:prstGeom>
          <a:noFill/>
          <a:ln w="9525">
            <a:noFill/>
            <a:miter lim="800000"/>
            <a:headEnd/>
            <a:tailEnd/>
          </a:ln>
        </p:spPr>
        <p:txBody>
          <a:bodyPr wrap="none" lIns="0" tIns="0" rIns="0" bIns="0">
            <a:spAutoFit/>
          </a:bodyPr>
          <a:lstStyle/>
          <a:p>
            <a:r>
              <a:rPr lang="fi-FI" sz="1600">
                <a:solidFill>
                  <a:srgbClr val="000000"/>
                </a:solidFill>
                <a:latin typeface="Calibri" pitchFamily="34" charset="0"/>
              </a:rPr>
              <a:t>Learning of teacher's attitude</a:t>
            </a:r>
            <a:endParaRPr lang="fi-FI"/>
          </a:p>
        </p:txBody>
      </p:sp>
      <p:sp>
        <p:nvSpPr>
          <p:cNvPr id="54322" name="Rectangle 26"/>
          <p:cNvSpPr>
            <a:spLocks noChangeArrowheads="1"/>
          </p:cNvSpPr>
          <p:nvPr/>
        </p:nvSpPr>
        <p:spPr bwMode="auto">
          <a:xfrm>
            <a:off x="2998788" y="2746375"/>
            <a:ext cx="1306512" cy="284163"/>
          </a:xfrm>
          <a:prstGeom prst="rect">
            <a:avLst/>
          </a:prstGeom>
          <a:noFill/>
          <a:ln w="9525">
            <a:noFill/>
            <a:miter lim="800000"/>
            <a:headEnd/>
            <a:tailEnd/>
          </a:ln>
        </p:spPr>
        <p:txBody>
          <a:bodyPr wrap="none" lIns="0" tIns="0" rIns="0" bIns="0">
            <a:spAutoFit/>
          </a:bodyPr>
          <a:lstStyle/>
          <a:p>
            <a:r>
              <a:rPr lang="fi-FI" sz="1600">
                <a:solidFill>
                  <a:srgbClr val="000000"/>
                </a:solidFill>
                <a:latin typeface="Calibri" pitchFamily="34" charset="0"/>
              </a:rPr>
              <a:t>School practice</a:t>
            </a:r>
            <a:endParaRPr lang="fi-FI"/>
          </a:p>
        </p:txBody>
      </p:sp>
      <p:sp>
        <p:nvSpPr>
          <p:cNvPr id="54323" name="Rectangle 27"/>
          <p:cNvSpPr>
            <a:spLocks noChangeArrowheads="1"/>
          </p:cNvSpPr>
          <p:nvPr/>
        </p:nvSpPr>
        <p:spPr bwMode="auto">
          <a:xfrm>
            <a:off x="1600200" y="2382838"/>
            <a:ext cx="2697163" cy="284162"/>
          </a:xfrm>
          <a:prstGeom prst="rect">
            <a:avLst/>
          </a:prstGeom>
          <a:noFill/>
          <a:ln w="9525">
            <a:noFill/>
            <a:miter lim="800000"/>
            <a:headEnd/>
            <a:tailEnd/>
          </a:ln>
        </p:spPr>
        <p:txBody>
          <a:bodyPr wrap="none" lIns="0" tIns="0" rIns="0" bIns="0">
            <a:spAutoFit/>
          </a:bodyPr>
          <a:lstStyle/>
          <a:p>
            <a:r>
              <a:rPr lang="fi-FI" sz="1600">
                <a:solidFill>
                  <a:srgbClr val="000000"/>
                </a:solidFill>
                <a:latin typeface="Calibri" pitchFamily="34" charset="0"/>
              </a:rPr>
              <a:t>Consuming educational research</a:t>
            </a:r>
            <a:endParaRPr lang="fi-FI"/>
          </a:p>
        </p:txBody>
      </p:sp>
      <p:sp>
        <p:nvSpPr>
          <p:cNvPr id="54324" name="Rectangle 28"/>
          <p:cNvSpPr>
            <a:spLocks noChangeArrowheads="1"/>
          </p:cNvSpPr>
          <p:nvPr/>
        </p:nvSpPr>
        <p:spPr bwMode="auto">
          <a:xfrm>
            <a:off x="1693863" y="2019300"/>
            <a:ext cx="2611437" cy="284163"/>
          </a:xfrm>
          <a:prstGeom prst="rect">
            <a:avLst/>
          </a:prstGeom>
          <a:noFill/>
          <a:ln w="9525">
            <a:noFill/>
            <a:miter lim="800000"/>
            <a:headEnd/>
            <a:tailEnd/>
          </a:ln>
        </p:spPr>
        <p:txBody>
          <a:bodyPr wrap="none" lIns="0" tIns="0" rIns="0" bIns="0">
            <a:spAutoFit/>
          </a:bodyPr>
          <a:lstStyle/>
          <a:p>
            <a:r>
              <a:rPr lang="fi-FI" sz="1600">
                <a:solidFill>
                  <a:srgbClr val="000000"/>
                </a:solidFill>
                <a:latin typeface="Calibri" pitchFamily="34" charset="0"/>
              </a:rPr>
              <a:t>Producing educational research</a:t>
            </a:r>
            <a:endParaRPr lang="fi-FI"/>
          </a:p>
        </p:txBody>
      </p:sp>
      <p:sp>
        <p:nvSpPr>
          <p:cNvPr id="54325" name="Rectangle 29"/>
          <p:cNvSpPr>
            <a:spLocks noChangeArrowheads="1"/>
          </p:cNvSpPr>
          <p:nvPr/>
        </p:nvSpPr>
        <p:spPr bwMode="auto">
          <a:xfrm>
            <a:off x="3398838" y="1655763"/>
            <a:ext cx="911225" cy="284162"/>
          </a:xfrm>
          <a:prstGeom prst="rect">
            <a:avLst/>
          </a:prstGeom>
          <a:noFill/>
          <a:ln w="9525">
            <a:noFill/>
            <a:miter lim="800000"/>
            <a:headEnd/>
            <a:tailEnd/>
          </a:ln>
        </p:spPr>
        <p:txBody>
          <a:bodyPr wrap="none" lIns="0" tIns="0" rIns="0" bIns="0">
            <a:spAutoFit/>
          </a:bodyPr>
          <a:lstStyle/>
          <a:p>
            <a:r>
              <a:rPr lang="fi-FI" sz="1600" dirty="0" err="1">
                <a:solidFill>
                  <a:srgbClr val="000000"/>
                </a:solidFill>
                <a:latin typeface="Calibri" pitchFamily="34" charset="0"/>
              </a:rPr>
              <a:t>Reflection</a:t>
            </a:r>
            <a:endParaRPr lang="fi-FI" dirty="0"/>
          </a:p>
        </p:txBody>
      </p:sp>
      <p:sp>
        <p:nvSpPr>
          <p:cNvPr id="54326" name="Rectangle 49"/>
          <p:cNvSpPr>
            <a:spLocks noChangeArrowheads="1"/>
          </p:cNvSpPr>
          <p:nvPr/>
        </p:nvSpPr>
        <p:spPr bwMode="auto">
          <a:xfrm>
            <a:off x="8101013" y="2965450"/>
            <a:ext cx="150812" cy="150813"/>
          </a:xfrm>
          <a:prstGeom prst="rect">
            <a:avLst/>
          </a:prstGeom>
          <a:solidFill>
            <a:srgbClr val="C0504D"/>
          </a:solidFill>
          <a:ln w="9525">
            <a:noFill/>
            <a:miter lim="800000"/>
            <a:headEnd/>
            <a:tailEnd/>
          </a:ln>
        </p:spPr>
        <p:txBody>
          <a:bodyPr/>
          <a:lstStyle/>
          <a:p>
            <a:endParaRPr lang="en-GB"/>
          </a:p>
        </p:txBody>
      </p:sp>
      <p:sp>
        <p:nvSpPr>
          <p:cNvPr id="54327" name="Rectangle 50"/>
          <p:cNvSpPr>
            <a:spLocks noChangeArrowheads="1"/>
          </p:cNvSpPr>
          <p:nvPr/>
        </p:nvSpPr>
        <p:spPr bwMode="auto">
          <a:xfrm>
            <a:off x="8313738" y="2865438"/>
            <a:ext cx="754062" cy="384175"/>
          </a:xfrm>
          <a:prstGeom prst="rect">
            <a:avLst/>
          </a:prstGeom>
          <a:solidFill>
            <a:schemeClr val="bg1"/>
          </a:solidFill>
          <a:ln w="9525">
            <a:noFill/>
            <a:miter lim="800000"/>
            <a:headEnd/>
            <a:tailEnd/>
          </a:ln>
        </p:spPr>
        <p:txBody>
          <a:bodyPr wrap="none" lIns="0" tIns="0" rIns="0" bIns="0">
            <a:spAutoFit/>
          </a:bodyPr>
          <a:lstStyle/>
          <a:p>
            <a:r>
              <a:rPr lang="fi-FI" sz="2100">
                <a:solidFill>
                  <a:srgbClr val="000000"/>
                </a:solidFill>
                <a:latin typeface="Calibri" pitchFamily="34" charset="0"/>
              </a:rPr>
              <a:t>Korea</a:t>
            </a:r>
            <a:endParaRPr lang="fi-FI"/>
          </a:p>
        </p:txBody>
      </p:sp>
      <p:sp>
        <p:nvSpPr>
          <p:cNvPr id="54328" name="Rectangle 51"/>
          <p:cNvSpPr>
            <a:spLocks noChangeArrowheads="1"/>
          </p:cNvSpPr>
          <p:nvPr/>
        </p:nvSpPr>
        <p:spPr bwMode="auto">
          <a:xfrm>
            <a:off x="8101013" y="3376613"/>
            <a:ext cx="150812" cy="149225"/>
          </a:xfrm>
          <a:prstGeom prst="rect">
            <a:avLst/>
          </a:prstGeom>
          <a:solidFill>
            <a:srgbClr val="4F81BD"/>
          </a:solidFill>
          <a:ln w="9525">
            <a:noFill/>
            <a:miter lim="800000"/>
            <a:headEnd/>
            <a:tailEnd/>
          </a:ln>
        </p:spPr>
        <p:txBody>
          <a:bodyPr/>
          <a:lstStyle/>
          <a:p>
            <a:endParaRPr lang="en-GB"/>
          </a:p>
        </p:txBody>
      </p:sp>
      <p:sp>
        <p:nvSpPr>
          <p:cNvPr id="54329" name="Rectangle 52"/>
          <p:cNvSpPr>
            <a:spLocks noChangeArrowheads="1"/>
          </p:cNvSpPr>
          <p:nvPr/>
        </p:nvSpPr>
        <p:spPr bwMode="auto">
          <a:xfrm>
            <a:off x="8313738" y="3284538"/>
            <a:ext cx="917575" cy="384175"/>
          </a:xfrm>
          <a:prstGeom prst="rect">
            <a:avLst/>
          </a:prstGeom>
          <a:solidFill>
            <a:schemeClr val="bg1"/>
          </a:solidFill>
          <a:ln w="9525">
            <a:noFill/>
            <a:miter lim="800000"/>
            <a:headEnd/>
            <a:tailEnd/>
          </a:ln>
        </p:spPr>
        <p:txBody>
          <a:bodyPr wrap="none" lIns="0" tIns="0" rIns="0" bIns="0">
            <a:spAutoFit/>
          </a:bodyPr>
          <a:lstStyle/>
          <a:p>
            <a:r>
              <a:rPr lang="fi-FI" sz="2100">
                <a:solidFill>
                  <a:srgbClr val="000000"/>
                </a:solidFill>
                <a:latin typeface="Calibri" pitchFamily="34" charset="0"/>
              </a:rPr>
              <a:t>Finland</a:t>
            </a:r>
            <a:endParaRPr lang="fi-FI"/>
          </a:p>
        </p:txBody>
      </p:sp>
      <p:sp>
        <p:nvSpPr>
          <p:cNvPr id="58" name="Ellipsi 57"/>
          <p:cNvSpPr/>
          <p:nvPr/>
        </p:nvSpPr>
        <p:spPr bwMode="auto">
          <a:xfrm>
            <a:off x="1835696" y="4869160"/>
            <a:ext cx="2592288" cy="36004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Times New Roman" pitchFamily="18" charset="0"/>
            </a:endParaRPr>
          </a:p>
        </p:txBody>
      </p:sp>
      <p:sp>
        <p:nvSpPr>
          <p:cNvPr id="59" name="Tekstikehys 58"/>
          <p:cNvSpPr txBox="1"/>
          <p:nvPr/>
        </p:nvSpPr>
        <p:spPr>
          <a:xfrm>
            <a:off x="6876256" y="6165304"/>
            <a:ext cx="3419872" cy="400110"/>
          </a:xfrm>
          <a:prstGeom prst="rect">
            <a:avLst/>
          </a:prstGeom>
          <a:noFill/>
        </p:spPr>
        <p:txBody>
          <a:bodyPr wrap="square" rtlCol="0">
            <a:spAutoFit/>
          </a:bodyPr>
          <a:lstStyle/>
          <a:p>
            <a:r>
              <a:rPr lang="fi-FI" sz="2000" dirty="0" err="1" smtClean="0">
                <a:latin typeface="+mn-lt"/>
              </a:rPr>
              <a:t>Number</a:t>
            </a:r>
            <a:r>
              <a:rPr lang="fi-FI" sz="2000" dirty="0" smtClean="0">
                <a:latin typeface="+mn-lt"/>
              </a:rPr>
              <a:t> of </a:t>
            </a:r>
            <a:r>
              <a:rPr lang="fi-FI" sz="2000" dirty="0" err="1" smtClean="0">
                <a:latin typeface="+mn-lt"/>
              </a:rPr>
              <a:t>aims</a:t>
            </a:r>
            <a:endParaRPr lang="fi-FI" sz="2000" dirty="0">
              <a:latin typeface="+mn-lt"/>
            </a:endParaRPr>
          </a:p>
        </p:txBody>
      </p:sp>
      <p:sp>
        <p:nvSpPr>
          <p:cNvPr id="60" name="Tekstikehys 59"/>
          <p:cNvSpPr txBox="1"/>
          <p:nvPr/>
        </p:nvSpPr>
        <p:spPr>
          <a:xfrm>
            <a:off x="107504" y="1444714"/>
            <a:ext cx="1382110" cy="707886"/>
          </a:xfrm>
          <a:prstGeom prst="rect">
            <a:avLst/>
          </a:prstGeom>
          <a:solidFill>
            <a:schemeClr val="tx2">
              <a:lumMod val="40000"/>
              <a:lumOff val="60000"/>
            </a:schemeClr>
          </a:solidFill>
        </p:spPr>
        <p:txBody>
          <a:bodyPr wrap="none" rtlCol="0">
            <a:spAutoFit/>
          </a:bodyPr>
          <a:lstStyle/>
          <a:p>
            <a:r>
              <a:rPr lang="en-GB" sz="2000" dirty="0" smtClean="0">
                <a:latin typeface="+mn-lt"/>
              </a:rPr>
              <a:t>Research </a:t>
            </a:r>
            <a:br>
              <a:rPr lang="en-GB" sz="2000" dirty="0" smtClean="0">
                <a:latin typeface="+mn-lt"/>
              </a:rPr>
            </a:br>
            <a:r>
              <a:rPr lang="en-GB" sz="2000" dirty="0" smtClean="0">
                <a:latin typeface="+mn-lt"/>
              </a:rPr>
              <a:t>orientation</a:t>
            </a:r>
            <a:endParaRPr lang="en-GB" sz="2000" dirty="0">
              <a:latin typeface="+mn-lt"/>
            </a:endParaRPr>
          </a:p>
        </p:txBody>
      </p:sp>
      <p:sp>
        <p:nvSpPr>
          <p:cNvPr id="61" name="Tekstikehys 60"/>
          <p:cNvSpPr txBox="1"/>
          <p:nvPr/>
        </p:nvSpPr>
        <p:spPr>
          <a:xfrm>
            <a:off x="107504" y="2596842"/>
            <a:ext cx="1322798" cy="400110"/>
          </a:xfrm>
          <a:prstGeom prst="rect">
            <a:avLst/>
          </a:prstGeom>
          <a:solidFill>
            <a:schemeClr val="bg1"/>
          </a:solidFill>
          <a:ln>
            <a:solidFill>
              <a:schemeClr val="accent1"/>
            </a:solidFill>
          </a:ln>
        </p:spPr>
        <p:txBody>
          <a:bodyPr wrap="none" rtlCol="0">
            <a:spAutoFit/>
          </a:bodyPr>
          <a:lstStyle/>
          <a:p>
            <a:r>
              <a:rPr lang="en-GB" sz="2000" dirty="0" smtClean="0">
                <a:latin typeface="+mn-lt"/>
              </a:rPr>
              <a:t>Practice   </a:t>
            </a:r>
            <a:endParaRPr lang="en-GB" sz="2000" dirty="0">
              <a:latin typeface="+mn-lt"/>
            </a:endParaRPr>
          </a:p>
        </p:txBody>
      </p:sp>
      <p:sp>
        <p:nvSpPr>
          <p:cNvPr id="62" name="Tekstikehys 61"/>
          <p:cNvSpPr txBox="1"/>
          <p:nvPr/>
        </p:nvSpPr>
        <p:spPr>
          <a:xfrm>
            <a:off x="107504" y="3172906"/>
            <a:ext cx="1340432" cy="400110"/>
          </a:xfrm>
          <a:prstGeom prst="rect">
            <a:avLst/>
          </a:prstGeom>
          <a:solidFill>
            <a:srgbClr val="FDBF59"/>
          </a:solidFill>
        </p:spPr>
        <p:txBody>
          <a:bodyPr wrap="none" rtlCol="0">
            <a:spAutoFit/>
          </a:bodyPr>
          <a:lstStyle/>
          <a:p>
            <a:r>
              <a:rPr lang="en-GB" sz="2000" dirty="0" smtClean="0">
                <a:latin typeface="+mn-lt"/>
              </a:rPr>
              <a:t>Pedagogy</a:t>
            </a:r>
            <a:endParaRPr lang="en-GB" sz="2000" dirty="0">
              <a:latin typeface="+mn-lt"/>
            </a:endParaRPr>
          </a:p>
        </p:txBody>
      </p:sp>
    </p:spTree>
    <p:extLst>
      <p:ext uri="{BB962C8B-B14F-4D97-AF65-F5344CB8AC3E}">
        <p14:creationId xmlns:p14="http://schemas.microsoft.com/office/powerpoint/2010/main" val="13814250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smtClean="0"/>
              <a:t>Number of different aims in the curriculum of the pedagogical studies</a:t>
            </a:r>
          </a:p>
        </p:txBody>
      </p:sp>
      <p:sp>
        <p:nvSpPr>
          <p:cNvPr id="55299" name="Slide Number Placeholder 2"/>
          <p:cNvSpPr>
            <a:spLocks noGrp="1"/>
          </p:cNvSpPr>
          <p:nvPr>
            <p:ph type="sldNum" sz="quarter" idx="10"/>
          </p:nvPr>
        </p:nvSpPr>
        <p:spPr>
          <a:xfrm>
            <a:off x="15716250" y="6383338"/>
            <a:ext cx="1905000" cy="201612"/>
          </a:xfrm>
          <a:noFill/>
        </p:spPr>
        <p:txBody>
          <a:bodyPr/>
          <a:lstStyle/>
          <a:p>
            <a:fld id="{E7E66B02-36B1-4A5A-AC36-3D2F3ECBCD16}" type="slidenum">
              <a:rPr lang="en-US"/>
              <a:pPr/>
              <a:t>39</a:t>
            </a:fld>
            <a:endParaRPr lang="en-US"/>
          </a:p>
        </p:txBody>
      </p:sp>
      <p:sp>
        <p:nvSpPr>
          <p:cNvPr id="55300" name="AutoShape 4"/>
          <p:cNvSpPr>
            <a:spLocks noChangeAspect="1" noChangeArrowheads="1" noTextEdit="1"/>
          </p:cNvSpPr>
          <p:nvPr/>
        </p:nvSpPr>
        <p:spPr bwMode="auto">
          <a:xfrm>
            <a:off x="10044113" y="1628775"/>
            <a:ext cx="7448550" cy="4762500"/>
          </a:xfrm>
          <a:prstGeom prst="rect">
            <a:avLst/>
          </a:prstGeom>
          <a:noFill/>
          <a:ln w="9525">
            <a:noFill/>
            <a:miter lim="800000"/>
            <a:headEnd/>
            <a:tailEnd/>
          </a:ln>
        </p:spPr>
        <p:txBody>
          <a:bodyPr/>
          <a:lstStyle/>
          <a:p>
            <a:endParaRPr lang="fi-FI"/>
          </a:p>
        </p:txBody>
      </p:sp>
      <p:sp>
        <p:nvSpPr>
          <p:cNvPr id="55301" name="Rectangle 7"/>
          <p:cNvSpPr>
            <a:spLocks noChangeArrowheads="1"/>
          </p:cNvSpPr>
          <p:nvPr/>
        </p:nvSpPr>
        <p:spPr bwMode="auto">
          <a:xfrm>
            <a:off x="13757275" y="1795463"/>
            <a:ext cx="3451225" cy="3935412"/>
          </a:xfrm>
          <a:prstGeom prst="rect">
            <a:avLst/>
          </a:prstGeom>
          <a:solidFill>
            <a:srgbClr val="FFFFFF"/>
          </a:solidFill>
          <a:ln w="9525">
            <a:noFill/>
            <a:miter lim="800000"/>
            <a:headEnd/>
            <a:tailEnd/>
          </a:ln>
        </p:spPr>
        <p:txBody>
          <a:bodyPr/>
          <a:lstStyle/>
          <a:p>
            <a:endParaRPr lang="en-GB"/>
          </a:p>
        </p:txBody>
      </p:sp>
      <p:sp>
        <p:nvSpPr>
          <p:cNvPr id="55302" name="Freeform 8"/>
          <p:cNvSpPr>
            <a:spLocks noEditPoints="1"/>
          </p:cNvSpPr>
          <p:nvPr/>
        </p:nvSpPr>
        <p:spPr bwMode="auto">
          <a:xfrm>
            <a:off x="14187488" y="1790700"/>
            <a:ext cx="3021012" cy="3933825"/>
          </a:xfrm>
          <a:custGeom>
            <a:avLst/>
            <a:gdLst>
              <a:gd name="T0" fmla="*/ 2147483647 w 1903"/>
              <a:gd name="T1" fmla="*/ 0 h 2478"/>
              <a:gd name="T2" fmla="*/ 2147483647 w 1903"/>
              <a:gd name="T3" fmla="*/ 2147483647 h 2478"/>
              <a:gd name="T4" fmla="*/ 0 w 1903"/>
              <a:gd name="T5" fmla="*/ 2147483647 h 2478"/>
              <a:gd name="T6" fmla="*/ 0 w 1903"/>
              <a:gd name="T7" fmla="*/ 0 h 2478"/>
              <a:gd name="T8" fmla="*/ 2147483647 w 1903"/>
              <a:gd name="T9" fmla="*/ 0 h 2478"/>
              <a:gd name="T10" fmla="*/ 2147483647 w 1903"/>
              <a:gd name="T11" fmla="*/ 0 h 2478"/>
              <a:gd name="T12" fmla="*/ 2147483647 w 1903"/>
              <a:gd name="T13" fmla="*/ 2147483647 h 2478"/>
              <a:gd name="T14" fmla="*/ 2147483647 w 1903"/>
              <a:gd name="T15" fmla="*/ 2147483647 h 2478"/>
              <a:gd name="T16" fmla="*/ 2147483647 w 1903"/>
              <a:gd name="T17" fmla="*/ 0 h 2478"/>
              <a:gd name="T18" fmla="*/ 2147483647 w 1903"/>
              <a:gd name="T19" fmla="*/ 0 h 2478"/>
              <a:gd name="T20" fmla="*/ 2147483647 w 1903"/>
              <a:gd name="T21" fmla="*/ 0 h 2478"/>
              <a:gd name="T22" fmla="*/ 2147483647 w 1903"/>
              <a:gd name="T23" fmla="*/ 2147483647 h 2478"/>
              <a:gd name="T24" fmla="*/ 2147483647 w 1903"/>
              <a:gd name="T25" fmla="*/ 2147483647 h 2478"/>
              <a:gd name="T26" fmla="*/ 2147483647 w 1903"/>
              <a:gd name="T27" fmla="*/ 0 h 2478"/>
              <a:gd name="T28" fmla="*/ 2147483647 w 1903"/>
              <a:gd name="T29" fmla="*/ 0 h 2478"/>
              <a:gd name="T30" fmla="*/ 2147483647 w 1903"/>
              <a:gd name="T31" fmla="*/ 0 h 2478"/>
              <a:gd name="T32" fmla="*/ 2147483647 w 1903"/>
              <a:gd name="T33" fmla="*/ 2147483647 h 2478"/>
              <a:gd name="T34" fmla="*/ 2147483647 w 1903"/>
              <a:gd name="T35" fmla="*/ 2147483647 h 2478"/>
              <a:gd name="T36" fmla="*/ 2147483647 w 1903"/>
              <a:gd name="T37" fmla="*/ 0 h 2478"/>
              <a:gd name="T38" fmla="*/ 2147483647 w 1903"/>
              <a:gd name="T39" fmla="*/ 0 h 2478"/>
              <a:gd name="T40" fmla="*/ 2147483647 w 1903"/>
              <a:gd name="T41" fmla="*/ 0 h 2478"/>
              <a:gd name="T42" fmla="*/ 2147483647 w 1903"/>
              <a:gd name="T43" fmla="*/ 2147483647 h 2478"/>
              <a:gd name="T44" fmla="*/ 2147483647 w 1903"/>
              <a:gd name="T45" fmla="*/ 2147483647 h 2478"/>
              <a:gd name="T46" fmla="*/ 2147483647 w 1903"/>
              <a:gd name="T47" fmla="*/ 0 h 2478"/>
              <a:gd name="T48" fmla="*/ 2147483647 w 1903"/>
              <a:gd name="T49" fmla="*/ 0 h 2478"/>
              <a:gd name="T50" fmla="*/ 2147483647 w 1903"/>
              <a:gd name="T51" fmla="*/ 0 h 2478"/>
              <a:gd name="T52" fmla="*/ 2147483647 w 1903"/>
              <a:gd name="T53" fmla="*/ 2147483647 h 2478"/>
              <a:gd name="T54" fmla="*/ 2147483647 w 1903"/>
              <a:gd name="T55" fmla="*/ 2147483647 h 2478"/>
              <a:gd name="T56" fmla="*/ 2147483647 w 1903"/>
              <a:gd name="T57" fmla="*/ 0 h 2478"/>
              <a:gd name="T58" fmla="*/ 2147483647 w 1903"/>
              <a:gd name="T59" fmla="*/ 0 h 2478"/>
              <a:gd name="T60" fmla="*/ 2147483647 w 1903"/>
              <a:gd name="T61" fmla="*/ 0 h 2478"/>
              <a:gd name="T62" fmla="*/ 2147483647 w 1903"/>
              <a:gd name="T63" fmla="*/ 2147483647 h 2478"/>
              <a:gd name="T64" fmla="*/ 2147483647 w 1903"/>
              <a:gd name="T65" fmla="*/ 2147483647 h 2478"/>
              <a:gd name="T66" fmla="*/ 2147483647 w 1903"/>
              <a:gd name="T67" fmla="*/ 0 h 2478"/>
              <a:gd name="T68" fmla="*/ 2147483647 w 1903"/>
              <a:gd name="T69" fmla="*/ 0 h 2478"/>
              <a:gd name="T70" fmla="*/ 2147483647 w 1903"/>
              <a:gd name="T71" fmla="*/ 0 h 2478"/>
              <a:gd name="T72" fmla="*/ 2147483647 w 1903"/>
              <a:gd name="T73" fmla="*/ 2147483647 h 2478"/>
              <a:gd name="T74" fmla="*/ 2147483647 w 1903"/>
              <a:gd name="T75" fmla="*/ 2147483647 h 2478"/>
              <a:gd name="T76" fmla="*/ 2147483647 w 1903"/>
              <a:gd name="T77" fmla="*/ 0 h 2478"/>
              <a:gd name="T78" fmla="*/ 2147483647 w 1903"/>
              <a:gd name="T79" fmla="*/ 0 h 24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03"/>
              <a:gd name="T121" fmla="*/ 0 h 2478"/>
              <a:gd name="T122" fmla="*/ 1903 w 1903"/>
              <a:gd name="T123" fmla="*/ 2478 h 24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03" h="2478">
                <a:moveTo>
                  <a:pt x="7" y="0"/>
                </a:moveTo>
                <a:lnTo>
                  <a:pt x="7" y="2478"/>
                </a:lnTo>
                <a:lnTo>
                  <a:pt x="0" y="2478"/>
                </a:lnTo>
                <a:lnTo>
                  <a:pt x="0" y="0"/>
                </a:lnTo>
                <a:lnTo>
                  <a:pt x="7" y="0"/>
                </a:lnTo>
                <a:close/>
                <a:moveTo>
                  <a:pt x="278" y="0"/>
                </a:moveTo>
                <a:lnTo>
                  <a:pt x="278" y="2478"/>
                </a:lnTo>
                <a:lnTo>
                  <a:pt x="271" y="2478"/>
                </a:lnTo>
                <a:lnTo>
                  <a:pt x="271" y="0"/>
                </a:lnTo>
                <a:lnTo>
                  <a:pt x="278" y="0"/>
                </a:lnTo>
                <a:close/>
                <a:moveTo>
                  <a:pt x="548" y="0"/>
                </a:moveTo>
                <a:lnTo>
                  <a:pt x="548" y="2478"/>
                </a:lnTo>
                <a:lnTo>
                  <a:pt x="542" y="2478"/>
                </a:lnTo>
                <a:lnTo>
                  <a:pt x="542" y="0"/>
                </a:lnTo>
                <a:lnTo>
                  <a:pt x="548" y="0"/>
                </a:lnTo>
                <a:close/>
                <a:moveTo>
                  <a:pt x="819" y="0"/>
                </a:moveTo>
                <a:lnTo>
                  <a:pt x="819" y="2478"/>
                </a:lnTo>
                <a:lnTo>
                  <a:pt x="813" y="2478"/>
                </a:lnTo>
                <a:lnTo>
                  <a:pt x="813" y="0"/>
                </a:lnTo>
                <a:lnTo>
                  <a:pt x="819" y="0"/>
                </a:lnTo>
                <a:close/>
                <a:moveTo>
                  <a:pt x="1090" y="0"/>
                </a:moveTo>
                <a:lnTo>
                  <a:pt x="1090" y="2478"/>
                </a:lnTo>
                <a:lnTo>
                  <a:pt x="1083" y="2478"/>
                </a:lnTo>
                <a:lnTo>
                  <a:pt x="1083" y="0"/>
                </a:lnTo>
                <a:lnTo>
                  <a:pt x="1090" y="0"/>
                </a:lnTo>
                <a:close/>
                <a:moveTo>
                  <a:pt x="1361" y="0"/>
                </a:moveTo>
                <a:lnTo>
                  <a:pt x="1361" y="2478"/>
                </a:lnTo>
                <a:lnTo>
                  <a:pt x="1354" y="2478"/>
                </a:lnTo>
                <a:lnTo>
                  <a:pt x="1354" y="0"/>
                </a:lnTo>
                <a:lnTo>
                  <a:pt x="1361" y="0"/>
                </a:lnTo>
                <a:close/>
                <a:moveTo>
                  <a:pt x="1632" y="0"/>
                </a:moveTo>
                <a:lnTo>
                  <a:pt x="1632" y="2478"/>
                </a:lnTo>
                <a:lnTo>
                  <a:pt x="1625" y="2478"/>
                </a:lnTo>
                <a:lnTo>
                  <a:pt x="1625" y="0"/>
                </a:lnTo>
                <a:lnTo>
                  <a:pt x="1632" y="0"/>
                </a:lnTo>
                <a:close/>
                <a:moveTo>
                  <a:pt x="1903" y="0"/>
                </a:moveTo>
                <a:lnTo>
                  <a:pt x="1903" y="2478"/>
                </a:lnTo>
                <a:lnTo>
                  <a:pt x="1896" y="2478"/>
                </a:lnTo>
                <a:lnTo>
                  <a:pt x="1896" y="0"/>
                </a:lnTo>
                <a:lnTo>
                  <a:pt x="1903" y="0"/>
                </a:lnTo>
                <a:close/>
              </a:path>
            </a:pathLst>
          </a:custGeom>
          <a:solidFill>
            <a:srgbClr val="868686"/>
          </a:solidFill>
          <a:ln w="7" cap="flat">
            <a:solidFill>
              <a:srgbClr val="868686"/>
            </a:solidFill>
            <a:prstDash val="solid"/>
            <a:bevel/>
            <a:headEnd/>
            <a:tailEnd/>
          </a:ln>
        </p:spPr>
        <p:txBody>
          <a:bodyPr/>
          <a:lstStyle/>
          <a:p>
            <a:endParaRPr lang="fi-FI"/>
          </a:p>
        </p:txBody>
      </p:sp>
      <p:sp>
        <p:nvSpPr>
          <p:cNvPr id="55303" name="Freeform 9"/>
          <p:cNvSpPr>
            <a:spLocks noEditPoints="1"/>
          </p:cNvSpPr>
          <p:nvPr/>
        </p:nvSpPr>
        <p:spPr bwMode="auto">
          <a:xfrm>
            <a:off x="13757275" y="1935163"/>
            <a:ext cx="3009900" cy="3644900"/>
          </a:xfrm>
          <a:custGeom>
            <a:avLst/>
            <a:gdLst>
              <a:gd name="T0" fmla="*/ 0 w 1896"/>
              <a:gd name="T1" fmla="*/ 2147483647 h 2296"/>
              <a:gd name="T2" fmla="*/ 2147483647 w 1896"/>
              <a:gd name="T3" fmla="*/ 2147483647 h 2296"/>
              <a:gd name="T4" fmla="*/ 2147483647 w 1896"/>
              <a:gd name="T5" fmla="*/ 2147483647 h 2296"/>
              <a:gd name="T6" fmla="*/ 0 w 1896"/>
              <a:gd name="T7" fmla="*/ 2147483647 h 2296"/>
              <a:gd name="T8" fmla="*/ 0 w 1896"/>
              <a:gd name="T9" fmla="*/ 2147483647 h 2296"/>
              <a:gd name="T10" fmla="*/ 0 w 1896"/>
              <a:gd name="T11" fmla="*/ 2147483647 h 2296"/>
              <a:gd name="T12" fmla="*/ 2147483647 w 1896"/>
              <a:gd name="T13" fmla="*/ 2147483647 h 2296"/>
              <a:gd name="T14" fmla="*/ 2147483647 w 1896"/>
              <a:gd name="T15" fmla="*/ 2147483647 h 2296"/>
              <a:gd name="T16" fmla="*/ 0 w 1896"/>
              <a:gd name="T17" fmla="*/ 2147483647 h 2296"/>
              <a:gd name="T18" fmla="*/ 0 w 1896"/>
              <a:gd name="T19" fmla="*/ 2147483647 h 2296"/>
              <a:gd name="T20" fmla="*/ 0 w 1896"/>
              <a:gd name="T21" fmla="*/ 2147483647 h 2296"/>
              <a:gd name="T22" fmla="*/ 2147483647 w 1896"/>
              <a:gd name="T23" fmla="*/ 2147483647 h 2296"/>
              <a:gd name="T24" fmla="*/ 2147483647 w 1896"/>
              <a:gd name="T25" fmla="*/ 2147483647 h 2296"/>
              <a:gd name="T26" fmla="*/ 0 w 1896"/>
              <a:gd name="T27" fmla="*/ 2147483647 h 2296"/>
              <a:gd name="T28" fmla="*/ 0 w 1896"/>
              <a:gd name="T29" fmla="*/ 2147483647 h 2296"/>
              <a:gd name="T30" fmla="*/ 0 w 1896"/>
              <a:gd name="T31" fmla="*/ 2147483647 h 2296"/>
              <a:gd name="T32" fmla="*/ 2147483647 w 1896"/>
              <a:gd name="T33" fmla="*/ 2147483647 h 2296"/>
              <a:gd name="T34" fmla="*/ 2147483647 w 1896"/>
              <a:gd name="T35" fmla="*/ 2147483647 h 2296"/>
              <a:gd name="T36" fmla="*/ 0 w 1896"/>
              <a:gd name="T37" fmla="*/ 2147483647 h 2296"/>
              <a:gd name="T38" fmla="*/ 0 w 1896"/>
              <a:gd name="T39" fmla="*/ 2147483647 h 2296"/>
              <a:gd name="T40" fmla="*/ 0 w 1896"/>
              <a:gd name="T41" fmla="*/ 2147483647 h 2296"/>
              <a:gd name="T42" fmla="*/ 2147483647 w 1896"/>
              <a:gd name="T43" fmla="*/ 2147483647 h 2296"/>
              <a:gd name="T44" fmla="*/ 2147483647 w 1896"/>
              <a:gd name="T45" fmla="*/ 2147483647 h 2296"/>
              <a:gd name="T46" fmla="*/ 0 w 1896"/>
              <a:gd name="T47" fmla="*/ 2147483647 h 2296"/>
              <a:gd name="T48" fmla="*/ 0 w 1896"/>
              <a:gd name="T49" fmla="*/ 2147483647 h 2296"/>
              <a:gd name="T50" fmla="*/ 0 w 1896"/>
              <a:gd name="T51" fmla="*/ 2147483647 h 2296"/>
              <a:gd name="T52" fmla="*/ 2147483647 w 1896"/>
              <a:gd name="T53" fmla="*/ 2147483647 h 2296"/>
              <a:gd name="T54" fmla="*/ 2147483647 w 1896"/>
              <a:gd name="T55" fmla="*/ 2147483647 h 2296"/>
              <a:gd name="T56" fmla="*/ 0 w 1896"/>
              <a:gd name="T57" fmla="*/ 2147483647 h 2296"/>
              <a:gd name="T58" fmla="*/ 0 w 1896"/>
              <a:gd name="T59" fmla="*/ 2147483647 h 2296"/>
              <a:gd name="T60" fmla="*/ 0 w 1896"/>
              <a:gd name="T61" fmla="*/ 2147483647 h 2296"/>
              <a:gd name="T62" fmla="*/ 2147483647 w 1896"/>
              <a:gd name="T63" fmla="*/ 2147483647 h 2296"/>
              <a:gd name="T64" fmla="*/ 2147483647 w 1896"/>
              <a:gd name="T65" fmla="*/ 2147483647 h 2296"/>
              <a:gd name="T66" fmla="*/ 0 w 1896"/>
              <a:gd name="T67" fmla="*/ 2147483647 h 2296"/>
              <a:gd name="T68" fmla="*/ 0 w 1896"/>
              <a:gd name="T69" fmla="*/ 2147483647 h 2296"/>
              <a:gd name="T70" fmla="*/ 0 w 1896"/>
              <a:gd name="T71" fmla="*/ 0 h 2296"/>
              <a:gd name="T72" fmla="*/ 2147483647 w 1896"/>
              <a:gd name="T73" fmla="*/ 0 h 2296"/>
              <a:gd name="T74" fmla="*/ 2147483647 w 1896"/>
              <a:gd name="T75" fmla="*/ 2147483647 h 2296"/>
              <a:gd name="T76" fmla="*/ 0 w 1896"/>
              <a:gd name="T77" fmla="*/ 2147483647 h 2296"/>
              <a:gd name="T78" fmla="*/ 0 w 1896"/>
              <a:gd name="T79" fmla="*/ 0 h 22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96"/>
              <a:gd name="T121" fmla="*/ 0 h 2296"/>
              <a:gd name="T122" fmla="*/ 1896 w 1896"/>
              <a:gd name="T123" fmla="*/ 2296 h 22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96" h="2296">
                <a:moveTo>
                  <a:pt x="0" y="2167"/>
                </a:moveTo>
                <a:lnTo>
                  <a:pt x="1761" y="2167"/>
                </a:lnTo>
                <a:lnTo>
                  <a:pt x="1761" y="2296"/>
                </a:lnTo>
                <a:lnTo>
                  <a:pt x="0" y="2296"/>
                </a:lnTo>
                <a:lnTo>
                  <a:pt x="0" y="2167"/>
                </a:lnTo>
                <a:close/>
                <a:moveTo>
                  <a:pt x="0" y="1862"/>
                </a:moveTo>
                <a:lnTo>
                  <a:pt x="1084" y="1862"/>
                </a:lnTo>
                <a:lnTo>
                  <a:pt x="1084" y="1984"/>
                </a:lnTo>
                <a:lnTo>
                  <a:pt x="0" y="1984"/>
                </a:lnTo>
                <a:lnTo>
                  <a:pt x="0" y="1862"/>
                </a:lnTo>
                <a:close/>
                <a:moveTo>
                  <a:pt x="0" y="1551"/>
                </a:moveTo>
                <a:lnTo>
                  <a:pt x="542" y="1551"/>
                </a:lnTo>
                <a:lnTo>
                  <a:pt x="542" y="1673"/>
                </a:lnTo>
                <a:lnTo>
                  <a:pt x="0" y="1673"/>
                </a:lnTo>
                <a:lnTo>
                  <a:pt x="0" y="1551"/>
                </a:lnTo>
                <a:close/>
                <a:moveTo>
                  <a:pt x="0" y="1239"/>
                </a:moveTo>
                <a:lnTo>
                  <a:pt x="406" y="1239"/>
                </a:lnTo>
                <a:lnTo>
                  <a:pt x="406" y="1368"/>
                </a:lnTo>
                <a:lnTo>
                  <a:pt x="0" y="1368"/>
                </a:lnTo>
                <a:lnTo>
                  <a:pt x="0" y="1239"/>
                </a:lnTo>
                <a:close/>
                <a:moveTo>
                  <a:pt x="0" y="935"/>
                </a:moveTo>
                <a:lnTo>
                  <a:pt x="1896" y="935"/>
                </a:lnTo>
                <a:lnTo>
                  <a:pt x="1896" y="1056"/>
                </a:lnTo>
                <a:lnTo>
                  <a:pt x="0" y="1056"/>
                </a:lnTo>
                <a:lnTo>
                  <a:pt x="0" y="935"/>
                </a:lnTo>
                <a:close/>
                <a:moveTo>
                  <a:pt x="0" y="623"/>
                </a:moveTo>
                <a:lnTo>
                  <a:pt x="1084" y="623"/>
                </a:lnTo>
                <a:lnTo>
                  <a:pt x="1084" y="745"/>
                </a:lnTo>
                <a:lnTo>
                  <a:pt x="0" y="745"/>
                </a:lnTo>
                <a:lnTo>
                  <a:pt x="0" y="623"/>
                </a:lnTo>
                <a:close/>
                <a:moveTo>
                  <a:pt x="0" y="312"/>
                </a:moveTo>
                <a:lnTo>
                  <a:pt x="948" y="312"/>
                </a:lnTo>
                <a:lnTo>
                  <a:pt x="948" y="433"/>
                </a:lnTo>
                <a:lnTo>
                  <a:pt x="0" y="433"/>
                </a:lnTo>
                <a:lnTo>
                  <a:pt x="0" y="312"/>
                </a:lnTo>
                <a:close/>
                <a:moveTo>
                  <a:pt x="0" y="0"/>
                </a:moveTo>
                <a:lnTo>
                  <a:pt x="1761" y="0"/>
                </a:lnTo>
                <a:lnTo>
                  <a:pt x="1761" y="129"/>
                </a:lnTo>
                <a:lnTo>
                  <a:pt x="0" y="129"/>
                </a:lnTo>
                <a:lnTo>
                  <a:pt x="0" y="0"/>
                </a:lnTo>
                <a:close/>
              </a:path>
            </a:pathLst>
          </a:custGeom>
          <a:solidFill>
            <a:srgbClr val="4F81BD"/>
          </a:solidFill>
          <a:ln w="9525">
            <a:noFill/>
            <a:round/>
            <a:headEnd/>
            <a:tailEnd/>
          </a:ln>
        </p:spPr>
        <p:txBody>
          <a:bodyPr/>
          <a:lstStyle/>
          <a:p>
            <a:endParaRPr lang="fi-FI"/>
          </a:p>
        </p:txBody>
      </p:sp>
      <p:sp>
        <p:nvSpPr>
          <p:cNvPr id="55304" name="Rectangle 10"/>
          <p:cNvSpPr>
            <a:spLocks noChangeArrowheads="1"/>
          </p:cNvSpPr>
          <p:nvPr/>
        </p:nvSpPr>
        <p:spPr bwMode="auto">
          <a:xfrm>
            <a:off x="13763625" y="5719763"/>
            <a:ext cx="3438525" cy="11112"/>
          </a:xfrm>
          <a:prstGeom prst="rect">
            <a:avLst/>
          </a:prstGeom>
          <a:solidFill>
            <a:srgbClr val="868686"/>
          </a:solidFill>
          <a:ln w="7">
            <a:solidFill>
              <a:srgbClr val="868686"/>
            </a:solidFill>
            <a:bevel/>
            <a:headEnd/>
            <a:tailEnd/>
          </a:ln>
        </p:spPr>
        <p:txBody>
          <a:bodyPr/>
          <a:lstStyle/>
          <a:p>
            <a:endParaRPr lang="en-GB"/>
          </a:p>
        </p:txBody>
      </p:sp>
      <p:sp>
        <p:nvSpPr>
          <p:cNvPr id="55305" name="Freeform 11"/>
          <p:cNvSpPr>
            <a:spLocks noEditPoints="1"/>
          </p:cNvSpPr>
          <p:nvPr/>
        </p:nvSpPr>
        <p:spPr bwMode="auto">
          <a:xfrm>
            <a:off x="13757275" y="5724525"/>
            <a:ext cx="3451225" cy="76200"/>
          </a:xfrm>
          <a:custGeom>
            <a:avLst/>
            <a:gdLst>
              <a:gd name="T0" fmla="*/ 2147483647 w 2174"/>
              <a:gd name="T1" fmla="*/ 0 h 48"/>
              <a:gd name="T2" fmla="*/ 2147483647 w 2174"/>
              <a:gd name="T3" fmla="*/ 2147483647 h 48"/>
              <a:gd name="T4" fmla="*/ 0 w 2174"/>
              <a:gd name="T5" fmla="*/ 2147483647 h 48"/>
              <a:gd name="T6" fmla="*/ 0 w 2174"/>
              <a:gd name="T7" fmla="*/ 0 h 48"/>
              <a:gd name="T8" fmla="*/ 2147483647 w 2174"/>
              <a:gd name="T9" fmla="*/ 0 h 48"/>
              <a:gd name="T10" fmla="*/ 2147483647 w 2174"/>
              <a:gd name="T11" fmla="*/ 0 h 48"/>
              <a:gd name="T12" fmla="*/ 2147483647 w 2174"/>
              <a:gd name="T13" fmla="*/ 2147483647 h 48"/>
              <a:gd name="T14" fmla="*/ 2147483647 w 2174"/>
              <a:gd name="T15" fmla="*/ 2147483647 h 48"/>
              <a:gd name="T16" fmla="*/ 2147483647 w 2174"/>
              <a:gd name="T17" fmla="*/ 0 h 48"/>
              <a:gd name="T18" fmla="*/ 2147483647 w 2174"/>
              <a:gd name="T19" fmla="*/ 0 h 48"/>
              <a:gd name="T20" fmla="*/ 2147483647 w 2174"/>
              <a:gd name="T21" fmla="*/ 0 h 48"/>
              <a:gd name="T22" fmla="*/ 2147483647 w 2174"/>
              <a:gd name="T23" fmla="*/ 2147483647 h 48"/>
              <a:gd name="T24" fmla="*/ 2147483647 w 2174"/>
              <a:gd name="T25" fmla="*/ 2147483647 h 48"/>
              <a:gd name="T26" fmla="*/ 2147483647 w 2174"/>
              <a:gd name="T27" fmla="*/ 0 h 48"/>
              <a:gd name="T28" fmla="*/ 2147483647 w 2174"/>
              <a:gd name="T29" fmla="*/ 0 h 48"/>
              <a:gd name="T30" fmla="*/ 2147483647 w 2174"/>
              <a:gd name="T31" fmla="*/ 0 h 48"/>
              <a:gd name="T32" fmla="*/ 2147483647 w 2174"/>
              <a:gd name="T33" fmla="*/ 2147483647 h 48"/>
              <a:gd name="T34" fmla="*/ 2147483647 w 2174"/>
              <a:gd name="T35" fmla="*/ 2147483647 h 48"/>
              <a:gd name="T36" fmla="*/ 2147483647 w 2174"/>
              <a:gd name="T37" fmla="*/ 0 h 48"/>
              <a:gd name="T38" fmla="*/ 2147483647 w 2174"/>
              <a:gd name="T39" fmla="*/ 0 h 48"/>
              <a:gd name="T40" fmla="*/ 2147483647 w 2174"/>
              <a:gd name="T41" fmla="*/ 0 h 48"/>
              <a:gd name="T42" fmla="*/ 2147483647 w 2174"/>
              <a:gd name="T43" fmla="*/ 2147483647 h 48"/>
              <a:gd name="T44" fmla="*/ 2147483647 w 2174"/>
              <a:gd name="T45" fmla="*/ 2147483647 h 48"/>
              <a:gd name="T46" fmla="*/ 2147483647 w 2174"/>
              <a:gd name="T47" fmla="*/ 0 h 48"/>
              <a:gd name="T48" fmla="*/ 2147483647 w 2174"/>
              <a:gd name="T49" fmla="*/ 0 h 48"/>
              <a:gd name="T50" fmla="*/ 2147483647 w 2174"/>
              <a:gd name="T51" fmla="*/ 0 h 48"/>
              <a:gd name="T52" fmla="*/ 2147483647 w 2174"/>
              <a:gd name="T53" fmla="*/ 2147483647 h 48"/>
              <a:gd name="T54" fmla="*/ 2147483647 w 2174"/>
              <a:gd name="T55" fmla="*/ 2147483647 h 48"/>
              <a:gd name="T56" fmla="*/ 2147483647 w 2174"/>
              <a:gd name="T57" fmla="*/ 0 h 48"/>
              <a:gd name="T58" fmla="*/ 2147483647 w 2174"/>
              <a:gd name="T59" fmla="*/ 0 h 48"/>
              <a:gd name="T60" fmla="*/ 2147483647 w 2174"/>
              <a:gd name="T61" fmla="*/ 0 h 48"/>
              <a:gd name="T62" fmla="*/ 2147483647 w 2174"/>
              <a:gd name="T63" fmla="*/ 2147483647 h 48"/>
              <a:gd name="T64" fmla="*/ 2147483647 w 2174"/>
              <a:gd name="T65" fmla="*/ 2147483647 h 48"/>
              <a:gd name="T66" fmla="*/ 2147483647 w 2174"/>
              <a:gd name="T67" fmla="*/ 0 h 48"/>
              <a:gd name="T68" fmla="*/ 2147483647 w 2174"/>
              <a:gd name="T69" fmla="*/ 0 h 48"/>
              <a:gd name="T70" fmla="*/ 2147483647 w 2174"/>
              <a:gd name="T71" fmla="*/ 0 h 48"/>
              <a:gd name="T72" fmla="*/ 2147483647 w 2174"/>
              <a:gd name="T73" fmla="*/ 2147483647 h 48"/>
              <a:gd name="T74" fmla="*/ 2147483647 w 2174"/>
              <a:gd name="T75" fmla="*/ 2147483647 h 48"/>
              <a:gd name="T76" fmla="*/ 2147483647 w 2174"/>
              <a:gd name="T77" fmla="*/ 0 h 48"/>
              <a:gd name="T78" fmla="*/ 2147483647 w 2174"/>
              <a:gd name="T79" fmla="*/ 0 h 48"/>
              <a:gd name="T80" fmla="*/ 2147483647 w 2174"/>
              <a:gd name="T81" fmla="*/ 0 h 48"/>
              <a:gd name="T82" fmla="*/ 2147483647 w 2174"/>
              <a:gd name="T83" fmla="*/ 2147483647 h 48"/>
              <a:gd name="T84" fmla="*/ 2147483647 w 2174"/>
              <a:gd name="T85" fmla="*/ 2147483647 h 48"/>
              <a:gd name="T86" fmla="*/ 2147483647 w 2174"/>
              <a:gd name="T87" fmla="*/ 0 h 48"/>
              <a:gd name="T88" fmla="*/ 2147483647 w 2174"/>
              <a:gd name="T89" fmla="*/ 0 h 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74"/>
              <a:gd name="T136" fmla="*/ 0 h 48"/>
              <a:gd name="T137" fmla="*/ 2174 w 2174"/>
              <a:gd name="T138" fmla="*/ 48 h 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74" h="48">
                <a:moveTo>
                  <a:pt x="7" y="0"/>
                </a:moveTo>
                <a:lnTo>
                  <a:pt x="7" y="48"/>
                </a:lnTo>
                <a:lnTo>
                  <a:pt x="0" y="48"/>
                </a:lnTo>
                <a:lnTo>
                  <a:pt x="0" y="0"/>
                </a:lnTo>
                <a:lnTo>
                  <a:pt x="7" y="0"/>
                </a:lnTo>
                <a:close/>
                <a:moveTo>
                  <a:pt x="278" y="0"/>
                </a:moveTo>
                <a:lnTo>
                  <a:pt x="278" y="48"/>
                </a:lnTo>
                <a:lnTo>
                  <a:pt x="271" y="48"/>
                </a:lnTo>
                <a:lnTo>
                  <a:pt x="271" y="0"/>
                </a:lnTo>
                <a:lnTo>
                  <a:pt x="278" y="0"/>
                </a:lnTo>
                <a:close/>
                <a:moveTo>
                  <a:pt x="549" y="0"/>
                </a:moveTo>
                <a:lnTo>
                  <a:pt x="549" y="48"/>
                </a:lnTo>
                <a:lnTo>
                  <a:pt x="542" y="48"/>
                </a:lnTo>
                <a:lnTo>
                  <a:pt x="542" y="0"/>
                </a:lnTo>
                <a:lnTo>
                  <a:pt x="549" y="0"/>
                </a:lnTo>
                <a:close/>
                <a:moveTo>
                  <a:pt x="819" y="0"/>
                </a:moveTo>
                <a:lnTo>
                  <a:pt x="819" y="48"/>
                </a:lnTo>
                <a:lnTo>
                  <a:pt x="813" y="48"/>
                </a:lnTo>
                <a:lnTo>
                  <a:pt x="813" y="0"/>
                </a:lnTo>
                <a:lnTo>
                  <a:pt x="819" y="0"/>
                </a:lnTo>
                <a:close/>
                <a:moveTo>
                  <a:pt x="1090" y="0"/>
                </a:moveTo>
                <a:lnTo>
                  <a:pt x="1090" y="48"/>
                </a:lnTo>
                <a:lnTo>
                  <a:pt x="1084" y="48"/>
                </a:lnTo>
                <a:lnTo>
                  <a:pt x="1084" y="0"/>
                </a:lnTo>
                <a:lnTo>
                  <a:pt x="1090" y="0"/>
                </a:lnTo>
                <a:close/>
                <a:moveTo>
                  <a:pt x="1361" y="0"/>
                </a:moveTo>
                <a:lnTo>
                  <a:pt x="1361" y="48"/>
                </a:lnTo>
                <a:lnTo>
                  <a:pt x="1354" y="48"/>
                </a:lnTo>
                <a:lnTo>
                  <a:pt x="1354" y="0"/>
                </a:lnTo>
                <a:lnTo>
                  <a:pt x="1361" y="0"/>
                </a:lnTo>
                <a:close/>
                <a:moveTo>
                  <a:pt x="1632" y="0"/>
                </a:moveTo>
                <a:lnTo>
                  <a:pt x="1632" y="48"/>
                </a:lnTo>
                <a:lnTo>
                  <a:pt x="1625" y="48"/>
                </a:lnTo>
                <a:lnTo>
                  <a:pt x="1625" y="0"/>
                </a:lnTo>
                <a:lnTo>
                  <a:pt x="1632" y="0"/>
                </a:lnTo>
                <a:close/>
                <a:moveTo>
                  <a:pt x="1903" y="0"/>
                </a:moveTo>
                <a:lnTo>
                  <a:pt x="1903" y="48"/>
                </a:lnTo>
                <a:lnTo>
                  <a:pt x="1896" y="48"/>
                </a:lnTo>
                <a:lnTo>
                  <a:pt x="1896" y="0"/>
                </a:lnTo>
                <a:lnTo>
                  <a:pt x="1903" y="0"/>
                </a:lnTo>
                <a:close/>
                <a:moveTo>
                  <a:pt x="2174" y="0"/>
                </a:moveTo>
                <a:lnTo>
                  <a:pt x="2174" y="48"/>
                </a:lnTo>
                <a:lnTo>
                  <a:pt x="2167" y="48"/>
                </a:lnTo>
                <a:lnTo>
                  <a:pt x="2167" y="0"/>
                </a:lnTo>
                <a:lnTo>
                  <a:pt x="2174" y="0"/>
                </a:lnTo>
                <a:close/>
              </a:path>
            </a:pathLst>
          </a:custGeom>
          <a:solidFill>
            <a:srgbClr val="868686"/>
          </a:solidFill>
          <a:ln w="7" cap="flat">
            <a:solidFill>
              <a:srgbClr val="868686"/>
            </a:solidFill>
            <a:prstDash val="solid"/>
            <a:bevel/>
            <a:headEnd/>
            <a:tailEnd/>
          </a:ln>
        </p:spPr>
        <p:txBody>
          <a:bodyPr/>
          <a:lstStyle/>
          <a:p>
            <a:endParaRPr lang="fi-FI"/>
          </a:p>
        </p:txBody>
      </p:sp>
      <p:sp>
        <p:nvSpPr>
          <p:cNvPr id="55306" name="Rectangle 12"/>
          <p:cNvSpPr>
            <a:spLocks noChangeArrowheads="1"/>
          </p:cNvSpPr>
          <p:nvPr/>
        </p:nvSpPr>
        <p:spPr bwMode="auto">
          <a:xfrm>
            <a:off x="13757275" y="1790700"/>
            <a:ext cx="11113" cy="3933825"/>
          </a:xfrm>
          <a:prstGeom prst="rect">
            <a:avLst/>
          </a:prstGeom>
          <a:solidFill>
            <a:srgbClr val="868686"/>
          </a:solidFill>
          <a:ln w="7">
            <a:solidFill>
              <a:srgbClr val="868686"/>
            </a:solidFill>
            <a:bevel/>
            <a:headEnd/>
            <a:tailEnd/>
          </a:ln>
        </p:spPr>
        <p:txBody>
          <a:bodyPr/>
          <a:lstStyle/>
          <a:p>
            <a:endParaRPr lang="en-GB"/>
          </a:p>
        </p:txBody>
      </p:sp>
      <p:sp>
        <p:nvSpPr>
          <p:cNvPr id="55307" name="Freeform 13"/>
          <p:cNvSpPr>
            <a:spLocks noEditPoints="1"/>
          </p:cNvSpPr>
          <p:nvPr/>
        </p:nvSpPr>
        <p:spPr bwMode="auto">
          <a:xfrm>
            <a:off x="13687425" y="1784350"/>
            <a:ext cx="76200" cy="3946525"/>
          </a:xfrm>
          <a:custGeom>
            <a:avLst/>
            <a:gdLst>
              <a:gd name="T0" fmla="*/ 0 w 48"/>
              <a:gd name="T1" fmla="*/ 2147483647 h 2486"/>
              <a:gd name="T2" fmla="*/ 2147483647 w 48"/>
              <a:gd name="T3" fmla="*/ 2147483647 h 2486"/>
              <a:gd name="T4" fmla="*/ 2147483647 w 48"/>
              <a:gd name="T5" fmla="*/ 2147483647 h 2486"/>
              <a:gd name="T6" fmla="*/ 0 w 48"/>
              <a:gd name="T7" fmla="*/ 2147483647 h 2486"/>
              <a:gd name="T8" fmla="*/ 0 w 48"/>
              <a:gd name="T9" fmla="*/ 2147483647 h 2486"/>
              <a:gd name="T10" fmla="*/ 0 w 48"/>
              <a:gd name="T11" fmla="*/ 2147483647 h 2486"/>
              <a:gd name="T12" fmla="*/ 2147483647 w 48"/>
              <a:gd name="T13" fmla="*/ 2147483647 h 2486"/>
              <a:gd name="T14" fmla="*/ 2147483647 w 48"/>
              <a:gd name="T15" fmla="*/ 2147483647 h 2486"/>
              <a:gd name="T16" fmla="*/ 0 w 48"/>
              <a:gd name="T17" fmla="*/ 2147483647 h 2486"/>
              <a:gd name="T18" fmla="*/ 0 w 48"/>
              <a:gd name="T19" fmla="*/ 2147483647 h 2486"/>
              <a:gd name="T20" fmla="*/ 0 w 48"/>
              <a:gd name="T21" fmla="*/ 2147483647 h 2486"/>
              <a:gd name="T22" fmla="*/ 2147483647 w 48"/>
              <a:gd name="T23" fmla="*/ 2147483647 h 2486"/>
              <a:gd name="T24" fmla="*/ 2147483647 w 48"/>
              <a:gd name="T25" fmla="*/ 2147483647 h 2486"/>
              <a:gd name="T26" fmla="*/ 0 w 48"/>
              <a:gd name="T27" fmla="*/ 2147483647 h 2486"/>
              <a:gd name="T28" fmla="*/ 0 w 48"/>
              <a:gd name="T29" fmla="*/ 2147483647 h 2486"/>
              <a:gd name="T30" fmla="*/ 0 w 48"/>
              <a:gd name="T31" fmla="*/ 2147483647 h 2486"/>
              <a:gd name="T32" fmla="*/ 2147483647 w 48"/>
              <a:gd name="T33" fmla="*/ 2147483647 h 2486"/>
              <a:gd name="T34" fmla="*/ 2147483647 w 48"/>
              <a:gd name="T35" fmla="*/ 2147483647 h 2486"/>
              <a:gd name="T36" fmla="*/ 0 w 48"/>
              <a:gd name="T37" fmla="*/ 2147483647 h 2486"/>
              <a:gd name="T38" fmla="*/ 0 w 48"/>
              <a:gd name="T39" fmla="*/ 2147483647 h 2486"/>
              <a:gd name="T40" fmla="*/ 0 w 48"/>
              <a:gd name="T41" fmla="*/ 2147483647 h 2486"/>
              <a:gd name="T42" fmla="*/ 2147483647 w 48"/>
              <a:gd name="T43" fmla="*/ 2147483647 h 2486"/>
              <a:gd name="T44" fmla="*/ 2147483647 w 48"/>
              <a:gd name="T45" fmla="*/ 2147483647 h 2486"/>
              <a:gd name="T46" fmla="*/ 0 w 48"/>
              <a:gd name="T47" fmla="*/ 2147483647 h 2486"/>
              <a:gd name="T48" fmla="*/ 0 w 48"/>
              <a:gd name="T49" fmla="*/ 2147483647 h 2486"/>
              <a:gd name="T50" fmla="*/ 0 w 48"/>
              <a:gd name="T51" fmla="*/ 2147483647 h 2486"/>
              <a:gd name="T52" fmla="*/ 2147483647 w 48"/>
              <a:gd name="T53" fmla="*/ 2147483647 h 2486"/>
              <a:gd name="T54" fmla="*/ 2147483647 w 48"/>
              <a:gd name="T55" fmla="*/ 2147483647 h 2486"/>
              <a:gd name="T56" fmla="*/ 0 w 48"/>
              <a:gd name="T57" fmla="*/ 2147483647 h 2486"/>
              <a:gd name="T58" fmla="*/ 0 w 48"/>
              <a:gd name="T59" fmla="*/ 2147483647 h 2486"/>
              <a:gd name="T60" fmla="*/ 0 w 48"/>
              <a:gd name="T61" fmla="*/ 2147483647 h 2486"/>
              <a:gd name="T62" fmla="*/ 2147483647 w 48"/>
              <a:gd name="T63" fmla="*/ 2147483647 h 2486"/>
              <a:gd name="T64" fmla="*/ 2147483647 w 48"/>
              <a:gd name="T65" fmla="*/ 2147483647 h 2486"/>
              <a:gd name="T66" fmla="*/ 0 w 48"/>
              <a:gd name="T67" fmla="*/ 2147483647 h 2486"/>
              <a:gd name="T68" fmla="*/ 0 w 48"/>
              <a:gd name="T69" fmla="*/ 2147483647 h 2486"/>
              <a:gd name="T70" fmla="*/ 0 w 48"/>
              <a:gd name="T71" fmla="*/ 2147483647 h 2486"/>
              <a:gd name="T72" fmla="*/ 2147483647 w 48"/>
              <a:gd name="T73" fmla="*/ 2147483647 h 2486"/>
              <a:gd name="T74" fmla="*/ 2147483647 w 48"/>
              <a:gd name="T75" fmla="*/ 2147483647 h 2486"/>
              <a:gd name="T76" fmla="*/ 0 w 48"/>
              <a:gd name="T77" fmla="*/ 2147483647 h 2486"/>
              <a:gd name="T78" fmla="*/ 0 w 48"/>
              <a:gd name="T79" fmla="*/ 2147483647 h 2486"/>
              <a:gd name="T80" fmla="*/ 0 w 48"/>
              <a:gd name="T81" fmla="*/ 0 h 2486"/>
              <a:gd name="T82" fmla="*/ 2147483647 w 48"/>
              <a:gd name="T83" fmla="*/ 0 h 2486"/>
              <a:gd name="T84" fmla="*/ 2147483647 w 48"/>
              <a:gd name="T85" fmla="*/ 2147483647 h 2486"/>
              <a:gd name="T86" fmla="*/ 0 w 48"/>
              <a:gd name="T87" fmla="*/ 2147483647 h 2486"/>
              <a:gd name="T88" fmla="*/ 0 w 48"/>
              <a:gd name="T89" fmla="*/ 0 h 24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8"/>
              <a:gd name="T136" fmla="*/ 0 h 2486"/>
              <a:gd name="T137" fmla="*/ 48 w 48"/>
              <a:gd name="T138" fmla="*/ 2486 h 24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8" h="2486">
                <a:moveTo>
                  <a:pt x="0" y="2479"/>
                </a:moveTo>
                <a:lnTo>
                  <a:pt x="48" y="2479"/>
                </a:lnTo>
                <a:lnTo>
                  <a:pt x="48" y="2486"/>
                </a:lnTo>
                <a:lnTo>
                  <a:pt x="0" y="2486"/>
                </a:lnTo>
                <a:lnTo>
                  <a:pt x="0" y="2479"/>
                </a:lnTo>
                <a:close/>
                <a:moveTo>
                  <a:pt x="0" y="2167"/>
                </a:moveTo>
                <a:lnTo>
                  <a:pt x="48" y="2167"/>
                </a:lnTo>
                <a:lnTo>
                  <a:pt x="48" y="2174"/>
                </a:lnTo>
                <a:lnTo>
                  <a:pt x="0" y="2174"/>
                </a:lnTo>
                <a:lnTo>
                  <a:pt x="0" y="2167"/>
                </a:lnTo>
                <a:close/>
                <a:moveTo>
                  <a:pt x="0" y="1862"/>
                </a:moveTo>
                <a:lnTo>
                  <a:pt x="48" y="1862"/>
                </a:lnTo>
                <a:lnTo>
                  <a:pt x="48" y="1869"/>
                </a:lnTo>
                <a:lnTo>
                  <a:pt x="0" y="1869"/>
                </a:lnTo>
                <a:lnTo>
                  <a:pt x="0" y="1862"/>
                </a:lnTo>
                <a:close/>
                <a:moveTo>
                  <a:pt x="0" y="1551"/>
                </a:moveTo>
                <a:lnTo>
                  <a:pt x="48" y="1551"/>
                </a:lnTo>
                <a:lnTo>
                  <a:pt x="48" y="1558"/>
                </a:lnTo>
                <a:lnTo>
                  <a:pt x="0" y="1558"/>
                </a:lnTo>
                <a:lnTo>
                  <a:pt x="0" y="1551"/>
                </a:lnTo>
                <a:close/>
                <a:moveTo>
                  <a:pt x="0" y="1239"/>
                </a:moveTo>
                <a:lnTo>
                  <a:pt x="48" y="1239"/>
                </a:lnTo>
                <a:lnTo>
                  <a:pt x="48" y="1246"/>
                </a:lnTo>
                <a:lnTo>
                  <a:pt x="0" y="1246"/>
                </a:lnTo>
                <a:lnTo>
                  <a:pt x="0" y="1239"/>
                </a:lnTo>
                <a:close/>
                <a:moveTo>
                  <a:pt x="0" y="928"/>
                </a:moveTo>
                <a:lnTo>
                  <a:pt x="48" y="928"/>
                </a:lnTo>
                <a:lnTo>
                  <a:pt x="48" y="935"/>
                </a:lnTo>
                <a:lnTo>
                  <a:pt x="0" y="935"/>
                </a:lnTo>
                <a:lnTo>
                  <a:pt x="0" y="928"/>
                </a:lnTo>
                <a:close/>
                <a:moveTo>
                  <a:pt x="0" y="623"/>
                </a:moveTo>
                <a:lnTo>
                  <a:pt x="48" y="623"/>
                </a:lnTo>
                <a:lnTo>
                  <a:pt x="48" y="630"/>
                </a:lnTo>
                <a:lnTo>
                  <a:pt x="0" y="630"/>
                </a:lnTo>
                <a:lnTo>
                  <a:pt x="0" y="623"/>
                </a:lnTo>
                <a:close/>
                <a:moveTo>
                  <a:pt x="0" y="312"/>
                </a:moveTo>
                <a:lnTo>
                  <a:pt x="48" y="312"/>
                </a:lnTo>
                <a:lnTo>
                  <a:pt x="48" y="318"/>
                </a:lnTo>
                <a:lnTo>
                  <a:pt x="0" y="318"/>
                </a:lnTo>
                <a:lnTo>
                  <a:pt x="0" y="312"/>
                </a:lnTo>
                <a:close/>
                <a:moveTo>
                  <a:pt x="0" y="0"/>
                </a:moveTo>
                <a:lnTo>
                  <a:pt x="48" y="0"/>
                </a:lnTo>
                <a:lnTo>
                  <a:pt x="48" y="7"/>
                </a:lnTo>
                <a:lnTo>
                  <a:pt x="0" y="7"/>
                </a:lnTo>
                <a:lnTo>
                  <a:pt x="0" y="0"/>
                </a:lnTo>
                <a:close/>
              </a:path>
            </a:pathLst>
          </a:custGeom>
          <a:solidFill>
            <a:srgbClr val="868686"/>
          </a:solidFill>
          <a:ln w="7" cap="flat">
            <a:solidFill>
              <a:srgbClr val="868686"/>
            </a:solidFill>
            <a:prstDash val="solid"/>
            <a:bevel/>
            <a:headEnd/>
            <a:tailEnd/>
          </a:ln>
        </p:spPr>
        <p:txBody>
          <a:bodyPr/>
          <a:lstStyle/>
          <a:p>
            <a:endParaRPr lang="fi-FI"/>
          </a:p>
        </p:txBody>
      </p:sp>
      <p:sp>
        <p:nvSpPr>
          <p:cNvPr id="55308" name="Rectangle 14"/>
          <p:cNvSpPr>
            <a:spLocks noChangeArrowheads="1"/>
          </p:cNvSpPr>
          <p:nvPr/>
        </p:nvSpPr>
        <p:spPr bwMode="auto">
          <a:xfrm>
            <a:off x="13704888" y="5943600"/>
            <a:ext cx="236537" cy="342900"/>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0</a:t>
            </a:r>
            <a:endParaRPr lang="fi-FI"/>
          </a:p>
        </p:txBody>
      </p:sp>
      <p:sp>
        <p:nvSpPr>
          <p:cNvPr id="55309" name="Rectangle 15"/>
          <p:cNvSpPr>
            <a:spLocks noChangeArrowheads="1"/>
          </p:cNvSpPr>
          <p:nvPr/>
        </p:nvSpPr>
        <p:spPr bwMode="auto">
          <a:xfrm>
            <a:off x="14135100" y="5943600"/>
            <a:ext cx="236538" cy="342900"/>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2</a:t>
            </a:r>
            <a:endParaRPr lang="fi-FI"/>
          </a:p>
        </p:txBody>
      </p:sp>
      <p:sp>
        <p:nvSpPr>
          <p:cNvPr id="55310" name="Rectangle 16"/>
          <p:cNvSpPr>
            <a:spLocks noChangeArrowheads="1"/>
          </p:cNvSpPr>
          <p:nvPr/>
        </p:nvSpPr>
        <p:spPr bwMode="auto">
          <a:xfrm>
            <a:off x="14565313" y="5943600"/>
            <a:ext cx="236537" cy="342900"/>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4</a:t>
            </a:r>
            <a:endParaRPr lang="fi-FI"/>
          </a:p>
        </p:txBody>
      </p:sp>
      <p:sp>
        <p:nvSpPr>
          <p:cNvPr id="55311" name="Rectangle 17"/>
          <p:cNvSpPr>
            <a:spLocks noChangeArrowheads="1"/>
          </p:cNvSpPr>
          <p:nvPr/>
        </p:nvSpPr>
        <p:spPr bwMode="auto">
          <a:xfrm>
            <a:off x="14995525" y="5943600"/>
            <a:ext cx="236538" cy="342900"/>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6</a:t>
            </a:r>
            <a:endParaRPr lang="fi-FI"/>
          </a:p>
        </p:txBody>
      </p:sp>
      <p:sp>
        <p:nvSpPr>
          <p:cNvPr id="55312" name="Rectangle 18"/>
          <p:cNvSpPr>
            <a:spLocks noChangeArrowheads="1"/>
          </p:cNvSpPr>
          <p:nvPr/>
        </p:nvSpPr>
        <p:spPr bwMode="auto">
          <a:xfrm>
            <a:off x="15427325" y="5943600"/>
            <a:ext cx="236538" cy="342900"/>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8</a:t>
            </a:r>
            <a:endParaRPr lang="fi-FI"/>
          </a:p>
        </p:txBody>
      </p:sp>
      <p:sp>
        <p:nvSpPr>
          <p:cNvPr id="55313" name="Rectangle 19"/>
          <p:cNvSpPr>
            <a:spLocks noChangeArrowheads="1"/>
          </p:cNvSpPr>
          <p:nvPr/>
        </p:nvSpPr>
        <p:spPr bwMode="auto">
          <a:xfrm>
            <a:off x="15792450" y="5943600"/>
            <a:ext cx="342900" cy="342900"/>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10</a:t>
            </a:r>
            <a:endParaRPr lang="fi-FI"/>
          </a:p>
        </p:txBody>
      </p:sp>
      <p:sp>
        <p:nvSpPr>
          <p:cNvPr id="55314" name="Rectangle 20"/>
          <p:cNvSpPr>
            <a:spLocks noChangeArrowheads="1"/>
          </p:cNvSpPr>
          <p:nvPr/>
        </p:nvSpPr>
        <p:spPr bwMode="auto">
          <a:xfrm>
            <a:off x="16222663" y="5943600"/>
            <a:ext cx="344487" cy="342900"/>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12</a:t>
            </a:r>
            <a:endParaRPr lang="fi-FI"/>
          </a:p>
        </p:txBody>
      </p:sp>
      <p:sp>
        <p:nvSpPr>
          <p:cNvPr id="55315" name="Rectangle 21"/>
          <p:cNvSpPr>
            <a:spLocks noChangeArrowheads="1"/>
          </p:cNvSpPr>
          <p:nvPr/>
        </p:nvSpPr>
        <p:spPr bwMode="auto">
          <a:xfrm>
            <a:off x="16654463" y="5943600"/>
            <a:ext cx="344487" cy="342900"/>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14</a:t>
            </a:r>
            <a:endParaRPr lang="fi-FI"/>
          </a:p>
        </p:txBody>
      </p:sp>
      <p:sp>
        <p:nvSpPr>
          <p:cNvPr id="55316" name="Rectangle 22"/>
          <p:cNvSpPr>
            <a:spLocks noChangeArrowheads="1"/>
          </p:cNvSpPr>
          <p:nvPr/>
        </p:nvSpPr>
        <p:spPr bwMode="auto">
          <a:xfrm>
            <a:off x="17084675" y="5943600"/>
            <a:ext cx="342900" cy="342900"/>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16</a:t>
            </a:r>
            <a:endParaRPr lang="fi-FI"/>
          </a:p>
        </p:txBody>
      </p:sp>
      <p:sp>
        <p:nvSpPr>
          <p:cNvPr id="55317" name="Rectangle 23"/>
          <p:cNvSpPr>
            <a:spLocks noChangeArrowheads="1"/>
          </p:cNvSpPr>
          <p:nvPr/>
        </p:nvSpPr>
        <p:spPr bwMode="auto">
          <a:xfrm>
            <a:off x="12199938" y="5332413"/>
            <a:ext cx="1462087" cy="342900"/>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Reflection (13)</a:t>
            </a:r>
            <a:endParaRPr lang="fi-FI"/>
          </a:p>
        </p:txBody>
      </p:sp>
      <p:sp>
        <p:nvSpPr>
          <p:cNvPr id="55318" name="Rectangle 24"/>
          <p:cNvSpPr>
            <a:spLocks noChangeArrowheads="1"/>
          </p:cNvSpPr>
          <p:nvPr/>
        </p:nvSpPr>
        <p:spPr bwMode="auto">
          <a:xfrm>
            <a:off x="10223500" y="4840288"/>
            <a:ext cx="3429000" cy="344487"/>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Consuming educational research (8)</a:t>
            </a:r>
            <a:endParaRPr lang="fi-FI"/>
          </a:p>
        </p:txBody>
      </p:sp>
      <p:sp>
        <p:nvSpPr>
          <p:cNvPr id="55319" name="Rectangle 25"/>
          <p:cNvSpPr>
            <a:spLocks noChangeArrowheads="1"/>
          </p:cNvSpPr>
          <p:nvPr/>
        </p:nvSpPr>
        <p:spPr bwMode="auto">
          <a:xfrm>
            <a:off x="10328275" y="4348163"/>
            <a:ext cx="3321050" cy="344487"/>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Producing educational research (4)</a:t>
            </a:r>
            <a:endParaRPr lang="fi-FI"/>
          </a:p>
        </p:txBody>
      </p:sp>
      <p:sp>
        <p:nvSpPr>
          <p:cNvPr id="55320" name="Rectangle 26"/>
          <p:cNvSpPr>
            <a:spLocks noChangeArrowheads="1"/>
          </p:cNvSpPr>
          <p:nvPr/>
        </p:nvSpPr>
        <p:spPr bwMode="auto">
          <a:xfrm>
            <a:off x="11279188" y="3857625"/>
            <a:ext cx="2363787" cy="342900"/>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Use of ICT in learning (3)</a:t>
            </a:r>
            <a:endParaRPr lang="fi-FI"/>
          </a:p>
        </p:txBody>
      </p:sp>
      <p:sp>
        <p:nvSpPr>
          <p:cNvPr id="55321" name="Rectangle 27"/>
          <p:cNvSpPr>
            <a:spLocks noChangeArrowheads="1"/>
          </p:cNvSpPr>
          <p:nvPr/>
        </p:nvSpPr>
        <p:spPr bwMode="auto">
          <a:xfrm>
            <a:off x="11261725" y="3365500"/>
            <a:ext cx="774700" cy="344488"/>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School </a:t>
            </a:r>
            <a:endParaRPr lang="fi-FI"/>
          </a:p>
        </p:txBody>
      </p:sp>
      <p:sp>
        <p:nvSpPr>
          <p:cNvPr id="55322" name="Rectangle 28"/>
          <p:cNvSpPr>
            <a:spLocks noChangeArrowheads="1"/>
          </p:cNvSpPr>
          <p:nvPr/>
        </p:nvSpPr>
        <p:spPr bwMode="auto">
          <a:xfrm>
            <a:off x="11917363" y="3365500"/>
            <a:ext cx="225425" cy="344488"/>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a:t>
            </a:r>
            <a:endParaRPr lang="fi-FI"/>
          </a:p>
        </p:txBody>
      </p:sp>
      <p:sp>
        <p:nvSpPr>
          <p:cNvPr id="55323" name="Rectangle 29"/>
          <p:cNvSpPr>
            <a:spLocks noChangeArrowheads="1"/>
          </p:cNvSpPr>
          <p:nvPr/>
        </p:nvSpPr>
        <p:spPr bwMode="auto">
          <a:xfrm>
            <a:off x="12088813" y="3365500"/>
            <a:ext cx="1558925" cy="344488"/>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society link (14)</a:t>
            </a:r>
            <a:endParaRPr lang="fi-FI"/>
          </a:p>
        </p:txBody>
      </p:sp>
      <p:sp>
        <p:nvSpPr>
          <p:cNvPr id="55324" name="Rectangle 30"/>
          <p:cNvSpPr>
            <a:spLocks noChangeArrowheads="1"/>
          </p:cNvSpPr>
          <p:nvPr/>
        </p:nvSpPr>
        <p:spPr bwMode="auto">
          <a:xfrm>
            <a:off x="10718800" y="2873375"/>
            <a:ext cx="2933700" cy="344488"/>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Different needs of students (8)</a:t>
            </a:r>
            <a:endParaRPr lang="fi-FI"/>
          </a:p>
        </p:txBody>
      </p:sp>
      <p:sp>
        <p:nvSpPr>
          <p:cNvPr id="55325" name="Rectangle 31"/>
          <p:cNvSpPr>
            <a:spLocks noChangeArrowheads="1"/>
          </p:cNvSpPr>
          <p:nvPr/>
        </p:nvSpPr>
        <p:spPr bwMode="auto">
          <a:xfrm>
            <a:off x="11449050" y="2382838"/>
            <a:ext cx="2203450" cy="342900"/>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Learning of a group (7)</a:t>
            </a:r>
            <a:endParaRPr lang="fi-FI"/>
          </a:p>
        </p:txBody>
      </p:sp>
      <p:sp>
        <p:nvSpPr>
          <p:cNvPr id="55326" name="Rectangle 32"/>
          <p:cNvSpPr>
            <a:spLocks noChangeArrowheads="1"/>
          </p:cNvSpPr>
          <p:nvPr/>
        </p:nvSpPr>
        <p:spPr bwMode="auto">
          <a:xfrm>
            <a:off x="10850563" y="1890713"/>
            <a:ext cx="2784475" cy="344487"/>
          </a:xfrm>
          <a:prstGeom prst="rect">
            <a:avLst/>
          </a:prstGeom>
          <a:noFill/>
          <a:ln w="9525">
            <a:noFill/>
            <a:miter lim="800000"/>
            <a:headEnd/>
            <a:tailEnd/>
          </a:ln>
        </p:spPr>
        <p:txBody>
          <a:bodyPr wrap="none" lIns="0" tIns="0" rIns="0" bIns="0">
            <a:spAutoFit/>
          </a:bodyPr>
          <a:lstStyle/>
          <a:p>
            <a:r>
              <a:rPr lang="fi-FI" sz="1800">
                <a:solidFill>
                  <a:srgbClr val="000000"/>
                </a:solidFill>
                <a:latin typeface="Calibri" pitchFamily="34" charset="0"/>
              </a:rPr>
              <a:t>Learning of an individual (13)</a:t>
            </a:r>
            <a:endParaRPr lang="fi-FI"/>
          </a:p>
        </p:txBody>
      </p:sp>
      <p:sp>
        <p:nvSpPr>
          <p:cNvPr id="55327" name="Rectangle 33"/>
          <p:cNvSpPr>
            <a:spLocks noChangeArrowheads="1"/>
          </p:cNvSpPr>
          <p:nvPr/>
        </p:nvSpPr>
        <p:spPr bwMode="auto">
          <a:xfrm>
            <a:off x="2551113" y="2128838"/>
            <a:ext cx="4221162" cy="3165475"/>
          </a:xfrm>
          <a:prstGeom prst="rect">
            <a:avLst/>
          </a:prstGeom>
          <a:solidFill>
            <a:srgbClr val="FFFFFF"/>
          </a:solidFill>
          <a:ln w="9525">
            <a:noFill/>
            <a:miter lim="800000"/>
            <a:headEnd/>
            <a:tailEnd/>
          </a:ln>
        </p:spPr>
        <p:txBody>
          <a:bodyPr/>
          <a:lstStyle/>
          <a:p>
            <a:endParaRPr lang="en-GB"/>
          </a:p>
        </p:txBody>
      </p:sp>
      <p:sp>
        <p:nvSpPr>
          <p:cNvPr id="55328" name="Freeform 34"/>
          <p:cNvSpPr>
            <a:spLocks noEditPoints="1"/>
          </p:cNvSpPr>
          <p:nvPr/>
        </p:nvSpPr>
        <p:spPr bwMode="auto">
          <a:xfrm>
            <a:off x="3592513" y="2120900"/>
            <a:ext cx="3165475" cy="3152775"/>
          </a:xfrm>
          <a:custGeom>
            <a:avLst/>
            <a:gdLst>
              <a:gd name="T0" fmla="*/ 9 w 1994"/>
              <a:gd name="T1" fmla="*/ 0 h 1986"/>
              <a:gd name="T2" fmla="*/ 9 w 1994"/>
              <a:gd name="T3" fmla="*/ 1986 h 1986"/>
              <a:gd name="T4" fmla="*/ 0 w 1994"/>
              <a:gd name="T5" fmla="*/ 1986 h 1986"/>
              <a:gd name="T6" fmla="*/ 0 w 1994"/>
              <a:gd name="T7" fmla="*/ 0 h 1986"/>
              <a:gd name="T8" fmla="*/ 9 w 1994"/>
              <a:gd name="T9" fmla="*/ 0 h 1986"/>
              <a:gd name="T10" fmla="*/ 673 w 1994"/>
              <a:gd name="T11" fmla="*/ 0 h 1986"/>
              <a:gd name="T12" fmla="*/ 673 w 1994"/>
              <a:gd name="T13" fmla="*/ 1986 h 1986"/>
              <a:gd name="T14" fmla="*/ 665 w 1994"/>
              <a:gd name="T15" fmla="*/ 1986 h 1986"/>
              <a:gd name="T16" fmla="*/ 665 w 1994"/>
              <a:gd name="T17" fmla="*/ 0 h 1986"/>
              <a:gd name="T18" fmla="*/ 673 w 1994"/>
              <a:gd name="T19" fmla="*/ 0 h 1986"/>
              <a:gd name="T20" fmla="*/ 1338 w 1994"/>
              <a:gd name="T21" fmla="*/ 0 h 1986"/>
              <a:gd name="T22" fmla="*/ 1338 w 1994"/>
              <a:gd name="T23" fmla="*/ 1986 h 1986"/>
              <a:gd name="T24" fmla="*/ 1329 w 1994"/>
              <a:gd name="T25" fmla="*/ 1986 h 1986"/>
              <a:gd name="T26" fmla="*/ 1329 w 1994"/>
              <a:gd name="T27" fmla="*/ 0 h 1986"/>
              <a:gd name="T28" fmla="*/ 1338 w 1994"/>
              <a:gd name="T29" fmla="*/ 0 h 1986"/>
              <a:gd name="T30" fmla="*/ 1994 w 1994"/>
              <a:gd name="T31" fmla="*/ 0 h 1986"/>
              <a:gd name="T32" fmla="*/ 1994 w 1994"/>
              <a:gd name="T33" fmla="*/ 1986 h 1986"/>
              <a:gd name="T34" fmla="*/ 1985 w 1994"/>
              <a:gd name="T35" fmla="*/ 1986 h 1986"/>
              <a:gd name="T36" fmla="*/ 1985 w 1994"/>
              <a:gd name="T37" fmla="*/ 0 h 1986"/>
              <a:gd name="T38" fmla="*/ 1994 w 1994"/>
              <a:gd name="T39" fmla="*/ 0 h 19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94"/>
              <a:gd name="T61" fmla="*/ 0 h 1986"/>
              <a:gd name="T62" fmla="*/ 1994 w 1994"/>
              <a:gd name="T63" fmla="*/ 1986 h 19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94" h="1986">
                <a:moveTo>
                  <a:pt x="9" y="0"/>
                </a:moveTo>
                <a:lnTo>
                  <a:pt x="9" y="1986"/>
                </a:lnTo>
                <a:lnTo>
                  <a:pt x="0" y="1986"/>
                </a:lnTo>
                <a:lnTo>
                  <a:pt x="0" y="0"/>
                </a:lnTo>
                <a:lnTo>
                  <a:pt x="9" y="0"/>
                </a:lnTo>
                <a:close/>
                <a:moveTo>
                  <a:pt x="673" y="0"/>
                </a:moveTo>
                <a:lnTo>
                  <a:pt x="673" y="1986"/>
                </a:lnTo>
                <a:lnTo>
                  <a:pt x="665" y="1986"/>
                </a:lnTo>
                <a:lnTo>
                  <a:pt x="665" y="0"/>
                </a:lnTo>
                <a:lnTo>
                  <a:pt x="673" y="0"/>
                </a:lnTo>
                <a:close/>
                <a:moveTo>
                  <a:pt x="1338" y="0"/>
                </a:moveTo>
                <a:lnTo>
                  <a:pt x="1338" y="1986"/>
                </a:lnTo>
                <a:lnTo>
                  <a:pt x="1329" y="1986"/>
                </a:lnTo>
                <a:lnTo>
                  <a:pt x="1329" y="0"/>
                </a:lnTo>
                <a:lnTo>
                  <a:pt x="1338" y="0"/>
                </a:lnTo>
                <a:close/>
                <a:moveTo>
                  <a:pt x="1994" y="0"/>
                </a:moveTo>
                <a:lnTo>
                  <a:pt x="1994" y="1986"/>
                </a:lnTo>
                <a:lnTo>
                  <a:pt x="1985" y="1986"/>
                </a:lnTo>
                <a:lnTo>
                  <a:pt x="1985" y="0"/>
                </a:lnTo>
                <a:lnTo>
                  <a:pt x="1994" y="0"/>
                </a:lnTo>
                <a:close/>
              </a:path>
            </a:pathLst>
          </a:custGeom>
          <a:solidFill>
            <a:srgbClr val="868686"/>
          </a:solidFill>
          <a:ln w="14288" cap="flat">
            <a:solidFill>
              <a:srgbClr val="868686"/>
            </a:solidFill>
            <a:prstDash val="solid"/>
            <a:bevel/>
            <a:headEnd/>
            <a:tailEnd/>
          </a:ln>
        </p:spPr>
        <p:txBody>
          <a:bodyPr/>
          <a:lstStyle/>
          <a:p>
            <a:endParaRPr lang="fi-FI"/>
          </a:p>
        </p:txBody>
      </p:sp>
      <p:sp>
        <p:nvSpPr>
          <p:cNvPr id="55329" name="Freeform 35"/>
          <p:cNvSpPr>
            <a:spLocks noEditPoints="1"/>
          </p:cNvSpPr>
          <p:nvPr/>
        </p:nvSpPr>
        <p:spPr bwMode="auto">
          <a:xfrm>
            <a:off x="2551113" y="2649538"/>
            <a:ext cx="2630487" cy="2397125"/>
          </a:xfrm>
          <a:custGeom>
            <a:avLst/>
            <a:gdLst>
              <a:gd name="T0" fmla="*/ 0 w 1657"/>
              <a:gd name="T1" fmla="*/ 1320 h 1510"/>
              <a:gd name="T2" fmla="*/ 1657 w 1657"/>
              <a:gd name="T3" fmla="*/ 1320 h 1510"/>
              <a:gd name="T4" fmla="*/ 1657 w 1657"/>
              <a:gd name="T5" fmla="*/ 1510 h 1510"/>
              <a:gd name="T6" fmla="*/ 0 w 1657"/>
              <a:gd name="T7" fmla="*/ 1510 h 1510"/>
              <a:gd name="T8" fmla="*/ 0 w 1657"/>
              <a:gd name="T9" fmla="*/ 1320 h 1510"/>
              <a:gd name="T10" fmla="*/ 0 w 1657"/>
              <a:gd name="T11" fmla="*/ 664 h 1510"/>
              <a:gd name="T12" fmla="*/ 1657 w 1657"/>
              <a:gd name="T13" fmla="*/ 664 h 1510"/>
              <a:gd name="T14" fmla="*/ 1657 w 1657"/>
              <a:gd name="T15" fmla="*/ 854 h 1510"/>
              <a:gd name="T16" fmla="*/ 0 w 1657"/>
              <a:gd name="T17" fmla="*/ 854 h 1510"/>
              <a:gd name="T18" fmla="*/ 0 w 1657"/>
              <a:gd name="T19" fmla="*/ 664 h 1510"/>
              <a:gd name="T20" fmla="*/ 0 w 1657"/>
              <a:gd name="T21" fmla="*/ 0 h 1510"/>
              <a:gd name="T22" fmla="*/ 1657 w 1657"/>
              <a:gd name="T23" fmla="*/ 0 h 1510"/>
              <a:gd name="T24" fmla="*/ 1657 w 1657"/>
              <a:gd name="T25" fmla="*/ 190 h 1510"/>
              <a:gd name="T26" fmla="*/ 0 w 1657"/>
              <a:gd name="T27" fmla="*/ 190 h 1510"/>
              <a:gd name="T28" fmla="*/ 0 w 1657"/>
              <a:gd name="T29" fmla="*/ 0 h 15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57"/>
              <a:gd name="T46" fmla="*/ 0 h 1510"/>
              <a:gd name="T47" fmla="*/ 1657 w 1657"/>
              <a:gd name="T48" fmla="*/ 1510 h 15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57" h="1510">
                <a:moveTo>
                  <a:pt x="0" y="1320"/>
                </a:moveTo>
                <a:lnTo>
                  <a:pt x="1657" y="1320"/>
                </a:lnTo>
                <a:lnTo>
                  <a:pt x="1657" y="1510"/>
                </a:lnTo>
                <a:lnTo>
                  <a:pt x="0" y="1510"/>
                </a:lnTo>
                <a:lnTo>
                  <a:pt x="0" y="1320"/>
                </a:lnTo>
                <a:close/>
                <a:moveTo>
                  <a:pt x="0" y="664"/>
                </a:moveTo>
                <a:lnTo>
                  <a:pt x="1657" y="664"/>
                </a:lnTo>
                <a:lnTo>
                  <a:pt x="1657" y="854"/>
                </a:lnTo>
                <a:lnTo>
                  <a:pt x="0" y="854"/>
                </a:lnTo>
                <a:lnTo>
                  <a:pt x="0" y="664"/>
                </a:lnTo>
                <a:close/>
                <a:moveTo>
                  <a:pt x="0" y="0"/>
                </a:moveTo>
                <a:lnTo>
                  <a:pt x="1657" y="0"/>
                </a:lnTo>
                <a:lnTo>
                  <a:pt x="1657" y="190"/>
                </a:lnTo>
                <a:lnTo>
                  <a:pt x="0" y="190"/>
                </a:lnTo>
                <a:lnTo>
                  <a:pt x="0" y="0"/>
                </a:lnTo>
                <a:close/>
              </a:path>
            </a:pathLst>
          </a:custGeom>
          <a:solidFill>
            <a:srgbClr val="4F81BD"/>
          </a:solidFill>
          <a:ln w="9525">
            <a:noFill/>
            <a:round/>
            <a:headEnd/>
            <a:tailEnd/>
          </a:ln>
        </p:spPr>
        <p:txBody>
          <a:bodyPr/>
          <a:lstStyle/>
          <a:p>
            <a:endParaRPr lang="fi-FI"/>
          </a:p>
        </p:txBody>
      </p:sp>
      <p:sp>
        <p:nvSpPr>
          <p:cNvPr id="55330" name="Freeform 36"/>
          <p:cNvSpPr>
            <a:spLocks noEditPoints="1"/>
          </p:cNvSpPr>
          <p:nvPr/>
        </p:nvSpPr>
        <p:spPr bwMode="auto">
          <a:xfrm>
            <a:off x="2551113" y="2347913"/>
            <a:ext cx="3041650" cy="2397125"/>
          </a:xfrm>
          <a:custGeom>
            <a:avLst/>
            <a:gdLst>
              <a:gd name="T0" fmla="*/ 0 w 1916"/>
              <a:gd name="T1" fmla="*/ 1320 h 1510"/>
              <a:gd name="T2" fmla="*/ 1916 w 1916"/>
              <a:gd name="T3" fmla="*/ 1320 h 1510"/>
              <a:gd name="T4" fmla="*/ 1916 w 1916"/>
              <a:gd name="T5" fmla="*/ 1510 h 1510"/>
              <a:gd name="T6" fmla="*/ 0 w 1916"/>
              <a:gd name="T7" fmla="*/ 1510 h 1510"/>
              <a:gd name="T8" fmla="*/ 0 w 1916"/>
              <a:gd name="T9" fmla="*/ 1320 h 1510"/>
              <a:gd name="T10" fmla="*/ 0 w 1916"/>
              <a:gd name="T11" fmla="*/ 664 h 1510"/>
              <a:gd name="T12" fmla="*/ 1260 w 1916"/>
              <a:gd name="T13" fmla="*/ 664 h 1510"/>
              <a:gd name="T14" fmla="*/ 1260 w 1916"/>
              <a:gd name="T15" fmla="*/ 854 h 1510"/>
              <a:gd name="T16" fmla="*/ 0 w 1916"/>
              <a:gd name="T17" fmla="*/ 854 h 1510"/>
              <a:gd name="T18" fmla="*/ 0 w 1916"/>
              <a:gd name="T19" fmla="*/ 664 h 1510"/>
              <a:gd name="T20" fmla="*/ 0 w 1916"/>
              <a:gd name="T21" fmla="*/ 0 h 1510"/>
              <a:gd name="T22" fmla="*/ 993 w 1916"/>
              <a:gd name="T23" fmla="*/ 0 h 1510"/>
              <a:gd name="T24" fmla="*/ 993 w 1916"/>
              <a:gd name="T25" fmla="*/ 190 h 1510"/>
              <a:gd name="T26" fmla="*/ 0 w 1916"/>
              <a:gd name="T27" fmla="*/ 190 h 1510"/>
              <a:gd name="T28" fmla="*/ 0 w 1916"/>
              <a:gd name="T29" fmla="*/ 0 h 15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16"/>
              <a:gd name="T46" fmla="*/ 0 h 1510"/>
              <a:gd name="T47" fmla="*/ 1916 w 1916"/>
              <a:gd name="T48" fmla="*/ 1510 h 15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16" h="1510">
                <a:moveTo>
                  <a:pt x="0" y="1320"/>
                </a:moveTo>
                <a:lnTo>
                  <a:pt x="1916" y="1320"/>
                </a:lnTo>
                <a:lnTo>
                  <a:pt x="1916" y="1510"/>
                </a:lnTo>
                <a:lnTo>
                  <a:pt x="0" y="1510"/>
                </a:lnTo>
                <a:lnTo>
                  <a:pt x="0" y="1320"/>
                </a:lnTo>
                <a:close/>
                <a:moveTo>
                  <a:pt x="0" y="664"/>
                </a:moveTo>
                <a:lnTo>
                  <a:pt x="1260" y="664"/>
                </a:lnTo>
                <a:lnTo>
                  <a:pt x="1260" y="854"/>
                </a:lnTo>
                <a:lnTo>
                  <a:pt x="0" y="854"/>
                </a:lnTo>
                <a:lnTo>
                  <a:pt x="0" y="664"/>
                </a:lnTo>
                <a:close/>
                <a:moveTo>
                  <a:pt x="0" y="0"/>
                </a:moveTo>
                <a:lnTo>
                  <a:pt x="993" y="0"/>
                </a:lnTo>
                <a:lnTo>
                  <a:pt x="993" y="190"/>
                </a:lnTo>
                <a:lnTo>
                  <a:pt x="0" y="190"/>
                </a:lnTo>
                <a:lnTo>
                  <a:pt x="0" y="0"/>
                </a:lnTo>
                <a:close/>
              </a:path>
            </a:pathLst>
          </a:custGeom>
          <a:solidFill>
            <a:srgbClr val="C0504D"/>
          </a:solidFill>
          <a:ln w="9525">
            <a:noFill/>
            <a:round/>
            <a:headEnd/>
            <a:tailEnd/>
          </a:ln>
        </p:spPr>
        <p:txBody>
          <a:bodyPr/>
          <a:lstStyle/>
          <a:p>
            <a:endParaRPr lang="fi-FI"/>
          </a:p>
        </p:txBody>
      </p:sp>
      <p:sp>
        <p:nvSpPr>
          <p:cNvPr id="55331" name="Rectangle 37"/>
          <p:cNvSpPr>
            <a:spLocks noChangeArrowheads="1"/>
          </p:cNvSpPr>
          <p:nvPr/>
        </p:nvSpPr>
        <p:spPr bwMode="auto">
          <a:xfrm>
            <a:off x="2559050" y="5265738"/>
            <a:ext cx="4192588" cy="14287"/>
          </a:xfrm>
          <a:prstGeom prst="rect">
            <a:avLst/>
          </a:prstGeom>
          <a:solidFill>
            <a:srgbClr val="868686"/>
          </a:solidFill>
          <a:ln w="14288">
            <a:solidFill>
              <a:srgbClr val="868686"/>
            </a:solidFill>
            <a:bevel/>
            <a:headEnd/>
            <a:tailEnd/>
          </a:ln>
        </p:spPr>
        <p:txBody>
          <a:bodyPr/>
          <a:lstStyle/>
          <a:p>
            <a:endParaRPr lang="en-GB"/>
          </a:p>
        </p:txBody>
      </p:sp>
      <p:sp>
        <p:nvSpPr>
          <p:cNvPr id="55332" name="Freeform 38"/>
          <p:cNvSpPr>
            <a:spLocks noEditPoints="1"/>
          </p:cNvSpPr>
          <p:nvPr/>
        </p:nvSpPr>
        <p:spPr bwMode="auto">
          <a:xfrm>
            <a:off x="2551113" y="5273675"/>
            <a:ext cx="4206875" cy="80963"/>
          </a:xfrm>
          <a:custGeom>
            <a:avLst/>
            <a:gdLst>
              <a:gd name="T0" fmla="*/ 9 w 2650"/>
              <a:gd name="T1" fmla="*/ 0 h 51"/>
              <a:gd name="T2" fmla="*/ 9 w 2650"/>
              <a:gd name="T3" fmla="*/ 51 h 51"/>
              <a:gd name="T4" fmla="*/ 0 w 2650"/>
              <a:gd name="T5" fmla="*/ 51 h 51"/>
              <a:gd name="T6" fmla="*/ 0 w 2650"/>
              <a:gd name="T7" fmla="*/ 0 h 51"/>
              <a:gd name="T8" fmla="*/ 9 w 2650"/>
              <a:gd name="T9" fmla="*/ 0 h 51"/>
              <a:gd name="T10" fmla="*/ 665 w 2650"/>
              <a:gd name="T11" fmla="*/ 0 h 51"/>
              <a:gd name="T12" fmla="*/ 665 w 2650"/>
              <a:gd name="T13" fmla="*/ 51 h 51"/>
              <a:gd name="T14" fmla="*/ 656 w 2650"/>
              <a:gd name="T15" fmla="*/ 51 h 51"/>
              <a:gd name="T16" fmla="*/ 656 w 2650"/>
              <a:gd name="T17" fmla="*/ 0 h 51"/>
              <a:gd name="T18" fmla="*/ 665 w 2650"/>
              <a:gd name="T19" fmla="*/ 0 h 51"/>
              <a:gd name="T20" fmla="*/ 1329 w 2650"/>
              <a:gd name="T21" fmla="*/ 0 h 51"/>
              <a:gd name="T22" fmla="*/ 1329 w 2650"/>
              <a:gd name="T23" fmla="*/ 51 h 51"/>
              <a:gd name="T24" fmla="*/ 1321 w 2650"/>
              <a:gd name="T25" fmla="*/ 51 h 51"/>
              <a:gd name="T26" fmla="*/ 1321 w 2650"/>
              <a:gd name="T27" fmla="*/ 0 h 51"/>
              <a:gd name="T28" fmla="*/ 1329 w 2650"/>
              <a:gd name="T29" fmla="*/ 0 h 51"/>
              <a:gd name="T30" fmla="*/ 1994 w 2650"/>
              <a:gd name="T31" fmla="*/ 0 h 51"/>
              <a:gd name="T32" fmla="*/ 1994 w 2650"/>
              <a:gd name="T33" fmla="*/ 51 h 51"/>
              <a:gd name="T34" fmla="*/ 1985 w 2650"/>
              <a:gd name="T35" fmla="*/ 51 h 51"/>
              <a:gd name="T36" fmla="*/ 1985 w 2650"/>
              <a:gd name="T37" fmla="*/ 0 h 51"/>
              <a:gd name="T38" fmla="*/ 1994 w 2650"/>
              <a:gd name="T39" fmla="*/ 0 h 51"/>
              <a:gd name="T40" fmla="*/ 2650 w 2650"/>
              <a:gd name="T41" fmla="*/ 0 h 51"/>
              <a:gd name="T42" fmla="*/ 2650 w 2650"/>
              <a:gd name="T43" fmla="*/ 51 h 51"/>
              <a:gd name="T44" fmla="*/ 2641 w 2650"/>
              <a:gd name="T45" fmla="*/ 51 h 51"/>
              <a:gd name="T46" fmla="*/ 2641 w 2650"/>
              <a:gd name="T47" fmla="*/ 0 h 51"/>
              <a:gd name="T48" fmla="*/ 2650 w 2650"/>
              <a:gd name="T49" fmla="*/ 0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50"/>
              <a:gd name="T76" fmla="*/ 0 h 51"/>
              <a:gd name="T77" fmla="*/ 2650 w 2650"/>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50" h="51">
                <a:moveTo>
                  <a:pt x="9" y="0"/>
                </a:moveTo>
                <a:lnTo>
                  <a:pt x="9" y="51"/>
                </a:lnTo>
                <a:lnTo>
                  <a:pt x="0" y="51"/>
                </a:lnTo>
                <a:lnTo>
                  <a:pt x="0" y="0"/>
                </a:lnTo>
                <a:lnTo>
                  <a:pt x="9" y="0"/>
                </a:lnTo>
                <a:close/>
                <a:moveTo>
                  <a:pt x="665" y="0"/>
                </a:moveTo>
                <a:lnTo>
                  <a:pt x="665" y="51"/>
                </a:lnTo>
                <a:lnTo>
                  <a:pt x="656" y="51"/>
                </a:lnTo>
                <a:lnTo>
                  <a:pt x="656" y="0"/>
                </a:lnTo>
                <a:lnTo>
                  <a:pt x="665" y="0"/>
                </a:lnTo>
                <a:close/>
                <a:moveTo>
                  <a:pt x="1329" y="0"/>
                </a:moveTo>
                <a:lnTo>
                  <a:pt x="1329" y="51"/>
                </a:lnTo>
                <a:lnTo>
                  <a:pt x="1321" y="51"/>
                </a:lnTo>
                <a:lnTo>
                  <a:pt x="1321" y="0"/>
                </a:lnTo>
                <a:lnTo>
                  <a:pt x="1329" y="0"/>
                </a:lnTo>
                <a:close/>
                <a:moveTo>
                  <a:pt x="1994" y="0"/>
                </a:moveTo>
                <a:lnTo>
                  <a:pt x="1994" y="51"/>
                </a:lnTo>
                <a:lnTo>
                  <a:pt x="1985" y="51"/>
                </a:lnTo>
                <a:lnTo>
                  <a:pt x="1985" y="0"/>
                </a:lnTo>
                <a:lnTo>
                  <a:pt x="1994" y="0"/>
                </a:lnTo>
                <a:close/>
                <a:moveTo>
                  <a:pt x="2650" y="0"/>
                </a:moveTo>
                <a:lnTo>
                  <a:pt x="2650" y="51"/>
                </a:lnTo>
                <a:lnTo>
                  <a:pt x="2641" y="51"/>
                </a:lnTo>
                <a:lnTo>
                  <a:pt x="2641" y="0"/>
                </a:lnTo>
                <a:lnTo>
                  <a:pt x="2650" y="0"/>
                </a:lnTo>
                <a:close/>
              </a:path>
            </a:pathLst>
          </a:custGeom>
          <a:solidFill>
            <a:srgbClr val="868686"/>
          </a:solidFill>
          <a:ln w="14288" cap="flat">
            <a:solidFill>
              <a:srgbClr val="868686"/>
            </a:solidFill>
            <a:prstDash val="solid"/>
            <a:bevel/>
            <a:headEnd/>
            <a:tailEnd/>
          </a:ln>
        </p:spPr>
        <p:txBody>
          <a:bodyPr/>
          <a:lstStyle/>
          <a:p>
            <a:endParaRPr lang="fi-FI"/>
          </a:p>
        </p:txBody>
      </p:sp>
      <p:sp>
        <p:nvSpPr>
          <p:cNvPr id="55333" name="Rectangle 39"/>
          <p:cNvSpPr>
            <a:spLocks noChangeArrowheads="1"/>
          </p:cNvSpPr>
          <p:nvPr/>
        </p:nvSpPr>
        <p:spPr bwMode="auto">
          <a:xfrm>
            <a:off x="2551113" y="2120900"/>
            <a:ext cx="14287" cy="3152775"/>
          </a:xfrm>
          <a:prstGeom prst="rect">
            <a:avLst/>
          </a:prstGeom>
          <a:solidFill>
            <a:srgbClr val="868686"/>
          </a:solidFill>
          <a:ln w="14288">
            <a:solidFill>
              <a:srgbClr val="868686"/>
            </a:solidFill>
            <a:bevel/>
            <a:headEnd/>
            <a:tailEnd/>
          </a:ln>
        </p:spPr>
        <p:txBody>
          <a:bodyPr/>
          <a:lstStyle/>
          <a:p>
            <a:endParaRPr lang="en-GB"/>
          </a:p>
        </p:txBody>
      </p:sp>
      <p:sp>
        <p:nvSpPr>
          <p:cNvPr id="55334" name="Freeform 40"/>
          <p:cNvSpPr>
            <a:spLocks noEditPoints="1"/>
          </p:cNvSpPr>
          <p:nvPr/>
        </p:nvSpPr>
        <p:spPr bwMode="auto">
          <a:xfrm>
            <a:off x="2476500" y="2114550"/>
            <a:ext cx="82550" cy="3165475"/>
          </a:xfrm>
          <a:custGeom>
            <a:avLst/>
            <a:gdLst>
              <a:gd name="T0" fmla="*/ 0 w 52"/>
              <a:gd name="T1" fmla="*/ 1985 h 1994"/>
              <a:gd name="T2" fmla="*/ 52 w 52"/>
              <a:gd name="T3" fmla="*/ 1985 h 1994"/>
              <a:gd name="T4" fmla="*/ 52 w 52"/>
              <a:gd name="T5" fmla="*/ 1994 h 1994"/>
              <a:gd name="T6" fmla="*/ 0 w 52"/>
              <a:gd name="T7" fmla="*/ 1994 h 1994"/>
              <a:gd name="T8" fmla="*/ 0 w 52"/>
              <a:gd name="T9" fmla="*/ 1985 h 1994"/>
              <a:gd name="T10" fmla="*/ 0 w 52"/>
              <a:gd name="T11" fmla="*/ 1329 h 1994"/>
              <a:gd name="T12" fmla="*/ 52 w 52"/>
              <a:gd name="T13" fmla="*/ 1329 h 1994"/>
              <a:gd name="T14" fmla="*/ 52 w 52"/>
              <a:gd name="T15" fmla="*/ 1338 h 1994"/>
              <a:gd name="T16" fmla="*/ 0 w 52"/>
              <a:gd name="T17" fmla="*/ 1338 h 1994"/>
              <a:gd name="T18" fmla="*/ 0 w 52"/>
              <a:gd name="T19" fmla="*/ 1329 h 1994"/>
              <a:gd name="T20" fmla="*/ 0 w 52"/>
              <a:gd name="T21" fmla="*/ 665 h 1994"/>
              <a:gd name="T22" fmla="*/ 52 w 52"/>
              <a:gd name="T23" fmla="*/ 665 h 1994"/>
              <a:gd name="T24" fmla="*/ 52 w 52"/>
              <a:gd name="T25" fmla="*/ 673 h 1994"/>
              <a:gd name="T26" fmla="*/ 0 w 52"/>
              <a:gd name="T27" fmla="*/ 673 h 1994"/>
              <a:gd name="T28" fmla="*/ 0 w 52"/>
              <a:gd name="T29" fmla="*/ 665 h 1994"/>
              <a:gd name="T30" fmla="*/ 0 w 52"/>
              <a:gd name="T31" fmla="*/ 0 h 1994"/>
              <a:gd name="T32" fmla="*/ 52 w 52"/>
              <a:gd name="T33" fmla="*/ 0 h 1994"/>
              <a:gd name="T34" fmla="*/ 52 w 52"/>
              <a:gd name="T35" fmla="*/ 9 h 1994"/>
              <a:gd name="T36" fmla="*/ 0 w 52"/>
              <a:gd name="T37" fmla="*/ 9 h 1994"/>
              <a:gd name="T38" fmla="*/ 0 w 52"/>
              <a:gd name="T39" fmla="*/ 0 h 19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
              <a:gd name="T61" fmla="*/ 0 h 1994"/>
              <a:gd name="T62" fmla="*/ 52 w 52"/>
              <a:gd name="T63" fmla="*/ 1994 h 19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 h="1994">
                <a:moveTo>
                  <a:pt x="0" y="1985"/>
                </a:moveTo>
                <a:lnTo>
                  <a:pt x="52" y="1985"/>
                </a:lnTo>
                <a:lnTo>
                  <a:pt x="52" y="1994"/>
                </a:lnTo>
                <a:lnTo>
                  <a:pt x="0" y="1994"/>
                </a:lnTo>
                <a:lnTo>
                  <a:pt x="0" y="1985"/>
                </a:lnTo>
                <a:close/>
                <a:moveTo>
                  <a:pt x="0" y="1329"/>
                </a:moveTo>
                <a:lnTo>
                  <a:pt x="52" y="1329"/>
                </a:lnTo>
                <a:lnTo>
                  <a:pt x="52" y="1338"/>
                </a:lnTo>
                <a:lnTo>
                  <a:pt x="0" y="1338"/>
                </a:lnTo>
                <a:lnTo>
                  <a:pt x="0" y="1329"/>
                </a:lnTo>
                <a:close/>
                <a:moveTo>
                  <a:pt x="0" y="665"/>
                </a:moveTo>
                <a:lnTo>
                  <a:pt x="52" y="665"/>
                </a:lnTo>
                <a:lnTo>
                  <a:pt x="52" y="673"/>
                </a:lnTo>
                <a:lnTo>
                  <a:pt x="0" y="673"/>
                </a:lnTo>
                <a:lnTo>
                  <a:pt x="0" y="665"/>
                </a:lnTo>
                <a:close/>
                <a:moveTo>
                  <a:pt x="0" y="0"/>
                </a:moveTo>
                <a:lnTo>
                  <a:pt x="52" y="0"/>
                </a:lnTo>
                <a:lnTo>
                  <a:pt x="52" y="9"/>
                </a:lnTo>
                <a:lnTo>
                  <a:pt x="0" y="9"/>
                </a:lnTo>
                <a:lnTo>
                  <a:pt x="0" y="0"/>
                </a:lnTo>
                <a:close/>
              </a:path>
            </a:pathLst>
          </a:custGeom>
          <a:solidFill>
            <a:srgbClr val="868686"/>
          </a:solidFill>
          <a:ln w="14288" cap="flat">
            <a:solidFill>
              <a:srgbClr val="868686"/>
            </a:solidFill>
            <a:prstDash val="solid"/>
            <a:bevel/>
            <a:headEnd/>
            <a:tailEnd/>
          </a:ln>
        </p:spPr>
        <p:txBody>
          <a:bodyPr/>
          <a:lstStyle/>
          <a:p>
            <a:endParaRPr lang="fi-FI"/>
          </a:p>
        </p:txBody>
      </p:sp>
      <p:sp>
        <p:nvSpPr>
          <p:cNvPr id="55335" name="Rectangle 41"/>
          <p:cNvSpPr>
            <a:spLocks noChangeArrowheads="1"/>
          </p:cNvSpPr>
          <p:nvPr/>
        </p:nvSpPr>
        <p:spPr bwMode="auto">
          <a:xfrm>
            <a:off x="2490788" y="5445125"/>
            <a:ext cx="274637" cy="384175"/>
          </a:xfrm>
          <a:prstGeom prst="rect">
            <a:avLst/>
          </a:prstGeom>
          <a:noFill/>
          <a:ln w="9525">
            <a:noFill/>
            <a:miter lim="800000"/>
            <a:headEnd/>
            <a:tailEnd/>
          </a:ln>
        </p:spPr>
        <p:txBody>
          <a:bodyPr wrap="none" lIns="0" tIns="0" rIns="0" bIns="0">
            <a:spAutoFit/>
          </a:bodyPr>
          <a:lstStyle/>
          <a:p>
            <a:r>
              <a:rPr lang="fi-FI" sz="2100">
                <a:solidFill>
                  <a:srgbClr val="000000"/>
                </a:solidFill>
                <a:latin typeface="Calibri" pitchFamily="34" charset="0"/>
              </a:rPr>
              <a:t>0</a:t>
            </a:r>
            <a:endParaRPr lang="fi-FI"/>
          </a:p>
        </p:txBody>
      </p:sp>
      <p:sp>
        <p:nvSpPr>
          <p:cNvPr id="55336" name="Rectangle 42"/>
          <p:cNvSpPr>
            <a:spLocks noChangeArrowheads="1"/>
          </p:cNvSpPr>
          <p:nvPr/>
        </p:nvSpPr>
        <p:spPr bwMode="auto">
          <a:xfrm>
            <a:off x="3473450" y="5445125"/>
            <a:ext cx="396875" cy="384175"/>
          </a:xfrm>
          <a:prstGeom prst="rect">
            <a:avLst/>
          </a:prstGeom>
          <a:noFill/>
          <a:ln w="9525">
            <a:noFill/>
            <a:miter lim="800000"/>
            <a:headEnd/>
            <a:tailEnd/>
          </a:ln>
        </p:spPr>
        <p:txBody>
          <a:bodyPr wrap="none" lIns="0" tIns="0" rIns="0" bIns="0">
            <a:spAutoFit/>
          </a:bodyPr>
          <a:lstStyle/>
          <a:p>
            <a:r>
              <a:rPr lang="fi-FI" sz="2100">
                <a:solidFill>
                  <a:srgbClr val="000000"/>
                </a:solidFill>
                <a:latin typeface="Calibri" pitchFamily="34" charset="0"/>
              </a:rPr>
              <a:t>10</a:t>
            </a:r>
            <a:endParaRPr lang="fi-FI"/>
          </a:p>
        </p:txBody>
      </p:sp>
      <p:sp>
        <p:nvSpPr>
          <p:cNvPr id="55337" name="Rectangle 43"/>
          <p:cNvSpPr>
            <a:spLocks noChangeArrowheads="1"/>
          </p:cNvSpPr>
          <p:nvPr/>
        </p:nvSpPr>
        <p:spPr bwMode="auto">
          <a:xfrm>
            <a:off x="4524375" y="5445125"/>
            <a:ext cx="396875" cy="384175"/>
          </a:xfrm>
          <a:prstGeom prst="rect">
            <a:avLst/>
          </a:prstGeom>
          <a:noFill/>
          <a:ln w="9525">
            <a:noFill/>
            <a:miter lim="800000"/>
            <a:headEnd/>
            <a:tailEnd/>
          </a:ln>
        </p:spPr>
        <p:txBody>
          <a:bodyPr wrap="none" lIns="0" tIns="0" rIns="0" bIns="0">
            <a:spAutoFit/>
          </a:bodyPr>
          <a:lstStyle/>
          <a:p>
            <a:r>
              <a:rPr lang="fi-FI" sz="2100">
                <a:solidFill>
                  <a:srgbClr val="000000"/>
                </a:solidFill>
                <a:latin typeface="Calibri" pitchFamily="34" charset="0"/>
              </a:rPr>
              <a:t>20</a:t>
            </a:r>
            <a:endParaRPr lang="fi-FI"/>
          </a:p>
        </p:txBody>
      </p:sp>
      <p:sp>
        <p:nvSpPr>
          <p:cNvPr id="55338" name="Rectangle 44"/>
          <p:cNvSpPr>
            <a:spLocks noChangeArrowheads="1"/>
          </p:cNvSpPr>
          <p:nvPr/>
        </p:nvSpPr>
        <p:spPr bwMode="auto">
          <a:xfrm>
            <a:off x="5575300" y="5445125"/>
            <a:ext cx="396875" cy="384175"/>
          </a:xfrm>
          <a:prstGeom prst="rect">
            <a:avLst/>
          </a:prstGeom>
          <a:noFill/>
          <a:ln w="9525">
            <a:noFill/>
            <a:miter lim="800000"/>
            <a:headEnd/>
            <a:tailEnd/>
          </a:ln>
        </p:spPr>
        <p:txBody>
          <a:bodyPr wrap="none" lIns="0" tIns="0" rIns="0" bIns="0">
            <a:spAutoFit/>
          </a:bodyPr>
          <a:lstStyle/>
          <a:p>
            <a:r>
              <a:rPr lang="fi-FI" sz="2100">
                <a:solidFill>
                  <a:srgbClr val="000000"/>
                </a:solidFill>
                <a:latin typeface="Calibri" pitchFamily="34" charset="0"/>
              </a:rPr>
              <a:t>30</a:t>
            </a:r>
            <a:endParaRPr lang="fi-FI"/>
          </a:p>
        </p:txBody>
      </p:sp>
      <p:sp>
        <p:nvSpPr>
          <p:cNvPr id="55339" name="Rectangle 45"/>
          <p:cNvSpPr>
            <a:spLocks noChangeArrowheads="1"/>
          </p:cNvSpPr>
          <p:nvPr/>
        </p:nvSpPr>
        <p:spPr bwMode="auto">
          <a:xfrm>
            <a:off x="6626225" y="5445125"/>
            <a:ext cx="396875" cy="384175"/>
          </a:xfrm>
          <a:prstGeom prst="rect">
            <a:avLst/>
          </a:prstGeom>
          <a:noFill/>
          <a:ln w="9525">
            <a:noFill/>
            <a:miter lim="800000"/>
            <a:headEnd/>
            <a:tailEnd/>
          </a:ln>
        </p:spPr>
        <p:txBody>
          <a:bodyPr wrap="none" lIns="0" tIns="0" rIns="0" bIns="0">
            <a:spAutoFit/>
          </a:bodyPr>
          <a:lstStyle/>
          <a:p>
            <a:r>
              <a:rPr lang="fi-FI" sz="2100">
                <a:solidFill>
                  <a:srgbClr val="000000"/>
                </a:solidFill>
                <a:latin typeface="Calibri" pitchFamily="34" charset="0"/>
              </a:rPr>
              <a:t>40</a:t>
            </a:r>
            <a:endParaRPr lang="fi-FI"/>
          </a:p>
        </p:txBody>
      </p:sp>
      <p:sp>
        <p:nvSpPr>
          <p:cNvPr id="55340" name="Rectangle 46"/>
          <p:cNvSpPr>
            <a:spLocks noChangeArrowheads="1"/>
          </p:cNvSpPr>
          <p:nvPr/>
        </p:nvSpPr>
        <p:spPr bwMode="auto">
          <a:xfrm>
            <a:off x="1889125" y="4587875"/>
            <a:ext cx="574675" cy="382588"/>
          </a:xfrm>
          <a:prstGeom prst="rect">
            <a:avLst/>
          </a:prstGeom>
          <a:noFill/>
          <a:ln w="9525">
            <a:noFill/>
            <a:miter lim="800000"/>
            <a:headEnd/>
            <a:tailEnd/>
          </a:ln>
        </p:spPr>
        <p:txBody>
          <a:bodyPr wrap="none" lIns="0" tIns="0" rIns="0" bIns="0">
            <a:spAutoFit/>
          </a:bodyPr>
          <a:lstStyle/>
          <a:p>
            <a:r>
              <a:rPr lang="fi-FI" sz="2000">
                <a:solidFill>
                  <a:srgbClr val="000000"/>
                </a:solidFill>
                <a:latin typeface="Calibri" pitchFamily="34" charset="0"/>
              </a:rPr>
              <a:t>GPK</a:t>
            </a:r>
            <a:endParaRPr lang="fi-FI"/>
          </a:p>
        </p:txBody>
      </p:sp>
      <p:sp>
        <p:nvSpPr>
          <p:cNvPr id="55341" name="Rectangle 47"/>
          <p:cNvSpPr>
            <a:spLocks noChangeArrowheads="1"/>
          </p:cNvSpPr>
          <p:nvPr/>
        </p:nvSpPr>
        <p:spPr bwMode="auto">
          <a:xfrm>
            <a:off x="1914525" y="3536950"/>
            <a:ext cx="549275" cy="382588"/>
          </a:xfrm>
          <a:prstGeom prst="rect">
            <a:avLst/>
          </a:prstGeom>
          <a:noFill/>
          <a:ln w="9525">
            <a:noFill/>
            <a:miter lim="800000"/>
            <a:headEnd/>
            <a:tailEnd/>
          </a:ln>
        </p:spPr>
        <p:txBody>
          <a:bodyPr wrap="none" lIns="0" tIns="0" rIns="0" bIns="0">
            <a:spAutoFit/>
          </a:bodyPr>
          <a:lstStyle/>
          <a:p>
            <a:r>
              <a:rPr lang="fi-FI" sz="2100">
                <a:solidFill>
                  <a:srgbClr val="000000"/>
                </a:solidFill>
                <a:latin typeface="Calibri" pitchFamily="34" charset="0"/>
              </a:rPr>
              <a:t>PCK</a:t>
            </a:r>
            <a:endParaRPr lang="fi-FI"/>
          </a:p>
        </p:txBody>
      </p:sp>
      <p:sp>
        <p:nvSpPr>
          <p:cNvPr id="55342" name="Rectangle 48"/>
          <p:cNvSpPr>
            <a:spLocks noChangeArrowheads="1"/>
          </p:cNvSpPr>
          <p:nvPr/>
        </p:nvSpPr>
        <p:spPr bwMode="auto">
          <a:xfrm>
            <a:off x="1939925" y="2486025"/>
            <a:ext cx="520700" cy="384175"/>
          </a:xfrm>
          <a:prstGeom prst="rect">
            <a:avLst/>
          </a:prstGeom>
          <a:noFill/>
          <a:ln w="9525">
            <a:noFill/>
            <a:miter lim="800000"/>
            <a:headEnd/>
            <a:tailEnd/>
          </a:ln>
        </p:spPr>
        <p:txBody>
          <a:bodyPr wrap="none" lIns="0" tIns="0" rIns="0" bIns="0">
            <a:spAutoFit/>
          </a:bodyPr>
          <a:lstStyle/>
          <a:p>
            <a:r>
              <a:rPr lang="fi-FI" sz="2100">
                <a:solidFill>
                  <a:srgbClr val="000000"/>
                </a:solidFill>
                <a:latin typeface="Calibri" pitchFamily="34" charset="0"/>
              </a:rPr>
              <a:t>RES</a:t>
            </a:r>
            <a:endParaRPr lang="fi-FI"/>
          </a:p>
        </p:txBody>
      </p:sp>
      <p:sp>
        <p:nvSpPr>
          <p:cNvPr id="55343" name="Rectangle 49"/>
          <p:cNvSpPr>
            <a:spLocks noChangeArrowheads="1"/>
          </p:cNvSpPr>
          <p:nvPr/>
        </p:nvSpPr>
        <p:spPr bwMode="auto">
          <a:xfrm>
            <a:off x="7196138" y="3622675"/>
            <a:ext cx="150812" cy="150813"/>
          </a:xfrm>
          <a:prstGeom prst="rect">
            <a:avLst/>
          </a:prstGeom>
          <a:solidFill>
            <a:srgbClr val="C0504D"/>
          </a:solidFill>
          <a:ln w="9525">
            <a:noFill/>
            <a:miter lim="800000"/>
            <a:headEnd/>
            <a:tailEnd/>
          </a:ln>
        </p:spPr>
        <p:txBody>
          <a:bodyPr/>
          <a:lstStyle/>
          <a:p>
            <a:endParaRPr lang="en-GB"/>
          </a:p>
        </p:txBody>
      </p:sp>
      <p:sp>
        <p:nvSpPr>
          <p:cNvPr id="55344" name="Rectangle 50"/>
          <p:cNvSpPr>
            <a:spLocks noChangeArrowheads="1"/>
          </p:cNvSpPr>
          <p:nvPr/>
        </p:nvSpPr>
        <p:spPr bwMode="auto">
          <a:xfrm>
            <a:off x="7408863" y="3522663"/>
            <a:ext cx="754062" cy="384175"/>
          </a:xfrm>
          <a:prstGeom prst="rect">
            <a:avLst/>
          </a:prstGeom>
          <a:noFill/>
          <a:ln w="9525">
            <a:noFill/>
            <a:miter lim="800000"/>
            <a:headEnd/>
            <a:tailEnd/>
          </a:ln>
        </p:spPr>
        <p:txBody>
          <a:bodyPr wrap="none" lIns="0" tIns="0" rIns="0" bIns="0">
            <a:spAutoFit/>
          </a:bodyPr>
          <a:lstStyle/>
          <a:p>
            <a:r>
              <a:rPr lang="fi-FI" sz="2100">
                <a:solidFill>
                  <a:srgbClr val="000000"/>
                </a:solidFill>
                <a:latin typeface="Calibri" pitchFamily="34" charset="0"/>
              </a:rPr>
              <a:t>Korea</a:t>
            </a:r>
            <a:endParaRPr lang="fi-FI"/>
          </a:p>
        </p:txBody>
      </p:sp>
      <p:sp>
        <p:nvSpPr>
          <p:cNvPr id="55345" name="Rectangle 51"/>
          <p:cNvSpPr>
            <a:spLocks noChangeArrowheads="1"/>
          </p:cNvSpPr>
          <p:nvPr/>
        </p:nvSpPr>
        <p:spPr bwMode="auto">
          <a:xfrm>
            <a:off x="7196138" y="4033838"/>
            <a:ext cx="150812" cy="149225"/>
          </a:xfrm>
          <a:prstGeom prst="rect">
            <a:avLst/>
          </a:prstGeom>
          <a:solidFill>
            <a:srgbClr val="4F81BD"/>
          </a:solidFill>
          <a:ln w="9525">
            <a:noFill/>
            <a:miter lim="800000"/>
            <a:headEnd/>
            <a:tailEnd/>
          </a:ln>
        </p:spPr>
        <p:txBody>
          <a:bodyPr/>
          <a:lstStyle/>
          <a:p>
            <a:endParaRPr lang="en-GB"/>
          </a:p>
        </p:txBody>
      </p:sp>
      <p:sp>
        <p:nvSpPr>
          <p:cNvPr id="55346" name="Rectangle 52"/>
          <p:cNvSpPr>
            <a:spLocks noChangeArrowheads="1"/>
          </p:cNvSpPr>
          <p:nvPr/>
        </p:nvSpPr>
        <p:spPr bwMode="auto">
          <a:xfrm>
            <a:off x="7408863" y="3941763"/>
            <a:ext cx="917575" cy="384175"/>
          </a:xfrm>
          <a:prstGeom prst="rect">
            <a:avLst/>
          </a:prstGeom>
          <a:noFill/>
          <a:ln w="9525">
            <a:noFill/>
            <a:miter lim="800000"/>
            <a:headEnd/>
            <a:tailEnd/>
          </a:ln>
        </p:spPr>
        <p:txBody>
          <a:bodyPr wrap="none" lIns="0" tIns="0" rIns="0" bIns="0">
            <a:spAutoFit/>
          </a:bodyPr>
          <a:lstStyle/>
          <a:p>
            <a:r>
              <a:rPr lang="fi-FI" sz="2100">
                <a:solidFill>
                  <a:srgbClr val="000000"/>
                </a:solidFill>
                <a:latin typeface="Calibri" pitchFamily="34" charset="0"/>
              </a:rPr>
              <a:t>Finland</a:t>
            </a:r>
            <a:endParaRPr lang="fi-FI"/>
          </a:p>
        </p:txBody>
      </p:sp>
    </p:spTree>
    <p:extLst>
      <p:ext uri="{BB962C8B-B14F-4D97-AF65-F5344CB8AC3E}">
        <p14:creationId xmlns:p14="http://schemas.microsoft.com/office/powerpoint/2010/main" val="272991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loud 33"/>
          <p:cNvSpPr/>
          <p:nvPr/>
        </p:nvSpPr>
        <p:spPr>
          <a:xfrm>
            <a:off x="-108519" y="4506158"/>
            <a:ext cx="9721080" cy="2523242"/>
          </a:xfrm>
          <a:prstGeom prst="cloud">
            <a:avLst/>
          </a:prstGeom>
          <a:ln>
            <a:gradFill flip="none" rotWithShape="1">
              <a:gsLst>
                <a:gs pos="0">
                  <a:schemeClr val="accent1">
                    <a:tint val="66000"/>
                    <a:satMod val="160000"/>
                    <a:lumMod val="50000"/>
                  </a:schemeClr>
                </a:gs>
                <a:gs pos="48000">
                  <a:schemeClr val="accent1">
                    <a:tint val="44500"/>
                    <a:satMod val="160000"/>
                    <a:lumMod val="96000"/>
                  </a:schemeClr>
                </a:gs>
                <a:gs pos="100000">
                  <a:schemeClr val="bg1"/>
                </a:gs>
              </a:gsLst>
              <a:lin ang="16200000" scaled="1"/>
              <a:tileRect/>
            </a:gradFill>
          </a:ln>
          <a:effectLst>
            <a:outerShdw blurRad="50800" dist="38100" dir="2700000" algn="tl" rotWithShape="0">
              <a:schemeClr val="tx1">
                <a:lumMod val="65000"/>
                <a:lumOff val="35000"/>
                <a:alpha val="43000"/>
              </a:scheme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800">
              <a:latin typeface="Calibri" pitchFamily="34" charset="0"/>
              <a:cs typeface="Calibri" pitchFamily="34"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521" y="2931846"/>
            <a:ext cx="5500466" cy="5500466"/>
          </a:xfrm>
          <a:prstGeom prst="rect">
            <a:avLst/>
          </a:prstGeom>
        </p:spPr>
      </p:pic>
      <p:sp>
        <p:nvSpPr>
          <p:cNvPr id="24" name="Rectangle 23"/>
          <p:cNvSpPr/>
          <p:nvPr/>
        </p:nvSpPr>
        <p:spPr>
          <a:xfrm>
            <a:off x="3315129" y="5815561"/>
            <a:ext cx="3384376" cy="1077218"/>
          </a:xfrm>
          <a:prstGeom prst="rect">
            <a:avLst/>
          </a:prstGeom>
          <a:noFill/>
        </p:spPr>
        <p:txBody>
          <a:bodyPr wrap="square">
            <a:spAutoFit/>
          </a:bodyPr>
          <a:lstStyle/>
          <a:p>
            <a:r>
              <a:rPr lang="en-US" sz="3200" b="1" dirty="0" smtClean="0">
                <a:solidFill>
                  <a:srgbClr val="FFC000"/>
                </a:solidFill>
                <a:effectLst>
                  <a:outerShdw blurRad="38100" dist="38100" dir="2700000" algn="tl">
                    <a:srgbClr val="000000">
                      <a:alpha val="43137"/>
                    </a:srgbClr>
                  </a:outerShdw>
                </a:effectLst>
                <a:latin typeface="Calibri" pitchFamily="34" charset="0"/>
                <a:cs typeface="Calibri" pitchFamily="34" charset="0"/>
              </a:rPr>
              <a:t>Diverse </a:t>
            </a:r>
            <a:br>
              <a:rPr lang="en-US" sz="3200" b="1" dirty="0" smtClean="0">
                <a:solidFill>
                  <a:srgbClr val="FFC000"/>
                </a:solidFill>
                <a:effectLst>
                  <a:outerShdw blurRad="38100" dist="38100" dir="2700000" algn="tl">
                    <a:srgbClr val="000000">
                      <a:alpha val="43137"/>
                    </a:srgbClr>
                  </a:outerShdw>
                </a:effectLst>
                <a:latin typeface="Calibri" pitchFamily="34" charset="0"/>
                <a:cs typeface="Calibri" pitchFamily="34" charset="0"/>
              </a:rPr>
            </a:br>
            <a:r>
              <a:rPr lang="en-US" sz="3200" b="1" dirty="0" smtClean="0">
                <a:solidFill>
                  <a:srgbClr val="FFC000"/>
                </a:solidFill>
                <a:effectLst>
                  <a:outerShdw blurRad="38100" dist="38100" dir="2700000" algn="tl">
                    <a:srgbClr val="000000">
                      <a:alpha val="43137"/>
                    </a:srgbClr>
                  </a:outerShdw>
                </a:effectLst>
                <a:latin typeface="Calibri" pitchFamily="34" charset="0"/>
                <a:cs typeface="Calibri" pitchFamily="34" charset="0"/>
              </a:rPr>
              <a:t>learners</a:t>
            </a:r>
            <a:endParaRPr lang="en-US" sz="3200" b="1" dirty="0">
              <a:solidFill>
                <a:srgbClr val="FFC000"/>
              </a:solidFill>
              <a:effectLst>
                <a:outerShdw blurRad="38100" dist="38100" dir="2700000" algn="tl">
                  <a:srgbClr val="000000">
                    <a:alpha val="43137"/>
                  </a:srgbClr>
                </a:outerShdw>
              </a:effectLst>
            </a:endParaRPr>
          </a:p>
        </p:txBody>
      </p:sp>
      <p:sp>
        <p:nvSpPr>
          <p:cNvPr id="41" name="Suorakulmio 40"/>
          <p:cNvSpPr/>
          <p:nvPr/>
        </p:nvSpPr>
        <p:spPr>
          <a:xfrm>
            <a:off x="0" y="0"/>
            <a:ext cx="9144000" cy="9331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latin typeface="Calibri" pitchFamily="34" charset="0"/>
                <a:cs typeface="Calibri" pitchFamily="34" charset="0"/>
              </a:rPr>
              <a:t>Values  and Aims of </a:t>
            </a:r>
            <a:r>
              <a:rPr lang="en-GB" sz="2400" b="1" i="1" dirty="0" smtClean="0">
                <a:latin typeface="Calibri" pitchFamily="34" charset="0"/>
                <a:cs typeface="Calibri" pitchFamily="34" charset="0"/>
              </a:rPr>
              <a:t> </a:t>
            </a:r>
            <a:r>
              <a:rPr lang="en-GB" sz="2400" b="1" dirty="0" smtClean="0">
                <a:latin typeface="Calibri" pitchFamily="34" charset="0"/>
                <a:cs typeface="Calibri" pitchFamily="34" charset="0"/>
              </a:rPr>
              <a:t>an Ideal </a:t>
            </a:r>
            <a:r>
              <a:rPr lang="en-GB" b="1" dirty="0" smtClean="0">
                <a:latin typeface="Calibri" pitchFamily="34" charset="0"/>
                <a:cs typeface="Calibri" pitchFamily="34" charset="0"/>
              </a:rPr>
              <a:t>S</a:t>
            </a:r>
            <a:r>
              <a:rPr lang="en-GB" sz="2400" b="1" dirty="0" smtClean="0">
                <a:latin typeface="Calibri" pitchFamily="34" charset="0"/>
                <a:cs typeface="Calibri" pitchFamily="34" charset="0"/>
              </a:rPr>
              <a:t>chool</a:t>
            </a:r>
            <a:br>
              <a:rPr lang="en-GB" sz="2400" b="1" dirty="0" smtClean="0">
                <a:latin typeface="Calibri" pitchFamily="34" charset="0"/>
                <a:cs typeface="Calibri" pitchFamily="34" charset="0"/>
              </a:rPr>
            </a:br>
            <a:r>
              <a:rPr lang="en-GB" sz="1400" b="1" dirty="0" smtClean="0">
                <a:latin typeface="Calibri" pitchFamily="34" charset="0"/>
                <a:cs typeface="Calibri" pitchFamily="34" charset="0"/>
              </a:rPr>
              <a:t>Values: </a:t>
            </a:r>
            <a:r>
              <a:rPr lang="en-GB" sz="1400" dirty="0" smtClean="0"/>
              <a:t>human </a:t>
            </a:r>
            <a:r>
              <a:rPr lang="en-GB" sz="1400" dirty="0"/>
              <a:t>rights, equality, democracy, natural diversity, </a:t>
            </a:r>
            <a:r>
              <a:rPr lang="en-GB" sz="1400" dirty="0" smtClean="0"/>
              <a:t>sustainable development, </a:t>
            </a:r>
            <a:r>
              <a:rPr lang="en-GB" sz="1400" dirty="0"/>
              <a:t>endorsement of multiculturalism, individualism (responsibility, a sense of community), respect for the </a:t>
            </a:r>
            <a:r>
              <a:rPr lang="en-GB" sz="1400" dirty="0" smtClean="0"/>
              <a:t>rights …</a:t>
            </a:r>
            <a:endParaRPr lang="en-GB" sz="1400" b="1" dirty="0">
              <a:latin typeface="Calibri" pitchFamily="34" charset="0"/>
              <a:cs typeface="Calibri" pitchFamily="34" charset="0"/>
            </a:endParaRPr>
          </a:p>
        </p:txBody>
      </p:sp>
      <p:sp>
        <p:nvSpPr>
          <p:cNvPr id="35" name="TextBox 34"/>
          <p:cNvSpPr txBox="1"/>
          <p:nvPr/>
        </p:nvSpPr>
        <p:spPr>
          <a:xfrm>
            <a:off x="384652" y="5044242"/>
            <a:ext cx="1676400" cy="1323439"/>
          </a:xfrm>
          <a:prstGeom prst="rect">
            <a:avLst/>
          </a:prstGeom>
          <a:noFill/>
        </p:spPr>
        <p:txBody>
          <a:bodyPr wrap="square" rtlCol="0">
            <a:spAutoFit/>
          </a:bodyPr>
          <a:lstStyle/>
          <a:p>
            <a:pPr algn="ctr"/>
            <a:endParaRPr lang="en-US" sz="2000" b="1" dirty="0">
              <a:solidFill>
                <a:schemeClr val="tx1">
                  <a:lumMod val="65000"/>
                  <a:lumOff val="35000"/>
                </a:schemeClr>
              </a:solidFill>
              <a:latin typeface="Calibri" pitchFamily="34" charset="0"/>
              <a:cs typeface="Calibri" pitchFamily="34" charset="0"/>
            </a:endParaRPr>
          </a:p>
          <a:p>
            <a:pPr algn="ctr"/>
            <a:r>
              <a:rPr lang="en-US" sz="2000" b="1" dirty="0" smtClean="0">
                <a:solidFill>
                  <a:schemeClr val="tx1">
                    <a:lumMod val="65000"/>
                    <a:lumOff val="35000"/>
                  </a:schemeClr>
                </a:solidFill>
                <a:latin typeface="Calibri" pitchFamily="34" charset="0"/>
                <a:cs typeface="Calibri" pitchFamily="34" charset="0"/>
              </a:rPr>
              <a:t/>
            </a:r>
            <a:br>
              <a:rPr lang="en-US" sz="2000" b="1" dirty="0" smtClean="0">
                <a:solidFill>
                  <a:schemeClr val="tx1">
                    <a:lumMod val="65000"/>
                    <a:lumOff val="35000"/>
                  </a:schemeClr>
                </a:solidFill>
                <a:latin typeface="Calibri" pitchFamily="34" charset="0"/>
                <a:cs typeface="Calibri" pitchFamily="34" charset="0"/>
              </a:rPr>
            </a:br>
            <a:r>
              <a:rPr lang="en-US" sz="2000" b="1" dirty="0" smtClean="0">
                <a:solidFill>
                  <a:schemeClr val="tx1">
                    <a:lumMod val="65000"/>
                    <a:lumOff val="35000"/>
                  </a:schemeClr>
                </a:solidFill>
                <a:latin typeface="Calibri" pitchFamily="34" charset="0"/>
                <a:cs typeface="Calibri" pitchFamily="34" charset="0"/>
              </a:rPr>
              <a:t>society</a:t>
            </a:r>
            <a:endParaRPr lang="en-US" sz="2000" b="1" dirty="0">
              <a:solidFill>
                <a:schemeClr val="tx1">
                  <a:lumMod val="65000"/>
                  <a:lumOff val="35000"/>
                </a:schemeClr>
              </a:solidFill>
              <a:latin typeface="Calibri" pitchFamily="34" charset="0"/>
              <a:cs typeface="Calibri" pitchFamily="34" charset="0"/>
            </a:endParaRPr>
          </a:p>
          <a:p>
            <a:pPr algn="ctr"/>
            <a:r>
              <a:rPr lang="en-US" sz="2000" b="1" dirty="0" smtClean="0">
                <a:solidFill>
                  <a:schemeClr val="tx1">
                    <a:lumMod val="65000"/>
                    <a:lumOff val="35000"/>
                  </a:schemeClr>
                </a:solidFill>
                <a:latin typeface="Calibri" pitchFamily="34" charset="0"/>
                <a:cs typeface="Calibri" pitchFamily="34" charset="0"/>
              </a:rPr>
              <a:t>          Partners</a:t>
            </a:r>
            <a:endParaRPr lang="en-US" sz="2000" b="1" dirty="0">
              <a:solidFill>
                <a:schemeClr val="tx1">
                  <a:lumMod val="65000"/>
                  <a:lumOff val="35000"/>
                </a:schemeClr>
              </a:solidFill>
              <a:latin typeface="Calibri" pitchFamily="34" charset="0"/>
              <a:cs typeface="Calibri" pitchFamily="34" charset="0"/>
            </a:endParaRPr>
          </a:p>
        </p:txBody>
      </p:sp>
      <p:sp>
        <p:nvSpPr>
          <p:cNvPr id="56" name="Tekstikehys 55"/>
          <p:cNvSpPr txBox="1"/>
          <p:nvPr/>
        </p:nvSpPr>
        <p:spPr>
          <a:xfrm>
            <a:off x="7450511" y="4789726"/>
            <a:ext cx="1850378" cy="1015663"/>
          </a:xfrm>
          <a:prstGeom prst="rect">
            <a:avLst/>
          </a:prstGeom>
          <a:noFill/>
        </p:spPr>
        <p:txBody>
          <a:bodyPr wrap="none" rtlCol="0">
            <a:spAutoFit/>
          </a:bodyPr>
          <a:lstStyle/>
          <a:p>
            <a:r>
              <a:rPr lang="en-GB" sz="2000" b="1" dirty="0" smtClean="0">
                <a:solidFill>
                  <a:schemeClr val="tx1">
                    <a:lumMod val="65000"/>
                    <a:lumOff val="35000"/>
                  </a:schemeClr>
                </a:solidFill>
                <a:latin typeface="Calibri" pitchFamily="34" charset="0"/>
                <a:cs typeface="Calibri" pitchFamily="34" charset="0"/>
              </a:rPr>
              <a:t>     Global</a:t>
            </a:r>
          </a:p>
          <a:p>
            <a:r>
              <a:rPr lang="en-GB" sz="2000" b="1" dirty="0" smtClean="0">
                <a:solidFill>
                  <a:schemeClr val="tx1">
                    <a:lumMod val="65000"/>
                    <a:lumOff val="35000"/>
                  </a:schemeClr>
                </a:solidFill>
                <a:latin typeface="Calibri" pitchFamily="34" charset="0"/>
                <a:cs typeface="Calibri" pitchFamily="34" charset="0"/>
              </a:rPr>
              <a:t>     Stakeholders</a:t>
            </a:r>
          </a:p>
          <a:p>
            <a:r>
              <a:rPr lang="en-GB" sz="2000" b="1" dirty="0" smtClean="0">
                <a:solidFill>
                  <a:schemeClr val="tx1">
                    <a:lumMod val="65000"/>
                    <a:lumOff val="35000"/>
                  </a:schemeClr>
                </a:solidFill>
                <a:latin typeface="Calibri" pitchFamily="34" charset="0"/>
                <a:cs typeface="Calibri" pitchFamily="34" charset="0"/>
              </a:rPr>
              <a:t>Parents</a:t>
            </a:r>
            <a:endParaRPr lang="en-US" sz="2000" dirty="0" smtClean="0">
              <a:solidFill>
                <a:schemeClr val="tx1">
                  <a:lumMod val="65000"/>
                  <a:lumOff val="35000"/>
                </a:schemeClr>
              </a:solidFill>
              <a:latin typeface="Calibri" pitchFamily="34" charset="0"/>
              <a:cs typeface="Calibri" pitchFamily="34" charset="0"/>
            </a:endParaRPr>
          </a:p>
        </p:txBody>
      </p:sp>
      <p:sp>
        <p:nvSpPr>
          <p:cNvPr id="2" name="Tekstiruutu 1"/>
          <p:cNvSpPr txBox="1"/>
          <p:nvPr/>
        </p:nvSpPr>
        <p:spPr>
          <a:xfrm>
            <a:off x="58057" y="4532174"/>
            <a:ext cx="8708684" cy="830997"/>
          </a:xfrm>
          <a:prstGeom prst="rect">
            <a:avLst/>
          </a:prstGeom>
          <a:noFill/>
          <a:ln w="38100">
            <a:noFill/>
          </a:ln>
          <a:effectLst>
            <a:outerShdw blurRad="50800" dist="38100" dir="2700000" algn="tl" rotWithShape="0">
              <a:prstClr val="black">
                <a:alpha val="22000"/>
              </a:prstClr>
            </a:outerShdw>
          </a:effectLst>
        </p:spPr>
        <p:txBody>
          <a:bodyPr wrap="square" rtlCol="0">
            <a:spAutoFit/>
          </a:bodyPr>
          <a:lstStyle/>
          <a:p>
            <a:r>
              <a:rPr lang="fi-FI" b="1" dirty="0" smtClean="0">
                <a:latin typeface="+mn-lt"/>
              </a:rPr>
              <a:t>Learning of 21</a:t>
            </a:r>
            <a:r>
              <a:rPr lang="fi-FI" b="1" baseline="30000" dirty="0" smtClean="0">
                <a:latin typeface="+mn-lt"/>
              </a:rPr>
              <a:t>st</a:t>
            </a:r>
            <a:r>
              <a:rPr lang="fi-FI" b="1" dirty="0" smtClean="0">
                <a:latin typeface="+mn-lt"/>
              </a:rPr>
              <a:t> </a:t>
            </a:r>
            <a:r>
              <a:rPr lang="fi-FI" b="1" dirty="0" err="1" smtClean="0">
                <a:latin typeface="+mn-lt"/>
              </a:rPr>
              <a:t>century</a:t>
            </a:r>
            <a:r>
              <a:rPr lang="fi-FI" b="1" dirty="0" smtClean="0">
                <a:latin typeface="+mn-lt"/>
              </a:rPr>
              <a:t> </a:t>
            </a:r>
            <a:br>
              <a:rPr lang="fi-FI" b="1" dirty="0" smtClean="0">
                <a:latin typeface="+mn-lt"/>
              </a:rPr>
            </a:br>
            <a:r>
              <a:rPr lang="fi-FI" b="1" dirty="0" err="1" smtClean="0">
                <a:latin typeface="+mn-lt"/>
              </a:rPr>
              <a:t>competences</a:t>
            </a:r>
            <a:endParaRPr lang="fi-FI" b="1" dirty="0">
              <a:latin typeface="+mn-lt"/>
            </a:endParaRPr>
          </a:p>
        </p:txBody>
      </p:sp>
      <p:sp>
        <p:nvSpPr>
          <p:cNvPr id="18" name="TextBox 17"/>
          <p:cNvSpPr txBox="1"/>
          <p:nvPr/>
        </p:nvSpPr>
        <p:spPr>
          <a:xfrm>
            <a:off x="2307084" y="7174219"/>
            <a:ext cx="4051743" cy="461665"/>
          </a:xfrm>
          <a:prstGeom prst="rect">
            <a:avLst/>
          </a:prstGeom>
          <a:noFill/>
        </p:spPr>
        <p:txBody>
          <a:bodyPr wrap="square" rtlCol="0">
            <a:spAutoFit/>
          </a:bodyPr>
          <a:lstStyle/>
          <a:p>
            <a:pPr algn="ctr"/>
            <a:r>
              <a:rPr lang="en-US" b="1" dirty="0" smtClean="0">
                <a:solidFill>
                  <a:schemeClr val="tx1">
                    <a:lumMod val="65000"/>
                    <a:lumOff val="35000"/>
                  </a:schemeClr>
                </a:solidFill>
                <a:latin typeface="Calibri" pitchFamily="34" charset="0"/>
                <a:cs typeface="Calibri" pitchFamily="34" charset="0"/>
              </a:rPr>
              <a:t>Finnish school</a:t>
            </a:r>
            <a:endParaRPr lang="en-US" b="1" dirty="0">
              <a:solidFill>
                <a:schemeClr val="tx1">
                  <a:lumMod val="65000"/>
                  <a:lumOff val="35000"/>
                </a:schemeClr>
              </a:solidFill>
              <a:latin typeface="Calibri" pitchFamily="34" charset="0"/>
              <a:cs typeface="Calibri" pitchFamily="34" charset="0"/>
            </a:endParaRPr>
          </a:p>
        </p:txBody>
      </p:sp>
      <p:sp>
        <p:nvSpPr>
          <p:cNvPr id="25" name="Kuvatekstinuoli ylös 18"/>
          <p:cNvSpPr/>
          <p:nvPr/>
        </p:nvSpPr>
        <p:spPr>
          <a:xfrm rot="10800000">
            <a:off x="2464722" y="925954"/>
            <a:ext cx="2329590" cy="3512457"/>
          </a:xfrm>
          <a:prstGeom prst="upArrowCallout">
            <a:avLst>
              <a:gd name="adj1" fmla="val 100000"/>
              <a:gd name="adj2" fmla="val 50000"/>
              <a:gd name="adj3" fmla="val 40530"/>
              <a:gd name="adj4" fmla="val 7337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kstikehys 47"/>
          <p:cNvSpPr txBox="1"/>
          <p:nvPr/>
        </p:nvSpPr>
        <p:spPr>
          <a:xfrm>
            <a:off x="2513034" y="954048"/>
            <a:ext cx="2168742" cy="2677656"/>
          </a:xfrm>
          <a:prstGeom prst="rect">
            <a:avLst/>
          </a:prstGeom>
          <a:noFill/>
        </p:spPr>
        <p:txBody>
          <a:bodyPr wrap="square" rtlCol="0">
            <a:spAutoFit/>
          </a:bodyPr>
          <a:lstStyle/>
          <a:p>
            <a:pPr algn="l"/>
            <a:r>
              <a:rPr lang="en-GB" b="1" dirty="0" smtClean="0">
                <a:latin typeface="Calibri" pitchFamily="34" charset="0"/>
                <a:cs typeface="Calibri" pitchFamily="34" charset="0"/>
              </a:rPr>
              <a:t>Professional teachers</a:t>
            </a:r>
          </a:p>
          <a:p>
            <a:pPr marL="171450" indent="-171450" algn="l">
              <a:buFont typeface="Arial" pitchFamily="34" charset="0"/>
              <a:buChar char="•"/>
            </a:pPr>
            <a:r>
              <a:rPr lang="en-US" dirty="0" smtClean="0">
                <a:solidFill>
                  <a:schemeClr val="tx1">
                    <a:lumMod val="75000"/>
                    <a:lumOff val="25000"/>
                  </a:schemeClr>
                </a:solidFill>
                <a:latin typeface="Calibri" pitchFamily="34" charset="0"/>
                <a:cs typeface="Calibri" pitchFamily="34" charset="0"/>
              </a:rPr>
              <a:t>Knowledge base</a:t>
            </a:r>
          </a:p>
          <a:p>
            <a:pPr marL="171450" indent="-171450" algn="l">
              <a:buFont typeface="Arial" pitchFamily="34" charset="0"/>
              <a:buChar char="•"/>
            </a:pPr>
            <a:r>
              <a:rPr lang="en-US" dirty="0" smtClean="0">
                <a:solidFill>
                  <a:schemeClr val="tx1">
                    <a:lumMod val="75000"/>
                    <a:lumOff val="25000"/>
                  </a:schemeClr>
                </a:solidFill>
                <a:latin typeface="Calibri" pitchFamily="34" charset="0"/>
                <a:cs typeface="Calibri" pitchFamily="34" charset="0"/>
              </a:rPr>
              <a:t>Collaboration </a:t>
            </a:r>
          </a:p>
          <a:p>
            <a:pPr marL="171450" indent="-171450" algn="l">
              <a:buFont typeface="Arial" pitchFamily="34" charset="0"/>
              <a:buChar char="•"/>
            </a:pPr>
            <a:r>
              <a:rPr lang="en-US" dirty="0" smtClean="0">
                <a:solidFill>
                  <a:schemeClr val="tx1">
                    <a:lumMod val="75000"/>
                    <a:lumOff val="25000"/>
                  </a:schemeClr>
                </a:solidFill>
                <a:latin typeface="Calibri" pitchFamily="34" charset="0"/>
                <a:cs typeface="Calibri" pitchFamily="34" charset="0"/>
              </a:rPr>
              <a:t>Life-long learning</a:t>
            </a:r>
          </a:p>
        </p:txBody>
      </p:sp>
      <p:sp>
        <p:nvSpPr>
          <p:cNvPr id="27" name="Kuvatekstinuoli ylös 20"/>
          <p:cNvSpPr/>
          <p:nvPr/>
        </p:nvSpPr>
        <p:spPr>
          <a:xfrm rot="10800000">
            <a:off x="4881306" y="921659"/>
            <a:ext cx="2329590" cy="3512457"/>
          </a:xfrm>
          <a:prstGeom prst="upArrowCallout">
            <a:avLst>
              <a:gd name="adj1" fmla="val 100000"/>
              <a:gd name="adj2" fmla="val 50000"/>
              <a:gd name="adj3" fmla="val 40020"/>
              <a:gd name="adj4" fmla="val 7337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Kuvatekstinuoli ylös 21"/>
          <p:cNvSpPr/>
          <p:nvPr/>
        </p:nvSpPr>
        <p:spPr>
          <a:xfrm rot="10800000">
            <a:off x="75723" y="925357"/>
            <a:ext cx="2329590" cy="3512457"/>
          </a:xfrm>
          <a:prstGeom prst="upArrowCallout">
            <a:avLst>
              <a:gd name="adj1" fmla="val 100000"/>
              <a:gd name="adj2" fmla="val 50000"/>
              <a:gd name="adj3" fmla="val 40020"/>
              <a:gd name="adj4" fmla="val 7337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Kuvatekstinuoli ylös 22"/>
          <p:cNvSpPr/>
          <p:nvPr/>
        </p:nvSpPr>
        <p:spPr>
          <a:xfrm rot="10800000">
            <a:off x="7286125" y="925954"/>
            <a:ext cx="1814331" cy="3580205"/>
          </a:xfrm>
          <a:prstGeom prst="upArrowCallout">
            <a:avLst>
              <a:gd name="adj1" fmla="val 98472"/>
              <a:gd name="adj2" fmla="val 49236"/>
              <a:gd name="adj3" fmla="val 55685"/>
              <a:gd name="adj4" fmla="val 7337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kstikehys 48"/>
          <p:cNvSpPr txBox="1"/>
          <p:nvPr/>
        </p:nvSpPr>
        <p:spPr>
          <a:xfrm>
            <a:off x="4898103" y="953389"/>
            <a:ext cx="2312793" cy="2677656"/>
          </a:xfrm>
          <a:prstGeom prst="rect">
            <a:avLst/>
          </a:prstGeom>
          <a:noFill/>
        </p:spPr>
        <p:txBody>
          <a:bodyPr wrap="square" rtlCol="0">
            <a:spAutoFit/>
          </a:bodyPr>
          <a:lstStyle/>
          <a:p>
            <a:r>
              <a:rPr lang="en-GB" b="1" dirty="0" smtClean="0">
                <a:latin typeface="Calibri" pitchFamily="34" charset="0"/>
                <a:cs typeface="Calibri" pitchFamily="34" charset="0"/>
              </a:rPr>
              <a:t>Local curriculum</a:t>
            </a:r>
          </a:p>
          <a:p>
            <a:r>
              <a:rPr lang="en-GB" b="1" dirty="0" smtClean="0">
                <a:latin typeface="Calibri" pitchFamily="34" charset="0"/>
                <a:cs typeface="Calibri" pitchFamily="34" charset="0"/>
              </a:rPr>
              <a:t>and </a:t>
            </a:r>
            <a:br>
              <a:rPr lang="en-GB" b="1" dirty="0" smtClean="0">
                <a:latin typeface="Calibri" pitchFamily="34" charset="0"/>
                <a:cs typeface="Calibri" pitchFamily="34" charset="0"/>
              </a:rPr>
            </a:br>
            <a:r>
              <a:rPr lang="en-GB" b="1" dirty="0" smtClean="0">
                <a:latin typeface="Calibri" pitchFamily="34" charset="0"/>
                <a:cs typeface="Calibri" pitchFamily="34" charset="0"/>
              </a:rPr>
              <a:t>environments</a:t>
            </a:r>
          </a:p>
          <a:p>
            <a:pPr marL="171450" indent="-171450" algn="l">
              <a:buFont typeface="Arial" pitchFamily="34" charset="0"/>
              <a:buChar char="•"/>
            </a:pPr>
            <a:r>
              <a:rPr lang="en-US" dirty="0" smtClean="0">
                <a:solidFill>
                  <a:schemeClr val="tx1">
                    <a:lumMod val="75000"/>
                    <a:lumOff val="25000"/>
                  </a:schemeClr>
                </a:solidFill>
                <a:latin typeface="Calibri" pitchFamily="34" charset="0"/>
                <a:cs typeface="Calibri" pitchFamily="34" charset="0"/>
              </a:rPr>
              <a:t>Broad aims </a:t>
            </a:r>
          </a:p>
          <a:p>
            <a:pPr marL="171450" indent="-171450" algn="l">
              <a:buFont typeface="Arial" pitchFamily="34" charset="0"/>
              <a:buChar char="•"/>
            </a:pPr>
            <a:r>
              <a:rPr lang="en-US" dirty="0" smtClean="0">
                <a:solidFill>
                  <a:schemeClr val="tx1">
                    <a:lumMod val="75000"/>
                    <a:lumOff val="25000"/>
                  </a:schemeClr>
                </a:solidFill>
                <a:latin typeface="Calibri" pitchFamily="34" charset="0"/>
                <a:cs typeface="Calibri" pitchFamily="34" charset="0"/>
              </a:rPr>
              <a:t>Learning </a:t>
            </a:r>
            <a:br>
              <a:rPr lang="en-US" dirty="0" smtClean="0">
                <a:solidFill>
                  <a:schemeClr val="tx1">
                    <a:lumMod val="75000"/>
                    <a:lumOff val="25000"/>
                  </a:schemeClr>
                </a:solidFill>
                <a:latin typeface="Calibri" pitchFamily="34" charset="0"/>
                <a:cs typeface="Calibri" pitchFamily="34" charset="0"/>
              </a:rPr>
            </a:br>
            <a:r>
              <a:rPr lang="en-US" dirty="0" smtClean="0">
                <a:solidFill>
                  <a:schemeClr val="tx1">
                    <a:lumMod val="75000"/>
                    <a:lumOff val="25000"/>
                  </a:schemeClr>
                </a:solidFill>
                <a:latin typeface="Calibri" pitchFamily="34" charset="0"/>
                <a:cs typeface="Calibri" pitchFamily="34" charset="0"/>
              </a:rPr>
              <a:t>environments</a:t>
            </a:r>
            <a:br>
              <a:rPr lang="en-US" dirty="0" smtClean="0">
                <a:solidFill>
                  <a:schemeClr val="tx1">
                    <a:lumMod val="75000"/>
                    <a:lumOff val="25000"/>
                  </a:schemeClr>
                </a:solidFill>
                <a:latin typeface="Calibri" pitchFamily="34" charset="0"/>
                <a:cs typeface="Calibri" pitchFamily="34" charset="0"/>
              </a:rPr>
            </a:br>
            <a:endParaRPr lang="en-US" dirty="0" smtClean="0">
              <a:solidFill>
                <a:schemeClr val="tx1">
                  <a:lumMod val="75000"/>
                  <a:lumOff val="25000"/>
                </a:schemeClr>
              </a:solidFill>
              <a:latin typeface="Calibri" pitchFamily="34" charset="0"/>
              <a:cs typeface="Calibri" pitchFamily="34" charset="0"/>
            </a:endParaRPr>
          </a:p>
        </p:txBody>
      </p:sp>
      <p:sp>
        <p:nvSpPr>
          <p:cNvPr id="31" name="Tekstikehys 50"/>
          <p:cNvSpPr txBox="1"/>
          <p:nvPr/>
        </p:nvSpPr>
        <p:spPr>
          <a:xfrm>
            <a:off x="7339696" y="966163"/>
            <a:ext cx="1795235" cy="830997"/>
          </a:xfrm>
          <a:prstGeom prst="rect">
            <a:avLst/>
          </a:prstGeom>
          <a:noFill/>
        </p:spPr>
        <p:txBody>
          <a:bodyPr wrap="none" rtlCol="0">
            <a:spAutoFit/>
          </a:bodyPr>
          <a:lstStyle/>
          <a:p>
            <a:pPr algn="l"/>
            <a:r>
              <a:rPr lang="en-GB" b="1" dirty="0" smtClean="0">
                <a:latin typeface="Calibri" pitchFamily="34" charset="0"/>
                <a:cs typeface="Calibri" pitchFamily="34" charset="0"/>
              </a:rPr>
              <a:t>Networks &amp;</a:t>
            </a:r>
            <a:br>
              <a:rPr lang="en-GB" b="1" dirty="0" smtClean="0">
                <a:latin typeface="Calibri" pitchFamily="34" charset="0"/>
                <a:cs typeface="Calibri" pitchFamily="34" charset="0"/>
              </a:rPr>
            </a:br>
            <a:r>
              <a:rPr lang="en-GB" b="1" dirty="0" smtClean="0">
                <a:latin typeface="Calibri" pitchFamily="34" charset="0"/>
                <a:cs typeface="Calibri" pitchFamily="34" charset="0"/>
              </a:rPr>
              <a:t>partnerships</a:t>
            </a:r>
          </a:p>
        </p:txBody>
      </p:sp>
      <p:sp>
        <p:nvSpPr>
          <p:cNvPr id="32" name="Tekstikehys 49"/>
          <p:cNvSpPr txBox="1"/>
          <p:nvPr/>
        </p:nvSpPr>
        <p:spPr>
          <a:xfrm>
            <a:off x="34754" y="933164"/>
            <a:ext cx="2479414" cy="1938992"/>
          </a:xfrm>
          <a:prstGeom prst="rect">
            <a:avLst/>
          </a:prstGeom>
          <a:noFill/>
        </p:spPr>
        <p:txBody>
          <a:bodyPr wrap="square" rtlCol="0">
            <a:spAutoFit/>
          </a:bodyPr>
          <a:lstStyle/>
          <a:p>
            <a:pPr algn="l"/>
            <a:r>
              <a:rPr lang="en-GB" b="1" dirty="0" smtClean="0">
                <a:latin typeface="Calibri" pitchFamily="34" charset="0"/>
                <a:cs typeface="Calibri" pitchFamily="34" charset="0"/>
              </a:rPr>
              <a:t>Leadership and </a:t>
            </a:r>
          </a:p>
          <a:p>
            <a:pPr algn="l"/>
            <a:r>
              <a:rPr lang="en-GB" b="1" dirty="0">
                <a:latin typeface="Calibri" pitchFamily="34" charset="0"/>
                <a:cs typeface="Calibri" pitchFamily="34" charset="0"/>
              </a:rPr>
              <a:t>q</a:t>
            </a:r>
            <a:r>
              <a:rPr lang="en-GB" b="1" dirty="0" smtClean="0">
                <a:latin typeface="Calibri" pitchFamily="34" charset="0"/>
                <a:cs typeface="Calibri" pitchFamily="34" charset="0"/>
              </a:rPr>
              <a:t>uality culture</a:t>
            </a:r>
          </a:p>
          <a:p>
            <a:pPr marL="171450" indent="-171450" algn="l">
              <a:buFont typeface="Arial" pitchFamily="34" charset="0"/>
              <a:buChar char="•"/>
            </a:pPr>
            <a:r>
              <a:rPr lang="en-US" dirty="0" smtClean="0">
                <a:solidFill>
                  <a:schemeClr val="tx1">
                    <a:lumMod val="75000"/>
                    <a:lumOff val="25000"/>
                  </a:schemeClr>
                </a:solidFill>
                <a:latin typeface="Calibri" pitchFamily="34" charset="0"/>
                <a:cs typeface="Calibri" pitchFamily="34" charset="0"/>
              </a:rPr>
              <a:t>Goal orientation  and interaction</a:t>
            </a:r>
          </a:p>
          <a:p>
            <a:pPr marL="171450" indent="-171450" algn="l">
              <a:buFont typeface="Arial" pitchFamily="34" charset="0"/>
              <a:buChar char="•"/>
            </a:pPr>
            <a:r>
              <a:rPr lang="en-US" dirty="0" smtClean="0">
                <a:solidFill>
                  <a:schemeClr val="tx1">
                    <a:lumMod val="75000"/>
                    <a:lumOff val="25000"/>
                  </a:schemeClr>
                </a:solidFill>
                <a:latin typeface="Calibri" pitchFamily="34" charset="0"/>
                <a:cs typeface="Calibri" pitchFamily="34" charset="0"/>
              </a:rPr>
              <a:t>Quality culture</a:t>
            </a:r>
          </a:p>
        </p:txBody>
      </p:sp>
    </p:spTree>
    <p:extLst>
      <p:ext uri="{BB962C8B-B14F-4D97-AF65-F5344CB8AC3E}">
        <p14:creationId xmlns:p14="http://schemas.microsoft.com/office/powerpoint/2010/main" val="170435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GB" dirty="0" smtClean="0"/>
              <a:t>From the point of view of the origins of teacher knowledge:</a:t>
            </a:r>
          </a:p>
        </p:txBody>
      </p:sp>
      <p:sp>
        <p:nvSpPr>
          <p:cNvPr id="59395" name="Slide Number Placeholder 3"/>
          <p:cNvSpPr>
            <a:spLocks noGrp="1"/>
          </p:cNvSpPr>
          <p:nvPr>
            <p:ph type="sldNum" sz="quarter" idx="10"/>
          </p:nvPr>
        </p:nvSpPr>
        <p:spPr>
          <a:noFill/>
        </p:spPr>
        <p:txBody>
          <a:bodyPr/>
          <a:lstStyle/>
          <a:p>
            <a:fld id="{F7A72BF8-3028-4724-A735-9819DF8DB8C0}" type="slidenum">
              <a:rPr lang="en-US"/>
              <a:pPr/>
              <a:t>40</a:t>
            </a:fld>
            <a:endParaRPr lang="en-US"/>
          </a:p>
        </p:txBody>
      </p:sp>
      <p:sp>
        <p:nvSpPr>
          <p:cNvPr id="59396" name="Rectangle 7"/>
          <p:cNvSpPr>
            <a:spLocks noChangeArrowheads="1"/>
          </p:cNvSpPr>
          <p:nvPr/>
        </p:nvSpPr>
        <p:spPr bwMode="auto">
          <a:xfrm>
            <a:off x="2798763" y="1939925"/>
            <a:ext cx="4281487" cy="3648075"/>
          </a:xfrm>
          <a:prstGeom prst="rect">
            <a:avLst/>
          </a:prstGeom>
          <a:solidFill>
            <a:srgbClr val="FFFFFF"/>
          </a:solidFill>
          <a:ln w="9525">
            <a:noFill/>
            <a:miter lim="800000"/>
            <a:headEnd/>
            <a:tailEnd/>
          </a:ln>
        </p:spPr>
        <p:txBody>
          <a:bodyPr/>
          <a:lstStyle/>
          <a:p>
            <a:endParaRPr lang="en-GB"/>
          </a:p>
        </p:txBody>
      </p:sp>
      <p:sp>
        <p:nvSpPr>
          <p:cNvPr id="59397" name="Freeform 8"/>
          <p:cNvSpPr>
            <a:spLocks noEditPoints="1"/>
          </p:cNvSpPr>
          <p:nvPr/>
        </p:nvSpPr>
        <p:spPr bwMode="auto">
          <a:xfrm>
            <a:off x="3649663" y="1931988"/>
            <a:ext cx="3430587" cy="3633787"/>
          </a:xfrm>
          <a:custGeom>
            <a:avLst/>
            <a:gdLst>
              <a:gd name="T0" fmla="*/ 9 w 2161"/>
              <a:gd name="T1" fmla="*/ 0 h 2289"/>
              <a:gd name="T2" fmla="*/ 9 w 2161"/>
              <a:gd name="T3" fmla="*/ 2289 h 2289"/>
              <a:gd name="T4" fmla="*/ 0 w 2161"/>
              <a:gd name="T5" fmla="*/ 2289 h 2289"/>
              <a:gd name="T6" fmla="*/ 0 w 2161"/>
              <a:gd name="T7" fmla="*/ 0 h 2289"/>
              <a:gd name="T8" fmla="*/ 9 w 2161"/>
              <a:gd name="T9" fmla="*/ 0 h 2289"/>
              <a:gd name="T10" fmla="*/ 545 w 2161"/>
              <a:gd name="T11" fmla="*/ 0 h 2289"/>
              <a:gd name="T12" fmla="*/ 545 w 2161"/>
              <a:gd name="T13" fmla="*/ 2289 h 2289"/>
              <a:gd name="T14" fmla="*/ 535 w 2161"/>
              <a:gd name="T15" fmla="*/ 2289 h 2289"/>
              <a:gd name="T16" fmla="*/ 535 w 2161"/>
              <a:gd name="T17" fmla="*/ 0 h 2289"/>
              <a:gd name="T18" fmla="*/ 545 w 2161"/>
              <a:gd name="T19" fmla="*/ 0 h 2289"/>
              <a:gd name="T20" fmla="*/ 1080 w 2161"/>
              <a:gd name="T21" fmla="*/ 0 h 2289"/>
              <a:gd name="T22" fmla="*/ 1080 w 2161"/>
              <a:gd name="T23" fmla="*/ 2289 h 2289"/>
              <a:gd name="T24" fmla="*/ 1071 w 2161"/>
              <a:gd name="T25" fmla="*/ 2289 h 2289"/>
              <a:gd name="T26" fmla="*/ 1071 w 2161"/>
              <a:gd name="T27" fmla="*/ 0 h 2289"/>
              <a:gd name="T28" fmla="*/ 1080 w 2161"/>
              <a:gd name="T29" fmla="*/ 0 h 2289"/>
              <a:gd name="T30" fmla="*/ 1626 w 2161"/>
              <a:gd name="T31" fmla="*/ 0 h 2289"/>
              <a:gd name="T32" fmla="*/ 1626 w 2161"/>
              <a:gd name="T33" fmla="*/ 2289 h 2289"/>
              <a:gd name="T34" fmla="*/ 1616 w 2161"/>
              <a:gd name="T35" fmla="*/ 2289 h 2289"/>
              <a:gd name="T36" fmla="*/ 1616 w 2161"/>
              <a:gd name="T37" fmla="*/ 0 h 2289"/>
              <a:gd name="T38" fmla="*/ 1626 w 2161"/>
              <a:gd name="T39" fmla="*/ 0 h 2289"/>
              <a:gd name="T40" fmla="*/ 2161 w 2161"/>
              <a:gd name="T41" fmla="*/ 0 h 2289"/>
              <a:gd name="T42" fmla="*/ 2161 w 2161"/>
              <a:gd name="T43" fmla="*/ 2289 h 2289"/>
              <a:gd name="T44" fmla="*/ 2152 w 2161"/>
              <a:gd name="T45" fmla="*/ 2289 h 2289"/>
              <a:gd name="T46" fmla="*/ 2152 w 2161"/>
              <a:gd name="T47" fmla="*/ 0 h 2289"/>
              <a:gd name="T48" fmla="*/ 2161 w 2161"/>
              <a:gd name="T49" fmla="*/ 0 h 22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61"/>
              <a:gd name="T76" fmla="*/ 0 h 2289"/>
              <a:gd name="T77" fmla="*/ 2161 w 2161"/>
              <a:gd name="T78" fmla="*/ 2289 h 22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61" h="2289">
                <a:moveTo>
                  <a:pt x="9" y="0"/>
                </a:moveTo>
                <a:lnTo>
                  <a:pt x="9" y="2289"/>
                </a:lnTo>
                <a:lnTo>
                  <a:pt x="0" y="2289"/>
                </a:lnTo>
                <a:lnTo>
                  <a:pt x="0" y="0"/>
                </a:lnTo>
                <a:lnTo>
                  <a:pt x="9" y="0"/>
                </a:lnTo>
                <a:close/>
                <a:moveTo>
                  <a:pt x="545" y="0"/>
                </a:moveTo>
                <a:lnTo>
                  <a:pt x="545" y="2289"/>
                </a:lnTo>
                <a:lnTo>
                  <a:pt x="535" y="2289"/>
                </a:lnTo>
                <a:lnTo>
                  <a:pt x="535" y="0"/>
                </a:lnTo>
                <a:lnTo>
                  <a:pt x="545" y="0"/>
                </a:lnTo>
                <a:close/>
                <a:moveTo>
                  <a:pt x="1080" y="0"/>
                </a:moveTo>
                <a:lnTo>
                  <a:pt x="1080" y="2289"/>
                </a:lnTo>
                <a:lnTo>
                  <a:pt x="1071" y="2289"/>
                </a:lnTo>
                <a:lnTo>
                  <a:pt x="1071" y="0"/>
                </a:lnTo>
                <a:lnTo>
                  <a:pt x="1080" y="0"/>
                </a:lnTo>
                <a:close/>
                <a:moveTo>
                  <a:pt x="1626" y="0"/>
                </a:moveTo>
                <a:lnTo>
                  <a:pt x="1626" y="2289"/>
                </a:lnTo>
                <a:lnTo>
                  <a:pt x="1616" y="2289"/>
                </a:lnTo>
                <a:lnTo>
                  <a:pt x="1616" y="0"/>
                </a:lnTo>
                <a:lnTo>
                  <a:pt x="1626" y="0"/>
                </a:lnTo>
                <a:close/>
                <a:moveTo>
                  <a:pt x="2161" y="0"/>
                </a:moveTo>
                <a:lnTo>
                  <a:pt x="2161" y="2289"/>
                </a:lnTo>
                <a:lnTo>
                  <a:pt x="2152" y="2289"/>
                </a:lnTo>
                <a:lnTo>
                  <a:pt x="2152" y="0"/>
                </a:lnTo>
                <a:lnTo>
                  <a:pt x="2161" y="0"/>
                </a:lnTo>
                <a:close/>
              </a:path>
            </a:pathLst>
          </a:custGeom>
          <a:solidFill>
            <a:srgbClr val="868686"/>
          </a:solidFill>
          <a:ln w="15875" cap="flat">
            <a:solidFill>
              <a:srgbClr val="868686"/>
            </a:solidFill>
            <a:prstDash val="solid"/>
            <a:bevel/>
            <a:headEnd/>
            <a:tailEnd/>
          </a:ln>
        </p:spPr>
        <p:txBody>
          <a:bodyPr/>
          <a:lstStyle/>
          <a:p>
            <a:endParaRPr lang="fi-FI"/>
          </a:p>
        </p:txBody>
      </p:sp>
      <p:sp>
        <p:nvSpPr>
          <p:cNvPr id="59398" name="Freeform 9"/>
          <p:cNvSpPr>
            <a:spLocks noEditPoints="1"/>
          </p:cNvSpPr>
          <p:nvPr/>
        </p:nvSpPr>
        <p:spPr bwMode="auto">
          <a:xfrm>
            <a:off x="2798763" y="2836863"/>
            <a:ext cx="3849687" cy="2333625"/>
          </a:xfrm>
          <a:custGeom>
            <a:avLst/>
            <a:gdLst>
              <a:gd name="T0" fmla="*/ 0 w 2425"/>
              <a:gd name="T1" fmla="*/ 1149 h 1470"/>
              <a:gd name="T2" fmla="*/ 2425 w 2425"/>
              <a:gd name="T3" fmla="*/ 1149 h 1470"/>
              <a:gd name="T4" fmla="*/ 2425 w 2425"/>
              <a:gd name="T5" fmla="*/ 1470 h 1470"/>
              <a:gd name="T6" fmla="*/ 0 w 2425"/>
              <a:gd name="T7" fmla="*/ 1470 h 1470"/>
              <a:gd name="T8" fmla="*/ 0 w 2425"/>
              <a:gd name="T9" fmla="*/ 1149 h 1470"/>
              <a:gd name="T10" fmla="*/ 0 w 2425"/>
              <a:gd name="T11" fmla="*/ 0 h 1470"/>
              <a:gd name="T12" fmla="*/ 2425 w 2425"/>
              <a:gd name="T13" fmla="*/ 0 h 1470"/>
              <a:gd name="T14" fmla="*/ 2425 w 2425"/>
              <a:gd name="T15" fmla="*/ 331 h 1470"/>
              <a:gd name="T16" fmla="*/ 0 w 2425"/>
              <a:gd name="T17" fmla="*/ 331 h 1470"/>
              <a:gd name="T18" fmla="*/ 0 w 2425"/>
              <a:gd name="T19" fmla="*/ 0 h 14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25"/>
              <a:gd name="T31" fmla="*/ 0 h 1470"/>
              <a:gd name="T32" fmla="*/ 2425 w 2425"/>
              <a:gd name="T33" fmla="*/ 1470 h 14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25" h="1470">
                <a:moveTo>
                  <a:pt x="0" y="1149"/>
                </a:moveTo>
                <a:lnTo>
                  <a:pt x="2425" y="1149"/>
                </a:lnTo>
                <a:lnTo>
                  <a:pt x="2425" y="1470"/>
                </a:lnTo>
                <a:lnTo>
                  <a:pt x="0" y="1470"/>
                </a:lnTo>
                <a:lnTo>
                  <a:pt x="0" y="1149"/>
                </a:lnTo>
                <a:close/>
                <a:moveTo>
                  <a:pt x="0" y="0"/>
                </a:moveTo>
                <a:lnTo>
                  <a:pt x="2425" y="0"/>
                </a:lnTo>
                <a:lnTo>
                  <a:pt x="2425" y="331"/>
                </a:lnTo>
                <a:lnTo>
                  <a:pt x="0" y="331"/>
                </a:lnTo>
                <a:lnTo>
                  <a:pt x="0" y="0"/>
                </a:lnTo>
                <a:close/>
              </a:path>
            </a:pathLst>
          </a:custGeom>
          <a:solidFill>
            <a:srgbClr val="FFC000"/>
          </a:solidFill>
          <a:ln w="9525">
            <a:noFill/>
            <a:round/>
            <a:headEnd/>
            <a:tailEnd/>
          </a:ln>
        </p:spPr>
        <p:txBody>
          <a:bodyPr/>
          <a:lstStyle/>
          <a:p>
            <a:endParaRPr lang="fi-FI"/>
          </a:p>
        </p:txBody>
      </p:sp>
      <p:sp>
        <p:nvSpPr>
          <p:cNvPr id="59399" name="Freeform 10"/>
          <p:cNvSpPr>
            <a:spLocks noEditPoints="1"/>
          </p:cNvSpPr>
          <p:nvPr/>
        </p:nvSpPr>
        <p:spPr bwMode="auto">
          <a:xfrm>
            <a:off x="2798763" y="2325688"/>
            <a:ext cx="2813050" cy="2335212"/>
          </a:xfrm>
          <a:custGeom>
            <a:avLst/>
            <a:gdLst>
              <a:gd name="T0" fmla="*/ 0 w 1772"/>
              <a:gd name="T1" fmla="*/ 1140 h 1471"/>
              <a:gd name="T2" fmla="*/ 1772 w 1772"/>
              <a:gd name="T3" fmla="*/ 1140 h 1471"/>
              <a:gd name="T4" fmla="*/ 1772 w 1772"/>
              <a:gd name="T5" fmla="*/ 1471 h 1471"/>
              <a:gd name="T6" fmla="*/ 0 w 1772"/>
              <a:gd name="T7" fmla="*/ 1471 h 1471"/>
              <a:gd name="T8" fmla="*/ 0 w 1772"/>
              <a:gd name="T9" fmla="*/ 1140 h 1471"/>
              <a:gd name="T10" fmla="*/ 0 w 1772"/>
              <a:gd name="T11" fmla="*/ 0 h 1471"/>
              <a:gd name="T12" fmla="*/ 915 w 1772"/>
              <a:gd name="T13" fmla="*/ 0 h 1471"/>
              <a:gd name="T14" fmla="*/ 915 w 1772"/>
              <a:gd name="T15" fmla="*/ 322 h 1471"/>
              <a:gd name="T16" fmla="*/ 0 w 1772"/>
              <a:gd name="T17" fmla="*/ 322 h 1471"/>
              <a:gd name="T18" fmla="*/ 0 w 1772"/>
              <a:gd name="T19" fmla="*/ 0 h 14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2"/>
              <a:gd name="T31" fmla="*/ 0 h 1471"/>
              <a:gd name="T32" fmla="*/ 1772 w 1772"/>
              <a:gd name="T33" fmla="*/ 1471 h 14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2" h="1471">
                <a:moveTo>
                  <a:pt x="0" y="1140"/>
                </a:moveTo>
                <a:lnTo>
                  <a:pt x="1772" y="1140"/>
                </a:lnTo>
                <a:lnTo>
                  <a:pt x="1772" y="1471"/>
                </a:lnTo>
                <a:lnTo>
                  <a:pt x="0" y="1471"/>
                </a:lnTo>
                <a:lnTo>
                  <a:pt x="0" y="1140"/>
                </a:lnTo>
                <a:close/>
                <a:moveTo>
                  <a:pt x="0" y="0"/>
                </a:moveTo>
                <a:lnTo>
                  <a:pt x="915" y="0"/>
                </a:lnTo>
                <a:lnTo>
                  <a:pt x="915" y="322"/>
                </a:lnTo>
                <a:lnTo>
                  <a:pt x="0" y="322"/>
                </a:lnTo>
                <a:lnTo>
                  <a:pt x="0" y="0"/>
                </a:lnTo>
                <a:close/>
              </a:path>
            </a:pathLst>
          </a:custGeom>
          <a:solidFill>
            <a:schemeClr val="accent2">
              <a:lumMod val="75000"/>
            </a:schemeClr>
          </a:solidFill>
          <a:ln w="9525">
            <a:noFill/>
            <a:round/>
            <a:headEnd/>
            <a:tailEnd/>
          </a:ln>
        </p:spPr>
        <p:txBody>
          <a:bodyPr/>
          <a:lstStyle/>
          <a:p>
            <a:endParaRPr lang="fi-FI"/>
          </a:p>
        </p:txBody>
      </p:sp>
      <p:sp>
        <p:nvSpPr>
          <p:cNvPr id="59400" name="Rectangle 11"/>
          <p:cNvSpPr>
            <a:spLocks noChangeArrowheads="1"/>
          </p:cNvSpPr>
          <p:nvPr/>
        </p:nvSpPr>
        <p:spPr bwMode="auto">
          <a:xfrm>
            <a:off x="2806700" y="5557838"/>
            <a:ext cx="4265613" cy="14287"/>
          </a:xfrm>
          <a:prstGeom prst="rect">
            <a:avLst/>
          </a:prstGeom>
          <a:solidFill>
            <a:srgbClr val="868686"/>
          </a:solidFill>
          <a:ln w="15875">
            <a:solidFill>
              <a:srgbClr val="868686"/>
            </a:solidFill>
            <a:bevel/>
            <a:headEnd/>
            <a:tailEnd/>
          </a:ln>
        </p:spPr>
        <p:txBody>
          <a:bodyPr/>
          <a:lstStyle/>
          <a:p>
            <a:endParaRPr lang="en-GB"/>
          </a:p>
        </p:txBody>
      </p:sp>
      <p:sp>
        <p:nvSpPr>
          <p:cNvPr id="59401" name="Freeform 12"/>
          <p:cNvSpPr>
            <a:spLocks noEditPoints="1"/>
          </p:cNvSpPr>
          <p:nvPr/>
        </p:nvSpPr>
        <p:spPr bwMode="auto">
          <a:xfrm>
            <a:off x="2798763" y="5565775"/>
            <a:ext cx="4281487" cy="76200"/>
          </a:xfrm>
          <a:custGeom>
            <a:avLst/>
            <a:gdLst>
              <a:gd name="T0" fmla="*/ 10 w 2697"/>
              <a:gd name="T1" fmla="*/ 0 h 48"/>
              <a:gd name="T2" fmla="*/ 10 w 2697"/>
              <a:gd name="T3" fmla="*/ 48 h 48"/>
              <a:gd name="T4" fmla="*/ 0 w 2697"/>
              <a:gd name="T5" fmla="*/ 48 h 48"/>
              <a:gd name="T6" fmla="*/ 0 w 2697"/>
              <a:gd name="T7" fmla="*/ 0 h 48"/>
              <a:gd name="T8" fmla="*/ 10 w 2697"/>
              <a:gd name="T9" fmla="*/ 0 h 48"/>
              <a:gd name="T10" fmla="*/ 545 w 2697"/>
              <a:gd name="T11" fmla="*/ 0 h 48"/>
              <a:gd name="T12" fmla="*/ 545 w 2697"/>
              <a:gd name="T13" fmla="*/ 48 h 48"/>
              <a:gd name="T14" fmla="*/ 536 w 2697"/>
              <a:gd name="T15" fmla="*/ 48 h 48"/>
              <a:gd name="T16" fmla="*/ 536 w 2697"/>
              <a:gd name="T17" fmla="*/ 0 h 48"/>
              <a:gd name="T18" fmla="*/ 545 w 2697"/>
              <a:gd name="T19" fmla="*/ 0 h 48"/>
              <a:gd name="T20" fmla="*/ 1081 w 2697"/>
              <a:gd name="T21" fmla="*/ 0 h 48"/>
              <a:gd name="T22" fmla="*/ 1081 w 2697"/>
              <a:gd name="T23" fmla="*/ 48 h 48"/>
              <a:gd name="T24" fmla="*/ 1071 w 2697"/>
              <a:gd name="T25" fmla="*/ 48 h 48"/>
              <a:gd name="T26" fmla="*/ 1071 w 2697"/>
              <a:gd name="T27" fmla="*/ 0 h 48"/>
              <a:gd name="T28" fmla="*/ 1081 w 2697"/>
              <a:gd name="T29" fmla="*/ 0 h 48"/>
              <a:gd name="T30" fmla="*/ 1616 w 2697"/>
              <a:gd name="T31" fmla="*/ 0 h 48"/>
              <a:gd name="T32" fmla="*/ 1616 w 2697"/>
              <a:gd name="T33" fmla="*/ 48 h 48"/>
              <a:gd name="T34" fmla="*/ 1607 w 2697"/>
              <a:gd name="T35" fmla="*/ 48 h 48"/>
              <a:gd name="T36" fmla="*/ 1607 w 2697"/>
              <a:gd name="T37" fmla="*/ 0 h 48"/>
              <a:gd name="T38" fmla="*/ 1616 w 2697"/>
              <a:gd name="T39" fmla="*/ 0 h 48"/>
              <a:gd name="T40" fmla="*/ 2162 w 2697"/>
              <a:gd name="T41" fmla="*/ 0 h 48"/>
              <a:gd name="T42" fmla="*/ 2162 w 2697"/>
              <a:gd name="T43" fmla="*/ 48 h 48"/>
              <a:gd name="T44" fmla="*/ 2152 w 2697"/>
              <a:gd name="T45" fmla="*/ 48 h 48"/>
              <a:gd name="T46" fmla="*/ 2152 w 2697"/>
              <a:gd name="T47" fmla="*/ 0 h 48"/>
              <a:gd name="T48" fmla="*/ 2162 w 2697"/>
              <a:gd name="T49" fmla="*/ 0 h 48"/>
              <a:gd name="T50" fmla="*/ 2697 w 2697"/>
              <a:gd name="T51" fmla="*/ 0 h 48"/>
              <a:gd name="T52" fmla="*/ 2697 w 2697"/>
              <a:gd name="T53" fmla="*/ 48 h 48"/>
              <a:gd name="T54" fmla="*/ 2688 w 2697"/>
              <a:gd name="T55" fmla="*/ 48 h 48"/>
              <a:gd name="T56" fmla="*/ 2688 w 2697"/>
              <a:gd name="T57" fmla="*/ 0 h 48"/>
              <a:gd name="T58" fmla="*/ 2697 w 2697"/>
              <a:gd name="T59" fmla="*/ 0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97"/>
              <a:gd name="T91" fmla="*/ 0 h 48"/>
              <a:gd name="T92" fmla="*/ 2697 w 2697"/>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97" h="48">
                <a:moveTo>
                  <a:pt x="10" y="0"/>
                </a:moveTo>
                <a:lnTo>
                  <a:pt x="10" y="48"/>
                </a:lnTo>
                <a:lnTo>
                  <a:pt x="0" y="48"/>
                </a:lnTo>
                <a:lnTo>
                  <a:pt x="0" y="0"/>
                </a:lnTo>
                <a:lnTo>
                  <a:pt x="10" y="0"/>
                </a:lnTo>
                <a:close/>
                <a:moveTo>
                  <a:pt x="545" y="0"/>
                </a:moveTo>
                <a:lnTo>
                  <a:pt x="545" y="48"/>
                </a:lnTo>
                <a:lnTo>
                  <a:pt x="536" y="48"/>
                </a:lnTo>
                <a:lnTo>
                  <a:pt x="536" y="0"/>
                </a:lnTo>
                <a:lnTo>
                  <a:pt x="545" y="0"/>
                </a:lnTo>
                <a:close/>
                <a:moveTo>
                  <a:pt x="1081" y="0"/>
                </a:moveTo>
                <a:lnTo>
                  <a:pt x="1081" y="48"/>
                </a:lnTo>
                <a:lnTo>
                  <a:pt x="1071" y="48"/>
                </a:lnTo>
                <a:lnTo>
                  <a:pt x="1071" y="0"/>
                </a:lnTo>
                <a:lnTo>
                  <a:pt x="1081" y="0"/>
                </a:lnTo>
                <a:close/>
                <a:moveTo>
                  <a:pt x="1616" y="0"/>
                </a:moveTo>
                <a:lnTo>
                  <a:pt x="1616" y="48"/>
                </a:lnTo>
                <a:lnTo>
                  <a:pt x="1607" y="48"/>
                </a:lnTo>
                <a:lnTo>
                  <a:pt x="1607" y="0"/>
                </a:lnTo>
                <a:lnTo>
                  <a:pt x="1616" y="0"/>
                </a:lnTo>
                <a:close/>
                <a:moveTo>
                  <a:pt x="2162" y="0"/>
                </a:moveTo>
                <a:lnTo>
                  <a:pt x="2162" y="48"/>
                </a:lnTo>
                <a:lnTo>
                  <a:pt x="2152" y="48"/>
                </a:lnTo>
                <a:lnTo>
                  <a:pt x="2152" y="0"/>
                </a:lnTo>
                <a:lnTo>
                  <a:pt x="2162" y="0"/>
                </a:lnTo>
                <a:close/>
                <a:moveTo>
                  <a:pt x="2697" y="0"/>
                </a:moveTo>
                <a:lnTo>
                  <a:pt x="2697" y="48"/>
                </a:lnTo>
                <a:lnTo>
                  <a:pt x="2688" y="48"/>
                </a:lnTo>
                <a:lnTo>
                  <a:pt x="2688" y="0"/>
                </a:lnTo>
                <a:lnTo>
                  <a:pt x="2697" y="0"/>
                </a:lnTo>
                <a:close/>
              </a:path>
            </a:pathLst>
          </a:custGeom>
          <a:solidFill>
            <a:srgbClr val="868686"/>
          </a:solidFill>
          <a:ln w="15875" cap="flat">
            <a:solidFill>
              <a:srgbClr val="868686"/>
            </a:solidFill>
            <a:prstDash val="solid"/>
            <a:bevel/>
            <a:headEnd/>
            <a:tailEnd/>
          </a:ln>
        </p:spPr>
        <p:txBody>
          <a:bodyPr/>
          <a:lstStyle/>
          <a:p>
            <a:endParaRPr lang="fi-FI"/>
          </a:p>
        </p:txBody>
      </p:sp>
      <p:sp>
        <p:nvSpPr>
          <p:cNvPr id="59402" name="Rectangle 13"/>
          <p:cNvSpPr>
            <a:spLocks noChangeArrowheads="1"/>
          </p:cNvSpPr>
          <p:nvPr/>
        </p:nvSpPr>
        <p:spPr bwMode="auto">
          <a:xfrm>
            <a:off x="2798763" y="1931988"/>
            <a:ext cx="15875" cy="3633787"/>
          </a:xfrm>
          <a:prstGeom prst="rect">
            <a:avLst/>
          </a:prstGeom>
          <a:solidFill>
            <a:srgbClr val="868686"/>
          </a:solidFill>
          <a:ln w="15875">
            <a:solidFill>
              <a:srgbClr val="868686"/>
            </a:solidFill>
            <a:bevel/>
            <a:headEnd/>
            <a:tailEnd/>
          </a:ln>
        </p:spPr>
        <p:txBody>
          <a:bodyPr/>
          <a:lstStyle/>
          <a:p>
            <a:endParaRPr lang="en-GB"/>
          </a:p>
        </p:txBody>
      </p:sp>
      <p:sp>
        <p:nvSpPr>
          <p:cNvPr id="59403" name="Freeform 14"/>
          <p:cNvSpPr>
            <a:spLocks noEditPoints="1"/>
          </p:cNvSpPr>
          <p:nvPr/>
        </p:nvSpPr>
        <p:spPr bwMode="auto">
          <a:xfrm>
            <a:off x="2728913" y="1924050"/>
            <a:ext cx="77787" cy="3648075"/>
          </a:xfrm>
          <a:custGeom>
            <a:avLst/>
            <a:gdLst>
              <a:gd name="T0" fmla="*/ 0 w 49"/>
              <a:gd name="T1" fmla="*/ 2289 h 2298"/>
              <a:gd name="T2" fmla="*/ 49 w 49"/>
              <a:gd name="T3" fmla="*/ 2289 h 2298"/>
              <a:gd name="T4" fmla="*/ 49 w 49"/>
              <a:gd name="T5" fmla="*/ 2298 h 2298"/>
              <a:gd name="T6" fmla="*/ 0 w 49"/>
              <a:gd name="T7" fmla="*/ 2298 h 2298"/>
              <a:gd name="T8" fmla="*/ 0 w 49"/>
              <a:gd name="T9" fmla="*/ 2289 h 2298"/>
              <a:gd name="T10" fmla="*/ 0 w 49"/>
              <a:gd name="T11" fmla="*/ 1149 h 2298"/>
              <a:gd name="T12" fmla="*/ 49 w 49"/>
              <a:gd name="T13" fmla="*/ 1149 h 2298"/>
              <a:gd name="T14" fmla="*/ 49 w 49"/>
              <a:gd name="T15" fmla="*/ 1159 h 2298"/>
              <a:gd name="T16" fmla="*/ 0 w 49"/>
              <a:gd name="T17" fmla="*/ 1159 h 2298"/>
              <a:gd name="T18" fmla="*/ 0 w 49"/>
              <a:gd name="T19" fmla="*/ 1149 h 2298"/>
              <a:gd name="T20" fmla="*/ 0 w 49"/>
              <a:gd name="T21" fmla="*/ 0 h 2298"/>
              <a:gd name="T22" fmla="*/ 49 w 49"/>
              <a:gd name="T23" fmla="*/ 0 h 2298"/>
              <a:gd name="T24" fmla="*/ 49 w 49"/>
              <a:gd name="T25" fmla="*/ 10 h 2298"/>
              <a:gd name="T26" fmla="*/ 0 w 49"/>
              <a:gd name="T27" fmla="*/ 10 h 2298"/>
              <a:gd name="T28" fmla="*/ 0 w 49"/>
              <a:gd name="T29" fmla="*/ 0 h 22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2298"/>
              <a:gd name="T47" fmla="*/ 49 w 49"/>
              <a:gd name="T48" fmla="*/ 2298 h 22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2298">
                <a:moveTo>
                  <a:pt x="0" y="2289"/>
                </a:moveTo>
                <a:lnTo>
                  <a:pt x="49" y="2289"/>
                </a:lnTo>
                <a:lnTo>
                  <a:pt x="49" y="2298"/>
                </a:lnTo>
                <a:lnTo>
                  <a:pt x="0" y="2298"/>
                </a:lnTo>
                <a:lnTo>
                  <a:pt x="0" y="2289"/>
                </a:lnTo>
                <a:close/>
                <a:moveTo>
                  <a:pt x="0" y="1149"/>
                </a:moveTo>
                <a:lnTo>
                  <a:pt x="49" y="1149"/>
                </a:lnTo>
                <a:lnTo>
                  <a:pt x="49" y="1159"/>
                </a:lnTo>
                <a:lnTo>
                  <a:pt x="0" y="1159"/>
                </a:lnTo>
                <a:lnTo>
                  <a:pt x="0" y="1149"/>
                </a:lnTo>
                <a:close/>
                <a:moveTo>
                  <a:pt x="0" y="0"/>
                </a:moveTo>
                <a:lnTo>
                  <a:pt x="49" y="0"/>
                </a:lnTo>
                <a:lnTo>
                  <a:pt x="49" y="10"/>
                </a:lnTo>
                <a:lnTo>
                  <a:pt x="0" y="10"/>
                </a:lnTo>
                <a:lnTo>
                  <a:pt x="0" y="0"/>
                </a:lnTo>
                <a:close/>
              </a:path>
            </a:pathLst>
          </a:custGeom>
          <a:solidFill>
            <a:srgbClr val="868686"/>
          </a:solidFill>
          <a:ln w="15875" cap="flat">
            <a:solidFill>
              <a:srgbClr val="868686"/>
            </a:solidFill>
            <a:prstDash val="solid"/>
            <a:bevel/>
            <a:headEnd/>
            <a:tailEnd/>
          </a:ln>
        </p:spPr>
        <p:txBody>
          <a:bodyPr/>
          <a:lstStyle/>
          <a:p>
            <a:endParaRPr lang="fi-FI"/>
          </a:p>
        </p:txBody>
      </p:sp>
      <p:sp>
        <p:nvSpPr>
          <p:cNvPr id="59404" name="Rectangle 15"/>
          <p:cNvSpPr>
            <a:spLocks noChangeArrowheads="1"/>
          </p:cNvSpPr>
          <p:nvPr/>
        </p:nvSpPr>
        <p:spPr bwMode="auto">
          <a:xfrm>
            <a:off x="2746375" y="5732463"/>
            <a:ext cx="247650" cy="385762"/>
          </a:xfrm>
          <a:prstGeom prst="rect">
            <a:avLst/>
          </a:prstGeom>
          <a:noFill/>
          <a:ln w="9525">
            <a:noFill/>
            <a:miter lim="800000"/>
            <a:headEnd/>
            <a:tailEnd/>
          </a:ln>
        </p:spPr>
        <p:txBody>
          <a:bodyPr wrap="none" lIns="0" tIns="0" rIns="0" bIns="0">
            <a:spAutoFit/>
          </a:bodyPr>
          <a:lstStyle/>
          <a:p>
            <a:r>
              <a:rPr lang="fi-FI" sz="1900">
                <a:solidFill>
                  <a:srgbClr val="000000"/>
                </a:solidFill>
                <a:latin typeface="Calibri" pitchFamily="34" charset="0"/>
              </a:rPr>
              <a:t>0</a:t>
            </a:r>
            <a:endParaRPr lang="fi-FI"/>
          </a:p>
        </p:txBody>
      </p:sp>
      <p:sp>
        <p:nvSpPr>
          <p:cNvPr id="59405" name="Rectangle 16"/>
          <p:cNvSpPr>
            <a:spLocks noChangeArrowheads="1"/>
          </p:cNvSpPr>
          <p:nvPr/>
        </p:nvSpPr>
        <p:spPr bwMode="auto">
          <a:xfrm>
            <a:off x="3538538" y="5732463"/>
            <a:ext cx="371475" cy="385762"/>
          </a:xfrm>
          <a:prstGeom prst="rect">
            <a:avLst/>
          </a:prstGeom>
          <a:noFill/>
          <a:ln w="9525">
            <a:noFill/>
            <a:miter lim="800000"/>
            <a:headEnd/>
            <a:tailEnd/>
          </a:ln>
        </p:spPr>
        <p:txBody>
          <a:bodyPr wrap="none" lIns="0" tIns="0" rIns="0" bIns="0">
            <a:spAutoFit/>
          </a:bodyPr>
          <a:lstStyle/>
          <a:p>
            <a:r>
              <a:rPr lang="fi-FI" sz="1900">
                <a:solidFill>
                  <a:srgbClr val="000000"/>
                </a:solidFill>
                <a:latin typeface="Calibri" pitchFamily="34" charset="0"/>
              </a:rPr>
              <a:t>10</a:t>
            </a:r>
            <a:endParaRPr lang="fi-FI"/>
          </a:p>
        </p:txBody>
      </p:sp>
      <p:sp>
        <p:nvSpPr>
          <p:cNvPr id="59406" name="Rectangle 17"/>
          <p:cNvSpPr>
            <a:spLocks noChangeArrowheads="1"/>
          </p:cNvSpPr>
          <p:nvPr/>
        </p:nvSpPr>
        <p:spPr bwMode="auto">
          <a:xfrm>
            <a:off x="4392613" y="5732463"/>
            <a:ext cx="369887" cy="385762"/>
          </a:xfrm>
          <a:prstGeom prst="rect">
            <a:avLst/>
          </a:prstGeom>
          <a:noFill/>
          <a:ln w="9525">
            <a:noFill/>
            <a:miter lim="800000"/>
            <a:headEnd/>
            <a:tailEnd/>
          </a:ln>
        </p:spPr>
        <p:txBody>
          <a:bodyPr wrap="none" lIns="0" tIns="0" rIns="0" bIns="0">
            <a:spAutoFit/>
          </a:bodyPr>
          <a:lstStyle/>
          <a:p>
            <a:r>
              <a:rPr lang="fi-FI" sz="1900">
                <a:solidFill>
                  <a:srgbClr val="000000"/>
                </a:solidFill>
                <a:latin typeface="Calibri" pitchFamily="34" charset="0"/>
              </a:rPr>
              <a:t>20</a:t>
            </a:r>
            <a:endParaRPr lang="fi-FI"/>
          </a:p>
        </p:txBody>
      </p:sp>
      <p:sp>
        <p:nvSpPr>
          <p:cNvPr id="59407" name="Rectangle 18"/>
          <p:cNvSpPr>
            <a:spLocks noChangeArrowheads="1"/>
          </p:cNvSpPr>
          <p:nvPr/>
        </p:nvSpPr>
        <p:spPr bwMode="auto">
          <a:xfrm>
            <a:off x="5245100" y="5732463"/>
            <a:ext cx="371475" cy="385762"/>
          </a:xfrm>
          <a:prstGeom prst="rect">
            <a:avLst/>
          </a:prstGeom>
          <a:noFill/>
          <a:ln w="9525">
            <a:noFill/>
            <a:miter lim="800000"/>
            <a:headEnd/>
            <a:tailEnd/>
          </a:ln>
        </p:spPr>
        <p:txBody>
          <a:bodyPr wrap="none" lIns="0" tIns="0" rIns="0" bIns="0">
            <a:spAutoFit/>
          </a:bodyPr>
          <a:lstStyle/>
          <a:p>
            <a:r>
              <a:rPr lang="fi-FI" sz="1900">
                <a:solidFill>
                  <a:srgbClr val="000000"/>
                </a:solidFill>
                <a:latin typeface="Calibri" pitchFamily="34" charset="0"/>
              </a:rPr>
              <a:t>30</a:t>
            </a:r>
            <a:endParaRPr lang="fi-FI"/>
          </a:p>
        </p:txBody>
      </p:sp>
      <p:sp>
        <p:nvSpPr>
          <p:cNvPr id="59408" name="Rectangle 19"/>
          <p:cNvSpPr>
            <a:spLocks noChangeArrowheads="1"/>
          </p:cNvSpPr>
          <p:nvPr/>
        </p:nvSpPr>
        <p:spPr bwMode="auto">
          <a:xfrm>
            <a:off x="6099175" y="5732463"/>
            <a:ext cx="371475" cy="385762"/>
          </a:xfrm>
          <a:prstGeom prst="rect">
            <a:avLst/>
          </a:prstGeom>
          <a:noFill/>
          <a:ln w="9525">
            <a:noFill/>
            <a:miter lim="800000"/>
            <a:headEnd/>
            <a:tailEnd/>
          </a:ln>
        </p:spPr>
        <p:txBody>
          <a:bodyPr wrap="none" lIns="0" tIns="0" rIns="0" bIns="0">
            <a:spAutoFit/>
          </a:bodyPr>
          <a:lstStyle/>
          <a:p>
            <a:r>
              <a:rPr lang="fi-FI" sz="1900">
                <a:solidFill>
                  <a:srgbClr val="000000"/>
                </a:solidFill>
                <a:latin typeface="Calibri" pitchFamily="34" charset="0"/>
              </a:rPr>
              <a:t>40</a:t>
            </a:r>
            <a:endParaRPr lang="fi-FI"/>
          </a:p>
        </p:txBody>
      </p:sp>
      <p:sp>
        <p:nvSpPr>
          <p:cNvPr id="59409" name="Rectangle 20"/>
          <p:cNvSpPr>
            <a:spLocks noChangeArrowheads="1"/>
          </p:cNvSpPr>
          <p:nvPr/>
        </p:nvSpPr>
        <p:spPr bwMode="auto">
          <a:xfrm>
            <a:off x="6953250" y="5732463"/>
            <a:ext cx="371475" cy="385762"/>
          </a:xfrm>
          <a:prstGeom prst="rect">
            <a:avLst/>
          </a:prstGeom>
          <a:noFill/>
          <a:ln w="9525">
            <a:noFill/>
            <a:miter lim="800000"/>
            <a:headEnd/>
            <a:tailEnd/>
          </a:ln>
        </p:spPr>
        <p:txBody>
          <a:bodyPr wrap="none" lIns="0" tIns="0" rIns="0" bIns="0">
            <a:spAutoFit/>
          </a:bodyPr>
          <a:lstStyle/>
          <a:p>
            <a:r>
              <a:rPr lang="fi-FI" sz="1900">
                <a:solidFill>
                  <a:srgbClr val="000000"/>
                </a:solidFill>
                <a:latin typeface="Calibri" pitchFamily="34" charset="0"/>
              </a:rPr>
              <a:t>50</a:t>
            </a:r>
            <a:endParaRPr lang="fi-FI"/>
          </a:p>
        </p:txBody>
      </p:sp>
      <p:sp>
        <p:nvSpPr>
          <p:cNvPr id="59410" name="Rectangle 21"/>
          <p:cNvSpPr>
            <a:spLocks noChangeArrowheads="1"/>
          </p:cNvSpPr>
          <p:nvPr/>
        </p:nvSpPr>
        <p:spPr bwMode="auto">
          <a:xfrm>
            <a:off x="1619672" y="4502150"/>
            <a:ext cx="1067600" cy="430887"/>
          </a:xfrm>
          <a:prstGeom prst="rect">
            <a:avLst/>
          </a:prstGeom>
          <a:noFill/>
          <a:ln w="9525">
            <a:noFill/>
            <a:miter lim="800000"/>
            <a:headEnd/>
            <a:tailEnd/>
          </a:ln>
        </p:spPr>
        <p:txBody>
          <a:bodyPr wrap="none" lIns="0" tIns="0" rIns="0" bIns="0">
            <a:spAutoFit/>
          </a:bodyPr>
          <a:lstStyle/>
          <a:p>
            <a:r>
              <a:rPr lang="fi-FI" sz="2800">
                <a:solidFill>
                  <a:srgbClr val="000000"/>
                </a:solidFill>
                <a:latin typeface="Calibri" pitchFamily="34" charset="0"/>
              </a:rPr>
              <a:t>Finland</a:t>
            </a:r>
            <a:endParaRPr lang="fi-FI" sz="3200"/>
          </a:p>
        </p:txBody>
      </p:sp>
      <p:sp>
        <p:nvSpPr>
          <p:cNvPr id="59411" name="Rectangle 22"/>
          <p:cNvSpPr>
            <a:spLocks noChangeArrowheads="1"/>
          </p:cNvSpPr>
          <p:nvPr/>
        </p:nvSpPr>
        <p:spPr bwMode="auto">
          <a:xfrm>
            <a:off x="1861421" y="2686050"/>
            <a:ext cx="838371" cy="430887"/>
          </a:xfrm>
          <a:prstGeom prst="rect">
            <a:avLst/>
          </a:prstGeom>
          <a:noFill/>
          <a:ln w="9525">
            <a:noFill/>
            <a:miter lim="800000"/>
            <a:headEnd/>
            <a:tailEnd/>
          </a:ln>
        </p:spPr>
        <p:txBody>
          <a:bodyPr wrap="none" lIns="0" tIns="0" rIns="0" bIns="0">
            <a:spAutoFit/>
          </a:bodyPr>
          <a:lstStyle/>
          <a:p>
            <a:r>
              <a:rPr lang="fi-FI" sz="2800" dirty="0">
                <a:solidFill>
                  <a:srgbClr val="000000"/>
                </a:solidFill>
                <a:latin typeface="Calibri" pitchFamily="34" charset="0"/>
              </a:rPr>
              <a:t>Korea</a:t>
            </a:r>
            <a:endParaRPr lang="fi-FI" sz="3200" dirty="0"/>
          </a:p>
        </p:txBody>
      </p:sp>
      <p:sp>
        <p:nvSpPr>
          <p:cNvPr id="59412" name="Rectangle 23"/>
          <p:cNvSpPr>
            <a:spLocks noChangeArrowheads="1"/>
          </p:cNvSpPr>
          <p:nvPr/>
        </p:nvSpPr>
        <p:spPr bwMode="auto">
          <a:xfrm>
            <a:off x="7236296" y="3218309"/>
            <a:ext cx="303188" cy="354707"/>
          </a:xfrm>
          <a:prstGeom prst="rect">
            <a:avLst/>
          </a:prstGeom>
          <a:solidFill>
            <a:schemeClr val="accent2">
              <a:lumMod val="75000"/>
            </a:schemeClr>
          </a:solidFill>
          <a:ln w="9525">
            <a:noFill/>
            <a:miter lim="800000"/>
            <a:headEnd/>
            <a:tailEnd/>
          </a:ln>
        </p:spPr>
        <p:txBody>
          <a:bodyPr/>
          <a:lstStyle/>
          <a:p>
            <a:endParaRPr lang="en-GB" sz="2800"/>
          </a:p>
        </p:txBody>
      </p:sp>
      <p:sp>
        <p:nvSpPr>
          <p:cNvPr id="59413" name="Rectangle 24"/>
          <p:cNvSpPr>
            <a:spLocks noChangeArrowheads="1"/>
          </p:cNvSpPr>
          <p:nvPr/>
        </p:nvSpPr>
        <p:spPr bwMode="auto">
          <a:xfrm>
            <a:off x="7595046" y="2996952"/>
            <a:ext cx="1537409" cy="369332"/>
          </a:xfrm>
          <a:prstGeom prst="rect">
            <a:avLst/>
          </a:prstGeom>
          <a:noFill/>
          <a:ln w="9525">
            <a:noFill/>
            <a:miter lim="800000"/>
            <a:headEnd/>
            <a:tailEnd/>
          </a:ln>
        </p:spPr>
        <p:txBody>
          <a:bodyPr wrap="none" lIns="0" tIns="0" rIns="0" bIns="0">
            <a:spAutoFit/>
          </a:bodyPr>
          <a:lstStyle/>
          <a:p>
            <a:r>
              <a:rPr lang="fi-FI" dirty="0" err="1">
                <a:solidFill>
                  <a:srgbClr val="000000"/>
                </a:solidFill>
                <a:latin typeface="Calibri" pitchFamily="34" charset="0"/>
              </a:rPr>
              <a:t>Practitioner</a:t>
            </a:r>
            <a:r>
              <a:rPr lang="fi-FI" dirty="0">
                <a:solidFill>
                  <a:srgbClr val="000000"/>
                </a:solidFill>
                <a:latin typeface="Calibri" pitchFamily="34" charset="0"/>
              </a:rPr>
              <a:t> </a:t>
            </a:r>
            <a:endParaRPr lang="fi-FI" sz="2800" dirty="0"/>
          </a:p>
        </p:txBody>
      </p:sp>
      <p:sp>
        <p:nvSpPr>
          <p:cNvPr id="59414" name="Rectangle 25"/>
          <p:cNvSpPr>
            <a:spLocks noChangeArrowheads="1"/>
          </p:cNvSpPr>
          <p:nvPr/>
        </p:nvSpPr>
        <p:spPr bwMode="auto">
          <a:xfrm>
            <a:off x="7595046" y="3321029"/>
            <a:ext cx="1363578" cy="369332"/>
          </a:xfrm>
          <a:prstGeom prst="rect">
            <a:avLst/>
          </a:prstGeom>
          <a:noFill/>
          <a:ln w="9525">
            <a:noFill/>
            <a:miter lim="800000"/>
            <a:headEnd/>
            <a:tailEnd/>
          </a:ln>
        </p:spPr>
        <p:txBody>
          <a:bodyPr wrap="none" lIns="0" tIns="0" rIns="0" bIns="0">
            <a:spAutoFit/>
          </a:bodyPr>
          <a:lstStyle/>
          <a:p>
            <a:r>
              <a:rPr lang="fi-FI" dirty="0" err="1">
                <a:solidFill>
                  <a:srgbClr val="000000"/>
                </a:solidFill>
                <a:latin typeface="Calibri" pitchFamily="34" charset="0"/>
              </a:rPr>
              <a:t>knowledge</a:t>
            </a:r>
            <a:endParaRPr lang="fi-FI" sz="3200" dirty="0"/>
          </a:p>
        </p:txBody>
      </p:sp>
      <p:sp>
        <p:nvSpPr>
          <p:cNvPr id="59415" name="Rectangle 26"/>
          <p:cNvSpPr>
            <a:spLocks noChangeArrowheads="1"/>
          </p:cNvSpPr>
          <p:nvPr/>
        </p:nvSpPr>
        <p:spPr bwMode="auto">
          <a:xfrm>
            <a:off x="7236296" y="4157044"/>
            <a:ext cx="303188" cy="291579"/>
          </a:xfrm>
          <a:prstGeom prst="rect">
            <a:avLst/>
          </a:prstGeom>
          <a:solidFill>
            <a:srgbClr val="FFC000"/>
          </a:solidFill>
          <a:ln w="9525">
            <a:noFill/>
            <a:miter lim="800000"/>
            <a:headEnd/>
            <a:tailEnd/>
          </a:ln>
        </p:spPr>
        <p:txBody>
          <a:bodyPr/>
          <a:lstStyle/>
          <a:p>
            <a:endParaRPr lang="en-GB" sz="2800"/>
          </a:p>
        </p:txBody>
      </p:sp>
      <p:sp>
        <p:nvSpPr>
          <p:cNvPr id="59416" name="Rectangle 27"/>
          <p:cNvSpPr>
            <a:spLocks noChangeArrowheads="1"/>
          </p:cNvSpPr>
          <p:nvPr/>
        </p:nvSpPr>
        <p:spPr bwMode="auto">
          <a:xfrm>
            <a:off x="7595046" y="3945213"/>
            <a:ext cx="1471300" cy="369332"/>
          </a:xfrm>
          <a:prstGeom prst="rect">
            <a:avLst/>
          </a:prstGeom>
          <a:noFill/>
          <a:ln w="9525">
            <a:noFill/>
            <a:miter lim="800000"/>
            <a:headEnd/>
            <a:tailEnd/>
          </a:ln>
        </p:spPr>
        <p:txBody>
          <a:bodyPr wrap="none" lIns="0" tIns="0" rIns="0" bIns="0">
            <a:spAutoFit/>
          </a:bodyPr>
          <a:lstStyle/>
          <a:p>
            <a:r>
              <a:rPr lang="fi-FI">
                <a:solidFill>
                  <a:srgbClr val="000000"/>
                </a:solidFill>
                <a:latin typeface="Calibri" pitchFamily="34" charset="0"/>
              </a:rPr>
              <a:t>Theoretical </a:t>
            </a:r>
            <a:endParaRPr lang="fi-FI" sz="2800"/>
          </a:p>
        </p:txBody>
      </p:sp>
      <p:sp>
        <p:nvSpPr>
          <p:cNvPr id="59417" name="Rectangle 28"/>
          <p:cNvSpPr>
            <a:spLocks noChangeArrowheads="1"/>
          </p:cNvSpPr>
          <p:nvPr/>
        </p:nvSpPr>
        <p:spPr bwMode="auto">
          <a:xfrm>
            <a:off x="7609560" y="4283804"/>
            <a:ext cx="1363578" cy="369332"/>
          </a:xfrm>
          <a:prstGeom prst="rect">
            <a:avLst/>
          </a:prstGeom>
          <a:noFill/>
          <a:ln w="9525">
            <a:noFill/>
            <a:miter lim="800000"/>
            <a:headEnd/>
            <a:tailEnd/>
          </a:ln>
        </p:spPr>
        <p:txBody>
          <a:bodyPr wrap="none" lIns="0" tIns="0" rIns="0" bIns="0">
            <a:spAutoFit/>
          </a:bodyPr>
          <a:lstStyle/>
          <a:p>
            <a:r>
              <a:rPr lang="fi-FI" dirty="0" err="1">
                <a:solidFill>
                  <a:srgbClr val="000000"/>
                </a:solidFill>
                <a:latin typeface="Calibri" pitchFamily="34" charset="0"/>
              </a:rPr>
              <a:t>knowledge</a:t>
            </a:r>
            <a:endParaRPr lang="fi-FI" sz="2800" dirty="0"/>
          </a:p>
        </p:txBody>
      </p:sp>
    </p:spTree>
    <p:extLst>
      <p:ext uri="{BB962C8B-B14F-4D97-AF65-F5344CB8AC3E}">
        <p14:creationId xmlns:p14="http://schemas.microsoft.com/office/powerpoint/2010/main" val="21502833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GB" dirty="0" smtClean="0"/>
              <a:t>History explains the differences of Finnish and Korean programs ...</a:t>
            </a:r>
          </a:p>
        </p:txBody>
      </p:sp>
      <p:sp>
        <p:nvSpPr>
          <p:cNvPr id="63491" name="Content Placeholder 2"/>
          <p:cNvSpPr>
            <a:spLocks noGrp="1"/>
          </p:cNvSpPr>
          <p:nvPr>
            <p:ph idx="1"/>
          </p:nvPr>
        </p:nvSpPr>
        <p:spPr/>
        <p:txBody>
          <a:bodyPr/>
          <a:lstStyle/>
          <a:p>
            <a:r>
              <a:rPr lang="en-US" dirty="0" smtClean="0"/>
              <a:t>Finnish teacher-education programs have focused on </a:t>
            </a:r>
            <a:r>
              <a:rPr lang="en-US" u="sng" dirty="0" smtClean="0"/>
              <a:t>PCK since the 1970s</a:t>
            </a:r>
            <a:r>
              <a:rPr lang="en-US" dirty="0" smtClean="0"/>
              <a:t> and balanced PCK &amp; GPK (</a:t>
            </a:r>
            <a:r>
              <a:rPr lang="en-US" dirty="0" err="1" smtClean="0"/>
              <a:t>Simola</a:t>
            </a:r>
            <a:r>
              <a:rPr lang="en-US" dirty="0" smtClean="0"/>
              <a:t>, 1998; Jakku-Sihvonen and Niemi, 2006). </a:t>
            </a:r>
          </a:p>
          <a:p>
            <a:r>
              <a:rPr lang="en-US" dirty="0" smtClean="0"/>
              <a:t>Educational </a:t>
            </a:r>
            <a:r>
              <a:rPr lang="en-US" u="sng" dirty="0" smtClean="0"/>
              <a:t>equality and needs of different learners</a:t>
            </a:r>
            <a:r>
              <a:rPr lang="en-US" dirty="0" smtClean="0"/>
              <a:t> have been emphasized in Finland since 1960s when the Finnish comprehensive school was introduced.</a:t>
            </a:r>
          </a:p>
          <a:p>
            <a:r>
              <a:rPr lang="en-US" dirty="0" smtClean="0"/>
              <a:t>Since 70s </a:t>
            </a:r>
            <a:r>
              <a:rPr lang="en-US" u="sng" dirty="0" smtClean="0"/>
              <a:t>research based knowledge and producing of it </a:t>
            </a:r>
            <a:r>
              <a:rPr lang="en-US" dirty="0" smtClean="0"/>
              <a:t>has been emphasized in Finnish teacher education (</a:t>
            </a:r>
            <a:r>
              <a:rPr lang="en-US" dirty="0" err="1" smtClean="0"/>
              <a:t>Lavonen</a:t>
            </a:r>
            <a:r>
              <a:rPr lang="en-US" dirty="0" smtClean="0"/>
              <a:t> &amp; </a:t>
            </a:r>
            <a:r>
              <a:rPr lang="en-US" dirty="0" err="1" smtClean="0"/>
              <a:t>Krzywacki</a:t>
            </a:r>
            <a:r>
              <a:rPr lang="en-US" dirty="0" smtClean="0"/>
              <a:t>, 2008). </a:t>
            </a:r>
          </a:p>
          <a:p>
            <a:r>
              <a:rPr lang="en-US" u="sng" dirty="0" smtClean="0"/>
              <a:t>Korean</a:t>
            </a:r>
            <a:r>
              <a:rPr lang="en-US" dirty="0" smtClean="0"/>
              <a:t> teacher-education programs and institutes have undergone </a:t>
            </a:r>
            <a:r>
              <a:rPr lang="en-US" u="sng" dirty="0" smtClean="0"/>
              <a:t>continuous change</a:t>
            </a:r>
            <a:r>
              <a:rPr lang="en-US" dirty="0" smtClean="0"/>
              <a:t>, but the interest in developing a balance between aims focusing on different domains of teacher knowledge has been minimal</a:t>
            </a:r>
          </a:p>
        </p:txBody>
      </p:sp>
      <p:sp>
        <p:nvSpPr>
          <p:cNvPr id="63492" name="Slide Number Placeholder 3"/>
          <p:cNvSpPr>
            <a:spLocks noGrp="1"/>
          </p:cNvSpPr>
          <p:nvPr>
            <p:ph type="sldNum" sz="quarter" idx="10"/>
          </p:nvPr>
        </p:nvSpPr>
        <p:spPr>
          <a:noFill/>
        </p:spPr>
        <p:txBody>
          <a:bodyPr/>
          <a:lstStyle/>
          <a:p>
            <a:fld id="{D8B17E6F-2905-4A16-99E3-633AA88EAD02}" type="slidenum">
              <a:rPr lang="en-US"/>
              <a:pPr/>
              <a:t>41</a:t>
            </a:fld>
            <a:endParaRPr lang="en-US"/>
          </a:p>
        </p:txBody>
      </p:sp>
    </p:spTree>
    <p:extLst>
      <p:ext uri="{BB962C8B-B14F-4D97-AF65-F5344CB8AC3E}">
        <p14:creationId xmlns:p14="http://schemas.microsoft.com/office/powerpoint/2010/main" val="13396805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P1030185.JPG"/>
          <p:cNvPicPr>
            <a:picLocks noChangeAspect="1"/>
          </p:cNvPicPr>
          <p:nvPr/>
        </p:nvPicPr>
        <p:blipFill>
          <a:blip r:embed="rId3" cstate="print">
            <a:lum bright="8000"/>
          </a:blip>
          <a:srcRect/>
          <a:stretch>
            <a:fillRect/>
          </a:stretch>
        </p:blipFill>
        <p:spPr bwMode="auto">
          <a:xfrm>
            <a:off x="0" y="0"/>
            <a:ext cx="9144000" cy="6072188"/>
          </a:xfrm>
          <a:prstGeom prst="rect">
            <a:avLst/>
          </a:prstGeom>
          <a:noFill/>
          <a:ln w="9525">
            <a:noFill/>
            <a:miter lim="800000"/>
            <a:headEnd/>
            <a:tailEnd/>
          </a:ln>
        </p:spPr>
      </p:pic>
      <p:sp>
        <p:nvSpPr>
          <p:cNvPr id="60419" name="Rectangle 2"/>
          <p:cNvSpPr>
            <a:spLocks noGrp="1" noChangeArrowheads="1"/>
          </p:cNvSpPr>
          <p:nvPr>
            <p:ph type="ctrTitle"/>
          </p:nvPr>
        </p:nvSpPr>
        <p:spPr>
          <a:xfrm>
            <a:off x="0" y="5500688"/>
            <a:ext cx="9144000" cy="1357312"/>
          </a:xfrm>
          <a:solidFill>
            <a:schemeClr val="bg1"/>
          </a:solidFill>
        </p:spPr>
        <p:txBody>
          <a:bodyPr/>
          <a:lstStyle/>
          <a:p>
            <a:pPr algn="ctr"/>
            <a:r>
              <a:rPr lang="en-GB" sz="2800" dirty="0"/>
              <a:t>5</a:t>
            </a:r>
            <a:r>
              <a:rPr lang="en-GB" sz="2800" dirty="0" smtClean="0"/>
              <a:t>. Discussion</a:t>
            </a:r>
            <a:br>
              <a:rPr lang="en-GB" sz="2800" dirty="0" smtClean="0"/>
            </a:br>
            <a:endParaRPr lang="en-GB" sz="2800" dirty="0" smtClean="0"/>
          </a:p>
        </p:txBody>
      </p:sp>
    </p:spTree>
    <p:extLst>
      <p:ext uri="{BB962C8B-B14F-4D97-AF65-F5344CB8AC3E}">
        <p14:creationId xmlns:p14="http://schemas.microsoft.com/office/powerpoint/2010/main" val="234606589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nSpc>
                <a:spcPct val="100000"/>
              </a:lnSpc>
            </a:pPr>
            <a:r>
              <a:rPr lang="fi-FI" sz="4000" b="1" dirty="0" err="1" smtClean="0"/>
              <a:t>What</a:t>
            </a:r>
            <a:r>
              <a:rPr lang="fi-FI" sz="4000" b="1" dirty="0" smtClean="0"/>
              <a:t> </a:t>
            </a:r>
            <a:r>
              <a:rPr lang="fi-FI" sz="4000" b="1" dirty="0" err="1" smtClean="0"/>
              <a:t>kind</a:t>
            </a:r>
            <a:r>
              <a:rPr lang="fi-FI" sz="4000" b="1" dirty="0" smtClean="0"/>
              <a:t> of STEM </a:t>
            </a:r>
            <a:r>
              <a:rPr lang="fi-FI" sz="4000" b="1" dirty="0" err="1" smtClean="0"/>
              <a:t>teachers</a:t>
            </a:r>
            <a:r>
              <a:rPr lang="fi-FI" sz="4000" b="1" dirty="0" smtClean="0"/>
              <a:t> </a:t>
            </a:r>
            <a:r>
              <a:rPr lang="fi-FI" sz="4000" b="1" dirty="0" err="1" smtClean="0"/>
              <a:t>we</a:t>
            </a:r>
            <a:r>
              <a:rPr lang="fi-FI" sz="4000" b="1" dirty="0" smtClean="0"/>
              <a:t> </a:t>
            </a:r>
            <a:r>
              <a:rPr lang="fi-FI" sz="4000" b="1" dirty="0" err="1" smtClean="0"/>
              <a:t>should</a:t>
            </a:r>
            <a:r>
              <a:rPr lang="fi-FI" sz="4000" b="1" dirty="0" smtClean="0"/>
              <a:t> </a:t>
            </a:r>
            <a:r>
              <a:rPr lang="fi-FI" sz="4000" b="1" dirty="0" err="1" smtClean="0"/>
              <a:t>educate</a:t>
            </a:r>
            <a:r>
              <a:rPr lang="fi-FI" sz="4000" b="1" dirty="0" smtClean="0"/>
              <a:t> in </a:t>
            </a:r>
            <a:r>
              <a:rPr lang="fi-FI" sz="4000" b="1" dirty="0" err="1" smtClean="0"/>
              <a:t>teacher</a:t>
            </a:r>
            <a:r>
              <a:rPr lang="fi-FI" sz="4000" b="1" dirty="0" smtClean="0"/>
              <a:t> </a:t>
            </a:r>
            <a:r>
              <a:rPr lang="fi-FI" sz="4000" b="1" dirty="0" err="1" smtClean="0"/>
              <a:t>education</a:t>
            </a:r>
            <a:r>
              <a:rPr lang="fi-FI" sz="4000" b="1" dirty="0" smtClean="0"/>
              <a:t>?</a:t>
            </a:r>
            <a:endParaRPr lang="fi-FI" sz="4000" b="1" dirty="0"/>
          </a:p>
        </p:txBody>
      </p:sp>
      <p:sp>
        <p:nvSpPr>
          <p:cNvPr id="4" name="Slide Number Placeholder 3"/>
          <p:cNvSpPr>
            <a:spLocks noGrp="1"/>
          </p:cNvSpPr>
          <p:nvPr>
            <p:ph type="sldNum" sz="quarter" idx="10"/>
          </p:nvPr>
        </p:nvSpPr>
        <p:spPr/>
        <p:txBody>
          <a:bodyPr/>
          <a:lstStyle/>
          <a:p>
            <a:pPr>
              <a:defRPr/>
            </a:pPr>
            <a:fld id="{833C1995-FE07-4C79-BD8C-1D8AD1B3C016}" type="slidenum">
              <a:rPr lang="en-US" smtClean="0"/>
              <a:pPr>
                <a:defRPr/>
              </a:pPr>
              <a:t>43</a:t>
            </a:fld>
            <a:endParaRPr lang="en-US"/>
          </a:p>
        </p:txBody>
      </p:sp>
    </p:spTree>
    <p:extLst>
      <p:ext uri="{BB962C8B-B14F-4D97-AF65-F5344CB8AC3E}">
        <p14:creationId xmlns:p14="http://schemas.microsoft.com/office/powerpoint/2010/main" val="17914791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A </a:t>
            </a:r>
            <a:r>
              <a:rPr lang="en-GB" dirty="0"/>
              <a:t>versatile knowledge </a:t>
            </a:r>
            <a:r>
              <a:rPr lang="en-GB" dirty="0" smtClean="0"/>
              <a:t>base</a:t>
            </a:r>
            <a:endParaRPr lang="fi-FI" dirty="0"/>
          </a:p>
        </p:txBody>
      </p:sp>
      <p:sp>
        <p:nvSpPr>
          <p:cNvPr id="3" name="Content Placeholder 2"/>
          <p:cNvSpPr>
            <a:spLocks noGrp="1"/>
          </p:cNvSpPr>
          <p:nvPr>
            <p:ph idx="1"/>
          </p:nvPr>
        </p:nvSpPr>
        <p:spPr/>
        <p:txBody>
          <a:bodyPr/>
          <a:lstStyle/>
          <a:p>
            <a:pPr lvl="0"/>
            <a:r>
              <a:rPr lang="en-GB" u="sng" dirty="0" smtClean="0"/>
              <a:t>Subject </a:t>
            </a:r>
            <a:r>
              <a:rPr lang="en-GB" u="sng" dirty="0"/>
              <a:t>matter </a:t>
            </a:r>
            <a:r>
              <a:rPr lang="en-GB" u="sng" dirty="0" smtClean="0"/>
              <a:t>knowledge</a:t>
            </a:r>
            <a:r>
              <a:rPr lang="en-GB" dirty="0" smtClean="0"/>
              <a:t>: the broad meanings </a:t>
            </a:r>
            <a:r>
              <a:rPr lang="en-GB" dirty="0"/>
              <a:t>of </a:t>
            </a:r>
            <a:r>
              <a:rPr lang="en-GB" dirty="0" smtClean="0"/>
              <a:t>concepts; epistemological</a:t>
            </a:r>
            <a:r>
              <a:rPr lang="en-GB" dirty="0"/>
              <a:t>, ontological and methodological issues related to the subject.</a:t>
            </a:r>
            <a:endParaRPr lang="fi-FI" dirty="0"/>
          </a:p>
          <a:p>
            <a:r>
              <a:rPr lang="fi-FI" u="sng" dirty="0" smtClean="0"/>
              <a:t>PCK and </a:t>
            </a:r>
            <a:r>
              <a:rPr lang="en-GB" u="sng" dirty="0" smtClean="0"/>
              <a:t>GPK</a:t>
            </a:r>
            <a:r>
              <a:rPr lang="en-GB" dirty="0" smtClean="0"/>
              <a:t>, </a:t>
            </a:r>
            <a:r>
              <a:rPr lang="en-GB" dirty="0"/>
              <a:t>which are needed for </a:t>
            </a:r>
            <a:r>
              <a:rPr lang="en-GB" dirty="0" smtClean="0"/>
              <a:t>(broad) planning (including the local curriculum), implementation </a:t>
            </a:r>
            <a:r>
              <a:rPr lang="en-GB" dirty="0"/>
              <a:t>and assessment of teaching and </a:t>
            </a:r>
            <a:r>
              <a:rPr lang="en-GB" dirty="0" smtClean="0"/>
              <a:t>learning outcomes. </a:t>
            </a:r>
          </a:p>
          <a:p>
            <a:r>
              <a:rPr lang="en-GB" u="sng" dirty="0" smtClean="0"/>
              <a:t>Understanding the diversities among learners </a:t>
            </a:r>
            <a:r>
              <a:rPr lang="en-GB" dirty="0" smtClean="0"/>
              <a:t>and different </a:t>
            </a:r>
            <a:r>
              <a:rPr lang="en-GB" dirty="0"/>
              <a:t>needs of the </a:t>
            </a:r>
            <a:r>
              <a:rPr lang="en-GB" dirty="0" smtClean="0"/>
              <a:t>learners</a:t>
            </a:r>
            <a:endParaRPr lang="en-GB" dirty="0"/>
          </a:p>
          <a:p>
            <a:r>
              <a:rPr lang="en-GB" u="sng" dirty="0" smtClean="0"/>
              <a:t>Moral </a:t>
            </a:r>
            <a:r>
              <a:rPr lang="en-GB" u="sng" dirty="0"/>
              <a:t>and ethical knowledge </a:t>
            </a:r>
            <a:r>
              <a:rPr lang="en-GB" dirty="0" smtClean="0"/>
              <a:t>in </a:t>
            </a:r>
            <a:r>
              <a:rPr lang="en-GB" dirty="0"/>
              <a:t>order to work </a:t>
            </a:r>
            <a:r>
              <a:rPr lang="en-GB" dirty="0" smtClean="0"/>
              <a:t>ethically </a:t>
            </a:r>
            <a:r>
              <a:rPr lang="en-GB" dirty="0"/>
              <a:t>correctly with students and parents</a:t>
            </a:r>
            <a:r>
              <a:rPr lang="en-GB" dirty="0" smtClean="0"/>
              <a:t>.</a:t>
            </a:r>
          </a:p>
        </p:txBody>
      </p:sp>
      <p:sp>
        <p:nvSpPr>
          <p:cNvPr id="4" name="Slide Number Placeholder 3"/>
          <p:cNvSpPr>
            <a:spLocks noGrp="1"/>
          </p:cNvSpPr>
          <p:nvPr>
            <p:ph type="sldNum" sz="quarter" idx="10"/>
          </p:nvPr>
        </p:nvSpPr>
        <p:spPr/>
        <p:txBody>
          <a:bodyPr/>
          <a:lstStyle/>
          <a:p>
            <a:pPr>
              <a:defRPr/>
            </a:pPr>
            <a:fld id="{1663DB54-CAA1-4FF1-A656-126DF26C6362}" type="slidenum">
              <a:rPr lang="en-US" smtClean="0"/>
              <a:pPr>
                <a:defRPr/>
              </a:pPr>
              <a:t>44</a:t>
            </a:fld>
            <a:endParaRPr lang="en-US"/>
          </a:p>
        </p:txBody>
      </p:sp>
    </p:spTree>
    <p:extLst>
      <p:ext uri="{BB962C8B-B14F-4D97-AF65-F5344CB8AC3E}">
        <p14:creationId xmlns:p14="http://schemas.microsoft.com/office/powerpoint/2010/main" val="12326660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Life-long-learning capacity</a:t>
            </a:r>
            <a:endParaRPr lang="fi-FI" dirty="0"/>
          </a:p>
        </p:txBody>
      </p:sp>
      <p:sp>
        <p:nvSpPr>
          <p:cNvPr id="3" name="Content Placeholder 2"/>
          <p:cNvSpPr>
            <a:spLocks noGrp="1"/>
          </p:cNvSpPr>
          <p:nvPr>
            <p:ph idx="1"/>
          </p:nvPr>
        </p:nvSpPr>
        <p:spPr/>
        <p:txBody>
          <a:bodyPr/>
          <a:lstStyle/>
          <a:p>
            <a:r>
              <a:rPr lang="en-GB" dirty="0"/>
              <a:t>Skills needed in </a:t>
            </a:r>
            <a:r>
              <a:rPr lang="en-GB" u="sng" dirty="0"/>
              <a:t>producing and consuming research based knowledge</a:t>
            </a:r>
            <a:r>
              <a:rPr lang="en-GB" dirty="0" smtClean="0"/>
              <a:t>.</a:t>
            </a:r>
            <a:endParaRPr lang="en-GB" u="sng" dirty="0" smtClean="0"/>
          </a:p>
          <a:p>
            <a:r>
              <a:rPr lang="en-GB" u="sng" dirty="0" smtClean="0"/>
              <a:t>Skills needed </a:t>
            </a:r>
            <a:r>
              <a:rPr lang="en-GB" u="sng" dirty="0"/>
              <a:t>in evaluating and developing </a:t>
            </a:r>
            <a:r>
              <a:rPr lang="en-GB" u="sng" dirty="0" smtClean="0"/>
              <a:t>the </a:t>
            </a:r>
            <a:r>
              <a:rPr lang="en-GB" u="sng" dirty="0"/>
              <a:t>teaching </a:t>
            </a:r>
            <a:r>
              <a:rPr lang="en-GB" u="sng" dirty="0" smtClean="0"/>
              <a:t>profession;</a:t>
            </a:r>
            <a:r>
              <a:rPr lang="en-GB" dirty="0"/>
              <a:t> </a:t>
            </a:r>
            <a:endParaRPr lang="en-GB" dirty="0" smtClean="0"/>
          </a:p>
          <a:p>
            <a:r>
              <a:rPr lang="en-US" u="sng" dirty="0" smtClean="0"/>
              <a:t>Self-regulation</a:t>
            </a:r>
            <a:r>
              <a:rPr lang="en-US" dirty="0" smtClean="0"/>
              <a:t> skills of </a:t>
            </a:r>
            <a:r>
              <a:rPr lang="en-US" dirty="0"/>
              <a:t>and -control over the </a:t>
            </a:r>
            <a:r>
              <a:rPr lang="en-US" dirty="0" smtClean="0"/>
              <a:t>work.</a:t>
            </a:r>
          </a:p>
          <a:p>
            <a:r>
              <a:rPr lang="en-GB" dirty="0" smtClean="0"/>
              <a:t>Ability to </a:t>
            </a:r>
            <a:r>
              <a:rPr lang="en-GB" dirty="0"/>
              <a:t>use </a:t>
            </a:r>
            <a:r>
              <a:rPr lang="en-GB" u="sng" dirty="0" smtClean="0"/>
              <a:t>assessment data  for </a:t>
            </a:r>
            <a:r>
              <a:rPr lang="en-GB" u="sng" dirty="0"/>
              <a:t>school </a:t>
            </a:r>
            <a:r>
              <a:rPr lang="en-GB" u="sng" dirty="0" smtClean="0"/>
              <a:t>development.</a:t>
            </a:r>
            <a:r>
              <a:rPr lang="en-GB" dirty="0" smtClean="0"/>
              <a:t/>
            </a:r>
            <a:br>
              <a:rPr lang="en-GB" dirty="0" smtClean="0"/>
            </a:br>
            <a:endParaRPr lang="fi-FI" dirty="0"/>
          </a:p>
        </p:txBody>
      </p:sp>
      <p:sp>
        <p:nvSpPr>
          <p:cNvPr id="4" name="Slide Number Placeholder 3"/>
          <p:cNvSpPr>
            <a:spLocks noGrp="1"/>
          </p:cNvSpPr>
          <p:nvPr>
            <p:ph type="sldNum" sz="quarter" idx="10"/>
          </p:nvPr>
        </p:nvSpPr>
        <p:spPr/>
        <p:txBody>
          <a:bodyPr/>
          <a:lstStyle/>
          <a:p>
            <a:pPr>
              <a:defRPr/>
            </a:pPr>
            <a:fld id="{1663DB54-CAA1-4FF1-A656-126DF26C6362}" type="slidenum">
              <a:rPr lang="en-US" smtClean="0"/>
              <a:pPr>
                <a:defRPr/>
              </a:pPr>
              <a:t>45</a:t>
            </a:fld>
            <a:endParaRPr lang="en-US" dirty="0"/>
          </a:p>
        </p:txBody>
      </p:sp>
      <p:sp>
        <p:nvSpPr>
          <p:cNvPr id="5" name="Rectangle 4"/>
          <p:cNvSpPr/>
          <p:nvPr/>
        </p:nvSpPr>
        <p:spPr>
          <a:xfrm rot="21142294">
            <a:off x="2195736" y="4655042"/>
            <a:ext cx="6480720" cy="1446550"/>
          </a:xfrm>
          <a:prstGeom prst="rect">
            <a:avLst/>
          </a:prstGeom>
        </p:spPr>
        <p:txBody>
          <a:bodyPr wrap="square">
            <a:spAutoFit/>
          </a:bodyPr>
          <a:lstStyle/>
          <a:p>
            <a:pPr lvl="0"/>
            <a:r>
              <a:rPr lang="en-GB" sz="2200" i="1" dirty="0">
                <a:solidFill>
                  <a:schemeClr val="accent1"/>
                </a:solidFill>
                <a:latin typeface="+mn-lt"/>
              </a:rPr>
              <a:t>A </a:t>
            </a:r>
            <a:r>
              <a:rPr lang="en-GB" sz="2200" i="1" dirty="0" smtClean="0">
                <a:solidFill>
                  <a:schemeClr val="accent1"/>
                </a:solidFill>
                <a:latin typeface="+mn-lt"/>
              </a:rPr>
              <a:t>STEM teacher </a:t>
            </a:r>
            <a:r>
              <a:rPr lang="en-GB" sz="2200" i="1" dirty="0">
                <a:solidFill>
                  <a:schemeClr val="accent1"/>
                </a:solidFill>
                <a:latin typeface="+mn-lt"/>
              </a:rPr>
              <a:t>recognises problems around him/her, is able to generate alternatives for solving the problems and able to select the most appropriate solution among the alternatives.</a:t>
            </a:r>
            <a:endParaRPr lang="fi-FI" sz="2200" i="1" dirty="0">
              <a:solidFill>
                <a:schemeClr val="accent1"/>
              </a:solidFill>
              <a:latin typeface="+mn-lt"/>
            </a:endParaRPr>
          </a:p>
        </p:txBody>
      </p:sp>
    </p:spTree>
    <p:extLst>
      <p:ext uri="{BB962C8B-B14F-4D97-AF65-F5344CB8AC3E}">
        <p14:creationId xmlns:p14="http://schemas.microsoft.com/office/powerpoint/2010/main" val="63719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Readiness </a:t>
            </a:r>
            <a:r>
              <a:rPr lang="en-GB" dirty="0"/>
              <a:t>for collaboration and </a:t>
            </a:r>
            <a:r>
              <a:rPr lang="en-GB" dirty="0" smtClean="0"/>
              <a:t>partnership</a:t>
            </a:r>
            <a:endParaRPr lang="fi-FI" dirty="0"/>
          </a:p>
        </p:txBody>
      </p:sp>
      <p:sp>
        <p:nvSpPr>
          <p:cNvPr id="3" name="Content Placeholder 2"/>
          <p:cNvSpPr>
            <a:spLocks noGrp="1"/>
          </p:cNvSpPr>
          <p:nvPr>
            <p:ph idx="1"/>
          </p:nvPr>
        </p:nvSpPr>
        <p:spPr/>
        <p:txBody>
          <a:bodyPr/>
          <a:lstStyle/>
          <a:p>
            <a:pPr lvl="0"/>
            <a:r>
              <a:rPr lang="en-GB" dirty="0"/>
              <a:t>Readiness for </a:t>
            </a:r>
            <a:r>
              <a:rPr lang="en-GB" u="sng" dirty="0"/>
              <a:t>collaboration </a:t>
            </a:r>
            <a:r>
              <a:rPr lang="en-GB" u="sng" dirty="0" smtClean="0"/>
              <a:t>inside the school; with other teachers and as a member of a </a:t>
            </a:r>
            <a:r>
              <a:rPr lang="en-GB" u="sng" dirty="0" err="1" smtClean="0"/>
              <a:t>m</a:t>
            </a:r>
            <a:r>
              <a:rPr lang="en-GB" dirty="0" err="1" smtClean="0"/>
              <a:t>ultiprofessional</a:t>
            </a:r>
            <a:r>
              <a:rPr lang="en-GB" dirty="0" smtClean="0"/>
              <a:t> team  </a:t>
            </a:r>
          </a:p>
          <a:p>
            <a:pPr lvl="0"/>
            <a:r>
              <a:rPr lang="en-GB" dirty="0" smtClean="0"/>
              <a:t>Readiness </a:t>
            </a:r>
            <a:r>
              <a:rPr lang="en-GB" dirty="0"/>
              <a:t>for </a:t>
            </a:r>
            <a:r>
              <a:rPr lang="en-GB" u="sng" dirty="0"/>
              <a:t>collaboration with parents</a:t>
            </a:r>
            <a:r>
              <a:rPr lang="en-GB" dirty="0"/>
              <a:t>. </a:t>
            </a:r>
            <a:endParaRPr lang="fi-FI" dirty="0"/>
          </a:p>
          <a:p>
            <a:pPr lvl="0"/>
            <a:r>
              <a:rPr lang="en-GB" dirty="0"/>
              <a:t>Readiness for </a:t>
            </a:r>
            <a:r>
              <a:rPr lang="en-GB" u="sng" dirty="0"/>
              <a:t>school society/industry/… partnership</a:t>
            </a:r>
            <a:r>
              <a:rPr lang="en-GB" dirty="0"/>
              <a:t>. </a:t>
            </a:r>
            <a:r>
              <a:rPr lang="en-GB" dirty="0" smtClean="0"/>
              <a:t>  </a:t>
            </a:r>
            <a:br>
              <a:rPr lang="en-GB" dirty="0" smtClean="0"/>
            </a:br>
            <a:r>
              <a:rPr lang="en-GB" dirty="0" smtClean="0"/>
              <a:t>    Schools </a:t>
            </a:r>
            <a:r>
              <a:rPr lang="en-GB" dirty="0"/>
              <a:t>are not isolated institutes in a society. </a:t>
            </a:r>
            <a:endParaRPr lang="en-GB" dirty="0" smtClean="0"/>
          </a:p>
          <a:p>
            <a:pPr lvl="0"/>
            <a:r>
              <a:rPr lang="en-GB" dirty="0"/>
              <a:t>A </a:t>
            </a:r>
            <a:r>
              <a:rPr lang="en-GB" u="sng" dirty="0" smtClean="0"/>
              <a:t>coach</a:t>
            </a:r>
            <a:r>
              <a:rPr lang="en-GB" u="sng" dirty="0"/>
              <a:t>, mentor </a:t>
            </a:r>
            <a:r>
              <a:rPr lang="en-GB" dirty="0"/>
              <a:t>or a trainer of other teachers</a:t>
            </a:r>
            <a:endParaRPr lang="fi-FI" dirty="0"/>
          </a:p>
        </p:txBody>
      </p:sp>
      <p:sp>
        <p:nvSpPr>
          <p:cNvPr id="4" name="Slide Number Placeholder 3"/>
          <p:cNvSpPr>
            <a:spLocks noGrp="1"/>
          </p:cNvSpPr>
          <p:nvPr>
            <p:ph type="sldNum" sz="quarter" idx="10"/>
          </p:nvPr>
        </p:nvSpPr>
        <p:spPr/>
        <p:txBody>
          <a:bodyPr/>
          <a:lstStyle/>
          <a:p>
            <a:pPr>
              <a:defRPr/>
            </a:pPr>
            <a:fld id="{1663DB54-CAA1-4FF1-A656-126DF26C6362}" type="slidenum">
              <a:rPr lang="en-US" smtClean="0"/>
              <a:pPr>
                <a:defRPr/>
              </a:pPr>
              <a:t>46</a:t>
            </a:fld>
            <a:endParaRPr lang="en-US"/>
          </a:p>
        </p:txBody>
      </p:sp>
    </p:spTree>
    <p:extLst>
      <p:ext uri="{BB962C8B-B14F-4D97-AF65-F5344CB8AC3E}">
        <p14:creationId xmlns:p14="http://schemas.microsoft.com/office/powerpoint/2010/main" val="2396348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ian numeron paikkamerkki 3"/>
          <p:cNvSpPr>
            <a:spLocks noGrp="1"/>
          </p:cNvSpPr>
          <p:nvPr>
            <p:ph type="sldNum" sz="quarter" idx="10"/>
          </p:nvPr>
        </p:nvSpPr>
        <p:spPr/>
        <p:txBody>
          <a:bodyPr/>
          <a:lstStyle/>
          <a:p>
            <a:pPr>
              <a:defRPr/>
            </a:pPr>
            <a:fld id="{1663DB54-CAA1-4FF1-A656-126DF26C6362}" type="slidenum">
              <a:rPr lang="en-US" smtClean="0"/>
              <a:pPr>
                <a:defRPr/>
              </a:pPr>
              <a:t>47</a:t>
            </a:fld>
            <a:endParaRPr lang="en-US" dirty="0"/>
          </a:p>
        </p:txBody>
      </p:sp>
      <p:graphicFrame>
        <p:nvGraphicFramePr>
          <p:cNvPr id="5" name="Taulukko 4"/>
          <p:cNvGraphicFramePr>
            <a:graphicFrameLocks noGrp="1"/>
          </p:cNvGraphicFramePr>
          <p:nvPr/>
        </p:nvGraphicFramePr>
        <p:xfrm>
          <a:off x="1979712" y="1484784"/>
          <a:ext cx="6552728" cy="4724400"/>
        </p:xfrm>
        <a:graphic>
          <a:graphicData uri="http://schemas.openxmlformats.org/drawingml/2006/table">
            <a:tbl>
              <a:tblPr firstRow="1" bandRow="1">
                <a:tableStyleId>{5C22544A-7EE6-4342-B048-85BDC9FD1C3A}</a:tableStyleId>
              </a:tblPr>
              <a:tblGrid>
                <a:gridCol w="3145487"/>
                <a:gridCol w="382905"/>
                <a:gridCol w="3024336"/>
              </a:tblGrid>
              <a:tr h="370840">
                <a:tc>
                  <a:txBody>
                    <a:bodyPr/>
                    <a:lstStyle/>
                    <a:p>
                      <a:r>
                        <a:rPr lang="en-GB" sz="2000" dirty="0" smtClean="0"/>
                        <a:t>More ...</a:t>
                      </a:r>
                      <a:endParaRPr lang="en-GB" sz="2000" dirty="0"/>
                    </a:p>
                  </a:txBody>
                  <a:tcPr>
                    <a:solidFill>
                      <a:schemeClr val="tx2">
                        <a:lumMod val="75000"/>
                      </a:schemeClr>
                    </a:solidFill>
                  </a:tcPr>
                </a:tc>
                <a:tc>
                  <a:txBody>
                    <a:bodyPr/>
                    <a:lstStyle/>
                    <a:p>
                      <a:endParaRPr lang="en-GB" sz="2000" dirty="0"/>
                    </a:p>
                  </a:txBody>
                  <a:tcPr>
                    <a:solidFill>
                      <a:schemeClr val="tx2">
                        <a:lumMod val="75000"/>
                      </a:schemeClr>
                    </a:solidFill>
                  </a:tcPr>
                </a:tc>
                <a:tc>
                  <a:txBody>
                    <a:bodyPr/>
                    <a:lstStyle/>
                    <a:p>
                      <a:r>
                        <a:rPr lang="en-GB" sz="2000" dirty="0" smtClean="0"/>
                        <a:t>Less ...</a:t>
                      </a:r>
                      <a:endParaRPr lang="en-GB" sz="2000" dirty="0"/>
                    </a:p>
                  </a:txBody>
                  <a:tcPr>
                    <a:solidFill>
                      <a:schemeClr val="tx1">
                        <a:lumMod val="85000"/>
                        <a:lumOff val="15000"/>
                      </a:schemeClr>
                    </a:solidFill>
                  </a:tcPr>
                </a:tc>
              </a:tr>
              <a:tr h="370840">
                <a:tc>
                  <a:txBody>
                    <a:bodyPr/>
                    <a:lstStyle/>
                    <a:p>
                      <a:r>
                        <a:rPr lang="en-US" sz="2000" dirty="0" smtClean="0"/>
                        <a:t>collaboration and professionalism</a:t>
                      </a:r>
                      <a:endParaRPr lang="en-GB" sz="2000" dirty="0"/>
                    </a:p>
                  </a:txBody>
                  <a:tcPr>
                    <a:solidFill>
                      <a:schemeClr val="tx2">
                        <a:lumMod val="20000"/>
                        <a:lumOff val="80000"/>
                      </a:schemeClr>
                    </a:solidFill>
                  </a:tcPr>
                </a:tc>
                <a:tc>
                  <a:txBody>
                    <a:bodyPr/>
                    <a:lstStyle/>
                    <a:p>
                      <a:r>
                        <a:rPr lang="en-US" sz="2000" b="1" dirty="0" smtClean="0"/>
                        <a:t>–</a:t>
                      </a:r>
                      <a:endParaRPr lang="en-GB" sz="2000" dirty="0"/>
                    </a:p>
                  </a:txBody>
                  <a:tcPr>
                    <a:solidFill>
                      <a:schemeClr val="tx2">
                        <a:lumMod val="20000"/>
                        <a:lumOff val="80000"/>
                      </a:schemeClr>
                    </a:solidFill>
                  </a:tcPr>
                </a:tc>
                <a:tc>
                  <a:txBody>
                    <a:bodyPr/>
                    <a:lstStyle/>
                    <a:p>
                      <a:r>
                        <a:rPr lang="en-US" sz="2000" dirty="0" smtClean="0"/>
                        <a:t>competition</a:t>
                      </a:r>
                      <a:endParaRPr lang="en-GB" sz="2000" dirty="0"/>
                    </a:p>
                  </a:txBody>
                  <a:tcPr>
                    <a:solidFill>
                      <a:schemeClr val="bg2">
                        <a:lumMod val="60000"/>
                        <a:lumOff val="40000"/>
                      </a:schemeClr>
                    </a:solidFill>
                  </a:tcPr>
                </a:tc>
              </a:tr>
              <a:tr h="370840">
                <a:tc>
                  <a:txBody>
                    <a:bodyPr/>
                    <a:lstStyle/>
                    <a:p>
                      <a:r>
                        <a:rPr lang="en-US" sz="2000" dirty="0" smtClean="0"/>
                        <a:t>equal</a:t>
                      </a:r>
                      <a:r>
                        <a:rPr lang="en-US" sz="2000" baseline="0" dirty="0" smtClean="0"/>
                        <a:t> opportunities for all learners</a:t>
                      </a:r>
                      <a:endParaRPr lang="en-GB" sz="2000" dirty="0"/>
                    </a:p>
                  </a:txBody>
                  <a:tcPr>
                    <a:solidFill>
                      <a:schemeClr val="bg2">
                        <a:lumMod val="20000"/>
                        <a:lumOff val="80000"/>
                      </a:schemeClr>
                    </a:solidFill>
                  </a:tcPr>
                </a:tc>
                <a:tc>
                  <a:txBody>
                    <a:bodyPr/>
                    <a:lstStyle/>
                    <a:p>
                      <a:r>
                        <a:rPr lang="en-US" sz="2000" b="1" dirty="0" smtClean="0"/>
                        <a:t>–</a:t>
                      </a:r>
                      <a:endParaRPr lang="en-GB" sz="2000" dirty="0"/>
                    </a:p>
                  </a:txBody>
                  <a:tcPr>
                    <a:solidFill>
                      <a:schemeClr val="bg2">
                        <a:lumMod val="20000"/>
                        <a:lumOff val="80000"/>
                      </a:schemeClr>
                    </a:solidFill>
                  </a:tcPr>
                </a:tc>
                <a:tc>
                  <a:txBody>
                    <a:bodyPr/>
                    <a:lstStyle/>
                    <a:p>
                      <a:r>
                        <a:rPr lang="en-US" sz="2000" dirty="0" smtClean="0"/>
                        <a:t>private organizations taking care of education</a:t>
                      </a:r>
                      <a:endParaRPr lang="en-GB" sz="2000" dirty="0"/>
                    </a:p>
                  </a:txBody>
                  <a:tcPr>
                    <a:solidFill>
                      <a:schemeClr val="bg2">
                        <a:lumMod val="20000"/>
                        <a:lumOff val="80000"/>
                      </a:schemeClr>
                    </a:solidFill>
                  </a:tcPr>
                </a:tc>
              </a:tr>
              <a:tr h="370840">
                <a:tc>
                  <a:txBody>
                    <a:bodyPr/>
                    <a:lstStyle/>
                    <a:p>
                      <a:r>
                        <a:rPr lang="en-US" sz="2000" dirty="0" smtClean="0"/>
                        <a:t>personalization, decision making and assessment at local level </a:t>
                      </a:r>
                      <a:endParaRPr lang="en-GB" sz="2000" dirty="0"/>
                    </a:p>
                  </a:txBody>
                  <a:tcPr>
                    <a:solidFill>
                      <a:schemeClr val="tx2">
                        <a:lumMod val="20000"/>
                        <a:lumOff val="80000"/>
                      </a:schemeClr>
                    </a:solidFill>
                  </a:tcPr>
                </a:tc>
                <a:tc>
                  <a:txBody>
                    <a:bodyPr/>
                    <a:lstStyle/>
                    <a:p>
                      <a:endParaRPr lang="en-GB" sz="2000" dirty="0"/>
                    </a:p>
                  </a:txBody>
                  <a:tcPr>
                    <a:solidFill>
                      <a:schemeClr val="tx2">
                        <a:lumMod val="20000"/>
                        <a:lumOff val="80000"/>
                      </a:schemeClr>
                    </a:solidFill>
                  </a:tcPr>
                </a:tc>
                <a:tc>
                  <a:txBody>
                    <a:bodyPr/>
                    <a:lstStyle/>
                    <a:p>
                      <a:r>
                        <a:rPr lang="en-US" sz="2000" dirty="0" smtClean="0"/>
                        <a:t>less standardization and national</a:t>
                      </a:r>
                      <a:r>
                        <a:rPr lang="en-US" sz="2000" baseline="0" dirty="0" smtClean="0"/>
                        <a:t> </a:t>
                      </a:r>
                      <a:r>
                        <a:rPr lang="en-US" sz="2000" dirty="0" smtClean="0"/>
                        <a:t>testing</a:t>
                      </a:r>
                      <a:endParaRPr lang="en-GB" sz="2000" dirty="0"/>
                    </a:p>
                  </a:txBody>
                  <a:tcPr>
                    <a:solidFill>
                      <a:schemeClr val="bg2">
                        <a:lumMod val="60000"/>
                        <a:lumOff val="40000"/>
                      </a:schemeClr>
                    </a:solidFill>
                  </a:tcPr>
                </a:tc>
              </a:tr>
              <a:tr h="370840">
                <a:tc>
                  <a:txBody>
                    <a:bodyPr/>
                    <a:lstStyle/>
                    <a:p>
                      <a:r>
                        <a:rPr lang="en-US" sz="2000" dirty="0" smtClean="0"/>
                        <a:t>trust based responsibility </a:t>
                      </a:r>
                      <a:r>
                        <a:rPr lang="en-US" sz="1800" dirty="0" smtClean="0"/>
                        <a:t>(self-evaluations, listening of  students and municipality people/ parents voice)</a:t>
                      </a:r>
                      <a:endParaRPr lang="en-GB" sz="2000" dirty="0"/>
                    </a:p>
                  </a:txBody>
                  <a:tcP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a:t>
                      </a:r>
                      <a:endParaRPr lang="en-GB" sz="2000" dirty="0" smtClean="0"/>
                    </a:p>
                    <a:p>
                      <a:endParaRPr lang="en-GB" sz="2000" dirty="0"/>
                    </a:p>
                  </a:txBody>
                  <a:tcPr>
                    <a:solidFill>
                      <a:schemeClr val="bg2">
                        <a:lumMod val="20000"/>
                        <a:lumOff val="80000"/>
                      </a:schemeClr>
                    </a:solidFill>
                  </a:tcPr>
                </a:tc>
                <a:tc>
                  <a:txBody>
                    <a:bodyPr/>
                    <a:lstStyle/>
                    <a:p>
                      <a:r>
                        <a:rPr lang="en-US" sz="2000" dirty="0" smtClean="0"/>
                        <a:t>test based accountability</a:t>
                      </a:r>
                      <a:endParaRPr lang="en-GB" sz="2000" dirty="0"/>
                    </a:p>
                  </a:txBody>
                  <a:tcPr>
                    <a:solidFill>
                      <a:schemeClr val="bg2">
                        <a:lumMod val="20000"/>
                        <a:lumOff val="80000"/>
                      </a:schemeClr>
                    </a:solidFill>
                  </a:tcPr>
                </a:tc>
              </a:tr>
              <a:tr h="370840">
                <a:tc>
                  <a:txBody>
                    <a:bodyPr/>
                    <a:lstStyle/>
                    <a:p>
                      <a:r>
                        <a:rPr lang="en-US" sz="2000" dirty="0" smtClean="0"/>
                        <a:t>professionalism </a:t>
                      </a:r>
                      <a:endParaRPr lang="en-GB" sz="2000" dirty="0"/>
                    </a:p>
                  </a:txBody>
                  <a:tcP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a:t>
                      </a:r>
                      <a:endParaRPr lang="en-GB" sz="2000" dirty="0" smtClean="0"/>
                    </a:p>
                    <a:p>
                      <a:endParaRPr lang="en-GB" sz="2000" dirty="0"/>
                    </a:p>
                  </a:txBody>
                  <a:tcPr>
                    <a:solidFill>
                      <a:schemeClr val="tx2">
                        <a:lumMod val="20000"/>
                        <a:lumOff val="80000"/>
                      </a:schemeClr>
                    </a:solidFill>
                  </a:tcPr>
                </a:tc>
                <a:tc>
                  <a:txBody>
                    <a:bodyPr/>
                    <a:lstStyle/>
                    <a:p>
                      <a:r>
                        <a:rPr lang="en-US" sz="2000" dirty="0" smtClean="0"/>
                        <a:t>bureaucracy</a:t>
                      </a:r>
                      <a:endParaRPr lang="en-GB" sz="2000" dirty="0"/>
                    </a:p>
                  </a:txBody>
                  <a:tcPr>
                    <a:solidFill>
                      <a:schemeClr val="bg2">
                        <a:lumMod val="60000"/>
                        <a:lumOff val="40000"/>
                      </a:schemeClr>
                    </a:solidFill>
                  </a:tcPr>
                </a:tc>
              </a:tr>
            </a:tbl>
          </a:graphicData>
        </a:graphic>
      </p:graphicFrame>
      <p:sp>
        <p:nvSpPr>
          <p:cNvPr id="3" name="Title 2"/>
          <p:cNvSpPr>
            <a:spLocks noGrp="1"/>
          </p:cNvSpPr>
          <p:nvPr>
            <p:ph type="title"/>
          </p:nvPr>
        </p:nvSpPr>
        <p:spPr/>
        <p:txBody>
          <a:bodyPr/>
          <a:lstStyle/>
          <a:p>
            <a:endParaRPr lang="fi-FI"/>
          </a:p>
        </p:txBody>
      </p:sp>
    </p:spTree>
    <p:extLst>
      <p:ext uri="{BB962C8B-B14F-4D97-AF65-F5344CB8AC3E}">
        <p14:creationId xmlns:p14="http://schemas.microsoft.com/office/powerpoint/2010/main" val="408263321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5" descr="Levi%20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6413" y="404813"/>
            <a:ext cx="697547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2" descr="http://www.cartinafinland.fi/fi/imagebank/image/68/68793/Talvi+-+talvimaisema+-+Koli+687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6038"/>
            <a:ext cx="9296400" cy="709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4" descr="http://4.bp.blogspot.com/-TRIO86mLy5k/Tuy3AZ-kLPI/AAAAAAAAGW4/jBcYe2QlRCs/s1600/new111217PilAM0Z25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6413" y="3719513"/>
            <a:ext cx="645795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itle 3"/>
          <p:cNvSpPr>
            <a:spLocks noGrp="1"/>
          </p:cNvSpPr>
          <p:nvPr>
            <p:ph type="title"/>
          </p:nvPr>
        </p:nvSpPr>
        <p:spPr>
          <a:xfrm>
            <a:off x="2987824" y="5445224"/>
            <a:ext cx="3950569" cy="1116013"/>
          </a:xfrm>
        </p:spPr>
        <p:txBody>
          <a:bodyPr/>
          <a:lstStyle/>
          <a:p>
            <a:r>
              <a:rPr lang="en-GB" sz="4800" i="1" dirty="0" smtClean="0">
                <a:solidFill>
                  <a:schemeClr val="tx2"/>
                </a:solidFill>
              </a:rPr>
              <a:t>Thank you!</a:t>
            </a:r>
          </a:p>
        </p:txBody>
      </p:sp>
    </p:spTree>
    <p:extLst>
      <p:ext uri="{BB962C8B-B14F-4D97-AF65-F5344CB8AC3E}">
        <p14:creationId xmlns:p14="http://schemas.microsoft.com/office/powerpoint/2010/main" val="3995422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p:spPr>
        <p:txBody>
          <a:bodyPr/>
          <a:lstStyle/>
          <a:p>
            <a:fld id="{8AB0205D-DA58-4A53-A7DD-E3E305463C06}" type="slidenum">
              <a:rPr lang="en-US" smtClean="0">
                <a:latin typeface="Arial" pitchFamily="34" charset="0"/>
              </a:rPr>
              <a:pPr/>
              <a:t>5</a:t>
            </a:fld>
            <a:endParaRPr lang="en-US" dirty="0" smtClean="0">
              <a:latin typeface="Arial" pitchFamily="34" charset="0"/>
            </a:endParaRPr>
          </a:p>
        </p:txBody>
      </p:sp>
      <p:sp>
        <p:nvSpPr>
          <p:cNvPr id="57347" name="Rectangle 2"/>
          <p:cNvSpPr>
            <a:spLocks noGrp="1" noChangeArrowheads="1"/>
          </p:cNvSpPr>
          <p:nvPr>
            <p:ph type="title"/>
          </p:nvPr>
        </p:nvSpPr>
        <p:spPr>
          <a:xfrm>
            <a:off x="1828800" y="152400"/>
            <a:ext cx="7496175" cy="1116013"/>
          </a:xfrm>
        </p:spPr>
        <p:txBody>
          <a:bodyPr/>
          <a:lstStyle/>
          <a:p>
            <a:r>
              <a:rPr lang="en-US" dirty="0" smtClean="0"/>
              <a:t>Characteristics of Finnish Education Context </a:t>
            </a:r>
            <a:br>
              <a:rPr lang="en-US" dirty="0" smtClean="0"/>
            </a:br>
            <a:r>
              <a:rPr lang="en-US" altLang="ko-KR" sz="1800" dirty="0" err="1" smtClean="0">
                <a:ea typeface="Gulim" pitchFamily="34" charset="-127"/>
              </a:rPr>
              <a:t>Laukkanen</a:t>
            </a:r>
            <a:r>
              <a:rPr lang="en-US" altLang="ko-KR" sz="1800" dirty="0" smtClean="0">
                <a:ea typeface="Gulim" pitchFamily="34" charset="-127"/>
              </a:rPr>
              <a:t> (2008), Niemi et al. (2012), </a:t>
            </a:r>
            <a:r>
              <a:rPr lang="en-US" altLang="ko-KR" sz="1800" dirty="0" err="1" smtClean="0">
                <a:ea typeface="Gulim" pitchFamily="34" charset="-127"/>
              </a:rPr>
              <a:t>Sahlberg</a:t>
            </a:r>
            <a:r>
              <a:rPr lang="en-US" altLang="ko-KR" sz="1800" dirty="0" smtClean="0">
                <a:ea typeface="Gulim" pitchFamily="34" charset="-127"/>
              </a:rPr>
              <a:t> (2011)</a:t>
            </a:r>
            <a:endParaRPr lang="en-US" sz="1800" dirty="0" smtClean="0"/>
          </a:p>
        </p:txBody>
      </p:sp>
      <p:sp>
        <p:nvSpPr>
          <p:cNvPr id="629763" name="Rectangle 3"/>
          <p:cNvSpPr>
            <a:spLocks noGrp="1" noChangeArrowheads="1"/>
          </p:cNvSpPr>
          <p:nvPr>
            <p:ph type="body" idx="1"/>
          </p:nvPr>
        </p:nvSpPr>
        <p:spPr>
          <a:xfrm>
            <a:off x="1763713" y="1557338"/>
            <a:ext cx="7380287" cy="4953000"/>
          </a:xfrm>
        </p:spPr>
        <p:txBody>
          <a:bodyPr/>
          <a:lstStyle/>
          <a:p>
            <a:pPr marL="457200" indent="-457200">
              <a:lnSpc>
                <a:spcPts val="2400"/>
              </a:lnSpc>
              <a:buClr>
                <a:schemeClr val="tx1"/>
              </a:buClr>
              <a:buFont typeface="+mj-lt"/>
              <a:buAutoNum type="arabicPeriod"/>
            </a:pPr>
            <a:r>
              <a:rPr lang="en-GB" altLang="fi-FI" dirty="0"/>
              <a:t>Common, </a:t>
            </a:r>
            <a:r>
              <a:rPr lang="en-GB" altLang="fi-FI" u="sng" dirty="0"/>
              <a:t>consistent</a:t>
            </a:r>
            <a:r>
              <a:rPr lang="en-GB" altLang="fi-FI" dirty="0"/>
              <a:t> and </a:t>
            </a:r>
            <a:r>
              <a:rPr lang="en-GB" altLang="fi-FI" u="sng" dirty="0"/>
              <a:t>long-term policy</a:t>
            </a:r>
          </a:p>
          <a:p>
            <a:pPr marL="457200" indent="-457200">
              <a:lnSpc>
                <a:spcPts val="2400"/>
              </a:lnSpc>
              <a:buClr>
                <a:schemeClr val="tx1"/>
              </a:buClr>
              <a:buFont typeface="+mj-lt"/>
              <a:buAutoNum type="arabicPeriod"/>
            </a:pPr>
            <a:endParaRPr lang="en-GB" u="sng" dirty="0" smtClean="0"/>
          </a:p>
          <a:p>
            <a:pPr marL="457200" indent="-457200">
              <a:lnSpc>
                <a:spcPts val="2400"/>
              </a:lnSpc>
              <a:buClr>
                <a:schemeClr val="tx1"/>
              </a:buClr>
              <a:buFont typeface="+mj-lt"/>
              <a:buAutoNum type="arabicPeriod"/>
            </a:pPr>
            <a:r>
              <a:rPr lang="en-GB" u="sng" dirty="0" smtClean="0"/>
              <a:t>Educational equality</a:t>
            </a:r>
            <a:r>
              <a:rPr lang="en-GB" dirty="0" smtClean="0"/>
              <a:t> </a:t>
            </a:r>
            <a:br>
              <a:rPr lang="en-GB" dirty="0" smtClean="0"/>
            </a:br>
            <a:r>
              <a:rPr lang="en-GB" dirty="0" smtClean="0"/>
              <a:t> </a:t>
            </a:r>
            <a:r>
              <a:rPr lang="en-US" dirty="0" smtClean="0"/>
              <a:t>- education is free in first and second </a:t>
            </a:r>
            <a:r>
              <a:rPr lang="en-US" dirty="0" err="1" smtClean="0"/>
              <a:t>scyles</a:t>
            </a:r>
            <a:r>
              <a:rPr lang="en-US" dirty="0" smtClean="0"/>
              <a:t/>
            </a:r>
            <a:br>
              <a:rPr lang="en-US" dirty="0" smtClean="0"/>
            </a:br>
            <a:r>
              <a:rPr lang="en-US" dirty="0" smtClean="0"/>
              <a:t> </a:t>
            </a:r>
            <a:r>
              <a:rPr lang="en-GB" dirty="0" smtClean="0"/>
              <a:t>- well-organised </a:t>
            </a:r>
            <a:r>
              <a:rPr lang="en-GB" u="sng" dirty="0" smtClean="0"/>
              <a:t>special education </a:t>
            </a:r>
            <a:r>
              <a:rPr lang="en-GB" dirty="0" smtClean="0"/>
              <a:t>(inclusive education/ </a:t>
            </a:r>
            <a:br>
              <a:rPr lang="en-GB" dirty="0" smtClean="0"/>
            </a:br>
            <a:r>
              <a:rPr lang="en-GB" dirty="0" smtClean="0"/>
              <a:t>   personalised learning) and counselling</a:t>
            </a:r>
          </a:p>
          <a:p>
            <a:pPr marL="457200" indent="-457200">
              <a:lnSpc>
                <a:spcPts val="2400"/>
              </a:lnSpc>
              <a:buClr>
                <a:schemeClr val="tx1"/>
              </a:buClr>
              <a:buFont typeface="+mj-lt"/>
              <a:buAutoNum type="arabicPeriod"/>
            </a:pPr>
            <a:endParaRPr lang="en-GB" u="sng" dirty="0"/>
          </a:p>
          <a:p>
            <a:pPr marL="457200" indent="-457200">
              <a:lnSpc>
                <a:spcPts val="2400"/>
              </a:lnSpc>
              <a:buClr>
                <a:schemeClr val="tx1"/>
              </a:buClr>
              <a:buFont typeface="+mj-lt"/>
              <a:buAutoNum type="arabicPeriod"/>
            </a:pPr>
            <a:r>
              <a:rPr lang="en-GB" u="sng" dirty="0" smtClean="0"/>
              <a:t>Decentralisation</a:t>
            </a:r>
            <a:r>
              <a:rPr lang="en-GB" dirty="0" smtClean="0"/>
              <a:t> </a:t>
            </a:r>
            <a:br>
              <a:rPr lang="en-GB" dirty="0" smtClean="0"/>
            </a:br>
            <a:r>
              <a:rPr lang="en-US" sz="2400" dirty="0" smtClean="0"/>
              <a:t> </a:t>
            </a:r>
            <a:r>
              <a:rPr lang="en-US" dirty="0" smtClean="0"/>
              <a:t>- leadership and management at school level </a:t>
            </a:r>
            <a:r>
              <a:rPr lang="en-US" dirty="0"/>
              <a:t/>
            </a:r>
            <a:br>
              <a:rPr lang="en-US" dirty="0"/>
            </a:br>
            <a:r>
              <a:rPr lang="en-US" dirty="0" smtClean="0"/>
              <a:t> - no inspectors and testing (comprehensive school)</a:t>
            </a:r>
            <a:br>
              <a:rPr lang="en-US" dirty="0" smtClean="0"/>
            </a:br>
            <a:r>
              <a:rPr lang="en-GB" dirty="0" smtClean="0"/>
              <a:t> - </a:t>
            </a:r>
            <a:r>
              <a:rPr lang="en-GB" dirty="0" smtClean="0">
                <a:solidFill>
                  <a:schemeClr val="accent1"/>
                </a:solidFill>
              </a:rPr>
              <a:t>teachers</a:t>
            </a:r>
            <a:r>
              <a:rPr lang="en-GB" dirty="0" smtClean="0"/>
              <a:t> are responsible to prepare a local curriculum </a:t>
            </a:r>
            <a:br>
              <a:rPr lang="en-GB" dirty="0" smtClean="0"/>
            </a:br>
            <a:r>
              <a:rPr lang="en-GB" dirty="0" smtClean="0"/>
              <a:t>   and classroom based assessment</a:t>
            </a:r>
          </a:p>
          <a:p>
            <a:pPr marL="457200" indent="-457200">
              <a:lnSpc>
                <a:spcPts val="2400"/>
              </a:lnSpc>
              <a:buClr>
                <a:schemeClr val="tx1"/>
              </a:buClr>
              <a:buFont typeface="+mj-lt"/>
              <a:buAutoNum type="arabicPeriod"/>
            </a:pPr>
            <a:endParaRPr lang="en-GB" altLang="fi-FI" u="sng"/>
          </a:p>
          <a:p>
            <a:pPr marL="457200" indent="-457200">
              <a:lnSpc>
                <a:spcPts val="2400"/>
              </a:lnSpc>
              <a:buClr>
                <a:schemeClr val="tx1"/>
              </a:buClr>
              <a:buFont typeface="+mj-lt"/>
              <a:buAutoNum type="arabicPeriod"/>
            </a:pPr>
            <a:r>
              <a:rPr lang="en-GB" altLang="fi-FI" u="sng" dirty="0" smtClean="0"/>
              <a:t>The </a:t>
            </a:r>
            <a:r>
              <a:rPr lang="en-GB" altLang="fi-FI" u="sng" dirty="0"/>
              <a:t>culture of trust</a:t>
            </a:r>
            <a:r>
              <a:rPr lang="en-US" altLang="fi-FI" dirty="0"/>
              <a:t> and co-operation:</a:t>
            </a:r>
            <a:br>
              <a:rPr lang="en-US" altLang="fi-FI" dirty="0"/>
            </a:br>
            <a:r>
              <a:rPr lang="en-US" dirty="0" smtClean="0"/>
              <a:t/>
            </a:r>
            <a:br>
              <a:rPr lang="en-US" dirty="0" smtClean="0"/>
            </a:br>
            <a:r>
              <a:rPr lang="en-US" sz="1800" dirty="0" smtClean="0"/>
              <a:t> </a:t>
            </a:r>
            <a:endParaRPr lang="en-GB" sz="1800" dirty="0" smtClean="0"/>
          </a:p>
        </p:txBody>
      </p:sp>
      <p:sp>
        <p:nvSpPr>
          <p:cNvPr id="2" name="Rectangle 1"/>
          <p:cNvSpPr/>
          <p:nvPr/>
        </p:nvSpPr>
        <p:spPr>
          <a:xfrm>
            <a:off x="9324975" y="-603448"/>
            <a:ext cx="4572000" cy="6736268"/>
          </a:xfrm>
          <a:prstGeom prst="rect">
            <a:avLst/>
          </a:prstGeom>
        </p:spPr>
        <p:txBody>
          <a:bodyPr>
            <a:spAutoFit/>
          </a:bodyPr>
          <a:lstStyle/>
          <a:p>
            <a:pPr marL="381000" indent="-381000">
              <a:buClr>
                <a:schemeClr val="tx1"/>
              </a:buClr>
              <a:buFont typeface="Wingdings" pitchFamily="2" charset="2"/>
              <a:buAutoNum type="arabicPeriod"/>
            </a:pPr>
            <a:r>
              <a:rPr lang="en-GB" altLang="fi-FI" sz="1400" dirty="0"/>
              <a:t>Common, </a:t>
            </a:r>
            <a:r>
              <a:rPr lang="en-GB" altLang="fi-FI" sz="1400" u="sng" dirty="0"/>
              <a:t>consistent</a:t>
            </a:r>
            <a:r>
              <a:rPr lang="en-GB" altLang="fi-FI" sz="1400" dirty="0"/>
              <a:t> and </a:t>
            </a:r>
            <a:r>
              <a:rPr lang="en-GB" altLang="fi-FI" sz="1400" u="sng" dirty="0"/>
              <a:t>long-term policy</a:t>
            </a:r>
          </a:p>
          <a:p>
            <a:pPr marL="381000" indent="-381000">
              <a:lnSpc>
                <a:spcPts val="2400"/>
              </a:lnSpc>
              <a:buClr>
                <a:schemeClr val="tx1"/>
              </a:buClr>
              <a:buFont typeface="Wingdings" pitchFamily="2" charset="2"/>
              <a:buNone/>
            </a:pPr>
            <a:r>
              <a:rPr lang="en-GB" altLang="fi-FI" sz="1400" dirty="0"/>
              <a:t>	- models for </a:t>
            </a:r>
            <a:r>
              <a:rPr lang="en-GB" altLang="fi-FI" sz="1400" u="sng" dirty="0"/>
              <a:t>teacher </a:t>
            </a:r>
            <a:r>
              <a:rPr lang="en-GB" altLang="fi-FI" sz="1400" dirty="0"/>
              <a:t>and </a:t>
            </a:r>
            <a:r>
              <a:rPr lang="en-GB" altLang="fi-FI" sz="1400" u="sng" dirty="0"/>
              <a:t>compulsory education </a:t>
            </a:r>
            <a:r>
              <a:rPr lang="en-GB" altLang="fi-FI" sz="1400" dirty="0"/>
              <a:t> are 40 years old</a:t>
            </a:r>
            <a:r>
              <a:rPr lang="en-US" altLang="fi-FI" sz="1400"/>
              <a:t/>
            </a:r>
            <a:br>
              <a:rPr lang="en-US" altLang="fi-FI" sz="1400"/>
            </a:br>
            <a:r>
              <a:rPr lang="en-US" altLang="fi-FI" sz="1400"/>
              <a:t>- </a:t>
            </a:r>
            <a:r>
              <a:rPr lang="en-GB" altLang="fi-FI" sz="1400"/>
              <a:t>teachers are </a:t>
            </a:r>
            <a:r>
              <a:rPr lang="en-GB" altLang="fi-FI" sz="1400" u="sng"/>
              <a:t>qualified</a:t>
            </a:r>
            <a:r>
              <a:rPr lang="en-GB" altLang="fi-FI" sz="1400"/>
              <a:t> and </a:t>
            </a:r>
            <a:r>
              <a:rPr lang="en-GB" altLang="fi-FI" sz="1400" u="sng"/>
              <a:t>committed</a:t>
            </a:r>
            <a:br>
              <a:rPr lang="en-GB" altLang="fi-FI" sz="1400" u="sng"/>
            </a:br>
            <a:r>
              <a:rPr lang="en-US" altLang="fi-FI" sz="1400"/>
              <a:t>- support to the development of </a:t>
            </a:r>
            <a:r>
              <a:rPr lang="en-US" altLang="fi-FI" sz="1400" u="sng"/>
              <a:t>broad literacy</a:t>
            </a:r>
          </a:p>
          <a:p>
            <a:pPr marL="381000" indent="-381000">
              <a:lnSpc>
                <a:spcPts val="2400"/>
              </a:lnSpc>
              <a:buClr>
                <a:schemeClr val="tx1"/>
              </a:buClr>
              <a:buFont typeface="Wingdings" pitchFamily="2" charset="2"/>
              <a:buAutoNum type="arabicPeriod" startAt="2"/>
            </a:pPr>
            <a:r>
              <a:rPr lang="en-GB" altLang="fi-FI" sz="1400" u="sng"/>
              <a:t>Educational equality</a:t>
            </a:r>
            <a:r>
              <a:rPr lang="en-GB" altLang="fi-FI" sz="1400"/>
              <a:t> (especially in comprehensive school)</a:t>
            </a:r>
            <a:br>
              <a:rPr lang="en-GB" altLang="fi-FI" sz="1400"/>
            </a:br>
            <a:r>
              <a:rPr lang="en-US" altLang="fi-FI" sz="1400"/>
              <a:t> - education is free, including books, meals, health care, …</a:t>
            </a:r>
            <a:br>
              <a:rPr lang="en-US" altLang="fi-FI" sz="1400"/>
            </a:br>
            <a:r>
              <a:rPr lang="en-US" altLang="fi-FI" sz="1400"/>
              <a:t>-  </a:t>
            </a:r>
            <a:r>
              <a:rPr lang="en-GB" altLang="fi-FI" sz="1400"/>
              <a:t>schools do not select their students (school districts)</a:t>
            </a:r>
            <a:br>
              <a:rPr lang="en-GB" altLang="fi-FI" sz="1400"/>
            </a:br>
            <a:r>
              <a:rPr lang="en-GB" altLang="fi-FI" sz="1400"/>
              <a:t>-  well-organised </a:t>
            </a:r>
            <a:r>
              <a:rPr lang="en-GB" altLang="fi-FI" sz="1400" u="sng"/>
              <a:t>special education </a:t>
            </a:r>
            <a:r>
              <a:rPr lang="en-GB" altLang="fi-FI" sz="1400"/>
              <a:t>(inclusion) and counselling</a:t>
            </a:r>
          </a:p>
          <a:p>
            <a:pPr marL="381000" indent="-381000">
              <a:lnSpc>
                <a:spcPts val="2400"/>
              </a:lnSpc>
              <a:buClr>
                <a:schemeClr val="tx1"/>
              </a:buClr>
              <a:buFont typeface="Wingdings" pitchFamily="2" charset="2"/>
              <a:buNone/>
            </a:pPr>
            <a:r>
              <a:rPr lang="en-GB" altLang="fi-FI" sz="1400" b="1" dirty="0"/>
              <a:t>3.</a:t>
            </a:r>
            <a:r>
              <a:rPr lang="en-GB" altLang="fi-FI" sz="1400" dirty="0"/>
              <a:t>	</a:t>
            </a:r>
            <a:r>
              <a:rPr lang="en-GB" altLang="fi-FI" sz="1400" u="sng" dirty="0"/>
              <a:t>Devolution of decision power to the local level</a:t>
            </a:r>
            <a:r>
              <a:rPr lang="en-GB" altLang="fi-FI" sz="1400" dirty="0"/>
              <a:t> </a:t>
            </a:r>
            <a:br>
              <a:rPr lang="en-GB" altLang="fi-FI" sz="1400" dirty="0"/>
            </a:br>
            <a:r>
              <a:rPr lang="en-US" altLang="fi-FI" sz="1400"/>
              <a:t> - a headmaster is a pedagogical leader (leadership)</a:t>
            </a:r>
            <a:br>
              <a:rPr lang="en-US" altLang="fi-FI" sz="1400"/>
            </a:br>
            <a:r>
              <a:rPr lang="en-US" altLang="fi-FI" sz="1400"/>
              <a:t> - </a:t>
            </a:r>
            <a:r>
              <a:rPr lang="en-GB" altLang="fi-FI" sz="1400"/>
              <a:t>local authorities (together with the teachers) plan local </a:t>
            </a:r>
            <a:br>
              <a:rPr lang="en-GB" altLang="fi-FI" sz="1400"/>
            </a:br>
            <a:r>
              <a:rPr lang="en-GB" altLang="fi-FI" sz="1400"/>
              <a:t>   curriculum, allocate resources, ... </a:t>
            </a:r>
            <a:br>
              <a:rPr lang="en-GB" altLang="fi-FI" sz="1400"/>
            </a:br>
            <a:r>
              <a:rPr lang="en-GB" altLang="fi-FI" sz="1400"/>
              <a:t> </a:t>
            </a:r>
            <a:r>
              <a:rPr lang="en-GB" altLang="fi-FI" sz="1400" dirty="0"/>
              <a:t>- school based  and encouraging assessment</a:t>
            </a:r>
          </a:p>
          <a:p>
            <a:pPr marL="381000" indent="-381000">
              <a:lnSpc>
                <a:spcPts val="2400"/>
              </a:lnSpc>
              <a:buClr>
                <a:schemeClr val="tx1"/>
              </a:buClr>
              <a:buFont typeface="Wingdings" pitchFamily="2" charset="2"/>
              <a:buAutoNum type="arabicPeriod" startAt="4"/>
            </a:pPr>
            <a:r>
              <a:rPr lang="en-GB" altLang="fi-FI" sz="1400" u="sng" dirty="0"/>
              <a:t>The culture of trust</a:t>
            </a:r>
            <a:r>
              <a:rPr lang="en-US" altLang="fi-FI" sz="1400"/>
              <a:t> and co-operation:</a:t>
            </a:r>
            <a:br>
              <a:rPr lang="en-US" altLang="fi-FI" sz="1400"/>
            </a:br>
            <a:r>
              <a:rPr lang="en-US" altLang="fi-FI" sz="1400">
                <a:solidFill>
                  <a:srgbClr val="7030A0"/>
                </a:solidFill>
              </a:rPr>
              <a:t>          national level – district – school – families</a:t>
            </a:r>
            <a:r>
              <a:rPr lang="en-GB" altLang="fi-FI" sz="1400"/>
              <a:t/>
            </a:r>
            <a:br>
              <a:rPr lang="en-GB" altLang="fi-FI" sz="1400"/>
            </a:br>
            <a:r>
              <a:rPr lang="en-GB" altLang="fi-FI" sz="1400"/>
              <a:t> - no inspectors, no national exams …</a:t>
            </a:r>
            <a:br>
              <a:rPr lang="en-GB" altLang="fi-FI" sz="1400"/>
            </a:br>
            <a:r>
              <a:rPr lang="en-GB" altLang="fi-FI" sz="1400"/>
              <a:t> - no private tutoring or evening schools </a:t>
            </a:r>
            <a:endParaRPr lang="fi-FI" sz="1400"/>
          </a:p>
        </p:txBody>
      </p:sp>
    </p:spTree>
    <p:extLst>
      <p:ext uri="{BB962C8B-B14F-4D97-AF65-F5344CB8AC3E}">
        <p14:creationId xmlns:p14="http://schemas.microsoft.com/office/powerpoint/2010/main" val="3427163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sp>
        <p:nvSpPr>
          <p:cNvPr id="3" name="Content Placeholder 2"/>
          <p:cNvSpPr>
            <a:spLocks noGrp="1"/>
          </p:cNvSpPr>
          <p:nvPr>
            <p:ph idx="1"/>
          </p:nvPr>
        </p:nvSpPr>
        <p:spPr/>
        <p:txBody>
          <a:bodyPr/>
          <a:lstStyle/>
          <a:p>
            <a:endParaRPr lang="fi-FI"/>
          </a:p>
        </p:txBody>
      </p:sp>
      <p:sp>
        <p:nvSpPr>
          <p:cNvPr id="4" name="Slide Number Placeholder 3"/>
          <p:cNvSpPr>
            <a:spLocks noGrp="1"/>
          </p:cNvSpPr>
          <p:nvPr>
            <p:ph type="sldNum" sz="quarter" idx="10"/>
          </p:nvPr>
        </p:nvSpPr>
        <p:spPr/>
        <p:txBody>
          <a:bodyPr/>
          <a:lstStyle/>
          <a:p>
            <a:pPr>
              <a:defRPr/>
            </a:pPr>
            <a:fld id="{1663DB54-CAA1-4FF1-A656-126DF26C6362}" type="slidenum">
              <a:rPr lang="en-US" smtClean="0"/>
              <a:pPr>
                <a:defRPr/>
              </a:pPr>
              <a:t>6</a:t>
            </a:fld>
            <a:endParaRPr lang="en-US"/>
          </a:p>
        </p:txBody>
      </p:sp>
      <p:pic>
        <p:nvPicPr>
          <p:cNvPr id="1026" name="Picture 2" descr="\\ATKK\home\l\lavonen\Documents\My Pictures\P1110256.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9000" contrast="-35000"/>
                    </a14:imgEffect>
                  </a14:imgLayer>
                </a14:imgProps>
              </a:ext>
              <a:ext uri="{28A0092B-C50C-407E-A947-70E740481C1C}">
                <a14:useLocalDpi xmlns:a14="http://schemas.microsoft.com/office/drawing/2010/main" val="0"/>
              </a:ext>
            </a:extLst>
          </a:blip>
          <a:srcRect/>
          <a:stretch>
            <a:fillRect/>
          </a:stretch>
        </p:blipFill>
        <p:spPr bwMode="auto">
          <a:xfrm>
            <a:off x="-756592" y="-99392"/>
            <a:ext cx="12183310" cy="91372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49396" y="3823663"/>
            <a:ext cx="7763163" cy="1569660"/>
          </a:xfrm>
          <a:prstGeom prst="rect">
            <a:avLst/>
          </a:prstGeom>
        </p:spPr>
        <p:txBody>
          <a:bodyPr wrap="square">
            <a:spAutoFit/>
          </a:bodyPr>
          <a:lstStyle/>
          <a:p>
            <a:r>
              <a:rPr lang="en-US" sz="3200" b="1" dirty="0" smtClean="0">
                <a:solidFill>
                  <a:schemeClr val="bg1"/>
                </a:solidFill>
                <a:effectLst>
                  <a:outerShdw blurRad="38100" dist="38100" dir="2700000" algn="tl">
                    <a:srgbClr val="000000">
                      <a:alpha val="43137"/>
                    </a:srgbClr>
                  </a:outerShdw>
                </a:effectLst>
                <a:latin typeface="+mn-lt"/>
              </a:rPr>
              <a:t>2. Different approaches </a:t>
            </a:r>
            <a:br>
              <a:rPr lang="en-US" sz="3200" b="1" dirty="0" smtClean="0">
                <a:solidFill>
                  <a:schemeClr val="bg1"/>
                </a:solidFill>
                <a:effectLst>
                  <a:outerShdw blurRad="38100" dist="38100" dir="2700000" algn="tl">
                    <a:srgbClr val="000000">
                      <a:alpha val="43137"/>
                    </a:srgbClr>
                  </a:outerShdw>
                </a:effectLst>
                <a:latin typeface="+mn-lt"/>
              </a:rPr>
            </a:br>
            <a:r>
              <a:rPr lang="en-US" sz="3200" b="1" dirty="0" smtClean="0">
                <a:solidFill>
                  <a:schemeClr val="bg1"/>
                </a:solidFill>
                <a:effectLst>
                  <a:outerShdw blurRad="38100" dist="38100" dir="2700000" algn="tl">
                    <a:srgbClr val="000000">
                      <a:alpha val="43137"/>
                    </a:srgbClr>
                  </a:outerShdw>
                </a:effectLst>
                <a:latin typeface="+mn-lt"/>
              </a:rPr>
              <a:t>    to characterize</a:t>
            </a:r>
          </a:p>
          <a:p>
            <a:r>
              <a:rPr lang="en-US" sz="3200" b="1" dirty="0" smtClean="0">
                <a:solidFill>
                  <a:schemeClr val="bg1"/>
                </a:solidFill>
                <a:effectLst>
                  <a:outerShdw blurRad="38100" dist="38100" dir="2700000" algn="tl">
                    <a:srgbClr val="000000">
                      <a:alpha val="43137"/>
                    </a:srgbClr>
                  </a:outerShdw>
                </a:effectLst>
                <a:latin typeface="+mn-lt"/>
              </a:rPr>
              <a:t>    professional STEM teacher</a:t>
            </a:r>
            <a:endParaRPr lang="en-US" sz="32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222969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2</a:t>
            </a:r>
            <a:r>
              <a:rPr lang="fi-FI" dirty="0" smtClean="0"/>
              <a:t>. </a:t>
            </a:r>
            <a:r>
              <a:rPr lang="fi-FI" dirty="0" err="1" smtClean="0"/>
              <a:t>Different</a:t>
            </a:r>
            <a:r>
              <a:rPr lang="fi-FI" dirty="0" smtClean="0"/>
              <a:t> </a:t>
            </a:r>
            <a:r>
              <a:rPr lang="fi-FI" dirty="0" err="1" smtClean="0"/>
              <a:t>approaches</a:t>
            </a:r>
            <a:r>
              <a:rPr lang="fi-FI" dirty="0" smtClean="0"/>
              <a:t> to </a:t>
            </a:r>
            <a:r>
              <a:rPr lang="fi-FI" dirty="0" err="1" smtClean="0"/>
              <a:t>teacher</a:t>
            </a:r>
            <a:r>
              <a:rPr lang="fi-FI" dirty="0" smtClean="0"/>
              <a:t> </a:t>
            </a:r>
            <a:br>
              <a:rPr lang="fi-FI" dirty="0" smtClean="0"/>
            </a:br>
            <a:r>
              <a:rPr lang="fi-FI" dirty="0" smtClean="0"/>
              <a:t>    </a:t>
            </a:r>
            <a:r>
              <a:rPr lang="fi-FI" dirty="0" err="1" smtClean="0"/>
              <a:t>effectiveness</a:t>
            </a:r>
            <a:r>
              <a:rPr lang="fi-FI" dirty="0" smtClean="0"/>
              <a:t>/ </a:t>
            </a:r>
            <a:r>
              <a:rPr lang="fi-FI" dirty="0" err="1" smtClean="0"/>
              <a:t>professionalism</a:t>
            </a:r>
            <a:endParaRPr lang="fi-FI" dirty="0"/>
          </a:p>
        </p:txBody>
      </p:sp>
      <p:sp>
        <p:nvSpPr>
          <p:cNvPr id="3" name="Content Placeholder 2"/>
          <p:cNvSpPr>
            <a:spLocks noGrp="1"/>
          </p:cNvSpPr>
          <p:nvPr>
            <p:ph idx="1"/>
          </p:nvPr>
        </p:nvSpPr>
        <p:spPr>
          <a:xfrm>
            <a:off x="1855788" y="1556792"/>
            <a:ext cx="7288212" cy="4953000"/>
          </a:xfrm>
        </p:spPr>
        <p:txBody>
          <a:bodyPr/>
          <a:lstStyle/>
          <a:p>
            <a:r>
              <a:rPr lang="en-GB" u="sng" dirty="0" smtClean="0"/>
              <a:t>A “professional teacher</a:t>
            </a:r>
            <a:r>
              <a:rPr lang="en-GB" u="sng" dirty="0"/>
              <a:t>” </a:t>
            </a:r>
            <a:r>
              <a:rPr lang="en-GB" dirty="0"/>
              <a:t>is a complex </a:t>
            </a:r>
            <a:r>
              <a:rPr lang="en-GB" dirty="0" smtClean="0"/>
              <a:t>and contradictory concept    </a:t>
            </a:r>
            <a:r>
              <a:rPr lang="en-GB" sz="1600" i="1" dirty="0" smtClean="0"/>
              <a:t>(Cruickshank </a:t>
            </a:r>
            <a:r>
              <a:rPr lang="en-GB" sz="1600" i="1" dirty="0"/>
              <a:t>&amp; </a:t>
            </a:r>
            <a:r>
              <a:rPr lang="en-GB" sz="1600" i="1" dirty="0" err="1"/>
              <a:t>Haefele</a:t>
            </a:r>
            <a:r>
              <a:rPr lang="en-GB" sz="1600" i="1" dirty="0"/>
              <a:t>, 2001; </a:t>
            </a:r>
            <a:r>
              <a:rPr lang="en-GB" sz="1600" i="1" dirty="0" err="1"/>
              <a:t>Stronge</a:t>
            </a:r>
            <a:r>
              <a:rPr lang="en-GB" sz="1600" i="1" dirty="0"/>
              <a:t> &amp; </a:t>
            </a:r>
            <a:r>
              <a:rPr lang="en-GB" sz="1600" i="1" dirty="0" err="1"/>
              <a:t>Hindman</a:t>
            </a:r>
            <a:r>
              <a:rPr lang="en-GB" sz="1600" i="1" dirty="0"/>
              <a:t>, 2003)</a:t>
            </a:r>
            <a:endParaRPr lang="en-GB" dirty="0"/>
          </a:p>
          <a:p>
            <a:pPr marL="450850" indent="0">
              <a:buNone/>
            </a:pPr>
            <a:r>
              <a:rPr lang="en-GB" i="1" dirty="0" smtClean="0">
                <a:solidFill>
                  <a:schemeClr val="tx2"/>
                </a:solidFill>
              </a:rPr>
              <a:t>Instead </a:t>
            </a:r>
            <a:r>
              <a:rPr lang="en-GB" i="1" dirty="0">
                <a:solidFill>
                  <a:schemeClr val="tx2"/>
                </a:solidFill>
              </a:rPr>
              <a:t>of “</a:t>
            </a:r>
            <a:r>
              <a:rPr lang="en-GB" i="1" dirty="0" smtClean="0">
                <a:solidFill>
                  <a:schemeClr val="tx2"/>
                </a:solidFill>
              </a:rPr>
              <a:t>professional” also </a:t>
            </a:r>
            <a:r>
              <a:rPr lang="en-GB" i="1" dirty="0">
                <a:solidFill>
                  <a:schemeClr val="tx2"/>
                </a:solidFill>
              </a:rPr>
              <a:t>“effective”, </a:t>
            </a:r>
            <a:r>
              <a:rPr lang="en-GB" i="1" dirty="0" smtClean="0">
                <a:solidFill>
                  <a:schemeClr val="tx2"/>
                </a:solidFill>
              </a:rPr>
              <a:t>“competent”, “expert”, “quality”, “ideal” </a:t>
            </a:r>
            <a:r>
              <a:rPr lang="en-GB" i="1" dirty="0">
                <a:solidFill>
                  <a:schemeClr val="tx2"/>
                </a:solidFill>
              </a:rPr>
              <a:t>or </a:t>
            </a:r>
            <a:r>
              <a:rPr lang="en-GB" i="1" dirty="0" smtClean="0">
                <a:solidFill>
                  <a:schemeClr val="tx2"/>
                </a:solidFill>
              </a:rPr>
              <a:t>“respective” are used</a:t>
            </a:r>
            <a:r>
              <a:rPr lang="en-GB" sz="1800" i="1" dirty="0" smtClean="0"/>
              <a:t/>
            </a:r>
            <a:br>
              <a:rPr lang="en-GB" sz="1800" i="1" dirty="0" smtClean="0"/>
            </a:br>
            <a:endParaRPr lang="en-GB" i="1" dirty="0" smtClean="0"/>
          </a:p>
          <a:p>
            <a:r>
              <a:rPr lang="en-GB" u="sng" dirty="0" smtClean="0"/>
              <a:t>Teacher professionalism  is approached through</a:t>
            </a:r>
            <a:r>
              <a:rPr lang="en-GB" dirty="0" smtClean="0"/>
              <a:t>: </a:t>
            </a:r>
            <a:br>
              <a:rPr lang="en-GB" dirty="0" smtClean="0"/>
            </a:br>
            <a:r>
              <a:rPr lang="en-GB" sz="1800" i="1" dirty="0" smtClean="0"/>
              <a:t>(</a:t>
            </a:r>
            <a:r>
              <a:rPr lang="en-GB" sz="1800" i="1" dirty="0" err="1"/>
              <a:t>Goe</a:t>
            </a:r>
            <a:r>
              <a:rPr lang="en-GB" sz="1800" i="1" dirty="0"/>
              <a:t>, Bell &amp; Little, 2008</a:t>
            </a:r>
            <a:r>
              <a:rPr lang="en-GB" sz="1800" i="1" dirty="0" smtClean="0"/>
              <a:t>): </a:t>
            </a:r>
            <a:r>
              <a:rPr lang="en-GB" dirty="0" smtClean="0"/>
              <a:t/>
            </a:r>
            <a:br>
              <a:rPr lang="en-GB" dirty="0" smtClean="0"/>
            </a:br>
            <a:r>
              <a:rPr lang="en-GB" dirty="0" smtClean="0"/>
              <a:t>(</a:t>
            </a:r>
            <a:r>
              <a:rPr lang="en-GB" dirty="0"/>
              <a:t>i</a:t>
            </a:r>
            <a:r>
              <a:rPr lang="en-GB" dirty="0" smtClean="0"/>
              <a:t>)   </a:t>
            </a:r>
            <a:r>
              <a:rPr lang="en-GB" b="1" dirty="0" smtClean="0">
                <a:solidFill>
                  <a:schemeClr val="tx2"/>
                </a:solidFill>
              </a:rPr>
              <a:t>input approach</a:t>
            </a:r>
            <a:r>
              <a:rPr lang="en-GB" dirty="0" smtClean="0"/>
              <a:t>: a versatile </a:t>
            </a:r>
            <a:r>
              <a:rPr lang="en-GB" u="sng" dirty="0" smtClean="0"/>
              <a:t>knowledge </a:t>
            </a:r>
            <a:r>
              <a:rPr lang="en-GB" u="sng" dirty="0"/>
              <a:t>base of a </a:t>
            </a:r>
            <a:r>
              <a:rPr lang="en-GB" u="sng" dirty="0" smtClean="0"/>
              <a:t/>
            </a:r>
            <a:br>
              <a:rPr lang="en-GB" u="sng" dirty="0" smtClean="0"/>
            </a:br>
            <a:r>
              <a:rPr lang="en-GB" dirty="0" smtClean="0"/>
              <a:t>      </a:t>
            </a:r>
            <a:r>
              <a:rPr lang="en-GB" u="sng" dirty="0" smtClean="0"/>
              <a:t>professional</a:t>
            </a:r>
            <a:r>
              <a:rPr lang="en-GB" dirty="0" smtClean="0"/>
              <a:t> </a:t>
            </a:r>
            <a:r>
              <a:rPr lang="en-GB" u="sng" dirty="0" smtClean="0"/>
              <a:t>teacher</a:t>
            </a:r>
            <a:r>
              <a:rPr lang="en-GB" dirty="0" smtClean="0"/>
              <a:t>, </a:t>
            </a:r>
            <a:br>
              <a:rPr lang="en-GB" dirty="0" smtClean="0"/>
            </a:br>
            <a:r>
              <a:rPr lang="en-GB" dirty="0" smtClean="0"/>
              <a:t>(</a:t>
            </a:r>
            <a:r>
              <a:rPr lang="en-GB" dirty="0"/>
              <a:t>ii) </a:t>
            </a:r>
            <a:r>
              <a:rPr lang="en-GB" dirty="0" smtClean="0"/>
              <a:t> </a:t>
            </a:r>
            <a:r>
              <a:rPr lang="en-GB" b="1" dirty="0" smtClean="0">
                <a:solidFill>
                  <a:schemeClr val="tx2"/>
                </a:solidFill>
              </a:rPr>
              <a:t>process approach</a:t>
            </a:r>
            <a:r>
              <a:rPr lang="en-GB" b="1" dirty="0" smtClean="0"/>
              <a:t>: </a:t>
            </a:r>
            <a:r>
              <a:rPr lang="en-GB" dirty="0" smtClean="0"/>
              <a:t>processes that occurs </a:t>
            </a:r>
            <a:r>
              <a:rPr lang="en-GB" dirty="0"/>
              <a:t>in a </a:t>
            </a:r>
            <a:r>
              <a:rPr lang="en-GB" dirty="0" smtClean="0"/>
              <a:t/>
            </a:r>
            <a:br>
              <a:rPr lang="en-GB" dirty="0" smtClean="0"/>
            </a:br>
            <a:r>
              <a:rPr lang="en-GB" dirty="0" smtClean="0"/>
              <a:t>      classroom between </a:t>
            </a:r>
            <a:r>
              <a:rPr lang="en-GB" dirty="0"/>
              <a:t>a teacher and </a:t>
            </a:r>
            <a:r>
              <a:rPr lang="en-GB" dirty="0" smtClean="0"/>
              <a:t>students,</a:t>
            </a:r>
            <a:br>
              <a:rPr lang="en-GB" dirty="0" smtClean="0"/>
            </a:br>
            <a:r>
              <a:rPr lang="en-GB" dirty="0" smtClean="0"/>
              <a:t>(</a:t>
            </a:r>
            <a:r>
              <a:rPr lang="en-GB" dirty="0"/>
              <a:t>iii</a:t>
            </a:r>
            <a:r>
              <a:rPr lang="en-GB" dirty="0" smtClean="0"/>
              <a:t>)</a:t>
            </a:r>
            <a:r>
              <a:rPr lang="en-GB" b="1" dirty="0"/>
              <a:t> </a:t>
            </a:r>
            <a:r>
              <a:rPr lang="en-GB" b="1" dirty="0">
                <a:solidFill>
                  <a:schemeClr val="tx2"/>
                </a:solidFill>
              </a:rPr>
              <a:t>output </a:t>
            </a:r>
            <a:r>
              <a:rPr lang="en-GB" b="1" dirty="0" smtClean="0">
                <a:solidFill>
                  <a:schemeClr val="tx2"/>
                </a:solidFill>
              </a:rPr>
              <a:t>approach</a:t>
            </a:r>
            <a:r>
              <a:rPr lang="en-GB" b="1" dirty="0" smtClean="0"/>
              <a:t>:</a:t>
            </a:r>
            <a:r>
              <a:rPr lang="en-GB" dirty="0" smtClean="0"/>
              <a:t> the </a:t>
            </a:r>
            <a:r>
              <a:rPr lang="en-GB" u="sng" dirty="0" smtClean="0"/>
              <a:t>effectiveness</a:t>
            </a:r>
            <a:r>
              <a:rPr lang="en-GB" dirty="0" smtClean="0"/>
              <a:t> is seen in the </a:t>
            </a:r>
            <a:br>
              <a:rPr lang="en-GB" dirty="0" smtClean="0"/>
            </a:br>
            <a:r>
              <a:rPr lang="en-GB" dirty="0" smtClean="0"/>
              <a:t>      learning </a:t>
            </a:r>
            <a:r>
              <a:rPr lang="en-GB" u="sng" dirty="0" smtClean="0"/>
              <a:t>outcomes</a:t>
            </a:r>
            <a:r>
              <a:rPr lang="en-GB" dirty="0"/>
              <a:t>, </a:t>
            </a:r>
            <a:r>
              <a:rPr lang="en-GB" dirty="0" smtClean="0"/>
              <a:t>measured e.g. by a </a:t>
            </a:r>
            <a:r>
              <a:rPr lang="en-GB" dirty="0"/>
              <a:t>national </a:t>
            </a:r>
            <a:r>
              <a:rPr lang="en-GB" dirty="0" smtClean="0"/>
              <a:t>tests. </a:t>
            </a:r>
            <a:endParaRPr lang="fi-FI" dirty="0"/>
          </a:p>
        </p:txBody>
      </p:sp>
      <p:sp>
        <p:nvSpPr>
          <p:cNvPr id="4" name="Slide Number Placeholder 3"/>
          <p:cNvSpPr>
            <a:spLocks noGrp="1"/>
          </p:cNvSpPr>
          <p:nvPr>
            <p:ph type="sldNum" sz="quarter" idx="10"/>
          </p:nvPr>
        </p:nvSpPr>
        <p:spPr/>
        <p:txBody>
          <a:bodyPr/>
          <a:lstStyle/>
          <a:p>
            <a:pPr>
              <a:defRPr/>
            </a:pPr>
            <a:fld id="{1663DB54-CAA1-4FF1-A656-126DF26C6362}" type="slidenum">
              <a:rPr lang="en-US" smtClean="0"/>
              <a:pPr>
                <a:defRPr/>
              </a:pPr>
              <a:t>7</a:t>
            </a:fld>
            <a:endParaRPr lang="en-US"/>
          </a:p>
        </p:txBody>
      </p:sp>
    </p:spTree>
    <p:extLst>
      <p:ext uri="{BB962C8B-B14F-4D97-AF65-F5344CB8AC3E}">
        <p14:creationId xmlns:p14="http://schemas.microsoft.com/office/powerpoint/2010/main" val="228836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“Input approach</a:t>
            </a:r>
            <a:r>
              <a:rPr lang="en-GB" dirty="0" smtClean="0"/>
              <a:t>”: Professionalism through learning of professional knowledge base during the initial teacher education </a:t>
            </a:r>
            <a:endParaRPr lang="fi-FI" dirty="0"/>
          </a:p>
        </p:txBody>
      </p:sp>
      <p:sp>
        <p:nvSpPr>
          <p:cNvPr id="3" name="Content Placeholder 2"/>
          <p:cNvSpPr>
            <a:spLocks noGrp="1"/>
          </p:cNvSpPr>
          <p:nvPr>
            <p:ph idx="1"/>
          </p:nvPr>
        </p:nvSpPr>
        <p:spPr/>
        <p:txBody>
          <a:bodyPr/>
          <a:lstStyle/>
          <a:p>
            <a:pPr>
              <a:lnSpc>
                <a:spcPts val="2600"/>
              </a:lnSpc>
            </a:pPr>
            <a:r>
              <a:rPr lang="en-GB" dirty="0" smtClean="0"/>
              <a:t>A professional teacher has a </a:t>
            </a:r>
            <a:r>
              <a:rPr lang="en-GB" dirty="0"/>
              <a:t>versatile </a:t>
            </a:r>
            <a:r>
              <a:rPr lang="en-GB" u="sng" dirty="0"/>
              <a:t>knowledge base</a:t>
            </a:r>
            <a:r>
              <a:rPr lang="en-GB" dirty="0"/>
              <a:t>, allowing him or her to act as an </a:t>
            </a:r>
            <a:r>
              <a:rPr lang="en-GB" u="sng" dirty="0" smtClean="0"/>
              <a:t>autonomous (and academic) professional</a:t>
            </a:r>
            <a:r>
              <a:rPr lang="en-GB" dirty="0"/>
              <a:t>.</a:t>
            </a:r>
            <a:r>
              <a:rPr lang="en-GB" dirty="0" smtClean="0"/>
              <a:t> Knowledge base: </a:t>
            </a:r>
            <a:br>
              <a:rPr lang="en-GB" dirty="0" smtClean="0"/>
            </a:br>
            <a:r>
              <a:rPr lang="en-GB" sz="1800" dirty="0" smtClean="0"/>
              <a:t>- subject matter </a:t>
            </a:r>
            <a:r>
              <a:rPr lang="en-GB" sz="1800" dirty="0"/>
              <a:t>knowledge, </a:t>
            </a:r>
            <a:r>
              <a:rPr lang="en-GB" sz="1800" dirty="0" smtClean="0"/>
              <a:t/>
            </a:r>
            <a:br>
              <a:rPr lang="en-GB" sz="1800" dirty="0" smtClean="0"/>
            </a:br>
            <a:r>
              <a:rPr lang="en-GB" sz="1800" dirty="0" smtClean="0"/>
              <a:t>- pedagogical </a:t>
            </a:r>
            <a:r>
              <a:rPr lang="en-GB" sz="1800" dirty="0"/>
              <a:t>content knowledge and </a:t>
            </a:r>
            <a:r>
              <a:rPr lang="en-GB" sz="1800" dirty="0" smtClean="0"/>
              <a:t/>
            </a:r>
            <a:br>
              <a:rPr lang="en-GB" sz="1800" dirty="0" smtClean="0"/>
            </a:br>
            <a:r>
              <a:rPr lang="en-GB" sz="1800" dirty="0" smtClean="0"/>
              <a:t>- pedagogical knowledge</a:t>
            </a:r>
            <a:br>
              <a:rPr lang="en-GB" sz="1800" dirty="0" smtClean="0"/>
            </a:br>
            <a:r>
              <a:rPr lang="en-GB" sz="1800" dirty="0" smtClean="0"/>
              <a:t>- contextual knowledge</a:t>
            </a:r>
            <a:br>
              <a:rPr lang="en-GB" sz="1800" dirty="0" smtClean="0"/>
            </a:br>
            <a:r>
              <a:rPr lang="en-GB" sz="1800" dirty="0" smtClean="0"/>
              <a:t>- … </a:t>
            </a:r>
            <a:r>
              <a:rPr lang="en-GB" dirty="0"/>
              <a:t> </a:t>
            </a:r>
            <a:r>
              <a:rPr lang="en-GB" sz="1800" i="1" dirty="0" smtClean="0"/>
              <a:t>(Shulman </a:t>
            </a:r>
            <a:r>
              <a:rPr lang="en-GB" sz="1800" i="1" dirty="0"/>
              <a:t>1986, </a:t>
            </a:r>
            <a:r>
              <a:rPr lang="en-GB" sz="1800" i="1" dirty="0" smtClean="0"/>
              <a:t>1987;  </a:t>
            </a:r>
            <a:r>
              <a:rPr lang="en-GB" sz="1800" i="1" dirty="0" err="1" smtClean="0"/>
              <a:t>Gess</a:t>
            </a:r>
            <a:r>
              <a:rPr lang="en-GB" sz="1800" i="1" dirty="0" smtClean="0"/>
              <a:t>-Newsome </a:t>
            </a:r>
            <a:r>
              <a:rPr lang="en-GB" sz="1800" i="1" dirty="0"/>
              <a:t>&amp; Lederman, 1999; </a:t>
            </a:r>
            <a:r>
              <a:rPr lang="en-GB" sz="1800" i="1" dirty="0" smtClean="0"/>
              <a:t/>
            </a:r>
            <a:br>
              <a:rPr lang="en-GB" sz="1800" i="1" dirty="0" smtClean="0"/>
            </a:br>
            <a:r>
              <a:rPr lang="en-GB" sz="1800" i="1" dirty="0" smtClean="0"/>
              <a:t>   </a:t>
            </a:r>
            <a:r>
              <a:rPr lang="en-GB" sz="1800" i="1" dirty="0" err="1" smtClean="0"/>
              <a:t>Hashweh</a:t>
            </a:r>
            <a:r>
              <a:rPr lang="en-GB" sz="1800" i="1" dirty="0"/>
              <a:t>, </a:t>
            </a:r>
            <a:r>
              <a:rPr lang="en-GB" sz="1800" i="1" dirty="0" smtClean="0"/>
              <a:t>2005)</a:t>
            </a:r>
          </a:p>
          <a:p>
            <a:endParaRPr lang="en-GB" dirty="0" smtClean="0"/>
          </a:p>
        </p:txBody>
      </p:sp>
      <p:sp>
        <p:nvSpPr>
          <p:cNvPr id="4" name="Slide Number Placeholder 3"/>
          <p:cNvSpPr>
            <a:spLocks noGrp="1"/>
          </p:cNvSpPr>
          <p:nvPr>
            <p:ph type="sldNum" sz="quarter" idx="10"/>
          </p:nvPr>
        </p:nvSpPr>
        <p:spPr/>
        <p:txBody>
          <a:bodyPr/>
          <a:lstStyle/>
          <a:p>
            <a:pPr>
              <a:defRPr/>
            </a:pPr>
            <a:fld id="{1663DB54-CAA1-4FF1-A656-126DF26C6362}" type="slidenum">
              <a:rPr lang="en-US" smtClean="0"/>
              <a:pPr>
                <a:defRPr/>
              </a:pPr>
              <a:t>8</a:t>
            </a:fld>
            <a:endParaRPr lang="en-US"/>
          </a:p>
        </p:txBody>
      </p:sp>
      <p:sp>
        <p:nvSpPr>
          <p:cNvPr id="5" name="TextBox 4"/>
          <p:cNvSpPr txBox="1"/>
          <p:nvPr/>
        </p:nvSpPr>
        <p:spPr>
          <a:xfrm rot="19231048">
            <a:off x="5367336" y="3313483"/>
            <a:ext cx="2520280" cy="461665"/>
          </a:xfrm>
          <a:prstGeom prst="rect">
            <a:avLst/>
          </a:prstGeom>
          <a:solidFill>
            <a:srgbClr val="FEEEAC"/>
          </a:solidFill>
        </p:spPr>
        <p:txBody>
          <a:bodyPr wrap="square" rtlCol="0">
            <a:spAutoFit/>
          </a:bodyPr>
          <a:lstStyle/>
          <a:p>
            <a:r>
              <a:rPr lang="fi-FI" dirty="0" err="1" smtClean="0">
                <a:latin typeface="+mn-lt"/>
              </a:rPr>
              <a:t>What</a:t>
            </a:r>
            <a:r>
              <a:rPr lang="fi-FI" dirty="0" smtClean="0">
                <a:latin typeface="+mn-lt"/>
              </a:rPr>
              <a:t> is </a:t>
            </a:r>
            <a:r>
              <a:rPr lang="fi-FI" dirty="0" err="1" smtClean="0">
                <a:latin typeface="+mn-lt"/>
              </a:rPr>
              <a:t>missing</a:t>
            </a:r>
            <a:r>
              <a:rPr lang="fi-FI" dirty="0" smtClean="0">
                <a:latin typeface="+mn-lt"/>
              </a:rPr>
              <a:t>?</a:t>
            </a:r>
            <a:endParaRPr lang="fi-FI" dirty="0">
              <a:latin typeface="+mn-lt"/>
            </a:endParaRPr>
          </a:p>
        </p:txBody>
      </p:sp>
    </p:spTree>
    <p:extLst>
      <p:ext uri="{BB962C8B-B14F-4D97-AF65-F5344CB8AC3E}">
        <p14:creationId xmlns:p14="http://schemas.microsoft.com/office/powerpoint/2010/main" val="250157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Students’ learning outcomes reveal the effectiveness of a teacher in the “output </a:t>
            </a:r>
            <a:r>
              <a:rPr lang="en-GB" dirty="0" smtClean="0"/>
              <a:t>approach</a:t>
            </a:r>
            <a:endParaRPr lang="fi-FI" dirty="0"/>
          </a:p>
        </p:txBody>
      </p:sp>
      <p:sp>
        <p:nvSpPr>
          <p:cNvPr id="3" name="Content Placeholder 2"/>
          <p:cNvSpPr>
            <a:spLocks noGrp="1"/>
          </p:cNvSpPr>
          <p:nvPr>
            <p:ph idx="1"/>
          </p:nvPr>
        </p:nvSpPr>
        <p:spPr/>
        <p:txBody>
          <a:bodyPr/>
          <a:lstStyle/>
          <a:p>
            <a:r>
              <a:rPr lang="en-GB" dirty="0" smtClean="0"/>
              <a:t>An “effective teacher” </a:t>
            </a:r>
            <a:r>
              <a:rPr lang="en-GB" dirty="0"/>
              <a:t>is able to support students’ learning and influence students’ knowledge, skills or </a:t>
            </a:r>
            <a:r>
              <a:rPr lang="en-GB" dirty="0" smtClean="0"/>
              <a:t>competences</a:t>
            </a:r>
            <a:br>
              <a:rPr lang="en-GB" dirty="0" smtClean="0"/>
            </a:br>
            <a:r>
              <a:rPr lang="en-GB" dirty="0" smtClean="0"/>
              <a:t>-&gt; </a:t>
            </a:r>
            <a:r>
              <a:rPr lang="en-GB" u="sng" dirty="0" smtClean="0"/>
              <a:t>Teacher effectiveness is seen in students’ learning outcomes</a:t>
            </a:r>
            <a:r>
              <a:rPr lang="en-GB" dirty="0" smtClean="0"/>
              <a:t>. </a:t>
            </a:r>
          </a:p>
          <a:p>
            <a:endParaRPr lang="en-GB" dirty="0" smtClean="0"/>
          </a:p>
          <a:p>
            <a:r>
              <a:rPr lang="en-GB" dirty="0" smtClean="0"/>
              <a:t>The output approach has </a:t>
            </a:r>
            <a:r>
              <a:rPr lang="en-GB" dirty="0"/>
              <a:t>a close link to </a:t>
            </a:r>
            <a:r>
              <a:rPr lang="en-GB" u="sng" dirty="0"/>
              <a:t>accountability “ideology”</a:t>
            </a:r>
            <a:r>
              <a:rPr lang="en-GB" dirty="0"/>
              <a:t>, where nationwide testing is organised in order to recognise effective and non-effective schools and teachers </a:t>
            </a:r>
            <a:r>
              <a:rPr lang="en-GB" sz="1800" i="1" dirty="0"/>
              <a:t>(Williamson &amp; Walberg, 2004)</a:t>
            </a:r>
            <a:r>
              <a:rPr lang="en-GB" dirty="0"/>
              <a:t>. </a:t>
            </a:r>
            <a:endParaRPr lang="en-GB" dirty="0" smtClean="0"/>
          </a:p>
          <a:p>
            <a:r>
              <a:rPr lang="en-GB" dirty="0" smtClean="0"/>
              <a:t>According </a:t>
            </a:r>
            <a:r>
              <a:rPr lang="en-GB" dirty="0"/>
              <a:t>to this “ideology” </a:t>
            </a:r>
            <a:r>
              <a:rPr lang="en-GB" u="sng" dirty="0"/>
              <a:t>standards and </a:t>
            </a:r>
            <a:r>
              <a:rPr lang="en-GB" u="sng" dirty="0" smtClean="0"/>
              <a:t>accreditations </a:t>
            </a:r>
            <a:r>
              <a:rPr lang="en-GB" dirty="0"/>
              <a:t>are needed also </a:t>
            </a:r>
            <a:r>
              <a:rPr lang="en-GB" u="sng" dirty="0"/>
              <a:t>for teacher </a:t>
            </a:r>
            <a:r>
              <a:rPr lang="en-GB" u="sng" dirty="0" smtClean="0"/>
              <a:t>education</a:t>
            </a:r>
            <a:r>
              <a:rPr lang="en-GB" dirty="0"/>
              <a:t>.</a:t>
            </a:r>
            <a:r>
              <a:rPr lang="en-GB" dirty="0" smtClean="0"/>
              <a:t/>
            </a:r>
            <a:br>
              <a:rPr lang="en-GB" dirty="0" smtClean="0"/>
            </a:br>
            <a:r>
              <a:rPr lang="en-GB" sz="1800" i="1" dirty="0" smtClean="0"/>
              <a:t>(</a:t>
            </a:r>
            <a:r>
              <a:rPr lang="en-GB" sz="1800" i="1" dirty="0" err="1"/>
              <a:t>Bullough</a:t>
            </a:r>
            <a:r>
              <a:rPr lang="en-GB" sz="1800" i="1" dirty="0"/>
              <a:t> Jr., Clark &amp; Patterson, 2003). </a:t>
            </a:r>
            <a:endParaRPr lang="en-GB" i="1" dirty="0" smtClean="0"/>
          </a:p>
        </p:txBody>
      </p:sp>
      <p:sp>
        <p:nvSpPr>
          <p:cNvPr id="4" name="Slide Number Placeholder 3"/>
          <p:cNvSpPr>
            <a:spLocks noGrp="1"/>
          </p:cNvSpPr>
          <p:nvPr>
            <p:ph type="sldNum" sz="quarter" idx="10"/>
          </p:nvPr>
        </p:nvSpPr>
        <p:spPr/>
        <p:txBody>
          <a:bodyPr/>
          <a:lstStyle/>
          <a:p>
            <a:pPr>
              <a:defRPr/>
            </a:pPr>
            <a:fld id="{1663DB54-CAA1-4FF1-A656-126DF26C6362}" type="slidenum">
              <a:rPr lang="en-US" smtClean="0"/>
              <a:pPr>
                <a:defRPr/>
              </a:pPr>
              <a:t>9</a:t>
            </a:fld>
            <a:endParaRPr lang="en-US"/>
          </a:p>
        </p:txBody>
      </p:sp>
    </p:spTree>
    <p:extLst>
      <p:ext uri="{BB962C8B-B14F-4D97-AF65-F5344CB8AC3E}">
        <p14:creationId xmlns:p14="http://schemas.microsoft.com/office/powerpoint/2010/main" val="4140715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
      <a:dk1>
        <a:srgbClr val="000000"/>
      </a:dk1>
      <a:lt1>
        <a:srgbClr val="FFFFFF"/>
      </a:lt1>
      <a:dk2>
        <a:srgbClr val="1E1C77"/>
      </a:dk2>
      <a:lt2>
        <a:srgbClr val="8C8A87"/>
      </a:lt2>
      <a:accent1>
        <a:srgbClr val="1E1C77"/>
      </a:accent1>
      <a:accent2>
        <a:srgbClr val="009E60"/>
      </a:accent2>
      <a:accent3>
        <a:srgbClr val="FFFFFF"/>
      </a:accent3>
      <a:accent4>
        <a:srgbClr val="000000"/>
      </a:accent4>
      <a:accent5>
        <a:srgbClr val="ABABBD"/>
      </a:accent5>
      <a:accent6>
        <a:srgbClr val="008F56"/>
      </a:accent6>
      <a:hlink>
        <a:srgbClr val="FCA311"/>
      </a:hlink>
      <a:folHlink>
        <a:srgbClr val="5E68C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52707</TotalTime>
  <Words>2536</Words>
  <Application>Microsoft Office PowerPoint</Application>
  <PresentationFormat>On-screen Show (4:3)</PresentationFormat>
  <Paragraphs>636</Paragraphs>
  <Slides>48</Slides>
  <Notes>13</Notes>
  <HiddenSlides>8</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Gulim</vt:lpstr>
      <vt:lpstr>Arial</vt:lpstr>
      <vt:lpstr>Arial Narrow</vt:lpstr>
      <vt:lpstr>Calibri</vt:lpstr>
      <vt:lpstr>Times New Roman</vt:lpstr>
      <vt:lpstr>Wingdings</vt:lpstr>
      <vt:lpstr>Default Design</vt:lpstr>
      <vt:lpstr>How to build STEM teacher education? Experiences of research and practice  Foro Nacional STEM  Monday October 16th at 9:30am, 2015 Lima, Peru </vt:lpstr>
      <vt:lpstr>Content of the presentation  1. An “ideal” school context  2. Different approaches to characterize     professional STEM teacher  3. Education of professional  STEM Teacher      at the University of Helsinki  4. Content Analysis of the Finnish (and      Korean) STEM Teacher Education      Programms  5. Discussion    </vt:lpstr>
      <vt:lpstr>PowerPoint Presentation</vt:lpstr>
      <vt:lpstr>PowerPoint Presentation</vt:lpstr>
      <vt:lpstr>Characteristics of Finnish Education Context  Laukkanen (2008), Niemi et al. (2012), Sahlberg (2011)</vt:lpstr>
      <vt:lpstr>PowerPoint Presentation</vt:lpstr>
      <vt:lpstr>2. Different approaches to teacher      effectiveness/ professionalism</vt:lpstr>
      <vt:lpstr>“Input approach”: Professionalism through learning of professional knowledge base during the initial teacher education </vt:lpstr>
      <vt:lpstr>Students’ learning outcomes reveal the effectiveness of a teacher in the “output approach</vt:lpstr>
      <vt:lpstr>Individual characteristics of  a professional teacher (Hargreaves &amp; Goodson, 1996; Evans, 2008; Freidson, 2001; Urban &amp; Dalli, 2011; Evetts, 2012)</vt:lpstr>
      <vt:lpstr>Research on teacher professionalism refers to status of teachers and depends on … (Müller et al, 2010; TALIS 2008 survey)</vt:lpstr>
      <vt:lpstr>A teacher leader  (Lieberman, 1992, Harris, 2003)</vt:lpstr>
      <vt:lpstr>Origins of Knowledge (Where the knowledge of an expert is coming from?)</vt:lpstr>
      <vt:lpstr>PowerPoint Presentation</vt:lpstr>
      <vt:lpstr>PowerPoint Presentation</vt:lpstr>
      <vt:lpstr>“… most important part of any successful educational system — the teacher” SCIENCE,  13th  January  2012,  Vol 335</vt:lpstr>
      <vt:lpstr>Framework for designing a teacher education programme at the University of Helsinki </vt:lpstr>
      <vt:lpstr>National Teacher Education Strategy:   The teacher education programmes should help students to acquire:</vt:lpstr>
      <vt:lpstr>A secondary (middle and high school)  STEM teacher </vt:lpstr>
      <vt:lpstr>Teacher education at the University of Helsinki</vt:lpstr>
      <vt:lpstr>Structure of the Master’s degree  of a secondary teacher: 3 + 2 years, 300 cr</vt:lpstr>
      <vt:lpstr>Structure of the Master’s degree  of a secondary teacher: 3 + 2 years, 300 cr</vt:lpstr>
      <vt:lpstr>The structure of the pedagogical studies in secondary teacher education programme in Finland </vt:lpstr>
      <vt:lpstr>Psychology of development and learning,  4 cp</vt:lpstr>
      <vt:lpstr>Psychological basis related to the teaching and learning a subject (~ PCK), 10 cp</vt:lpstr>
      <vt:lpstr>Special Courses at the Department of Physics for Physics student teachers</vt:lpstr>
      <vt:lpstr>Concepts and structures of physics I: Classical physics</vt:lpstr>
      <vt:lpstr>Experimentation in school laboratory</vt:lpstr>
      <vt:lpstr>Special Courses at the Department of Chemistry for Chemistry student teachers</vt:lpstr>
      <vt:lpstr>The Central Areas of Chemistry Education I (6 p)</vt:lpstr>
      <vt:lpstr>Structure of the master degree  of a primary teacher: 3 + 2 years</vt:lpstr>
      <vt:lpstr>The pedagogical studies helps the students …</vt:lpstr>
      <vt:lpstr>Teaching Practice - Reflection in Action http://www.youtube.com/watch?v=SDCm1fIPKH8&amp;playnext=1&amp;list=PLEE385BC5A0125995&amp;feature=results_main  </vt:lpstr>
      <vt:lpstr>Assessment of teachers</vt:lpstr>
      <vt:lpstr>PowerPoint Presentation</vt:lpstr>
      <vt:lpstr>Content analysis of the aims of the pedagogical studies in Finland and in South-Korea</vt:lpstr>
      <vt:lpstr>PowerPoint Presentation</vt:lpstr>
      <vt:lpstr>Number of different aims in the curriculum of the pedagogical studies</vt:lpstr>
      <vt:lpstr>Number of different aims in the curriculum of the pedagogical studies</vt:lpstr>
      <vt:lpstr>From the point of view of the origins of teacher knowledge:</vt:lpstr>
      <vt:lpstr>History explains the differences of Finnish and Korean programs ...</vt:lpstr>
      <vt:lpstr>5. Discussion </vt:lpstr>
      <vt:lpstr>PowerPoint Presentation</vt:lpstr>
      <vt:lpstr>1. A versatile knowledge base</vt:lpstr>
      <vt:lpstr>2. Life-long-learning capacity</vt:lpstr>
      <vt:lpstr>3. Readiness for collaboration and partnership</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 dian otsikkoa</dc:title>
  <dc:creator>Jari Lavonen</dc:creator>
  <cp:lastModifiedBy>Lavonen, Jari M J</cp:lastModifiedBy>
  <cp:revision>1009</cp:revision>
  <cp:lastPrinted>2003-08-18T12:35:25Z</cp:lastPrinted>
  <dcterms:created xsi:type="dcterms:W3CDTF">2003-08-13T09:52:38Z</dcterms:created>
  <dcterms:modified xsi:type="dcterms:W3CDTF">2015-11-17T11:18:05Z</dcterms:modified>
</cp:coreProperties>
</file>