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3" r:id="rId4"/>
    <p:sldId id="274" r:id="rId5"/>
    <p:sldId id="265" r:id="rId6"/>
    <p:sldId id="259" r:id="rId7"/>
    <p:sldId id="260" r:id="rId8"/>
    <p:sldId id="261" r:id="rId9"/>
    <p:sldId id="262" r:id="rId10"/>
    <p:sldId id="258" r:id="rId11"/>
    <p:sldId id="275" r:id="rId12"/>
    <p:sldId id="264" r:id="rId13"/>
    <p:sldId id="267" r:id="rId14"/>
    <p:sldId id="272" r:id="rId15"/>
    <p:sldId id="268" r:id="rId16"/>
    <p:sldId id="269" r:id="rId17"/>
    <p:sldId id="270" r:id="rId18"/>
    <p:sldId id="271" r:id="rId19"/>
    <p:sldId id="276" r:id="rId20"/>
    <p:sldId id="278" r:id="rId21"/>
    <p:sldId id="279" r:id="rId22"/>
    <p:sldId id="277" r:id="rId23"/>
    <p:sldId id="266" r:id="rId2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56" autoAdjust="0"/>
  </p:normalViewPr>
  <p:slideViewPr>
    <p:cSldViewPr>
      <p:cViewPr>
        <p:scale>
          <a:sx n="69" d="100"/>
          <a:sy n="69" d="100"/>
        </p:scale>
        <p:origin x="-54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9B384-7F67-4C0F-8B10-EBC42D055F5B}" type="datetimeFigureOut">
              <a:rPr lang="fi-FI" smtClean="0"/>
              <a:pPr/>
              <a:t>13.10.2010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6F228-4FC7-4E7E-B697-6D7863AF88B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B6F228-4FC7-4E7E-B697-6D7863AF88B7}"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Biobanks are collections of biological samples and different types of information. The composition of data and samples varies according to biobanks, but in general the core of the biobank is constituted of biological samples. These could be tissues, blood, and urine – samples that can be used to acquire DNA.</a:t>
            </a:r>
            <a:endParaRPr lang="fi-FI"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fi-FI"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But what makes these biological samples more valuable – this is how biobanks are marketed – is that the biobanks also comprise other types of data: medical records and medical history, life style information, other personal data.  </a:t>
            </a:r>
            <a:endParaRPr lang="fi-FI" sz="1200" kern="1200" dirty="0" smtClean="0">
              <a:solidFill>
                <a:schemeClr val="tx1"/>
              </a:solidFill>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Biobanks are built mainly for research purposes and with these different types of data it is hoped that risks and cures for many multi factorial diseases could be developed. Risk of getting</a:t>
            </a:r>
            <a:r>
              <a:rPr lang="en-GB" sz="1200" kern="1200" baseline="0" dirty="0" smtClean="0">
                <a:solidFill>
                  <a:schemeClr val="tx1"/>
                </a:solidFill>
                <a:latin typeface="+mn-lt"/>
                <a:ea typeface="+mn-ea"/>
                <a:cs typeface="+mn-cs"/>
              </a:rPr>
              <a:t> a disease, risks of becoming ill are influenced not only by genetic disposition, but also environmental factors and life style have an effect. </a:t>
            </a:r>
            <a:r>
              <a:rPr lang="en-GB" sz="1200" kern="1200" dirty="0" smtClean="0">
                <a:solidFill>
                  <a:schemeClr val="tx1"/>
                </a:solidFill>
                <a:latin typeface="+mn-lt"/>
                <a:ea typeface="+mn-ea"/>
                <a:cs typeface="+mn-cs"/>
              </a:rPr>
              <a:t>On the other hand there are biobanks that specialize on rare diseases.</a:t>
            </a:r>
            <a:endParaRPr lang="fi-FI" sz="1200" kern="1200" dirty="0" smtClean="0">
              <a:solidFill>
                <a:schemeClr val="tx1"/>
              </a:solidFill>
              <a:latin typeface="+mn-lt"/>
              <a:ea typeface="+mn-ea"/>
              <a:cs typeface="+mn-cs"/>
            </a:endParaRPr>
          </a:p>
          <a:p>
            <a:endParaRPr lang="en-GB" dirty="0" smtClean="0"/>
          </a:p>
          <a:p>
            <a:r>
              <a:rPr lang="en-GB" dirty="0" smtClean="0"/>
              <a:t>Biobanks can</a:t>
            </a:r>
            <a:r>
              <a:rPr lang="en-GB" baseline="0" dirty="0" smtClean="0"/>
              <a:t> produce information about risks and risk factors, correlations etc. And the information is mainly produced on the level of populations – not risks of individuals. So in most of the biobanks, feedback for individual participants is limited.</a:t>
            </a:r>
            <a:endParaRPr lang="en-GB" dirty="0"/>
          </a:p>
        </p:txBody>
      </p:sp>
      <p:sp>
        <p:nvSpPr>
          <p:cNvPr id="4" name="Slide Number Placeholder 3"/>
          <p:cNvSpPr>
            <a:spLocks noGrp="1"/>
          </p:cNvSpPr>
          <p:nvPr>
            <p:ph type="sldNum" sz="quarter" idx="10"/>
          </p:nvPr>
        </p:nvSpPr>
        <p:spPr/>
        <p:txBody>
          <a:bodyPr/>
          <a:lstStyle/>
          <a:p>
            <a:fld id="{EBB6F228-4FC7-4E7E-B697-6D7863AF88B7}"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are four examples</a:t>
            </a:r>
            <a:r>
              <a:rPr lang="en-GB" baseline="0" dirty="0" smtClean="0"/>
              <a:t> of what kind of different biobanks there are – there are many others, but here I have four</a:t>
            </a:r>
          </a:p>
          <a:p>
            <a:r>
              <a:rPr lang="en-GB" baseline="0" dirty="0" smtClean="0"/>
              <a:t>Large population based biobanks</a:t>
            </a:r>
          </a:p>
        </p:txBody>
      </p:sp>
      <p:sp>
        <p:nvSpPr>
          <p:cNvPr id="4" name="Slide Number Placeholder 3"/>
          <p:cNvSpPr>
            <a:spLocks noGrp="1"/>
          </p:cNvSpPr>
          <p:nvPr>
            <p:ph type="sldNum" sz="quarter" idx="10"/>
          </p:nvPr>
        </p:nvSpPr>
        <p:spPr/>
        <p:txBody>
          <a:bodyPr/>
          <a:lstStyle/>
          <a:p>
            <a:fld id="{EBB6F228-4FC7-4E7E-B697-6D7863AF88B7}"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B6F228-4FC7-4E7E-B697-6D7863AF88B7}"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4E32EC5-8536-4F45-94BE-8FB63E2E6DF7}" type="datetimeFigureOut">
              <a:rPr lang="fi-FI" smtClean="0"/>
              <a:pPr/>
              <a:t>13.10.2010</a:t>
            </a:fld>
            <a:endParaRPr lang="en-GB"/>
          </a:p>
        </p:txBody>
      </p:sp>
      <p:sp>
        <p:nvSpPr>
          <p:cNvPr id="2" name="Footer Placeholder 1"/>
          <p:cNvSpPr>
            <a:spLocks noGrp="1"/>
          </p:cNvSpPr>
          <p:nvPr>
            <p:ph type="ftr" sz="quarter" idx="11"/>
          </p:nvPr>
        </p:nvSpPr>
        <p:spPr/>
        <p:txBody>
          <a:bodyPr/>
          <a:lstStyle/>
          <a:p>
            <a:endParaRPr lang="en-GB"/>
          </a:p>
        </p:txBody>
      </p:sp>
      <p:sp>
        <p:nvSpPr>
          <p:cNvPr id="15" name="Slide Number Placeholder 14"/>
          <p:cNvSpPr>
            <a:spLocks noGrp="1"/>
          </p:cNvSpPr>
          <p:nvPr>
            <p:ph type="sldNum" sz="quarter" idx="12"/>
          </p:nvPr>
        </p:nvSpPr>
        <p:spPr>
          <a:xfrm>
            <a:off x="8229600" y="6473952"/>
            <a:ext cx="758952" cy="246888"/>
          </a:xfrm>
        </p:spPr>
        <p:txBody>
          <a:bodyPr/>
          <a:lstStyle/>
          <a:p>
            <a:fld id="{10C68BEA-856D-410B-A5D8-DE6F62C60FCF}" type="slidenum">
              <a:rPr lang="en-GB" smtClean="0"/>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E32EC5-8536-4F45-94BE-8FB63E2E6DF7}" type="datetimeFigureOut">
              <a:rPr lang="fi-FI" smtClean="0"/>
              <a:pPr/>
              <a:t>13.10.2010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68BEA-856D-410B-A5D8-DE6F62C60FCF}" type="slidenum">
              <a:rPr lang="en-GB" smtClean="0"/>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E32EC5-8536-4F45-94BE-8FB63E2E6DF7}" type="datetimeFigureOut">
              <a:rPr lang="fi-FI" smtClean="0"/>
              <a:pPr/>
              <a:t>13.10.2010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68BEA-856D-410B-A5D8-DE6F62C60FCF}" type="slidenum">
              <a:rPr lang="en-GB" smtClean="0"/>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4E32EC5-8536-4F45-94BE-8FB63E2E6DF7}" type="datetimeFigureOut">
              <a:rPr lang="fi-FI" smtClean="0"/>
              <a:pPr/>
              <a:t>13.10.2010</a:t>
            </a:fld>
            <a:endParaRPr lang="en-GB"/>
          </a:p>
        </p:txBody>
      </p:sp>
      <p:sp>
        <p:nvSpPr>
          <p:cNvPr id="19" name="Footer Placeholder 18"/>
          <p:cNvSpPr>
            <a:spLocks noGrp="1"/>
          </p:cNvSpPr>
          <p:nvPr>
            <p:ph type="ftr" sz="quarter" idx="11"/>
          </p:nvPr>
        </p:nvSpPr>
        <p:spPr>
          <a:xfrm>
            <a:off x="3581400" y="76200"/>
            <a:ext cx="2895600" cy="288925"/>
          </a:xfrm>
        </p:spPr>
        <p:txBody>
          <a:bodyPr/>
          <a:lstStyle/>
          <a:p>
            <a:endParaRPr lang="en-GB"/>
          </a:p>
        </p:txBody>
      </p:sp>
      <p:sp>
        <p:nvSpPr>
          <p:cNvPr id="16" name="Slide Number Placeholder 15"/>
          <p:cNvSpPr>
            <a:spLocks noGrp="1"/>
          </p:cNvSpPr>
          <p:nvPr>
            <p:ph type="sldNum" sz="quarter" idx="12"/>
          </p:nvPr>
        </p:nvSpPr>
        <p:spPr>
          <a:xfrm>
            <a:off x="8229600" y="6473952"/>
            <a:ext cx="758952" cy="246888"/>
          </a:xfrm>
        </p:spPr>
        <p:txBody>
          <a:bodyPr/>
          <a:lstStyle/>
          <a:p>
            <a:fld id="{10C68BEA-856D-410B-A5D8-DE6F62C60FCF}" type="slidenum">
              <a:rPr lang="en-GB" smtClean="0"/>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4E32EC5-8536-4F45-94BE-8FB63E2E6DF7}" type="datetimeFigureOut">
              <a:rPr lang="fi-FI" smtClean="0"/>
              <a:pPr/>
              <a:t>13.10.2010</a:t>
            </a:fld>
            <a:endParaRPr lang="en-GB"/>
          </a:p>
        </p:txBody>
      </p:sp>
      <p:sp>
        <p:nvSpPr>
          <p:cNvPr id="11" name="Footer Placeholder 10"/>
          <p:cNvSpPr>
            <a:spLocks noGrp="1"/>
          </p:cNvSpPr>
          <p:nvPr>
            <p:ph type="ftr" sz="quarter" idx="11"/>
          </p:nvPr>
        </p:nvSpPr>
        <p:spPr/>
        <p:txBody>
          <a:bodyPr/>
          <a:lstStyle/>
          <a:p>
            <a:endParaRPr lang="en-GB"/>
          </a:p>
        </p:txBody>
      </p:sp>
      <p:sp>
        <p:nvSpPr>
          <p:cNvPr id="16" name="Slide Number Placeholder 15"/>
          <p:cNvSpPr>
            <a:spLocks noGrp="1"/>
          </p:cNvSpPr>
          <p:nvPr>
            <p:ph type="sldNum" sz="quarter" idx="12"/>
          </p:nvPr>
        </p:nvSpPr>
        <p:spPr/>
        <p:txBody>
          <a:bodyPr/>
          <a:lstStyle/>
          <a:p>
            <a:fld id="{10C68BEA-856D-410B-A5D8-DE6F62C60FCF}" type="slidenum">
              <a:rPr lang="en-GB" smtClean="0"/>
              <a:pPr/>
              <a:t>‹#›</a:t>
            </a:fld>
            <a:endParaRPr lang="en-GB"/>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4E32EC5-8536-4F45-94BE-8FB63E2E6DF7}" type="datetimeFigureOut">
              <a:rPr lang="fi-FI" smtClean="0"/>
              <a:pPr/>
              <a:t>13.10.2010</a:t>
            </a:fld>
            <a:endParaRPr lang="en-GB"/>
          </a:p>
        </p:txBody>
      </p:sp>
      <p:sp>
        <p:nvSpPr>
          <p:cNvPr id="10" name="Footer Placeholder 9"/>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10C68BEA-856D-410B-A5D8-DE6F62C60FCF}" type="slidenum">
              <a:rPr lang="en-GB" smtClean="0"/>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4E32EC5-8536-4F45-94BE-8FB63E2E6DF7}" type="datetimeFigureOut">
              <a:rPr lang="fi-FI" smtClean="0"/>
              <a:pPr/>
              <a:t>13.10.2010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229600" y="6477000"/>
            <a:ext cx="762000" cy="246888"/>
          </a:xfrm>
        </p:spPr>
        <p:txBody>
          <a:bodyPr/>
          <a:lstStyle/>
          <a:p>
            <a:fld id="{10C68BEA-856D-410B-A5D8-DE6F62C60FCF}" type="slidenum">
              <a:rPr lang="en-GB" smtClean="0"/>
              <a:pPr/>
              <a:t>‹#›</a:t>
            </a:fld>
            <a:endParaRPr lang="en-GB"/>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4E32EC5-8536-4F45-94BE-8FB63E2E6DF7}" type="datetimeFigureOut">
              <a:rPr lang="fi-FI" smtClean="0"/>
              <a:pPr/>
              <a:t>13.10.2010</a:t>
            </a:fld>
            <a:endParaRPr lang="en-GB"/>
          </a:p>
        </p:txBody>
      </p:sp>
      <p:sp>
        <p:nvSpPr>
          <p:cNvPr id="21" name="Footer Placeholder 20"/>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68BEA-856D-410B-A5D8-DE6F62C60FCF}" type="slidenum">
              <a:rPr lang="en-GB" smtClean="0"/>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4E32EC5-8536-4F45-94BE-8FB63E2E6DF7}" type="datetimeFigureOut">
              <a:rPr lang="fi-FI" smtClean="0"/>
              <a:pPr/>
              <a:t>13.10.2010</a:t>
            </a:fld>
            <a:endParaRPr lang="en-GB"/>
          </a:p>
        </p:txBody>
      </p:sp>
      <p:sp>
        <p:nvSpPr>
          <p:cNvPr id="24" name="Footer Placeholder 23"/>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C68BEA-856D-410B-A5D8-DE6F62C60FCF}" type="slidenum">
              <a:rPr lang="en-GB" smtClean="0"/>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4E32EC5-8536-4F45-94BE-8FB63E2E6DF7}" type="datetimeFigureOut">
              <a:rPr lang="fi-FI" smtClean="0"/>
              <a:pPr/>
              <a:t>13.10.2010</a:t>
            </a:fld>
            <a:endParaRPr lang="en-GB"/>
          </a:p>
        </p:txBody>
      </p:sp>
      <p:sp>
        <p:nvSpPr>
          <p:cNvPr id="29" name="Footer Placeholder 28"/>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C68BEA-856D-410B-A5D8-DE6F62C60FCF}" type="slidenum">
              <a:rPr lang="en-GB" smtClean="0"/>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4E32EC5-8536-4F45-94BE-8FB63E2E6DF7}" type="datetimeFigureOut">
              <a:rPr lang="fi-FI" smtClean="0"/>
              <a:pPr/>
              <a:t>13.10.2010</a:t>
            </a:fld>
            <a:endParaRPr lang="en-GB"/>
          </a:p>
        </p:txBody>
      </p:sp>
      <p:sp>
        <p:nvSpPr>
          <p:cNvPr id="5" name="Footer Placeholder 4"/>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10C68BEA-856D-410B-A5D8-DE6F62C60FCF}" type="slidenum">
              <a:rPr lang="en-GB" smtClean="0"/>
              <a:pPr/>
              <a:t>‹#›</a:t>
            </a:fld>
            <a:endParaRPr lang="en-GB"/>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7000"/>
            <a:duotone>
              <a:schemeClr val="accent3">
                <a:shade val="45000"/>
                <a:satMod val="135000"/>
              </a:schemeClr>
              <a:prstClr val="white"/>
            </a:duotone>
            <a:lum bright="8000" contrast="-1000"/>
          </a:blip>
          <a:srcRect/>
          <a:stretch>
            <a:fillRect l="18000" t="-67000" r="-28000" b="-72000"/>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4E32EC5-8536-4F45-94BE-8FB63E2E6DF7}" type="datetimeFigureOut">
              <a:rPr lang="fi-FI" smtClean="0"/>
              <a:pPr/>
              <a:t>13.10.2010</a:t>
            </a:fld>
            <a:endParaRPr lang="en-GB"/>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GB"/>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0C68BEA-856D-410B-A5D8-DE6F62C60FCF}" type="slidenum">
              <a:rPr lang="en-GB" smtClean="0"/>
              <a:pPr/>
              <a:t>‹#›</a:t>
            </a:fld>
            <a:endParaRPr lang="en-GB"/>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5">
                <a:shade val="45000"/>
                <a:satMod val="135000"/>
              </a:schemeClr>
              <a:prstClr val="white"/>
            </a:duotone>
            <a:lum/>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500174"/>
            <a:ext cx="7772400" cy="1714512"/>
          </a:xfrm>
        </p:spPr>
        <p:txBody>
          <a:bodyPr>
            <a:normAutofit/>
          </a:bodyPr>
          <a:lstStyle/>
          <a:p>
            <a:r>
              <a:rPr lang="en-US" b="1" dirty="0" smtClean="0">
                <a:solidFill>
                  <a:srgbClr val="002060"/>
                </a:solidFill>
              </a:rPr>
              <a:t>Public Opinion on Biobanks and Privacy in Finland and Europe </a:t>
            </a:r>
            <a:r>
              <a:rPr lang="en-US" dirty="0" smtClean="0"/>
              <a:t/>
            </a:r>
            <a:br>
              <a:rPr lang="en-US" dirty="0" smtClean="0"/>
            </a:br>
            <a:endParaRPr lang="en-GB" sz="2400" cap="none" dirty="0"/>
          </a:p>
        </p:txBody>
      </p:sp>
      <p:sp>
        <p:nvSpPr>
          <p:cNvPr id="3" name="Subtitle 2"/>
          <p:cNvSpPr>
            <a:spLocks noGrp="1"/>
          </p:cNvSpPr>
          <p:nvPr>
            <p:ph type="subTitle" idx="1"/>
          </p:nvPr>
        </p:nvSpPr>
        <p:spPr>
          <a:xfrm>
            <a:off x="500034" y="4429132"/>
            <a:ext cx="8458200" cy="914400"/>
          </a:xfrm>
        </p:spPr>
        <p:txBody>
          <a:bodyPr/>
          <a:lstStyle/>
          <a:p>
            <a:r>
              <a:rPr lang="en-US" b="1" dirty="0" smtClean="0"/>
              <a:t>CHANGING DYNAMICS OF SCIENCE AND TECHNOLOGY – FINLAND IN A GLOBAL PERSPECTIVE </a:t>
            </a:r>
            <a:r>
              <a:rPr lang="en-US" dirty="0" smtClean="0"/>
              <a:t>13.10.2010</a:t>
            </a:r>
            <a:endParaRPr lang="en-GB" dirty="0"/>
          </a:p>
        </p:txBody>
      </p:sp>
      <p:sp>
        <p:nvSpPr>
          <p:cNvPr id="4" name="TextBox 3"/>
          <p:cNvSpPr txBox="1"/>
          <p:nvPr/>
        </p:nvSpPr>
        <p:spPr>
          <a:xfrm>
            <a:off x="785786" y="3357562"/>
            <a:ext cx="7429552" cy="923330"/>
          </a:xfrm>
          <a:prstGeom prst="rect">
            <a:avLst/>
          </a:prstGeom>
          <a:noFill/>
        </p:spPr>
        <p:txBody>
          <a:bodyPr wrap="square" rtlCol="0">
            <a:spAutoFit/>
          </a:bodyPr>
          <a:lstStyle/>
          <a:p>
            <a:r>
              <a:rPr lang="en-US" dirty="0" err="1" smtClean="0"/>
              <a:t>DSocSc</a:t>
            </a:r>
            <a:r>
              <a:rPr lang="en-US" dirty="0" smtClean="0"/>
              <a:t>. Karoliina Snell</a:t>
            </a:r>
          </a:p>
          <a:p>
            <a:r>
              <a:rPr lang="en-US" dirty="0" smtClean="0"/>
              <a:t>Department of Social Research/Sociology</a:t>
            </a:r>
          </a:p>
          <a:p>
            <a:r>
              <a:rPr lang="en-US" dirty="0" smtClean="0"/>
              <a:t>University of Helsinki</a:t>
            </a:r>
            <a:endParaRPr lang="en-GB"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duotone>
              <a:schemeClr val="accent5">
                <a:shade val="45000"/>
                <a:satMod val="135000"/>
              </a:schemeClr>
              <a:prstClr val="white"/>
            </a:duotone>
            <a:lum bright="34000" contrast="1000"/>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people matter?</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GB" dirty="0" smtClean="0"/>
              <a:t>People engage in biobanks in many ways</a:t>
            </a:r>
          </a:p>
          <a:p>
            <a:pPr marL="971550" lvl="1" indent="-514350"/>
            <a:r>
              <a:rPr lang="en-GB" dirty="0" smtClean="0"/>
              <a:t>They give something and receive something</a:t>
            </a:r>
          </a:p>
          <a:p>
            <a:pPr marL="971550" lvl="1" indent="-514350"/>
            <a:r>
              <a:rPr lang="en-GB" dirty="0" smtClean="0"/>
              <a:t>High interests in results of biobanks – treatments, cures, new scientific information on health</a:t>
            </a:r>
          </a:p>
          <a:p>
            <a:pPr marL="514350" indent="-514350">
              <a:buFont typeface="+mj-lt"/>
              <a:buAutoNum type="arabicPeriod"/>
            </a:pPr>
            <a:r>
              <a:rPr lang="en-GB" dirty="0" smtClean="0"/>
              <a:t>Ethical, legal and social aspects</a:t>
            </a:r>
          </a:p>
          <a:p>
            <a:pPr marL="914400" lvl="1" indent="-514350"/>
            <a:r>
              <a:rPr lang="en-GB" dirty="0" smtClean="0"/>
              <a:t>Data security, who has access to data, how will new information shape the future</a:t>
            </a:r>
          </a:p>
          <a:p>
            <a:pPr marL="914400" lvl="1" indent="-514350"/>
            <a:r>
              <a:rPr lang="en-GB" dirty="0" smtClean="0"/>
              <a:t>Personal and private information </a:t>
            </a:r>
            <a:r>
              <a:rPr lang="en-GB" dirty="0" err="1" smtClean="0"/>
              <a:t>handeled</a:t>
            </a:r>
            <a:endParaRPr lang="en-GB" dirty="0" smtClean="0"/>
          </a:p>
          <a:p>
            <a:pPr marL="514350" indent="-514350">
              <a:buFont typeface="+mj-lt"/>
              <a:buAutoNum type="arabicPeriod"/>
            </a:pPr>
            <a:r>
              <a:rPr lang="en-GB" dirty="0" smtClean="0"/>
              <a:t>Even though knowledge of biobanks is not high – these are the people who are expected to participate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53000" b="-5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Privacy and biobanks</a:t>
            </a:r>
            <a:endParaRPr lang="en-GB" dirty="0"/>
          </a:p>
        </p:txBody>
      </p:sp>
      <p:sp>
        <p:nvSpPr>
          <p:cNvPr id="3" name="Content Placeholder 2"/>
          <p:cNvSpPr>
            <a:spLocks noGrp="1"/>
          </p:cNvSpPr>
          <p:nvPr>
            <p:ph idx="1"/>
          </p:nvPr>
        </p:nvSpPr>
        <p:spPr/>
        <p:txBody>
          <a:bodyPr>
            <a:normAutofit/>
          </a:bodyPr>
          <a:lstStyle/>
          <a:p>
            <a:r>
              <a:rPr lang="en-GB" sz="4000" b="1" dirty="0" smtClean="0">
                <a:solidFill>
                  <a:schemeClr val="accent2"/>
                </a:solidFill>
              </a:rPr>
              <a:t>Input</a:t>
            </a:r>
          </a:p>
          <a:p>
            <a:r>
              <a:rPr lang="en-GB" sz="4000" b="1" dirty="0" smtClean="0">
                <a:solidFill>
                  <a:schemeClr val="accent4"/>
                </a:solidFill>
              </a:rPr>
              <a:t>Output</a:t>
            </a:r>
          </a:p>
          <a:p>
            <a:r>
              <a:rPr lang="en-GB" sz="4000" b="1" dirty="0" smtClean="0">
                <a:solidFill>
                  <a:schemeClr val="accent5"/>
                </a:solidFill>
              </a:rPr>
              <a:t>Process</a:t>
            </a:r>
          </a:p>
          <a:p>
            <a:endParaRPr lang="en-GB" sz="4000" dirty="0" smtClean="0"/>
          </a:p>
          <a:p>
            <a:r>
              <a:rPr lang="en-GB" sz="3600" dirty="0" smtClean="0"/>
              <a:t>Privacy questions but also more general ethical issues</a:t>
            </a:r>
            <a:endParaRPr lang="en-GB" sz="36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8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rPr>
              <a:t>Input &amp; </a:t>
            </a:r>
            <a:r>
              <a:rPr lang="en-GB" dirty="0" smtClean="0">
                <a:solidFill>
                  <a:schemeClr val="accent2"/>
                </a:solidFill>
              </a:rPr>
              <a:t>Privacy</a:t>
            </a:r>
            <a:endParaRPr lang="en-GB" dirty="0">
              <a:solidFill>
                <a:schemeClr val="accent2"/>
              </a:solidFill>
            </a:endParaRPr>
          </a:p>
        </p:txBody>
      </p:sp>
      <p:sp>
        <p:nvSpPr>
          <p:cNvPr id="3" name="Content Placeholder 2"/>
          <p:cNvSpPr>
            <a:spLocks noGrp="1"/>
          </p:cNvSpPr>
          <p:nvPr>
            <p:ph idx="1"/>
          </p:nvPr>
        </p:nvSpPr>
        <p:spPr/>
        <p:txBody>
          <a:bodyPr>
            <a:normAutofit/>
          </a:bodyPr>
          <a:lstStyle/>
          <a:p>
            <a:pPr marL="571500" indent="-514350"/>
            <a:r>
              <a:rPr lang="en-GB" b="1" dirty="0" smtClean="0">
                <a:solidFill>
                  <a:schemeClr val="tx1"/>
                </a:solidFill>
              </a:rPr>
              <a:t>DNA </a:t>
            </a:r>
            <a:r>
              <a:rPr lang="en-GB" b="1" dirty="0" smtClean="0">
                <a:solidFill>
                  <a:schemeClr val="tx1"/>
                </a:solidFill>
              </a:rPr>
              <a:t>and other type of </a:t>
            </a:r>
            <a:r>
              <a:rPr lang="en-GB" b="1" dirty="0" smtClean="0">
                <a:solidFill>
                  <a:schemeClr val="tx1"/>
                </a:solidFill>
              </a:rPr>
              <a:t>information</a:t>
            </a:r>
          </a:p>
          <a:p>
            <a:pPr lvl="1"/>
            <a:r>
              <a:rPr lang="en-GB" dirty="0" smtClean="0"/>
              <a:t>DNA – a different type of data?</a:t>
            </a:r>
          </a:p>
          <a:p>
            <a:pPr lvl="2"/>
            <a:r>
              <a:rPr lang="en-GB" dirty="0" smtClean="0"/>
              <a:t>Not only you, but your relatives, children, future generations</a:t>
            </a:r>
          </a:p>
          <a:p>
            <a:pPr lvl="1"/>
            <a:r>
              <a:rPr lang="en-GB" dirty="0" smtClean="0"/>
              <a:t>Life style information</a:t>
            </a:r>
          </a:p>
          <a:p>
            <a:pPr lvl="2"/>
            <a:r>
              <a:rPr lang="en-GB" dirty="0" smtClean="0"/>
              <a:t> Sharing information on alcohol, sex, drug </a:t>
            </a:r>
            <a:r>
              <a:rPr lang="en-GB" dirty="0" smtClean="0"/>
              <a:t>habits</a:t>
            </a:r>
          </a:p>
          <a:p>
            <a:pPr lvl="1"/>
            <a:r>
              <a:rPr lang="en-GB" dirty="0" smtClean="0"/>
              <a:t>Combination of all types of information, registers etc.</a:t>
            </a:r>
          </a:p>
          <a:p>
            <a:pPr lvl="2"/>
            <a:r>
              <a:rPr lang="en-GB" dirty="0" smtClean="0"/>
              <a:t> All kinds of data in one location</a:t>
            </a:r>
          </a:p>
          <a:p>
            <a:pPr lvl="3"/>
            <a:endParaRPr lang="en-GB" dirty="0" smtClean="0"/>
          </a:p>
          <a:p>
            <a:pPr marL="1371600" lvl="2" indent="-514350">
              <a:buFont typeface="+mj-lt"/>
              <a:buAutoNum type="arabicPeriod"/>
            </a:pPr>
            <a:endParaRPr lang="en-GB" dirty="0" smtClean="0">
              <a:solidFill>
                <a:schemeClr val="tx1"/>
              </a:solidFill>
            </a:endParaRPr>
          </a:p>
          <a:p>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53000" b="-5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rPr>
              <a:t>Privacy </a:t>
            </a:r>
            <a:r>
              <a:rPr lang="en-GB" dirty="0" smtClean="0">
                <a:solidFill>
                  <a:schemeClr val="accent2"/>
                </a:solidFill>
              </a:rPr>
              <a:t>questions – Input</a:t>
            </a:r>
            <a:endParaRPr lang="en-GB" dirty="0">
              <a:solidFill>
                <a:schemeClr val="accent2"/>
              </a:solidFill>
            </a:endParaRPr>
          </a:p>
        </p:txBody>
      </p:sp>
      <p:sp>
        <p:nvSpPr>
          <p:cNvPr id="3" name="Content Placeholder 2"/>
          <p:cNvSpPr>
            <a:spLocks noGrp="1"/>
          </p:cNvSpPr>
          <p:nvPr>
            <p:ph idx="1"/>
          </p:nvPr>
        </p:nvSpPr>
        <p:spPr/>
        <p:txBody>
          <a:bodyPr>
            <a:normAutofit fontScale="92500" lnSpcReduction="20000"/>
          </a:bodyPr>
          <a:lstStyle/>
          <a:p>
            <a:pPr marL="571500" indent="-514350"/>
            <a:r>
              <a:rPr lang="en-GB" dirty="0" smtClean="0">
                <a:solidFill>
                  <a:schemeClr val="tx1"/>
                </a:solidFill>
              </a:rPr>
              <a:t>Time and </a:t>
            </a:r>
            <a:r>
              <a:rPr lang="en-GB" dirty="0" smtClean="0">
                <a:solidFill>
                  <a:schemeClr val="tx1"/>
                </a:solidFill>
              </a:rPr>
              <a:t>effort</a:t>
            </a:r>
          </a:p>
          <a:p>
            <a:pPr marL="971550" lvl="1" indent="-514350"/>
            <a:r>
              <a:rPr lang="en-GB" dirty="0" smtClean="0">
                <a:solidFill>
                  <a:schemeClr val="tx1"/>
                </a:solidFill>
              </a:rPr>
              <a:t>Medical examination, filling of questionnaires, sample donation, physical privacy</a:t>
            </a:r>
            <a:endParaRPr lang="en-GB" dirty="0" smtClean="0">
              <a:solidFill>
                <a:schemeClr val="tx1"/>
              </a:solidFill>
            </a:endParaRPr>
          </a:p>
          <a:p>
            <a:pPr marL="571500" indent="-514350"/>
            <a:r>
              <a:rPr lang="en-GB" dirty="0" smtClean="0">
                <a:solidFill>
                  <a:schemeClr val="tx1"/>
                </a:solidFill>
              </a:rPr>
              <a:t>Informed consent</a:t>
            </a:r>
          </a:p>
          <a:p>
            <a:pPr marL="971550" lvl="1" indent="-514350"/>
            <a:r>
              <a:rPr lang="en-GB" dirty="0" smtClean="0">
                <a:solidFill>
                  <a:schemeClr val="tx1"/>
                </a:solidFill>
              </a:rPr>
              <a:t>Permit to “intrusion of privacy” – your data can be processed and stored</a:t>
            </a:r>
          </a:p>
          <a:p>
            <a:pPr marL="971550" lvl="1" indent="-514350"/>
            <a:r>
              <a:rPr lang="en-US" dirty="0" smtClean="0"/>
              <a:t>Decisional</a:t>
            </a:r>
            <a:r>
              <a:rPr lang="en-GB" dirty="0" smtClean="0">
                <a:solidFill>
                  <a:schemeClr val="tx1"/>
                </a:solidFill>
              </a:rPr>
              <a:t> privacy – right to choose how data is being used</a:t>
            </a:r>
            <a:endParaRPr lang="en-GB" dirty="0" smtClean="0">
              <a:solidFill>
                <a:schemeClr val="tx1"/>
              </a:solidFill>
            </a:endParaRPr>
          </a:p>
          <a:p>
            <a:pPr marL="571500" indent="-457200"/>
            <a:r>
              <a:rPr lang="en-GB" dirty="0" smtClean="0"/>
              <a:t>Mitchell &amp; </a:t>
            </a:r>
            <a:r>
              <a:rPr lang="en-GB" dirty="0" err="1" smtClean="0"/>
              <a:t>Waldby</a:t>
            </a:r>
            <a:r>
              <a:rPr lang="en-GB" dirty="0" smtClean="0"/>
              <a:t> term </a:t>
            </a:r>
            <a:r>
              <a:rPr lang="en-GB" dirty="0" smtClean="0"/>
              <a:t>this input </a:t>
            </a:r>
            <a:r>
              <a:rPr lang="en-GB" b="1" dirty="0" smtClean="0"/>
              <a:t>“</a:t>
            </a:r>
            <a:r>
              <a:rPr lang="en-GB" b="1" dirty="0" smtClean="0">
                <a:solidFill>
                  <a:schemeClr val="accent2"/>
                </a:solidFill>
              </a:rPr>
              <a:t>clinical </a:t>
            </a:r>
            <a:r>
              <a:rPr lang="en-GB" b="1" dirty="0" smtClean="0">
                <a:solidFill>
                  <a:schemeClr val="accent2"/>
                </a:solidFill>
              </a:rPr>
              <a:t>labour</a:t>
            </a:r>
            <a:r>
              <a:rPr lang="en-GB" b="1" dirty="0" smtClean="0"/>
              <a:t>”</a:t>
            </a:r>
          </a:p>
          <a:p>
            <a:pPr marL="571500" indent="-457200"/>
            <a:r>
              <a:rPr lang="en-GB" dirty="0" smtClean="0"/>
              <a:t>Proprietary privacy – who owns my sample</a:t>
            </a:r>
            <a:endParaRPr lang="en-GB" dirty="0" smtClean="0"/>
          </a:p>
          <a:p>
            <a:pPr lvl="1"/>
            <a:endParaRPr lang="en-GB"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53000" b="-5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4"/>
                </a:solidFill>
              </a:rPr>
              <a:t>Output</a:t>
            </a:r>
            <a:r>
              <a:rPr lang="en-GB" dirty="0" smtClean="0">
                <a:solidFill>
                  <a:schemeClr val="tx1"/>
                </a:solidFill>
              </a:rPr>
              <a:t/>
            </a:r>
            <a:br>
              <a:rPr lang="en-GB" dirty="0" smtClean="0">
                <a:solidFill>
                  <a:schemeClr val="tx1"/>
                </a:solidFill>
              </a:rPr>
            </a:br>
            <a:endParaRPr lang="en-GB" dirty="0"/>
          </a:p>
        </p:txBody>
      </p:sp>
      <p:sp>
        <p:nvSpPr>
          <p:cNvPr id="3" name="Content Placeholder 2"/>
          <p:cNvSpPr>
            <a:spLocks noGrp="1"/>
          </p:cNvSpPr>
          <p:nvPr>
            <p:ph idx="1"/>
          </p:nvPr>
        </p:nvSpPr>
        <p:spPr/>
        <p:txBody>
          <a:bodyPr>
            <a:normAutofit fontScale="92500" lnSpcReduction="20000"/>
          </a:bodyPr>
          <a:lstStyle/>
          <a:p>
            <a:pPr marL="571500" indent="-514350"/>
            <a:r>
              <a:rPr lang="en-GB" dirty="0" smtClean="0"/>
              <a:t>Possible </a:t>
            </a:r>
            <a:r>
              <a:rPr lang="en-GB" dirty="0" smtClean="0"/>
              <a:t>direct health </a:t>
            </a:r>
            <a:r>
              <a:rPr lang="en-GB" dirty="0" smtClean="0"/>
              <a:t>information</a:t>
            </a:r>
          </a:p>
          <a:p>
            <a:pPr lvl="1"/>
            <a:r>
              <a:rPr lang="en-GB" dirty="0" smtClean="0"/>
              <a:t>Do you want to know? Should you now about risks? What about your family members</a:t>
            </a:r>
            <a:r>
              <a:rPr lang="en-GB" dirty="0" smtClean="0"/>
              <a:t>? Who should tell you?</a:t>
            </a:r>
          </a:p>
          <a:p>
            <a:pPr lvl="1"/>
            <a:r>
              <a:rPr lang="en-GB" dirty="0" smtClean="0"/>
              <a:t>Possibilities for </a:t>
            </a:r>
            <a:r>
              <a:rPr lang="en-GB" b="1" dirty="0" err="1" smtClean="0">
                <a:solidFill>
                  <a:schemeClr val="accent4"/>
                </a:solidFill>
              </a:rPr>
              <a:t>biosociality</a:t>
            </a:r>
            <a:r>
              <a:rPr lang="en-GB" dirty="0" smtClean="0"/>
              <a:t> - </a:t>
            </a:r>
            <a:r>
              <a:rPr lang="en-US" dirty="0" smtClean="0"/>
              <a:t>new groupings around new biological identities (</a:t>
            </a:r>
            <a:r>
              <a:rPr lang="en-US" dirty="0" err="1" smtClean="0"/>
              <a:t>Rabinow</a:t>
            </a:r>
            <a:r>
              <a:rPr lang="en-US" dirty="0" smtClean="0"/>
              <a:t>, Novas &amp; Rose</a:t>
            </a:r>
            <a:r>
              <a:rPr lang="en-US" dirty="0" smtClean="0"/>
              <a:t>)</a:t>
            </a:r>
            <a:endParaRPr lang="en-GB" dirty="0" smtClean="0"/>
          </a:p>
          <a:p>
            <a:pPr marL="571500" indent="-514350"/>
            <a:r>
              <a:rPr lang="en-GB" dirty="0" smtClean="0"/>
              <a:t>Possible long term outcomes affecting </a:t>
            </a:r>
            <a:r>
              <a:rPr lang="en-GB" dirty="0" smtClean="0"/>
              <a:t>health</a:t>
            </a:r>
          </a:p>
          <a:p>
            <a:pPr marL="971550" lvl="1" indent="-514350"/>
            <a:r>
              <a:rPr lang="en-GB" dirty="0" smtClean="0"/>
              <a:t>Potentiality for discrimination on number of </a:t>
            </a:r>
            <a:r>
              <a:rPr lang="en-GB" dirty="0" smtClean="0"/>
              <a:t>accounts</a:t>
            </a:r>
          </a:p>
          <a:p>
            <a:pPr marL="971550" lvl="1" indent="-514350"/>
            <a:r>
              <a:rPr lang="en-GB" dirty="0" smtClean="0"/>
              <a:t>New types of diagnostics, disease classifications</a:t>
            </a:r>
            <a:endParaRPr lang="en-GB" dirty="0" smtClean="0"/>
          </a:p>
          <a:p>
            <a:pPr marL="571500" indent="-514350"/>
            <a:r>
              <a:rPr lang="en-GB" dirty="0" smtClean="0"/>
              <a:t>Possible compensation</a:t>
            </a:r>
          </a:p>
          <a:p>
            <a:endParaRPr lang="en-GB"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53000" b="-5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solidFill>
              </a:rPr>
              <a:t>Privacy questions – output</a:t>
            </a:r>
            <a:endParaRPr lang="en-GB" dirty="0">
              <a:solidFill>
                <a:schemeClr val="accent4"/>
              </a:solidFill>
            </a:endParaRPr>
          </a:p>
        </p:txBody>
      </p:sp>
      <p:sp>
        <p:nvSpPr>
          <p:cNvPr id="3" name="Content Placeholder 2"/>
          <p:cNvSpPr>
            <a:spLocks noGrp="1"/>
          </p:cNvSpPr>
          <p:nvPr>
            <p:ph idx="1"/>
          </p:nvPr>
        </p:nvSpPr>
        <p:spPr/>
        <p:txBody>
          <a:bodyPr/>
          <a:lstStyle/>
          <a:p>
            <a:r>
              <a:rPr lang="en-GB" dirty="0" smtClean="0"/>
              <a:t>Only for scientific research or other </a:t>
            </a:r>
            <a:r>
              <a:rPr lang="en-GB" dirty="0" smtClean="0"/>
              <a:t>uses, who can have access to results</a:t>
            </a:r>
            <a:endParaRPr lang="en-GB" dirty="0" smtClean="0"/>
          </a:p>
          <a:p>
            <a:pPr lvl="1"/>
            <a:r>
              <a:rPr lang="en-GB" dirty="0" smtClean="0"/>
              <a:t>Police and forensic research</a:t>
            </a:r>
          </a:p>
          <a:p>
            <a:pPr lvl="1"/>
            <a:r>
              <a:rPr lang="en-GB" dirty="0" smtClean="0"/>
              <a:t>Identification (catastrophes) and surveillance</a:t>
            </a:r>
          </a:p>
          <a:p>
            <a:pPr lvl="1"/>
            <a:r>
              <a:rPr lang="en-GB" dirty="0" smtClean="0"/>
              <a:t>Insurance companies</a:t>
            </a:r>
          </a:p>
          <a:p>
            <a:endParaRPr lang="en-GB"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53000" b="-5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Privacy questions – </a:t>
            </a:r>
            <a:r>
              <a:rPr lang="en-GB" dirty="0" smtClean="0">
                <a:solidFill>
                  <a:schemeClr val="accent5"/>
                </a:solidFill>
              </a:rPr>
              <a:t>Process</a:t>
            </a:r>
            <a:endParaRPr lang="en-GB" dirty="0">
              <a:solidFill>
                <a:schemeClr val="accent5"/>
              </a:solidFill>
            </a:endParaRPr>
          </a:p>
        </p:txBody>
      </p:sp>
      <p:sp>
        <p:nvSpPr>
          <p:cNvPr id="3" name="Content Placeholder 2"/>
          <p:cNvSpPr>
            <a:spLocks noGrp="1"/>
          </p:cNvSpPr>
          <p:nvPr>
            <p:ph idx="1"/>
          </p:nvPr>
        </p:nvSpPr>
        <p:spPr/>
        <p:txBody>
          <a:bodyPr/>
          <a:lstStyle/>
          <a:p>
            <a:r>
              <a:rPr lang="en-GB" dirty="0" smtClean="0"/>
              <a:t>Data security</a:t>
            </a:r>
          </a:p>
          <a:p>
            <a:pPr lvl="1"/>
            <a:r>
              <a:rPr lang="en-GB" dirty="0" err="1" smtClean="0"/>
              <a:t>Anonymisation</a:t>
            </a:r>
            <a:r>
              <a:rPr lang="en-GB" dirty="0" smtClean="0"/>
              <a:t> or coding</a:t>
            </a:r>
          </a:p>
          <a:p>
            <a:pPr lvl="1"/>
            <a:r>
              <a:rPr lang="en-GB" dirty="0" smtClean="0"/>
              <a:t>Who collects, stores and uses the data</a:t>
            </a:r>
            <a:endParaRPr lang="en-GB" dirty="0"/>
          </a:p>
          <a:p>
            <a:pPr lvl="1"/>
            <a:r>
              <a:rPr lang="en-GB" dirty="0" smtClean="0"/>
              <a:t>Who can have access to data? Police, insurance companies, biomedical companies</a:t>
            </a:r>
          </a:p>
          <a:p>
            <a:pPr lvl="1"/>
            <a:endParaRPr lang="en-GB" dirty="0" smtClean="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6">
                <a:shade val="45000"/>
                <a:satMod val="135000"/>
              </a:schemeClr>
              <a:prstClr val="white"/>
            </a:duotone>
            <a:lum/>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Empirical results</a:t>
            </a:r>
            <a:endParaRPr lang="en-GB" dirty="0"/>
          </a:p>
        </p:txBody>
      </p:sp>
      <p:sp>
        <p:nvSpPr>
          <p:cNvPr id="3" name="Content Placeholder 2"/>
          <p:cNvSpPr>
            <a:spLocks noGrp="1"/>
          </p:cNvSpPr>
          <p:nvPr>
            <p:ph idx="1"/>
          </p:nvPr>
        </p:nvSpPr>
        <p:spPr/>
        <p:txBody>
          <a:bodyPr/>
          <a:lstStyle/>
          <a:p>
            <a:r>
              <a:rPr lang="en-GB" dirty="0" smtClean="0"/>
              <a:t>Finnish case</a:t>
            </a:r>
          </a:p>
          <a:p>
            <a:r>
              <a:rPr lang="en-GB" dirty="0" smtClean="0"/>
              <a:t>Country reports (A,D,F,GR,NL,UK) tomorrow!!!</a:t>
            </a:r>
            <a:endParaRPr lang="en-GB"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6">
                <a:shade val="45000"/>
                <a:satMod val="135000"/>
              </a:schemeClr>
              <a:prstClr val="white"/>
            </a:duotone>
            <a:lum/>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Privacy and Trust</a:t>
            </a:r>
            <a:endParaRPr lang="en-GB" dirty="0"/>
          </a:p>
        </p:txBody>
      </p:sp>
      <p:sp>
        <p:nvSpPr>
          <p:cNvPr id="3" name="Content Placeholder 2"/>
          <p:cNvSpPr>
            <a:spLocks noGrp="1"/>
          </p:cNvSpPr>
          <p:nvPr>
            <p:ph idx="1"/>
          </p:nvPr>
        </p:nvSpPr>
        <p:spPr/>
        <p:txBody>
          <a:bodyPr/>
          <a:lstStyle/>
          <a:p>
            <a:r>
              <a:rPr lang="en-GB" dirty="0" smtClean="0"/>
              <a:t>In Finnish focus group interviews – people are willing to share almost all types of data, if they trust those doing the research and biobanking</a:t>
            </a:r>
          </a:p>
          <a:p>
            <a:pPr lvl="1"/>
            <a:r>
              <a:rPr lang="en-GB" dirty="0" smtClean="0"/>
              <a:t>Finns trust publicly funded and organised research (opposite to Greece)</a:t>
            </a:r>
          </a:p>
          <a:p>
            <a:pPr lvl="1"/>
            <a:r>
              <a:rPr lang="en-GB" dirty="0" smtClean="0"/>
              <a:t>Why would anyone misuse my information?</a:t>
            </a:r>
          </a:p>
          <a:p>
            <a:r>
              <a:rPr lang="en-GB" dirty="0" smtClean="0"/>
              <a:t>Trust is a major issue in all countries</a:t>
            </a:r>
            <a:endParaRPr lang="en-GB"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6">
                <a:shade val="45000"/>
                <a:satMod val="135000"/>
              </a:schemeClr>
              <a:prstClr val="white"/>
            </a:duotone>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Fears of misuse and the wrong hands</a:t>
            </a:r>
            <a:endParaRPr lang="en-GB" dirty="0"/>
          </a:p>
        </p:txBody>
      </p:sp>
      <p:sp>
        <p:nvSpPr>
          <p:cNvPr id="3" name="Content Placeholder 2"/>
          <p:cNvSpPr>
            <a:spLocks noGrp="1"/>
          </p:cNvSpPr>
          <p:nvPr>
            <p:ph idx="1"/>
          </p:nvPr>
        </p:nvSpPr>
        <p:spPr/>
        <p:txBody>
          <a:bodyPr/>
          <a:lstStyle/>
          <a:p>
            <a:r>
              <a:rPr lang="en-GB" dirty="0" smtClean="0"/>
              <a:t>Privacy as such is not a major factor as such though 28% in survey named “retaining privacy” as a reason to decline from participating</a:t>
            </a:r>
          </a:p>
          <a:p>
            <a:r>
              <a:rPr lang="en-GB" dirty="0" smtClean="0"/>
              <a:t>Fears of misuse of data (48%) and it ending up in the wrong hands (46%) is when privacy becomes an issue</a:t>
            </a:r>
            <a:endParaRPr lang="en-GB"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duotone>
              <a:schemeClr val="accent3">
                <a:shade val="45000"/>
                <a:satMod val="135000"/>
              </a:schemeClr>
              <a:prstClr val="white"/>
            </a:duotone>
            <a:lum bright="8000" contrast="-1000"/>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smtClean="0">
                <a:solidFill>
                  <a:srgbClr val="002060"/>
                </a:solidFill>
              </a:rPr>
              <a:t>What are biobanks</a:t>
            </a:r>
            <a:r>
              <a:rPr lang="en-GB" dirty="0" smtClean="0">
                <a:solidFill>
                  <a:srgbClr val="002060"/>
                </a:solidFill>
              </a:rPr>
              <a:t>? Do you know?</a:t>
            </a:r>
            <a:endParaRPr lang="en-GB" dirty="0" smtClean="0">
              <a:solidFill>
                <a:srgbClr val="002060"/>
              </a:solidFill>
            </a:endParaRPr>
          </a:p>
          <a:p>
            <a:r>
              <a:rPr lang="en-GB" dirty="0" smtClean="0">
                <a:solidFill>
                  <a:srgbClr val="002060"/>
                </a:solidFill>
              </a:rPr>
              <a:t>Background </a:t>
            </a:r>
          </a:p>
          <a:p>
            <a:r>
              <a:rPr lang="en-GB" dirty="0" smtClean="0">
                <a:solidFill>
                  <a:srgbClr val="002060"/>
                </a:solidFill>
              </a:rPr>
              <a:t>People engaging in biobanks – why people and their opinions matter?</a:t>
            </a:r>
          </a:p>
          <a:p>
            <a:r>
              <a:rPr lang="en-GB" dirty="0" smtClean="0">
                <a:solidFill>
                  <a:srgbClr val="002060"/>
                </a:solidFill>
              </a:rPr>
              <a:t>Problems of privacy in biobanks</a:t>
            </a:r>
          </a:p>
          <a:p>
            <a:r>
              <a:rPr lang="en-GB" dirty="0" smtClean="0">
                <a:solidFill>
                  <a:srgbClr val="002060"/>
                </a:solidFill>
              </a:rPr>
              <a:t>Empirical </a:t>
            </a:r>
            <a:r>
              <a:rPr lang="en-GB" dirty="0" smtClean="0">
                <a:solidFill>
                  <a:srgbClr val="002060"/>
                </a:solidFill>
              </a:rPr>
              <a:t>findings – what people think about privacy and biobanks</a:t>
            </a:r>
            <a:endParaRPr lang="en-GB" dirty="0" smtClean="0">
              <a:solidFill>
                <a:srgbClr val="002060"/>
              </a:solidFill>
            </a:endParaRPr>
          </a:p>
          <a:p>
            <a:endParaRPr lang="en-GB"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6">
                <a:shade val="45000"/>
                <a:satMod val="135000"/>
              </a:schemeClr>
              <a:prstClr val="white"/>
            </a:duotone>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Wrong hands?</a:t>
            </a:r>
            <a:endParaRPr lang="en-GB" dirty="0"/>
          </a:p>
        </p:txBody>
      </p:sp>
      <p:sp>
        <p:nvSpPr>
          <p:cNvPr id="3" name="Content Placeholder 2"/>
          <p:cNvSpPr>
            <a:spLocks noGrp="1"/>
          </p:cNvSpPr>
          <p:nvPr>
            <p:ph idx="1"/>
          </p:nvPr>
        </p:nvSpPr>
        <p:spPr/>
        <p:txBody>
          <a:bodyPr/>
          <a:lstStyle/>
          <a:p>
            <a:r>
              <a:rPr lang="en-GB" sz="2600" dirty="0" smtClean="0"/>
              <a:t>Companies or international third hands</a:t>
            </a:r>
          </a:p>
          <a:p>
            <a:r>
              <a:rPr lang="en-GB" sz="2600" dirty="0" smtClean="0"/>
              <a:t>Survey: </a:t>
            </a:r>
            <a:r>
              <a:rPr lang="en-US" sz="2600" dirty="0" smtClean="0"/>
              <a:t>For what purposes could samples stored in biobanks be used?</a:t>
            </a:r>
            <a:endParaRPr lang="en-GB" sz="2600" dirty="0" smtClean="0"/>
          </a:p>
          <a:p>
            <a:pPr>
              <a:buNone/>
            </a:pPr>
            <a:endParaRPr lang="en-GB" dirty="0" smtClean="0"/>
          </a:p>
          <a:p>
            <a:endParaRPr lang="en-GB" dirty="0" smtClean="0"/>
          </a:p>
        </p:txBody>
      </p:sp>
      <p:graphicFrame>
        <p:nvGraphicFramePr>
          <p:cNvPr id="4" name="Content Placeholder 3"/>
          <p:cNvGraphicFramePr>
            <a:graphicFrameLocks/>
          </p:cNvGraphicFramePr>
          <p:nvPr/>
        </p:nvGraphicFramePr>
        <p:xfrm>
          <a:off x="1214414" y="3030327"/>
          <a:ext cx="7715303" cy="3470507"/>
        </p:xfrm>
        <a:graphic>
          <a:graphicData uri="http://schemas.openxmlformats.org/drawingml/2006/table">
            <a:tbl>
              <a:tblPr>
                <a:tableStyleId>{08FB837D-C827-4EFA-A057-4D05807E0F7C}</a:tableStyleId>
              </a:tblPr>
              <a:tblGrid>
                <a:gridCol w="3686959"/>
                <a:gridCol w="1297263"/>
                <a:gridCol w="1297263"/>
                <a:gridCol w="1433818"/>
              </a:tblGrid>
              <a:tr h="297583">
                <a:tc>
                  <a:txBody>
                    <a:bodyPr/>
                    <a:lstStyle/>
                    <a:p>
                      <a:pPr algn="l">
                        <a:spcAft>
                          <a:spcPts val="0"/>
                        </a:spcAft>
                      </a:pPr>
                      <a:endParaRPr lang="en-US" sz="1800" b="1" dirty="0">
                        <a:latin typeface="Calibri"/>
                        <a:ea typeface="Calibri"/>
                        <a:cs typeface="Times New Roman"/>
                      </a:endParaRPr>
                    </a:p>
                  </a:txBody>
                  <a:tcPr marL="68580" marR="68580" marT="0" marB="0"/>
                </a:tc>
                <a:tc>
                  <a:txBody>
                    <a:bodyPr/>
                    <a:lstStyle/>
                    <a:p>
                      <a:pPr algn="ctr">
                        <a:spcAft>
                          <a:spcPts val="0"/>
                        </a:spcAft>
                      </a:pPr>
                      <a:r>
                        <a:rPr lang="en-US" sz="1800" b="1" dirty="0"/>
                        <a:t>Yes</a:t>
                      </a:r>
                      <a:endParaRPr lang="fi-FI" sz="1800" b="1" dirty="0">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en-US" sz="1800" b="1" dirty="0"/>
                        <a:t>No</a:t>
                      </a:r>
                      <a:endParaRPr lang="fi-FI" sz="1800" b="1" dirty="0">
                        <a:latin typeface="Calibri"/>
                        <a:ea typeface="Calibri"/>
                        <a:cs typeface="Times New Roman"/>
                      </a:endParaRPr>
                    </a:p>
                  </a:txBody>
                  <a:tcPr marL="68580" marR="68580" marT="0" marB="0" anchor="ctr"/>
                </a:tc>
                <a:tc>
                  <a:txBody>
                    <a:bodyPr/>
                    <a:lstStyle/>
                    <a:p>
                      <a:pPr algn="ctr">
                        <a:spcAft>
                          <a:spcPts val="0"/>
                        </a:spcAft>
                      </a:pPr>
                      <a:r>
                        <a:rPr lang="en-US" sz="1800" b="1" dirty="0"/>
                        <a:t>Uncertain</a:t>
                      </a:r>
                      <a:endParaRPr lang="fi-FI" sz="1800" b="1" dirty="0">
                        <a:latin typeface="Calibri"/>
                        <a:ea typeface="Calibri"/>
                        <a:cs typeface="Times New Roman"/>
                      </a:endParaRPr>
                    </a:p>
                  </a:txBody>
                  <a:tcPr marL="68580" marR="68580" marT="0" marB="0" anchor="ctr">
                    <a:solidFill>
                      <a:schemeClr val="accent1">
                        <a:lumMod val="20000"/>
                        <a:lumOff val="80000"/>
                      </a:schemeClr>
                    </a:solidFill>
                  </a:tcPr>
                </a:tc>
              </a:tr>
              <a:tr h="703183">
                <a:tc>
                  <a:txBody>
                    <a:bodyPr/>
                    <a:lstStyle/>
                    <a:p>
                      <a:pPr algn="l">
                        <a:spcAft>
                          <a:spcPts val="0"/>
                        </a:spcAft>
                      </a:pPr>
                      <a:r>
                        <a:rPr lang="en-US" sz="1800" b="1" dirty="0"/>
                        <a:t>Medical research in public institutions (such as universities and public hospitals)</a:t>
                      </a:r>
                      <a:endParaRPr lang="fi-FI" sz="1800" b="1" dirty="0">
                        <a:latin typeface="Calibri"/>
                        <a:ea typeface="Calibri"/>
                        <a:cs typeface="Times New Roman"/>
                      </a:endParaRPr>
                    </a:p>
                  </a:txBody>
                  <a:tcPr marL="68580" marR="68580" marT="0" marB="0"/>
                </a:tc>
                <a:tc>
                  <a:txBody>
                    <a:bodyPr/>
                    <a:lstStyle/>
                    <a:p>
                      <a:pPr algn="ctr">
                        <a:spcAft>
                          <a:spcPts val="0"/>
                        </a:spcAft>
                      </a:pPr>
                      <a:r>
                        <a:rPr lang="en-US" sz="1800" b="1" dirty="0">
                          <a:solidFill>
                            <a:srgbClr val="C00000"/>
                          </a:solidFill>
                        </a:rPr>
                        <a:t>78</a:t>
                      </a:r>
                      <a:endParaRPr lang="fi-FI" sz="1800" b="1" dirty="0">
                        <a:solidFill>
                          <a:srgbClr val="C00000"/>
                        </a:solidFill>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en-US" sz="1800" dirty="0"/>
                        <a:t>6</a:t>
                      </a:r>
                      <a:endParaRPr lang="fi-FI" sz="1800" dirty="0">
                        <a:latin typeface="Calibri"/>
                        <a:ea typeface="Calibri"/>
                        <a:cs typeface="Times New Roman"/>
                      </a:endParaRPr>
                    </a:p>
                  </a:txBody>
                  <a:tcPr marL="68580" marR="68580" marT="0" marB="0" anchor="ctr"/>
                </a:tc>
                <a:tc>
                  <a:txBody>
                    <a:bodyPr/>
                    <a:lstStyle/>
                    <a:p>
                      <a:pPr algn="ctr">
                        <a:spcAft>
                          <a:spcPts val="0"/>
                        </a:spcAft>
                      </a:pPr>
                      <a:r>
                        <a:rPr lang="en-US" sz="1800" dirty="0"/>
                        <a:t>14</a:t>
                      </a:r>
                      <a:endParaRPr lang="fi-FI" sz="1800" dirty="0">
                        <a:latin typeface="Calibri"/>
                        <a:ea typeface="Calibri"/>
                        <a:cs typeface="Times New Roman"/>
                      </a:endParaRPr>
                    </a:p>
                  </a:txBody>
                  <a:tcPr marL="68580" marR="68580" marT="0" marB="0" anchor="ctr">
                    <a:solidFill>
                      <a:schemeClr val="accent1">
                        <a:lumMod val="20000"/>
                        <a:lumOff val="80000"/>
                      </a:schemeClr>
                    </a:solidFill>
                  </a:tcPr>
                </a:tc>
              </a:tr>
              <a:tr h="429724">
                <a:tc>
                  <a:txBody>
                    <a:bodyPr/>
                    <a:lstStyle/>
                    <a:p>
                      <a:pPr algn="l">
                        <a:spcAft>
                          <a:spcPts val="0"/>
                        </a:spcAft>
                      </a:pPr>
                      <a:r>
                        <a:rPr lang="en-US" sz="1800" b="1" dirty="0"/>
                        <a:t>International medical research</a:t>
                      </a:r>
                      <a:endParaRPr lang="fi-FI" sz="1800" b="1" dirty="0">
                        <a:latin typeface="Calibri"/>
                        <a:ea typeface="Calibri"/>
                        <a:cs typeface="Times New Roman"/>
                      </a:endParaRPr>
                    </a:p>
                  </a:txBody>
                  <a:tcPr marL="68580" marR="68580" marT="0" marB="0"/>
                </a:tc>
                <a:tc>
                  <a:txBody>
                    <a:bodyPr/>
                    <a:lstStyle/>
                    <a:p>
                      <a:pPr algn="ctr">
                        <a:spcAft>
                          <a:spcPts val="0"/>
                        </a:spcAft>
                      </a:pPr>
                      <a:r>
                        <a:rPr lang="en-US" sz="1800" b="1" dirty="0">
                          <a:solidFill>
                            <a:srgbClr val="C00000"/>
                          </a:solidFill>
                        </a:rPr>
                        <a:t>49</a:t>
                      </a:r>
                      <a:endParaRPr lang="fi-FI" sz="1800" b="1" dirty="0">
                        <a:solidFill>
                          <a:srgbClr val="C00000"/>
                        </a:solidFill>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en-US" sz="1800" dirty="0"/>
                        <a:t>16</a:t>
                      </a:r>
                      <a:endParaRPr lang="fi-FI" sz="1800" dirty="0">
                        <a:latin typeface="Calibri"/>
                        <a:ea typeface="Calibri"/>
                        <a:cs typeface="Times New Roman"/>
                      </a:endParaRPr>
                    </a:p>
                  </a:txBody>
                  <a:tcPr marL="68580" marR="68580" marT="0" marB="0" anchor="ctr"/>
                </a:tc>
                <a:tc>
                  <a:txBody>
                    <a:bodyPr/>
                    <a:lstStyle/>
                    <a:p>
                      <a:pPr algn="ctr">
                        <a:spcAft>
                          <a:spcPts val="0"/>
                        </a:spcAft>
                      </a:pPr>
                      <a:r>
                        <a:rPr lang="en-US" sz="1800" b="1" dirty="0">
                          <a:solidFill>
                            <a:srgbClr val="C00000"/>
                          </a:solidFill>
                        </a:rPr>
                        <a:t>31</a:t>
                      </a:r>
                      <a:endParaRPr lang="fi-FI" sz="1800" b="1" dirty="0">
                        <a:solidFill>
                          <a:srgbClr val="C00000"/>
                        </a:solidFill>
                        <a:latin typeface="Calibri"/>
                        <a:ea typeface="Calibri"/>
                        <a:cs typeface="Times New Roman"/>
                      </a:endParaRPr>
                    </a:p>
                  </a:txBody>
                  <a:tcPr marL="68580" marR="68580" marT="0" marB="0" anchor="ctr">
                    <a:solidFill>
                      <a:schemeClr val="accent1">
                        <a:lumMod val="20000"/>
                        <a:lumOff val="80000"/>
                      </a:schemeClr>
                    </a:solidFill>
                  </a:tcPr>
                </a:tc>
              </a:tr>
              <a:tr h="884678">
                <a:tc>
                  <a:txBody>
                    <a:bodyPr/>
                    <a:lstStyle/>
                    <a:p>
                      <a:pPr algn="l">
                        <a:spcAft>
                          <a:spcPts val="0"/>
                        </a:spcAft>
                      </a:pPr>
                      <a:r>
                        <a:rPr lang="en-US" sz="1800" b="1" dirty="0"/>
                        <a:t>For the development of medicines and treatments in Finnish pharmaceutical and biotech firms</a:t>
                      </a:r>
                      <a:endParaRPr lang="fi-FI" sz="1800" b="1" dirty="0">
                        <a:latin typeface="Calibri"/>
                        <a:ea typeface="Calibri"/>
                        <a:cs typeface="Times New Roman"/>
                      </a:endParaRPr>
                    </a:p>
                  </a:txBody>
                  <a:tcPr marL="68580" marR="68580" marT="0" marB="0"/>
                </a:tc>
                <a:tc>
                  <a:txBody>
                    <a:bodyPr/>
                    <a:lstStyle/>
                    <a:p>
                      <a:pPr algn="ctr">
                        <a:spcAft>
                          <a:spcPts val="0"/>
                        </a:spcAft>
                      </a:pPr>
                      <a:r>
                        <a:rPr lang="en-US" sz="1800" b="1" dirty="0">
                          <a:solidFill>
                            <a:srgbClr val="C00000"/>
                          </a:solidFill>
                        </a:rPr>
                        <a:t>78</a:t>
                      </a:r>
                      <a:endParaRPr lang="fi-FI" sz="1800" b="1" dirty="0">
                        <a:solidFill>
                          <a:srgbClr val="C00000"/>
                        </a:solidFill>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en-US" sz="1800" dirty="0"/>
                        <a:t>4</a:t>
                      </a:r>
                      <a:endParaRPr lang="fi-FI" sz="1800" dirty="0">
                        <a:latin typeface="Calibri"/>
                        <a:ea typeface="Calibri"/>
                        <a:cs typeface="Times New Roman"/>
                      </a:endParaRPr>
                    </a:p>
                  </a:txBody>
                  <a:tcPr marL="68580" marR="68580" marT="0" marB="0" anchor="ctr"/>
                </a:tc>
                <a:tc>
                  <a:txBody>
                    <a:bodyPr/>
                    <a:lstStyle/>
                    <a:p>
                      <a:pPr algn="ctr">
                        <a:spcAft>
                          <a:spcPts val="0"/>
                        </a:spcAft>
                      </a:pPr>
                      <a:r>
                        <a:rPr lang="en-US" sz="1800" dirty="0"/>
                        <a:t>16</a:t>
                      </a:r>
                      <a:endParaRPr lang="fi-FI" sz="1800" dirty="0">
                        <a:latin typeface="Calibri"/>
                        <a:ea typeface="Calibri"/>
                        <a:cs typeface="Times New Roman"/>
                      </a:endParaRPr>
                    </a:p>
                  </a:txBody>
                  <a:tcPr marL="68580" marR="68580" marT="0" marB="0" anchor="ctr">
                    <a:solidFill>
                      <a:schemeClr val="accent1">
                        <a:lumMod val="20000"/>
                        <a:lumOff val="80000"/>
                      </a:schemeClr>
                    </a:solidFill>
                  </a:tcPr>
                </a:tc>
              </a:tr>
              <a:tr h="663508">
                <a:tc>
                  <a:txBody>
                    <a:bodyPr/>
                    <a:lstStyle/>
                    <a:p>
                      <a:pPr algn="l">
                        <a:spcAft>
                          <a:spcPts val="0"/>
                        </a:spcAft>
                      </a:pPr>
                      <a:r>
                        <a:rPr lang="en-US" sz="1800" b="1" dirty="0"/>
                        <a:t>For the development of medicines and treatments in international firms</a:t>
                      </a:r>
                      <a:endParaRPr lang="fi-FI" sz="1800" b="1" dirty="0">
                        <a:latin typeface="Calibri"/>
                        <a:ea typeface="Calibri"/>
                        <a:cs typeface="Times New Roman"/>
                      </a:endParaRPr>
                    </a:p>
                  </a:txBody>
                  <a:tcPr marL="68580" marR="68580" marT="0" marB="0"/>
                </a:tc>
                <a:tc>
                  <a:txBody>
                    <a:bodyPr/>
                    <a:lstStyle/>
                    <a:p>
                      <a:pPr algn="ctr">
                        <a:spcAft>
                          <a:spcPts val="0"/>
                        </a:spcAft>
                      </a:pPr>
                      <a:r>
                        <a:rPr lang="en-US" sz="1800" b="1" dirty="0">
                          <a:solidFill>
                            <a:srgbClr val="C00000"/>
                          </a:solidFill>
                        </a:rPr>
                        <a:t>42</a:t>
                      </a:r>
                      <a:endParaRPr lang="fi-FI" sz="1800" b="1" dirty="0">
                        <a:solidFill>
                          <a:srgbClr val="C00000"/>
                        </a:solidFill>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en-US" sz="1800" dirty="0"/>
                        <a:t>20</a:t>
                      </a:r>
                      <a:endParaRPr lang="fi-FI" sz="1800" dirty="0">
                        <a:latin typeface="Calibri"/>
                        <a:ea typeface="Calibri"/>
                        <a:cs typeface="Times New Roman"/>
                      </a:endParaRPr>
                    </a:p>
                  </a:txBody>
                  <a:tcPr marL="68580" marR="68580" marT="0" marB="0" anchor="ctr"/>
                </a:tc>
                <a:tc>
                  <a:txBody>
                    <a:bodyPr/>
                    <a:lstStyle/>
                    <a:p>
                      <a:pPr algn="ctr">
                        <a:spcAft>
                          <a:spcPts val="0"/>
                        </a:spcAft>
                      </a:pPr>
                      <a:r>
                        <a:rPr lang="en-US" sz="1800" b="1" dirty="0">
                          <a:solidFill>
                            <a:srgbClr val="C00000"/>
                          </a:solidFill>
                        </a:rPr>
                        <a:t>33</a:t>
                      </a:r>
                      <a:endParaRPr lang="fi-FI" sz="1800" b="1" dirty="0">
                        <a:solidFill>
                          <a:srgbClr val="C00000"/>
                        </a:solidFill>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6">
                <a:shade val="45000"/>
                <a:satMod val="135000"/>
              </a:schemeClr>
              <a:prstClr val="white"/>
            </a:duotone>
            <a:lum/>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Wrong hands?</a:t>
            </a:r>
            <a:endParaRPr lang="en-GB" dirty="0"/>
          </a:p>
        </p:txBody>
      </p:sp>
      <p:sp>
        <p:nvSpPr>
          <p:cNvPr id="3" name="Content Placeholder 2"/>
          <p:cNvSpPr>
            <a:spLocks noGrp="1"/>
          </p:cNvSpPr>
          <p:nvPr>
            <p:ph idx="1"/>
          </p:nvPr>
        </p:nvSpPr>
        <p:spPr/>
        <p:txBody>
          <a:bodyPr>
            <a:normAutofit lnSpcReduction="10000"/>
          </a:bodyPr>
          <a:lstStyle/>
          <a:p>
            <a:r>
              <a:rPr lang="en-GB" dirty="0" smtClean="0"/>
              <a:t>Research participants in the public diabetes prevention project</a:t>
            </a:r>
          </a:p>
          <a:p>
            <a:pPr lvl="1"/>
            <a:r>
              <a:rPr lang="en-GB" dirty="0" smtClean="0"/>
              <a:t>Companies – both Finnish and foreign are more suspicious</a:t>
            </a:r>
          </a:p>
          <a:p>
            <a:r>
              <a:rPr lang="en-GB" dirty="0" smtClean="0"/>
              <a:t>Patient </a:t>
            </a:r>
            <a:r>
              <a:rPr lang="en-GB" dirty="0" smtClean="0"/>
              <a:t>organisation members – prefer companies and international collaboration. Benefits outweigh risks</a:t>
            </a:r>
            <a:r>
              <a:rPr lang="en-GB" dirty="0" smtClean="0"/>
              <a:t>.</a:t>
            </a:r>
          </a:p>
          <a:p>
            <a:r>
              <a:rPr lang="en-GB" dirty="0" smtClean="0"/>
              <a:t>All reject insurance companies and employers, police divides people</a:t>
            </a:r>
            <a:endParaRPr lang="en-GB" dirty="0" smtClean="0"/>
          </a:p>
          <a:p>
            <a:endParaRPr lang="en-GB"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6">
                <a:shade val="45000"/>
                <a:satMod val="135000"/>
              </a:schemeClr>
              <a:prstClr val="white"/>
            </a:duotone>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security</a:t>
            </a:r>
            <a:endParaRPr lang="en-GB" dirty="0"/>
          </a:p>
        </p:txBody>
      </p:sp>
      <p:sp>
        <p:nvSpPr>
          <p:cNvPr id="3" name="Content Placeholder 2"/>
          <p:cNvSpPr>
            <a:spLocks noGrp="1"/>
          </p:cNvSpPr>
          <p:nvPr>
            <p:ph idx="1"/>
          </p:nvPr>
        </p:nvSpPr>
        <p:spPr/>
        <p:txBody>
          <a:bodyPr/>
          <a:lstStyle/>
          <a:p>
            <a:r>
              <a:rPr lang="en-GB" dirty="0" smtClean="0"/>
              <a:t> </a:t>
            </a:r>
            <a:r>
              <a:rPr lang="en-GB" dirty="0" smtClean="0"/>
              <a:t>Data security is taken for granted – it should be “perfect”. And it is trusted they “they will do their best”</a:t>
            </a:r>
          </a:p>
          <a:p>
            <a:r>
              <a:rPr lang="en-GB" dirty="0" smtClean="0"/>
              <a:t> But it is recognised that it never totally is</a:t>
            </a:r>
          </a:p>
          <a:p>
            <a:r>
              <a:rPr lang="en-GB" dirty="0" smtClean="0"/>
              <a:t> Social security number</a:t>
            </a:r>
          </a:p>
          <a:p>
            <a:r>
              <a:rPr lang="en-GB" dirty="0" smtClean="0"/>
              <a:t> </a:t>
            </a:r>
            <a:r>
              <a:rPr lang="en-GB" dirty="0" smtClean="0"/>
              <a:t>Only anonymous data to third parties</a:t>
            </a:r>
            <a:endParaRPr lang="en-GB"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prstClr val="black"/>
              <a:schemeClr val="accent6">
                <a:tint val="45000"/>
                <a:satMod val="400000"/>
              </a:schemeClr>
            </a:duotone>
            <a:lum/>
          </a:blip>
          <a:srcRect/>
          <a:stretch>
            <a:fillRect l="-2000" t="-67000" r="-23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Literature</a:t>
            </a:r>
            <a:endParaRPr lang="en-GB" dirty="0"/>
          </a:p>
        </p:txBody>
      </p:sp>
      <p:sp>
        <p:nvSpPr>
          <p:cNvPr id="3" name="Content Placeholder 2"/>
          <p:cNvSpPr>
            <a:spLocks noGrp="1"/>
          </p:cNvSpPr>
          <p:nvPr>
            <p:ph idx="1"/>
          </p:nvPr>
        </p:nvSpPr>
        <p:spPr/>
        <p:txBody>
          <a:bodyPr>
            <a:normAutofit lnSpcReduction="10000"/>
          </a:bodyPr>
          <a:lstStyle/>
          <a:p>
            <a:r>
              <a:rPr lang="en-GB" b="1" dirty="0" err="1" smtClean="0">
                <a:solidFill>
                  <a:schemeClr val="accent2">
                    <a:lumMod val="50000"/>
                  </a:schemeClr>
                </a:solidFill>
              </a:rPr>
              <a:t>Tutton</a:t>
            </a:r>
            <a:r>
              <a:rPr lang="en-GB" dirty="0" smtClean="0">
                <a:solidFill>
                  <a:schemeClr val="accent2">
                    <a:lumMod val="50000"/>
                  </a:schemeClr>
                </a:solidFill>
              </a:rPr>
              <a:t>, </a:t>
            </a:r>
            <a:r>
              <a:rPr lang="en-GB" dirty="0" smtClean="0">
                <a:solidFill>
                  <a:schemeClr val="accent2">
                    <a:lumMod val="50000"/>
                  </a:schemeClr>
                </a:solidFill>
              </a:rPr>
              <a:t>R. </a:t>
            </a:r>
            <a:r>
              <a:rPr lang="en-GB" dirty="0" smtClean="0">
                <a:solidFill>
                  <a:schemeClr val="accent2">
                    <a:lumMod val="50000"/>
                  </a:schemeClr>
                </a:solidFill>
              </a:rPr>
              <a:t>(2007): Constructing Participation in Genetic Databases. </a:t>
            </a:r>
            <a:r>
              <a:rPr lang="en-GB" i="1" dirty="0" smtClean="0">
                <a:solidFill>
                  <a:schemeClr val="accent2">
                    <a:lumMod val="50000"/>
                  </a:schemeClr>
                </a:solidFill>
              </a:rPr>
              <a:t>Science, Technology &amp; Human Values</a:t>
            </a:r>
            <a:r>
              <a:rPr lang="en-GB" dirty="0" smtClean="0">
                <a:solidFill>
                  <a:schemeClr val="accent2">
                    <a:lumMod val="50000"/>
                  </a:schemeClr>
                </a:solidFill>
              </a:rPr>
              <a:t> 32 (2):172-195</a:t>
            </a:r>
            <a:r>
              <a:rPr lang="en-GB" dirty="0" smtClean="0">
                <a:solidFill>
                  <a:schemeClr val="accent2">
                    <a:lumMod val="50000"/>
                  </a:schemeClr>
                </a:solidFill>
              </a:rPr>
              <a:t>.</a:t>
            </a:r>
          </a:p>
          <a:p>
            <a:r>
              <a:rPr lang="fi-FI" dirty="0" smtClean="0">
                <a:solidFill>
                  <a:schemeClr val="accent2">
                    <a:lumMod val="50000"/>
                  </a:schemeClr>
                </a:solidFill>
              </a:rPr>
              <a:t>Tupasela, A., Sihvo S., Snell, K., </a:t>
            </a:r>
            <a:r>
              <a:rPr lang="en-GB" dirty="0" err="1" smtClean="0">
                <a:solidFill>
                  <a:schemeClr val="accent2">
                    <a:lumMod val="50000"/>
                  </a:schemeClr>
                </a:solidFill>
              </a:rPr>
              <a:t>Jallinoja</a:t>
            </a:r>
            <a:r>
              <a:rPr lang="fi-FI" dirty="0" smtClean="0">
                <a:solidFill>
                  <a:schemeClr val="accent2">
                    <a:lumMod val="50000"/>
                  </a:schemeClr>
                </a:solidFill>
              </a:rPr>
              <a:t>, </a:t>
            </a:r>
            <a:r>
              <a:rPr lang="fi-FI" dirty="0" smtClean="0">
                <a:solidFill>
                  <a:schemeClr val="accent2">
                    <a:lumMod val="50000"/>
                  </a:schemeClr>
                </a:solidFill>
              </a:rPr>
              <a:t>P., Aro, A.R., and Hemminki, E. (2010): </a:t>
            </a:r>
            <a:r>
              <a:rPr lang="en-GB" dirty="0" smtClean="0">
                <a:solidFill>
                  <a:schemeClr val="accent2">
                    <a:lumMod val="50000"/>
                  </a:schemeClr>
                </a:solidFill>
              </a:rPr>
              <a:t>Attitudes towards the biomedical use of tissue sample collections, consent and biobanks among Finns. </a:t>
            </a:r>
            <a:r>
              <a:rPr lang="en-GB" i="1" dirty="0" smtClean="0">
                <a:solidFill>
                  <a:schemeClr val="accent2">
                    <a:lumMod val="50000"/>
                  </a:schemeClr>
                </a:solidFill>
              </a:rPr>
              <a:t>Scandinavian Journal of </a:t>
            </a:r>
            <a:r>
              <a:rPr lang="en-GB" i="1" smtClean="0">
                <a:solidFill>
                  <a:schemeClr val="accent2">
                    <a:lumMod val="50000"/>
                  </a:schemeClr>
                </a:solidFill>
              </a:rPr>
              <a:t>Public Health</a:t>
            </a:r>
            <a:r>
              <a:rPr lang="en-GB" smtClean="0">
                <a:solidFill>
                  <a:schemeClr val="accent2">
                    <a:lumMod val="50000"/>
                  </a:schemeClr>
                </a:solidFill>
              </a:rPr>
              <a:t> </a:t>
            </a:r>
            <a:r>
              <a:rPr lang="en-GB" dirty="0" smtClean="0">
                <a:solidFill>
                  <a:schemeClr val="accent2">
                    <a:lumMod val="50000"/>
                  </a:schemeClr>
                </a:solidFill>
              </a:rPr>
              <a:t>38(1):46-54.</a:t>
            </a:r>
            <a:endParaRPr lang="en-GB" dirty="0" smtClean="0">
              <a:solidFill>
                <a:schemeClr val="accent2">
                  <a:lumMod val="50000"/>
                </a:schemeClr>
              </a:solidFill>
            </a:endParaRPr>
          </a:p>
          <a:p>
            <a:endParaRPr lang="en-GB" dirty="0" smtClean="0">
              <a:solidFill>
                <a:schemeClr val="accent2">
                  <a:lumMod val="50000"/>
                </a:schemeClr>
              </a:solidFill>
            </a:endParaRPr>
          </a:p>
          <a:p>
            <a:endParaRPr lang="en-GB"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duotone>
              <a:schemeClr val="accent3">
                <a:shade val="45000"/>
                <a:satMod val="135000"/>
              </a:schemeClr>
              <a:prstClr val="white"/>
            </a:duotone>
            <a:lum bright="8000" contrast="-1000"/>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Biobanks?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Collections of </a:t>
            </a:r>
          </a:p>
          <a:p>
            <a:pPr marL="971550" lvl="1" indent="-514350">
              <a:buFont typeface="+mj-lt"/>
              <a:buAutoNum type="arabicPeriod"/>
            </a:pPr>
            <a:r>
              <a:rPr lang="en-GB" dirty="0" smtClean="0"/>
              <a:t>biological samples: tissue, blood, urine… </a:t>
            </a:r>
          </a:p>
          <a:p>
            <a:pPr lvl="2">
              <a:buFont typeface="Wingdings" pitchFamily="2" charset="2"/>
              <a:buChar char="Ø"/>
            </a:pPr>
            <a:r>
              <a:rPr lang="en-GB" dirty="0" smtClean="0"/>
              <a:t>DNA</a:t>
            </a:r>
          </a:p>
          <a:p>
            <a:pPr marL="971550" lvl="1" indent="-514350">
              <a:buFont typeface="+mj-lt"/>
              <a:buAutoNum type="arabicPeriod"/>
            </a:pPr>
            <a:r>
              <a:rPr lang="en-GB" dirty="0" smtClean="0"/>
              <a:t>other data: health records &amp; medical history, life style information, personal data</a:t>
            </a:r>
          </a:p>
          <a:p>
            <a:pPr marL="571500" indent="-514350"/>
            <a:r>
              <a:rPr lang="en-GB" dirty="0" smtClean="0"/>
              <a:t>For research purposes</a:t>
            </a:r>
          </a:p>
          <a:p>
            <a:pPr marL="971550" lvl="1" indent="-514350">
              <a:buFont typeface="Arial" pitchFamily="34" charset="0"/>
              <a:buChar char="•"/>
            </a:pPr>
            <a:r>
              <a:rPr lang="en-GB" dirty="0" err="1" smtClean="0"/>
              <a:t>Multifactorial</a:t>
            </a:r>
            <a:r>
              <a:rPr lang="en-GB" dirty="0" smtClean="0"/>
              <a:t> disease – genes, environment &amp; life style</a:t>
            </a:r>
          </a:p>
          <a:p>
            <a:pPr marL="971550" lvl="1" indent="-514350">
              <a:buFont typeface="Arial" pitchFamily="34" charset="0"/>
              <a:buChar char="•"/>
            </a:pPr>
            <a:r>
              <a:rPr lang="en-GB" dirty="0" smtClean="0"/>
              <a:t>Also rare diseases</a:t>
            </a:r>
          </a:p>
          <a:p>
            <a:pPr marL="971550" lvl="1" indent="-514350">
              <a:buFont typeface="Arial" pitchFamily="34" charset="0"/>
              <a:buChar char="•"/>
            </a:pPr>
            <a:r>
              <a:rPr lang="en-GB" dirty="0" smtClean="0"/>
              <a:t>Risks, correlations, mainly on population level</a:t>
            </a:r>
          </a:p>
          <a:p>
            <a:pPr marL="971550" lvl="1" indent="-514350">
              <a:buFont typeface="Arial" pitchFamily="34" charset="0"/>
              <a:buChar char="•"/>
            </a:pPr>
            <a:r>
              <a:rPr lang="en-GB" dirty="0" smtClean="0"/>
              <a:t>Feedback for participants limited</a:t>
            </a:r>
          </a:p>
          <a:p>
            <a:pPr marL="571500" indent="-514350">
              <a:buFont typeface="Arial" pitchFamily="34" charset="0"/>
              <a:buChar char="•"/>
            </a:pPr>
            <a:endParaRPr lang="en-GB" dirty="0" smtClean="0"/>
          </a:p>
          <a:p>
            <a:pPr marL="971550" lvl="1" indent="-514350"/>
            <a:endParaRPr lang="en-GB"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6" name="Rounded Rectangle 15"/>
          <p:cNvSpPr/>
          <p:nvPr/>
        </p:nvSpPr>
        <p:spPr>
          <a:xfrm>
            <a:off x="0" y="0"/>
            <a:ext cx="9144000" cy="6858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714348" y="642918"/>
            <a:ext cx="5357850" cy="928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chemeClr val="tx1"/>
                </a:solidFill>
              </a:rPr>
              <a:t>Patients or healthy individuals</a:t>
            </a:r>
          </a:p>
          <a:p>
            <a:pPr algn="ctr"/>
            <a:r>
              <a:rPr lang="en-GB" dirty="0" smtClean="0">
                <a:solidFill>
                  <a:schemeClr val="tx1"/>
                </a:solidFill>
              </a:rPr>
              <a:t>Informed consent</a:t>
            </a:r>
            <a:endParaRPr lang="en-GB" dirty="0">
              <a:solidFill>
                <a:schemeClr val="tx1"/>
              </a:solidFill>
            </a:endParaRPr>
          </a:p>
        </p:txBody>
      </p:sp>
      <p:sp>
        <p:nvSpPr>
          <p:cNvPr id="11" name="Rounded Rectangle 10"/>
          <p:cNvSpPr/>
          <p:nvPr/>
        </p:nvSpPr>
        <p:spPr>
          <a:xfrm>
            <a:off x="714348" y="1857364"/>
            <a:ext cx="2500330" cy="157163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dirty="0" smtClean="0"/>
              <a:t>Biological samples</a:t>
            </a:r>
            <a:endParaRPr lang="en-GB" dirty="0" smtClean="0"/>
          </a:p>
          <a:p>
            <a:pPr>
              <a:buFont typeface="Arial" pitchFamily="34" charset="0"/>
              <a:buChar char="•"/>
            </a:pPr>
            <a:r>
              <a:rPr lang="en-GB" dirty="0" smtClean="0"/>
              <a:t> Tissue</a:t>
            </a:r>
          </a:p>
          <a:p>
            <a:pPr>
              <a:buFont typeface="Arial" pitchFamily="34" charset="0"/>
              <a:buChar char="•"/>
            </a:pPr>
            <a:r>
              <a:rPr lang="en-GB" dirty="0" smtClean="0"/>
              <a:t> Plasma</a:t>
            </a:r>
          </a:p>
          <a:p>
            <a:pPr>
              <a:buFont typeface="Arial" pitchFamily="34" charset="0"/>
              <a:buChar char="•"/>
            </a:pPr>
            <a:r>
              <a:rPr lang="en-GB" dirty="0" smtClean="0"/>
              <a:t> DNA</a:t>
            </a:r>
          </a:p>
        </p:txBody>
      </p:sp>
      <p:sp>
        <p:nvSpPr>
          <p:cNvPr id="12" name="Rounded Rectangle 11"/>
          <p:cNvSpPr/>
          <p:nvPr/>
        </p:nvSpPr>
        <p:spPr>
          <a:xfrm>
            <a:off x="3357554" y="1857364"/>
            <a:ext cx="2857520" cy="157163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dirty="0" smtClean="0"/>
              <a:t>Personal information</a:t>
            </a:r>
          </a:p>
          <a:p>
            <a:pPr>
              <a:buFont typeface="Arial" pitchFamily="34" charset="0"/>
              <a:buChar char="•"/>
            </a:pPr>
            <a:r>
              <a:rPr lang="en-GB" dirty="0" smtClean="0"/>
              <a:t> </a:t>
            </a:r>
            <a:r>
              <a:rPr lang="en-GB" dirty="0" smtClean="0"/>
              <a:t>register data</a:t>
            </a:r>
          </a:p>
          <a:p>
            <a:pPr>
              <a:buFont typeface="Arial" pitchFamily="34" charset="0"/>
              <a:buChar char="•"/>
            </a:pPr>
            <a:r>
              <a:rPr lang="en-GB" dirty="0" smtClean="0"/>
              <a:t> Medical history</a:t>
            </a:r>
          </a:p>
          <a:p>
            <a:pPr>
              <a:buFont typeface="Arial" pitchFamily="34" charset="0"/>
              <a:buChar char="•"/>
            </a:pPr>
            <a:r>
              <a:rPr lang="en-GB" dirty="0" smtClean="0"/>
              <a:t> </a:t>
            </a:r>
            <a:r>
              <a:rPr lang="en-GB" dirty="0" smtClean="0"/>
              <a:t>life style</a:t>
            </a:r>
            <a:endParaRPr lang="en-GB" dirty="0"/>
          </a:p>
        </p:txBody>
      </p:sp>
      <p:sp>
        <p:nvSpPr>
          <p:cNvPr id="13" name="Rounded Rectangle 12"/>
          <p:cNvSpPr/>
          <p:nvPr/>
        </p:nvSpPr>
        <p:spPr>
          <a:xfrm>
            <a:off x="785786" y="3714752"/>
            <a:ext cx="5500726" cy="6429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dirty="0" smtClean="0"/>
              <a:t>Infrastructure:</a:t>
            </a:r>
          </a:p>
          <a:p>
            <a:r>
              <a:rPr lang="en-GB" dirty="0" smtClean="0"/>
              <a:t>Sample storage, data storage - computing</a:t>
            </a:r>
            <a:endParaRPr lang="en-GB" dirty="0"/>
          </a:p>
        </p:txBody>
      </p:sp>
      <p:sp>
        <p:nvSpPr>
          <p:cNvPr id="14" name="Rounded Rectangle 13"/>
          <p:cNvSpPr/>
          <p:nvPr/>
        </p:nvSpPr>
        <p:spPr>
          <a:xfrm>
            <a:off x="785786" y="4714884"/>
            <a:ext cx="5429288" cy="928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Analysis</a:t>
            </a:r>
            <a:endParaRPr lang="en-GB" dirty="0"/>
          </a:p>
        </p:txBody>
      </p:sp>
      <p:sp>
        <p:nvSpPr>
          <p:cNvPr id="15" name="Rounded Rectangle 14"/>
          <p:cNvSpPr/>
          <p:nvPr/>
        </p:nvSpPr>
        <p:spPr>
          <a:xfrm>
            <a:off x="6858016" y="1643050"/>
            <a:ext cx="2000264" cy="48577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Basic research and life sciences</a:t>
            </a:r>
          </a:p>
          <a:p>
            <a:pPr algn="ctr"/>
            <a:endParaRPr lang="en-GB" dirty="0" smtClean="0"/>
          </a:p>
          <a:p>
            <a:pPr algn="ctr"/>
            <a:r>
              <a:rPr lang="en-GB" dirty="0" smtClean="0"/>
              <a:t>Drug development</a:t>
            </a:r>
          </a:p>
          <a:p>
            <a:pPr algn="ctr"/>
            <a:endParaRPr lang="en-GB" dirty="0" smtClean="0"/>
          </a:p>
          <a:p>
            <a:pPr algn="ctr"/>
            <a:r>
              <a:rPr lang="en-GB" dirty="0" smtClean="0"/>
              <a:t>Personalised medicine</a:t>
            </a:r>
          </a:p>
          <a:p>
            <a:pPr algn="ctr"/>
            <a:endParaRPr lang="en-GB" dirty="0" smtClean="0"/>
          </a:p>
          <a:p>
            <a:pPr algn="ctr"/>
            <a:r>
              <a:rPr lang="en-GB" dirty="0" smtClean="0"/>
              <a:t>Public health</a:t>
            </a:r>
          </a:p>
          <a:p>
            <a:pPr algn="ctr"/>
            <a:endParaRPr lang="en-GB" dirty="0" smtClean="0"/>
          </a:p>
          <a:p>
            <a:pPr algn="ctr"/>
            <a:r>
              <a:rPr lang="en-GB" dirty="0" smtClean="0"/>
              <a:t>Diagnostics</a:t>
            </a:r>
            <a:endParaRPr lang="en-GB" dirty="0"/>
          </a:p>
        </p:txBody>
      </p:sp>
      <p:cxnSp>
        <p:nvCxnSpPr>
          <p:cNvPr id="18" name="Straight Arrow Connector 17"/>
          <p:cNvCxnSpPr/>
          <p:nvPr/>
        </p:nvCxnSpPr>
        <p:spPr>
          <a:xfrm rot="5400000">
            <a:off x="1893869" y="1678769"/>
            <a:ext cx="21352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86512" y="5072074"/>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4536281" y="1677975"/>
            <a:ext cx="21352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046269" y="3535363"/>
            <a:ext cx="21352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4751389" y="3535363"/>
            <a:ext cx="21352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394067" y="4535495"/>
            <a:ext cx="21352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14350"/>
            <a:r>
              <a:rPr lang="en-GB" dirty="0" smtClean="0"/>
              <a:t>Different types of biobanks</a:t>
            </a:r>
          </a:p>
        </p:txBody>
      </p:sp>
      <p:sp>
        <p:nvSpPr>
          <p:cNvPr id="5" name="TextBox 4"/>
          <p:cNvSpPr txBox="1"/>
          <p:nvPr/>
        </p:nvSpPr>
        <p:spPr>
          <a:xfrm>
            <a:off x="642910" y="1714488"/>
            <a:ext cx="2714644"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sz="2400" dirty="0" smtClean="0"/>
              <a:t>Large population based </a:t>
            </a:r>
            <a:r>
              <a:rPr lang="en-GB" sz="2400" dirty="0" smtClean="0"/>
              <a:t>biobank</a:t>
            </a:r>
            <a:endParaRPr lang="en-GB" sz="2400" dirty="0"/>
          </a:p>
        </p:txBody>
      </p:sp>
      <p:sp>
        <p:nvSpPr>
          <p:cNvPr id="6" name="TextBox 5"/>
          <p:cNvSpPr txBox="1"/>
          <p:nvPr/>
        </p:nvSpPr>
        <p:spPr>
          <a:xfrm>
            <a:off x="428596" y="4214818"/>
            <a:ext cx="2500330" cy="120032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sz="2400" dirty="0" smtClean="0"/>
              <a:t>Diagnostic sample collections</a:t>
            </a:r>
            <a:endParaRPr lang="en-GB" sz="2400" dirty="0"/>
          </a:p>
        </p:txBody>
      </p:sp>
      <p:sp>
        <p:nvSpPr>
          <p:cNvPr id="7" name="TextBox 6"/>
          <p:cNvSpPr txBox="1"/>
          <p:nvPr/>
        </p:nvSpPr>
        <p:spPr>
          <a:xfrm>
            <a:off x="5143504" y="4187145"/>
            <a:ext cx="3000396"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2400" dirty="0" smtClean="0"/>
              <a:t>Separate research projects at universities</a:t>
            </a:r>
            <a:endParaRPr lang="en-GB" sz="2400" dirty="0"/>
          </a:p>
        </p:txBody>
      </p:sp>
      <p:sp>
        <p:nvSpPr>
          <p:cNvPr id="8" name="TextBox 7"/>
          <p:cNvSpPr txBox="1"/>
          <p:nvPr/>
        </p:nvSpPr>
        <p:spPr>
          <a:xfrm>
            <a:off x="5286380" y="1514291"/>
            <a:ext cx="2714644"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sz="2400" dirty="0" smtClean="0"/>
              <a:t>Biobank </a:t>
            </a:r>
            <a:r>
              <a:rPr lang="en-GB" sz="2400" dirty="0" smtClean="0"/>
              <a:t>dedicated </a:t>
            </a:r>
            <a:r>
              <a:rPr lang="en-GB" sz="2400" dirty="0" smtClean="0"/>
              <a:t>to one </a:t>
            </a:r>
            <a:r>
              <a:rPr lang="en-GB" sz="2400" dirty="0" smtClean="0"/>
              <a:t>disease </a:t>
            </a:r>
            <a:r>
              <a:rPr lang="en-GB" sz="2400" dirty="0" smtClean="0"/>
              <a:t>group</a:t>
            </a:r>
            <a:endParaRPr lang="en-GB" sz="2400" dirty="0"/>
          </a:p>
        </p:txBody>
      </p:sp>
      <p:sp>
        <p:nvSpPr>
          <p:cNvPr id="10" name="TextBox 9"/>
          <p:cNvSpPr txBox="1"/>
          <p:nvPr/>
        </p:nvSpPr>
        <p:spPr>
          <a:xfrm>
            <a:off x="500034" y="3000372"/>
            <a:ext cx="3643338" cy="923330"/>
          </a:xfrm>
          <a:prstGeom prst="rect">
            <a:avLst/>
          </a:prstGeom>
          <a:noFill/>
        </p:spPr>
        <p:txBody>
          <a:bodyPr wrap="square" rtlCol="0">
            <a:spAutoFit/>
          </a:bodyPr>
          <a:lstStyle/>
          <a:p>
            <a:pPr>
              <a:buFont typeface="Arial" pitchFamily="34" charset="0"/>
              <a:buChar char="•"/>
            </a:pPr>
            <a:r>
              <a:rPr lang="en-GB" dirty="0" smtClean="0"/>
              <a:t> 10 000s even 100 000s of participants</a:t>
            </a:r>
          </a:p>
          <a:p>
            <a:pPr>
              <a:buFont typeface="Arial" pitchFamily="34" charset="0"/>
              <a:buChar char="•"/>
            </a:pPr>
            <a:r>
              <a:rPr lang="en-GB" dirty="0" smtClean="0"/>
              <a:t> UK Biobanks, </a:t>
            </a:r>
            <a:r>
              <a:rPr lang="en-GB" dirty="0" err="1" smtClean="0"/>
              <a:t>DeCode</a:t>
            </a:r>
            <a:r>
              <a:rPr lang="en-GB" dirty="0" smtClean="0"/>
              <a:t> Iceland</a:t>
            </a:r>
            <a:endParaRPr lang="en-GB" dirty="0"/>
          </a:p>
        </p:txBody>
      </p:sp>
      <p:sp>
        <p:nvSpPr>
          <p:cNvPr id="11" name="TextBox 10"/>
          <p:cNvSpPr txBox="1"/>
          <p:nvPr/>
        </p:nvSpPr>
        <p:spPr>
          <a:xfrm>
            <a:off x="5214942" y="3000372"/>
            <a:ext cx="3286148" cy="646331"/>
          </a:xfrm>
          <a:prstGeom prst="rect">
            <a:avLst/>
          </a:prstGeom>
          <a:noFill/>
        </p:spPr>
        <p:txBody>
          <a:bodyPr wrap="square" rtlCol="0">
            <a:spAutoFit/>
          </a:bodyPr>
          <a:lstStyle/>
          <a:p>
            <a:pPr>
              <a:buFont typeface="Arial" pitchFamily="34" charset="0"/>
              <a:buChar char="•"/>
            </a:pPr>
            <a:r>
              <a:rPr lang="en-GB" dirty="0" smtClean="0"/>
              <a:t> Patient organisations as </a:t>
            </a:r>
            <a:r>
              <a:rPr lang="en-GB" dirty="0" smtClean="0"/>
              <a:t>stakeholders </a:t>
            </a:r>
            <a:endParaRPr lang="en-GB" dirty="0"/>
          </a:p>
        </p:txBody>
      </p:sp>
      <p:sp>
        <p:nvSpPr>
          <p:cNvPr id="12" name="TextBox 11"/>
          <p:cNvSpPr txBox="1"/>
          <p:nvPr/>
        </p:nvSpPr>
        <p:spPr>
          <a:xfrm>
            <a:off x="428596" y="5857892"/>
            <a:ext cx="3571900" cy="646331"/>
          </a:xfrm>
          <a:prstGeom prst="rect">
            <a:avLst/>
          </a:prstGeom>
          <a:noFill/>
        </p:spPr>
        <p:txBody>
          <a:bodyPr wrap="square" rtlCol="0">
            <a:spAutoFit/>
          </a:bodyPr>
          <a:lstStyle/>
          <a:p>
            <a:pPr>
              <a:buFont typeface="Arial" pitchFamily="34" charset="0"/>
              <a:buChar char="•"/>
            </a:pPr>
            <a:r>
              <a:rPr lang="en-GB" dirty="0" smtClean="0"/>
              <a:t> Accidental participants</a:t>
            </a:r>
          </a:p>
          <a:p>
            <a:pPr>
              <a:buFont typeface="Arial" pitchFamily="34" charset="0"/>
              <a:buChar char="•"/>
            </a:pPr>
            <a:r>
              <a:rPr lang="en-GB" dirty="0" smtClean="0"/>
              <a:t> Hospitals</a:t>
            </a:r>
            <a:endParaRPr lang="en-GB" dirty="0"/>
          </a:p>
        </p:txBody>
      </p:sp>
      <p:sp>
        <p:nvSpPr>
          <p:cNvPr id="13" name="TextBox 12"/>
          <p:cNvSpPr txBox="1"/>
          <p:nvPr/>
        </p:nvSpPr>
        <p:spPr>
          <a:xfrm>
            <a:off x="5143504" y="5857892"/>
            <a:ext cx="3429024" cy="646331"/>
          </a:xfrm>
          <a:prstGeom prst="rect">
            <a:avLst/>
          </a:prstGeom>
          <a:noFill/>
        </p:spPr>
        <p:txBody>
          <a:bodyPr wrap="square" rtlCol="0">
            <a:spAutoFit/>
          </a:bodyPr>
          <a:lstStyle/>
          <a:p>
            <a:pPr>
              <a:buFont typeface="Arial" pitchFamily="34" charset="0"/>
              <a:buChar char="•"/>
            </a:pPr>
            <a:r>
              <a:rPr lang="en-GB" dirty="0" smtClean="0"/>
              <a:t> Gathered for one purpose</a:t>
            </a:r>
          </a:p>
          <a:p>
            <a:pPr>
              <a:buFont typeface="Arial" pitchFamily="34" charset="0"/>
              <a:buChar char="•"/>
            </a:pPr>
            <a:r>
              <a:rPr lang="en-GB" dirty="0" smtClean="0"/>
              <a:t> Homeless collections</a:t>
            </a:r>
            <a:endParaRPr lang="en-GB"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500042"/>
            <a:ext cx="8686800" cy="838200"/>
          </a:xfrm>
        </p:spPr>
        <p:txBody>
          <a:bodyPr/>
          <a:lstStyle/>
          <a:p>
            <a:pPr algn="r"/>
            <a:r>
              <a:rPr lang="en-GB" dirty="0" smtClean="0">
                <a:solidFill>
                  <a:schemeClr val="bg1"/>
                </a:solidFill>
              </a:rPr>
              <a:t>Background I</a:t>
            </a:r>
            <a:endParaRPr lang="en-GB" dirty="0">
              <a:solidFill>
                <a:schemeClr val="bg1"/>
              </a:solidFill>
            </a:endParaRPr>
          </a:p>
        </p:txBody>
      </p:sp>
      <p:sp>
        <p:nvSpPr>
          <p:cNvPr id="3" name="Content Placeholder 2"/>
          <p:cNvSpPr>
            <a:spLocks noGrp="1"/>
          </p:cNvSpPr>
          <p:nvPr>
            <p:ph idx="1"/>
          </p:nvPr>
        </p:nvSpPr>
        <p:spPr>
          <a:xfrm>
            <a:off x="304800" y="1617681"/>
            <a:ext cx="8686800" cy="4525963"/>
          </a:xfrm>
        </p:spPr>
        <p:txBody>
          <a:bodyPr>
            <a:normAutofit fontScale="92500" lnSpcReduction="20000"/>
          </a:bodyPr>
          <a:lstStyle/>
          <a:p>
            <a:pPr>
              <a:buClr>
                <a:srgbClr val="7030A0"/>
              </a:buClr>
              <a:buFont typeface="Wingdings" pitchFamily="2" charset="2"/>
              <a:buChar char="§"/>
            </a:pPr>
            <a:r>
              <a:rPr lang="en-GB" sz="3500" b="1" dirty="0" smtClean="0">
                <a:solidFill>
                  <a:srgbClr val="FFFFFF"/>
                </a:solidFill>
              </a:rPr>
              <a:t>Social Responsibility in Developing New Biotechnology</a:t>
            </a:r>
          </a:p>
          <a:p>
            <a:pPr>
              <a:buClr>
                <a:srgbClr val="7030A0"/>
              </a:buClr>
              <a:buFont typeface="Wingdings" pitchFamily="2" charset="2"/>
              <a:buChar char="§"/>
            </a:pPr>
            <a:endParaRPr lang="en-GB" b="1" dirty="0" smtClean="0">
              <a:solidFill>
                <a:schemeClr val="bg1"/>
              </a:solidFill>
            </a:endParaRPr>
          </a:p>
          <a:p>
            <a:pPr>
              <a:buClr>
                <a:srgbClr val="7030A0"/>
              </a:buClr>
              <a:buFont typeface="Wingdings" pitchFamily="2" charset="2"/>
              <a:buChar char="§"/>
            </a:pPr>
            <a:endParaRPr lang="en-GB" b="1" dirty="0" smtClean="0">
              <a:solidFill>
                <a:schemeClr val="bg1"/>
              </a:solidFill>
            </a:endParaRPr>
          </a:p>
          <a:p>
            <a:pPr>
              <a:buClr>
                <a:srgbClr val="7030A0"/>
              </a:buClr>
              <a:buFont typeface="Wingdings" pitchFamily="2" charset="2"/>
              <a:buChar char="§"/>
            </a:pPr>
            <a:endParaRPr lang="en-GB" b="1" dirty="0" smtClean="0">
              <a:solidFill>
                <a:schemeClr val="bg1"/>
              </a:solidFill>
            </a:endParaRPr>
          </a:p>
          <a:p>
            <a:pPr lvl="1">
              <a:buClr>
                <a:srgbClr val="7030A0"/>
              </a:buClr>
              <a:buFont typeface="Wingdings" pitchFamily="2" charset="2"/>
              <a:buChar char="§"/>
            </a:pPr>
            <a:r>
              <a:rPr lang="en-GB" b="1" dirty="0" smtClean="0">
                <a:solidFill>
                  <a:schemeClr val="tx1"/>
                </a:solidFill>
              </a:rPr>
              <a:t>Dissertation from 2009</a:t>
            </a:r>
          </a:p>
          <a:p>
            <a:pPr lvl="1">
              <a:buClr>
                <a:srgbClr val="7030A0"/>
              </a:buClr>
              <a:buFont typeface="Wingdings" pitchFamily="2" charset="2"/>
              <a:buChar char="§"/>
            </a:pPr>
            <a:r>
              <a:rPr lang="en-GB" b="1" dirty="0" smtClean="0">
                <a:solidFill>
                  <a:schemeClr val="tx1"/>
                </a:solidFill>
              </a:rPr>
              <a:t>How different actors view their and others responsibility in developing new biotechnology</a:t>
            </a:r>
          </a:p>
          <a:p>
            <a:pPr lvl="1">
              <a:buClr>
                <a:srgbClr val="7030A0"/>
              </a:buClr>
              <a:buFont typeface="Wingdings" pitchFamily="2" charset="2"/>
              <a:buChar char="§"/>
            </a:pPr>
            <a:r>
              <a:rPr lang="en-GB" b="1" dirty="0" smtClean="0">
                <a:solidFill>
                  <a:schemeClr val="tx1"/>
                </a:solidFill>
              </a:rPr>
              <a:t>Political visions of biotechnology</a:t>
            </a:r>
          </a:p>
          <a:p>
            <a:pPr lvl="1">
              <a:buClr>
                <a:srgbClr val="7030A0"/>
              </a:buClr>
              <a:buFont typeface="Wingdings" pitchFamily="2" charset="2"/>
              <a:buChar char="§"/>
            </a:pPr>
            <a:r>
              <a:rPr lang="en-GB" b="1" dirty="0" smtClean="0">
                <a:solidFill>
                  <a:schemeClr val="tx1"/>
                </a:solidFill>
              </a:rPr>
              <a:t>The role of ordinary people in developing new technologies</a:t>
            </a:r>
          </a:p>
          <a:p>
            <a:pPr>
              <a:buNone/>
            </a:pPr>
            <a:endParaRPr lang="en-GB" dirty="0" smtClean="0"/>
          </a:p>
          <a:p>
            <a:pPr>
              <a:buNone/>
            </a:pPr>
            <a:endParaRPr lang="en-GB"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duotone>
              <a:schemeClr val="accent3">
                <a:shade val="45000"/>
                <a:satMod val="135000"/>
              </a:schemeClr>
              <a:prstClr val="white"/>
            </a:duotone>
            <a:lum bright="8000" contrast="-1000"/>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II</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Re-thinking patient participation in biomedical research (2006-2009)</a:t>
            </a:r>
          </a:p>
          <a:p>
            <a:pPr lvl="1"/>
            <a:r>
              <a:rPr lang="en-GB" dirty="0" smtClean="0"/>
              <a:t>Survey of Finns (n. 1195)</a:t>
            </a:r>
          </a:p>
          <a:p>
            <a:pPr lvl="1"/>
            <a:r>
              <a:rPr lang="en-GB" dirty="0" smtClean="0"/>
              <a:t>Focus groups – patient organisation members</a:t>
            </a:r>
          </a:p>
          <a:p>
            <a:pPr lvl="1"/>
            <a:r>
              <a:rPr lang="en-GB" dirty="0" smtClean="0"/>
              <a:t>Research participant interviews</a:t>
            </a:r>
          </a:p>
          <a:p>
            <a:pPr lvl="1"/>
            <a:r>
              <a:rPr lang="en-GB" dirty="0" smtClean="0"/>
              <a:t>Interviews of patient organisations</a:t>
            </a:r>
          </a:p>
          <a:p>
            <a:r>
              <a:rPr lang="en-GB" dirty="0" smtClean="0"/>
              <a:t>Opinions on biobanks</a:t>
            </a:r>
          </a:p>
          <a:p>
            <a:pPr lvl="1"/>
            <a:r>
              <a:rPr lang="en-GB" dirty="0" smtClean="0"/>
              <a:t>Informed consent</a:t>
            </a:r>
          </a:p>
          <a:p>
            <a:pPr lvl="1"/>
            <a:r>
              <a:rPr lang="en-GB" dirty="0" smtClean="0"/>
              <a:t>Different uses of tissue and data</a:t>
            </a:r>
          </a:p>
          <a:p>
            <a:pPr lvl="1"/>
            <a:r>
              <a:rPr lang="en-GB" dirty="0" smtClean="0"/>
              <a:t>Ethical problems and worries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3">
                <a:shade val="45000"/>
                <a:satMod val="135000"/>
              </a:schemeClr>
              <a:prstClr val="white"/>
            </a:duotone>
            <a:lum bright="8000" contrast="-1000"/>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III</a:t>
            </a:r>
            <a:endParaRPr lang="en-GB" dirty="0"/>
          </a:p>
        </p:txBody>
      </p:sp>
      <p:sp>
        <p:nvSpPr>
          <p:cNvPr id="3" name="Content Placeholder 2"/>
          <p:cNvSpPr>
            <a:spLocks noGrp="1"/>
          </p:cNvSpPr>
          <p:nvPr>
            <p:ph idx="1"/>
          </p:nvPr>
        </p:nvSpPr>
        <p:spPr/>
        <p:txBody>
          <a:bodyPr>
            <a:normAutofit lnSpcReduction="10000"/>
          </a:bodyPr>
          <a:lstStyle/>
          <a:p>
            <a:r>
              <a:rPr lang="en-GB" dirty="0" smtClean="0">
                <a:solidFill>
                  <a:schemeClr val="tx1"/>
                </a:solidFill>
              </a:rPr>
              <a:t>European comparative research on peoples’ attitudes to biobanks </a:t>
            </a:r>
          </a:p>
          <a:p>
            <a:pPr lvl="1"/>
            <a:r>
              <a:rPr lang="en-GB" dirty="0" smtClean="0">
                <a:solidFill>
                  <a:schemeClr val="tx1"/>
                </a:solidFill>
              </a:rPr>
              <a:t>Work in progress</a:t>
            </a:r>
          </a:p>
          <a:p>
            <a:pPr lvl="1"/>
            <a:r>
              <a:rPr lang="en-GB" dirty="0" smtClean="0">
                <a:solidFill>
                  <a:schemeClr val="tx1"/>
                </a:solidFill>
              </a:rPr>
              <a:t>7 countries</a:t>
            </a:r>
          </a:p>
          <a:p>
            <a:pPr lvl="1"/>
            <a:r>
              <a:rPr lang="en-GB" dirty="0" smtClean="0">
                <a:solidFill>
                  <a:schemeClr val="tx1"/>
                </a:solidFill>
              </a:rPr>
              <a:t>Focus groups</a:t>
            </a:r>
          </a:p>
          <a:p>
            <a:pPr lvl="1"/>
            <a:r>
              <a:rPr lang="en-GB" dirty="0" smtClean="0">
                <a:solidFill>
                  <a:schemeClr val="tx1"/>
                </a:solidFill>
              </a:rPr>
              <a:t>3 in Finland so far</a:t>
            </a:r>
          </a:p>
          <a:p>
            <a:pPr lvl="1"/>
            <a:r>
              <a:rPr lang="en-GB" dirty="0" smtClean="0">
                <a:solidFill>
                  <a:schemeClr val="tx1"/>
                </a:solidFill>
              </a:rPr>
              <a:t>Linked to BBMRI – </a:t>
            </a:r>
            <a:r>
              <a:rPr lang="en-US" dirty="0" err="1" smtClean="0">
                <a:solidFill>
                  <a:schemeClr val="tx1"/>
                </a:solidFill>
              </a:rPr>
              <a:t>Biobanking</a:t>
            </a:r>
            <a:r>
              <a:rPr lang="en-US" dirty="0" smtClean="0">
                <a:solidFill>
                  <a:schemeClr val="tx1"/>
                </a:solidFill>
              </a:rPr>
              <a:t> and </a:t>
            </a:r>
            <a:r>
              <a:rPr lang="en-US" dirty="0" err="1" smtClean="0">
                <a:solidFill>
                  <a:schemeClr val="tx1"/>
                </a:solidFill>
              </a:rPr>
              <a:t>Biomolecular</a:t>
            </a:r>
            <a:r>
              <a:rPr lang="en-US" dirty="0" smtClean="0">
                <a:solidFill>
                  <a:schemeClr val="tx1"/>
                </a:solidFill>
              </a:rPr>
              <a:t> Resources Research Infrastructure</a:t>
            </a:r>
            <a:endParaRPr lang="en-GB" dirty="0" smtClean="0">
              <a:solidFill>
                <a:schemeClr val="tx1"/>
              </a:solidFill>
            </a:endParaRPr>
          </a:p>
          <a:p>
            <a:pPr lvl="1"/>
            <a:r>
              <a:rPr lang="en-GB" dirty="0" err="1" smtClean="0">
                <a:solidFill>
                  <a:schemeClr val="tx1"/>
                </a:solidFill>
              </a:rPr>
              <a:t>Eurobarometer</a:t>
            </a:r>
            <a:r>
              <a:rPr lang="en-GB" dirty="0" smtClean="0">
                <a:solidFill>
                  <a:schemeClr val="tx1"/>
                </a:solidFill>
              </a:rPr>
              <a:t> data </a:t>
            </a:r>
          </a:p>
          <a:p>
            <a:endParaRPr lang="en-GB"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duotone>
              <a:schemeClr val="accent3">
                <a:shade val="45000"/>
                <a:satMod val="135000"/>
              </a:schemeClr>
              <a:prstClr val="white"/>
            </a:duotone>
            <a:lum bright="8000" contrast="-1000"/>
          </a:blip>
          <a:srcRect/>
          <a:stretch>
            <a:fillRect l="18000" t="-67000" r="-28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work</a:t>
            </a:r>
            <a:endParaRPr lang="en-GB" dirty="0"/>
          </a:p>
        </p:txBody>
      </p:sp>
      <p:sp>
        <p:nvSpPr>
          <p:cNvPr id="3" name="Content Placeholder 2"/>
          <p:cNvSpPr>
            <a:spLocks noGrp="1"/>
          </p:cNvSpPr>
          <p:nvPr>
            <p:ph idx="1"/>
          </p:nvPr>
        </p:nvSpPr>
        <p:spPr/>
        <p:txBody>
          <a:bodyPr/>
          <a:lstStyle/>
          <a:p>
            <a:pPr>
              <a:buClr>
                <a:srgbClr val="92D050"/>
              </a:buClr>
              <a:buSzPct val="85000"/>
              <a:buFont typeface="Arial" pitchFamily="34" charset="0"/>
              <a:buChar char="•"/>
            </a:pPr>
            <a:r>
              <a:rPr lang="en-GB" dirty="0" err="1" smtClean="0">
                <a:solidFill>
                  <a:schemeClr val="tx1"/>
                </a:solidFill>
              </a:rPr>
              <a:t>PrivateGen</a:t>
            </a:r>
            <a:r>
              <a:rPr lang="en-GB" dirty="0" smtClean="0">
                <a:solidFill>
                  <a:schemeClr val="tx1"/>
                </a:solidFill>
              </a:rPr>
              <a:t> – Privacy Regimes Investigated</a:t>
            </a:r>
          </a:p>
          <a:p>
            <a:pPr>
              <a:buClr>
                <a:srgbClr val="92D050"/>
              </a:buClr>
              <a:buSzPct val="85000"/>
              <a:buFont typeface="Arial" pitchFamily="34" charset="0"/>
              <a:buChar char="•"/>
            </a:pPr>
            <a:r>
              <a:rPr lang="en-GB" dirty="0" smtClean="0">
                <a:solidFill>
                  <a:schemeClr val="tx1"/>
                </a:solidFill>
              </a:rPr>
              <a:t>Three countries (Finland, Austria, Germany) and four scientific disciplines (bioethics, law, political science and sociology)</a:t>
            </a:r>
          </a:p>
          <a:p>
            <a:pPr>
              <a:buClr>
                <a:srgbClr val="92D050"/>
              </a:buClr>
              <a:buSzPct val="85000"/>
              <a:buFont typeface="Arial" pitchFamily="34" charset="0"/>
              <a:buChar char="•"/>
            </a:pPr>
            <a:r>
              <a:rPr lang="en-GB" dirty="0" smtClean="0">
                <a:solidFill>
                  <a:schemeClr val="tx1"/>
                </a:solidFill>
              </a:rPr>
              <a:t>Privacy and biobanks from multiple angles</a:t>
            </a:r>
          </a:p>
          <a:p>
            <a:pPr>
              <a:buClr>
                <a:srgbClr val="92D050"/>
              </a:buClr>
              <a:buSzPct val="85000"/>
              <a:buFont typeface="Arial" pitchFamily="34" charset="0"/>
              <a:buChar char="•"/>
            </a:pPr>
            <a:r>
              <a:rPr lang="en-GB" dirty="0" smtClean="0">
                <a:solidFill>
                  <a:schemeClr val="tx1"/>
                </a:solidFill>
              </a:rPr>
              <a:t>National and international context</a:t>
            </a:r>
          </a:p>
          <a:p>
            <a:pPr>
              <a:buClr>
                <a:srgbClr val="92D050"/>
              </a:buClr>
              <a:buSzPct val="85000"/>
              <a:buFont typeface="Arial" pitchFamily="34" charset="0"/>
              <a:buChar char="•"/>
            </a:pPr>
            <a:r>
              <a:rPr lang="en-GB" dirty="0" smtClean="0">
                <a:solidFill>
                  <a:schemeClr val="tx1"/>
                </a:solidFill>
              </a:rPr>
              <a:t>Multiplication and dissemination of personal information on a potentially global scale</a:t>
            </a:r>
          </a:p>
          <a:p>
            <a:endParaRPr lang="en-GB" dirty="0"/>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86446" y="-157174"/>
            <a:ext cx="2857500" cy="19431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 hahmo">
  <a:themeElements>
    <a:clrScheme name="Custom 1">
      <a:dk1>
        <a:srgbClr val="0D2C3E"/>
      </a:dk1>
      <a:lt1>
        <a:srgbClr val="FDE5CC"/>
      </a:lt1>
      <a:dk2>
        <a:srgbClr val="0D2C3E"/>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TotalTime>
  <Words>1204</Words>
  <Application>Microsoft Office PowerPoint</Application>
  <PresentationFormat>On-screen Show (4:3)</PresentationFormat>
  <Paragraphs>196</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 hahmo</vt:lpstr>
      <vt:lpstr>Public Opinion on Biobanks and Privacy in Finland and Europe  </vt:lpstr>
      <vt:lpstr>Background</vt:lpstr>
      <vt:lpstr>What are Biobanks?</vt:lpstr>
      <vt:lpstr>Slide 4</vt:lpstr>
      <vt:lpstr>Different types of biobanks</vt:lpstr>
      <vt:lpstr>Background I</vt:lpstr>
      <vt:lpstr>Background II</vt:lpstr>
      <vt:lpstr>Background III</vt:lpstr>
      <vt:lpstr>Current work</vt:lpstr>
      <vt:lpstr>Why people matter?</vt:lpstr>
      <vt:lpstr>Privacy and biobanks</vt:lpstr>
      <vt:lpstr>Input &amp; Privacy</vt:lpstr>
      <vt:lpstr>Privacy questions – Input</vt:lpstr>
      <vt:lpstr>Output </vt:lpstr>
      <vt:lpstr>Privacy questions – output</vt:lpstr>
      <vt:lpstr>Privacy questions – Process</vt:lpstr>
      <vt:lpstr>Empirical results</vt:lpstr>
      <vt:lpstr>Privacy and Trust</vt:lpstr>
      <vt:lpstr>Fears of misuse and the wrong hands</vt:lpstr>
      <vt:lpstr>Who are Wrong hands?</vt:lpstr>
      <vt:lpstr>Wrong hands?</vt:lpstr>
      <vt:lpstr>Data security</vt:lpstr>
      <vt:lpstr>Literature</vt:lpstr>
    </vt:vector>
  </TitlesOfParts>
  <Company>University of Helsinki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Opinion on Biobanks and Privacy in Finland and Europe  Dr. Karoliina Snell</dc:title>
  <dc:creator>Karoliina Snell</dc:creator>
  <cp:lastModifiedBy>Karoliina Snell</cp:lastModifiedBy>
  <cp:revision>66</cp:revision>
  <dcterms:created xsi:type="dcterms:W3CDTF">2010-09-16T07:31:17Z</dcterms:created>
  <dcterms:modified xsi:type="dcterms:W3CDTF">2010-10-13T10:03:55Z</dcterms:modified>
</cp:coreProperties>
</file>