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0" r:id="rId3"/>
    <p:sldId id="289" r:id="rId4"/>
    <p:sldId id="279" r:id="rId5"/>
    <p:sldId id="278" r:id="rId6"/>
    <p:sldId id="281" r:id="rId7"/>
    <p:sldId id="291" r:id="rId8"/>
    <p:sldId id="292" r:id="rId9"/>
    <p:sldId id="282" r:id="rId10"/>
    <p:sldId id="274" r:id="rId11"/>
    <p:sldId id="275" r:id="rId12"/>
    <p:sldId id="276" r:id="rId13"/>
    <p:sldId id="277" r:id="rId14"/>
    <p:sldId id="283" r:id="rId15"/>
    <p:sldId id="286" r:id="rId16"/>
    <p:sldId id="284" r:id="rId17"/>
    <p:sldId id="265" r:id="rId18"/>
    <p:sldId id="257" r:id="rId19"/>
    <p:sldId id="268" r:id="rId20"/>
    <p:sldId id="287" r:id="rId21"/>
    <p:sldId id="285" r:id="rId22"/>
    <p:sldId id="288" r:id="rId23"/>
    <p:sldId id="293" r:id="rId24"/>
    <p:sldId id="264" r:id="rId25"/>
    <p:sldId id="263" r:id="rId26"/>
    <p:sldId id="290" r:id="rId27"/>
    <p:sldId id="262" r:id="rId28"/>
    <p:sldId id="266" r:id="rId29"/>
    <p:sldId id="267" r:id="rId30"/>
    <p:sldId id="270" r:id="rId31"/>
    <p:sldId id="294" r:id="rId32"/>
    <p:sldId id="271" r:id="rId33"/>
    <p:sldId id="272" r:id="rId34"/>
  </p:sldIdLst>
  <p:sldSz cx="9144000" cy="6858000" type="screen4x3"/>
  <p:notesSz cx="7104063" cy="102346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3300"/>
    <a:srgbClr val="00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1241DEE-A8C0-4596-90CB-07DCC4B450A6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1E79529-0752-4063-9E82-FE736E967594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E79529-0752-4063-9E82-FE736E967594}" type="slidenum">
              <a:rPr lang="fi-FI" smtClean="0"/>
              <a:pPr/>
              <a:t>10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510027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266181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92180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59555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421164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168245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138918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5700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562866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62076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409312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B7D54-B17B-46C7-84BC-9340023EAAF8}" type="datetimeFigureOut">
              <a:rPr lang="fi-FI" smtClean="0"/>
              <a:pPr/>
              <a:t>25.6.2015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991A6-47CC-40B2-B8CE-00F3D2C1794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20130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google.com/url?sa=i&amp;source=images&amp;cd=&amp;cad=rja&amp;uact=8&amp;docid=aR1lZHhAmv_vxM&amp;tbnid=cRP_qNkB03iFwM:&amp;ved=0CAgQjRw&amp;url=http://www.photonics4life.eu/P4L/About-Photonics4Life/Members-Partners/Karlsruhe-Institute-of-Technology&amp;ei=XPWWU6jOFfGu7AbG5ID4CQ&amp;psig=AFQjCNHU8rzb6vQDCF5UhaeqD0VubwF_ZA&amp;ust=1402488540504226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wmf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hyperlink" Target="http://www.google.fi/url?sa=i&amp;rct=j&amp;q=&amp;esrc=s&amp;frm=1&amp;source=images&amp;cd=&amp;cad=rja&amp;uact=8&amp;docid=fwA_WFA62KzJzM&amp;tbnid=qkE9THBUYmuEMM:&amp;ved=0CAUQjRw&amp;url=http://www.tkk.fi/~korpela/maa20335_4.html&amp;ei=wFmVU9iQNYPwPKiAgdAE&amp;bvm=bv.68445247,d.ZWU&amp;psig=AFQjCNF_C6zaOSAS2O9CQwkudvONmscRxQ&amp;ust=140238084503977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helsinki.fi/~korpela/Hyytiala/Espoonlahti.av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hyperlink" Target="http://www.helsinki.fi/~korpela/Liisi/birch_animation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lsinki.fi/~korpela/MARV1_2014/Maastolomakkeet/" TargetMode="External"/><Relationship Id="rId2" Type="http://schemas.openxmlformats.org/officeDocument/2006/relationships/hyperlink" Target="http://www.helsinki.fi/~korpela/MARV1_2014/Numerolapu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helsinki.fi/~korpela/MARV1_2014/Resection/marv_2014_puut.csv" TargetMode="External"/><Relationship Id="rId4" Type="http://schemas.openxmlformats.org/officeDocument/2006/relationships/hyperlink" Target="http://www.helsinki.fi/~korpela/MARV1_2014/Puukartat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509120"/>
            <a:ext cx="7344816" cy="1679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11560" y="476672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dirty="0" smtClean="0">
                <a:solidFill>
                  <a:srgbClr val="008000"/>
                </a:solidFill>
              </a:rPr>
              <a:t>Metsikkökoealaharjoitus </a:t>
            </a:r>
          </a:p>
          <a:p>
            <a:pPr algn="ctr"/>
            <a:r>
              <a:rPr lang="fi-FI" sz="2400" b="1" dirty="0" smtClean="0">
                <a:solidFill>
                  <a:srgbClr val="008000"/>
                </a:solidFill>
              </a:rPr>
              <a:t>featuring </a:t>
            </a:r>
            <a:r>
              <a:rPr lang="fi-FI" sz="2400" b="1" dirty="0">
                <a:solidFill>
                  <a:srgbClr val="008000"/>
                </a:solidFill>
              </a:rPr>
              <a:t>T</a:t>
            </a:r>
            <a:r>
              <a:rPr lang="fi-FI" sz="2400" b="1" dirty="0" smtClean="0">
                <a:solidFill>
                  <a:srgbClr val="008000"/>
                </a:solidFill>
              </a:rPr>
              <a:t>opical Research vuodesta 2007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237312"/>
            <a:ext cx="63868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www.photonics4life.eu/var/plain_site/storage/images/p4l/about-photonics4life/members-partners/karlsruhe-institute-of-technology/12353-5-eng-US/Karlsruhe-Institute-of-Technology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9320"/>
            <a:ext cx="576064" cy="265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MobiMa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165304"/>
            <a:ext cx="2313600" cy="57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4437112"/>
            <a:ext cx="9144000" cy="2420888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1558144"/>
            <a:ext cx="3906921" cy="2629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3585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548680"/>
            <a:ext cx="381642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rgbClr val="008000"/>
                </a:solidFill>
              </a:rPr>
              <a:t>How were the students introduced?</a:t>
            </a:r>
          </a:p>
          <a:p>
            <a:endParaRPr lang="fi-FI" b="1" dirty="0" smtClean="0">
              <a:solidFill>
                <a:srgbClr val="008000"/>
              </a:solidFill>
            </a:endParaRPr>
          </a:p>
          <a:p>
            <a:r>
              <a:rPr lang="fi-FI" b="1" dirty="0" smtClean="0"/>
              <a:t>* In 2004-06 </a:t>
            </a:r>
            <a:r>
              <a:rPr lang="fi-FI" dirty="0" smtClean="0"/>
              <a:t>research in ’precision forestry’ at its peak of hype</a:t>
            </a:r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endParaRPr lang="fi-FI" dirty="0" smtClean="0"/>
          </a:p>
          <a:p>
            <a:r>
              <a:rPr lang="fi-FI" dirty="0" smtClean="0"/>
              <a:t>* Georeferenced </a:t>
            </a:r>
            <a:r>
              <a:rPr lang="fi-FI" b="1" dirty="0" smtClean="0"/>
              <a:t>data </a:t>
            </a:r>
            <a:r>
              <a:rPr lang="fi-FI" dirty="0" smtClean="0"/>
              <a:t>were </a:t>
            </a:r>
            <a:r>
              <a:rPr lang="fi-FI" b="1" dirty="0" smtClean="0"/>
              <a:t>laborious</a:t>
            </a:r>
            <a:r>
              <a:rPr lang="fi-FI" dirty="0" smtClean="0"/>
              <a:t> to collect in the forest 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512" y="5445224"/>
            <a:ext cx="8856984" cy="116955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fi-FI" sz="1400" b="1" dirty="0" smtClean="0">
                <a:latin typeface="Calibri" pitchFamily="34" charset="0"/>
              </a:rPr>
              <a:t>Kuivajärvi Black alder forest  (Metadata)</a:t>
            </a:r>
            <a:r>
              <a:rPr lang="fi-FI" sz="1400" dirty="0" smtClean="0">
                <a:latin typeface="Calibri" pitchFamily="34" charset="0"/>
              </a:rPr>
              <a:t/>
            </a:r>
            <a:br>
              <a:rPr lang="fi-FI" sz="1400" dirty="0" smtClean="0">
                <a:latin typeface="Calibri" pitchFamily="34" charset="0"/>
              </a:rPr>
            </a:br>
            <a:r>
              <a:rPr lang="fi-FI" sz="1400" dirty="0" smtClean="0">
                <a:latin typeface="Calibri" pitchFamily="34" charset="0"/>
              </a:rPr>
              <a:t/>
            </a:r>
            <a:br>
              <a:rPr lang="fi-FI" sz="1400" dirty="0" smtClean="0">
                <a:latin typeface="Calibri" pitchFamily="34" charset="0"/>
              </a:rPr>
            </a:br>
            <a:r>
              <a:rPr lang="fi-FI" sz="1400" dirty="0" smtClean="0">
                <a:solidFill>
                  <a:srgbClr val="333300"/>
                </a:solidFill>
                <a:latin typeface="Calibri" pitchFamily="34" charset="0"/>
              </a:rPr>
              <a:t>2005 Kartoitus takymetrillä ja puumittaukset:</a:t>
            </a:r>
            <a:r>
              <a:rPr lang="fi-FI" sz="1400" dirty="0" smtClean="0">
                <a:latin typeface="Calibri" pitchFamily="34" charset="0"/>
              </a:rPr>
              <a:t/>
            </a:r>
            <a:br>
              <a:rPr lang="fi-FI" sz="1400" dirty="0" smtClean="0">
                <a:latin typeface="Calibri" pitchFamily="34" charset="0"/>
              </a:rPr>
            </a:br>
            <a:r>
              <a:rPr lang="fi-FI" sz="1400" dirty="0" smtClean="0">
                <a:latin typeface="Calibri" pitchFamily="34" charset="0"/>
              </a:rPr>
              <a:t>* Kartoitus </a:t>
            </a:r>
            <a:r>
              <a:rPr lang="fi-FI" sz="1400" u="sng" dirty="0" smtClean="0">
                <a:latin typeface="Calibri" pitchFamily="34" charset="0"/>
              </a:rPr>
              <a:t>takymetrillä</a:t>
            </a:r>
            <a:r>
              <a:rPr lang="fi-FI" sz="1400" dirty="0" smtClean="0">
                <a:latin typeface="Calibri" pitchFamily="34" charset="0"/>
              </a:rPr>
              <a:t> 10.5-11.5.2005. Ilkka Korpela &amp; Sirpa Rantanen. Neljä puuta paikannettu </a:t>
            </a:r>
            <a:r>
              <a:rPr lang="fi-FI" sz="1400" u="sng" dirty="0" smtClean="0">
                <a:latin typeface="Calibri" pitchFamily="34" charset="0"/>
              </a:rPr>
              <a:t>etäisyysmenetelmällä</a:t>
            </a:r>
            <a:r>
              <a:rPr lang="fi-FI" sz="1400" dirty="0" smtClean="0">
                <a:latin typeface="Calibri" pitchFamily="34" charset="0"/>
              </a:rPr>
              <a:t>.</a:t>
            </a:r>
            <a:br>
              <a:rPr lang="fi-FI" sz="1400" dirty="0" smtClean="0">
                <a:latin typeface="Calibri" pitchFamily="34" charset="0"/>
              </a:rPr>
            </a:br>
            <a:r>
              <a:rPr lang="fi-FI" sz="1400" dirty="0" smtClean="0">
                <a:latin typeface="Calibri" pitchFamily="34" charset="0"/>
              </a:rPr>
              <a:t>* Puidenluku ja pituusmittaukset 11.5.2005 Sirpa Rantanen &amp; </a:t>
            </a:r>
            <a:r>
              <a:rPr lang="fi-FI" sz="1400" u="sng" dirty="0" smtClean="0">
                <a:latin typeface="Calibri" pitchFamily="34" charset="0"/>
              </a:rPr>
              <a:t>Mikko Vastaranta</a:t>
            </a:r>
            <a:endParaRPr lang="fi-FI" sz="1400" u="sng" dirty="0">
              <a:latin typeface="Calibri" pitchFamily="34" charset="0"/>
            </a:endParaRPr>
          </a:p>
        </p:txBody>
      </p:sp>
      <p:pic>
        <p:nvPicPr>
          <p:cNvPr id="9" name="Picture 4" descr="Takymetrimittausta_Jou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6928" y="2636912"/>
            <a:ext cx="2665312" cy="1998434"/>
          </a:xfrm>
          <a:prstGeom prst="rect">
            <a:avLst/>
          </a:prstGeom>
          <a:noFill/>
        </p:spPr>
      </p:pic>
      <p:pic>
        <p:nvPicPr>
          <p:cNvPr id="10" name="Picture 4" descr="Prismakorkeus_12D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636912"/>
            <a:ext cx="1674444" cy="223224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788024" y="472514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Jouni Kalliovirta (Simosol)</a:t>
            </a:r>
            <a:endParaRPr lang="fi-FI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6588224" y="4869160"/>
            <a:ext cx="1908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Heikki Surakka (Ramboll)</a:t>
            </a:r>
            <a:endParaRPr lang="fi-FI" sz="1200" dirty="0"/>
          </a:p>
        </p:txBody>
      </p:sp>
      <p:pic>
        <p:nvPicPr>
          <p:cNvPr id="13" name="Picture 3" descr="D:\Ilkan_arkisto\Jatko_opiskelu\marv14_oct_24_2000\parameters_in_object_spac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836712"/>
            <a:ext cx="1296144" cy="136355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908720"/>
            <a:ext cx="1440160" cy="143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79512" y="2924944"/>
            <a:ext cx="3240360" cy="3600400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6" name="Rectangle 35"/>
          <p:cNvSpPr/>
          <p:nvPr/>
        </p:nvSpPr>
        <p:spPr>
          <a:xfrm>
            <a:off x="1547664" y="2996952"/>
            <a:ext cx="1872208" cy="2880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xtBox 4"/>
          <p:cNvSpPr txBox="1"/>
          <p:nvPr/>
        </p:nvSpPr>
        <p:spPr>
          <a:xfrm>
            <a:off x="323528" y="908720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 Using multiple aerial images, positioning of treetops.  </a:t>
            </a:r>
            <a:br>
              <a:rPr lang="en-US" dirty="0" smtClean="0"/>
            </a:br>
            <a:r>
              <a:rPr lang="en-US" dirty="0" smtClean="0"/>
              <a:t>   0.1</a:t>
            </a:r>
            <a:r>
              <a:rPr lang="en-US" dirty="0" smtClean="0">
                <a:sym typeface="Symbol"/>
              </a:rPr>
              <a:t></a:t>
            </a:r>
            <a:r>
              <a:rPr lang="en-US" dirty="0" smtClean="0"/>
              <a:t>0.3-m XY, 0.5 m Z accuracy.</a:t>
            </a:r>
            <a:br>
              <a:rPr lang="en-US" dirty="0" smtClean="0"/>
            </a:br>
            <a:r>
              <a:rPr lang="en-US" dirty="0" smtClean="0"/>
              <a:t>- 200</a:t>
            </a:r>
            <a:r>
              <a:rPr lang="en-US" dirty="0" smtClean="0">
                <a:sym typeface="Symbol"/>
              </a:rPr>
              <a:t></a:t>
            </a:r>
            <a:r>
              <a:rPr lang="en-US" dirty="0" smtClean="0"/>
              <a:t>400 trees/h</a:t>
            </a:r>
          </a:p>
          <a:p>
            <a:pPr>
              <a:buFontTx/>
              <a:buChar char="-"/>
            </a:pPr>
            <a:r>
              <a:rPr lang="en-US" dirty="0" smtClean="0"/>
              <a:t> The tree list is incomplete, ‘height-challenged’, and </a:t>
            </a:r>
            <a:br>
              <a:rPr lang="en-US" dirty="0" smtClean="0"/>
            </a:br>
            <a:r>
              <a:rPr lang="en-US" dirty="0" smtClean="0"/>
              <a:t>  may contain false cases as well, thus it needs filling in and polishing.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87625" y="4077072"/>
            <a:ext cx="144016" cy="144016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Oval 7"/>
          <p:cNvSpPr/>
          <p:nvPr/>
        </p:nvSpPr>
        <p:spPr>
          <a:xfrm>
            <a:off x="1763689" y="5229200"/>
            <a:ext cx="144016" cy="144016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Oval 8"/>
          <p:cNvSpPr/>
          <p:nvPr/>
        </p:nvSpPr>
        <p:spPr>
          <a:xfrm>
            <a:off x="1115617" y="4869160"/>
            <a:ext cx="144016" cy="144016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Oval 9"/>
          <p:cNvSpPr/>
          <p:nvPr/>
        </p:nvSpPr>
        <p:spPr>
          <a:xfrm>
            <a:off x="2555777" y="4221088"/>
            <a:ext cx="144016" cy="144016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val 11"/>
          <p:cNvSpPr/>
          <p:nvPr/>
        </p:nvSpPr>
        <p:spPr>
          <a:xfrm>
            <a:off x="2123729" y="4725144"/>
            <a:ext cx="72008" cy="7200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11561" y="3789040"/>
            <a:ext cx="648071" cy="2564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67544" y="5301208"/>
            <a:ext cx="2592289" cy="648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115617" y="3140968"/>
            <a:ext cx="144016" cy="10081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15617" y="2996952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N</a:t>
            </a:r>
          </a:p>
        </p:txBody>
      </p:sp>
      <p:cxnSp>
        <p:nvCxnSpPr>
          <p:cNvPr id="22" name="Straight Arrow Connector 21"/>
          <p:cNvCxnSpPr>
            <a:stCxn id="7" idx="5"/>
          </p:cNvCxnSpPr>
          <p:nvPr/>
        </p:nvCxnSpPr>
        <p:spPr>
          <a:xfrm>
            <a:off x="1310550" y="4199997"/>
            <a:ext cx="741171" cy="5251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915816" y="5301209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X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5536" y="3861049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Y</a:t>
            </a:r>
          </a:p>
        </p:txBody>
      </p:sp>
      <p:sp>
        <p:nvSpPr>
          <p:cNvPr id="21" name="Freeform 20"/>
          <p:cNvSpPr/>
          <p:nvPr/>
        </p:nvSpPr>
        <p:spPr>
          <a:xfrm rot="245165">
            <a:off x="1201987" y="3870508"/>
            <a:ext cx="280285" cy="413127"/>
          </a:xfrm>
          <a:custGeom>
            <a:avLst/>
            <a:gdLst>
              <a:gd name="connsiteX0" fmla="*/ 0 w 443205"/>
              <a:gd name="connsiteY0" fmla="*/ 27991 h 531844"/>
              <a:gd name="connsiteX1" fmla="*/ 270588 w 443205"/>
              <a:gd name="connsiteY1" fmla="*/ 46653 h 531844"/>
              <a:gd name="connsiteX2" fmla="*/ 419878 w 443205"/>
              <a:gd name="connsiteY2" fmla="*/ 307910 h 531844"/>
              <a:gd name="connsiteX3" fmla="*/ 410547 w 443205"/>
              <a:gd name="connsiteY3" fmla="*/ 531844 h 531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3205" h="531844">
                <a:moveTo>
                  <a:pt x="0" y="27991"/>
                </a:moveTo>
                <a:cubicBezTo>
                  <a:pt x="100304" y="13995"/>
                  <a:pt x="200608" y="0"/>
                  <a:pt x="270588" y="46653"/>
                </a:cubicBezTo>
                <a:cubicBezTo>
                  <a:pt x="340568" y="93306"/>
                  <a:pt x="396552" y="227045"/>
                  <a:pt x="419878" y="307910"/>
                </a:cubicBezTo>
                <a:cubicBezTo>
                  <a:pt x="443205" y="388775"/>
                  <a:pt x="426876" y="460309"/>
                  <a:pt x="410547" y="531844"/>
                </a:cubicBezTo>
              </a:path>
            </a:pathLst>
          </a:custGeom>
          <a:ln>
            <a:solidFill>
              <a:schemeClr val="accent2">
                <a:lumMod val="7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extBox 22"/>
          <p:cNvSpPr txBox="1"/>
          <p:nvPr/>
        </p:nvSpPr>
        <p:spPr>
          <a:xfrm>
            <a:off x="1403649" y="3861048"/>
            <a:ext cx="689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azimuth</a:t>
            </a:r>
          </a:p>
        </p:txBody>
      </p:sp>
      <p:sp>
        <p:nvSpPr>
          <p:cNvPr id="24" name="TextBox 23"/>
          <p:cNvSpPr txBox="1"/>
          <p:nvPr/>
        </p:nvSpPr>
        <p:spPr>
          <a:xfrm rot="2065303">
            <a:off x="1276178" y="4396171"/>
            <a:ext cx="705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distance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23729" y="4725144"/>
            <a:ext cx="1217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Object at (X</a:t>
            </a:r>
            <a:r>
              <a:rPr lang="fi-FI" sz="1200" baseline="-25000" dirty="0" smtClean="0"/>
              <a:t>0</a:t>
            </a:r>
            <a:r>
              <a:rPr lang="fi-FI" sz="1200" dirty="0" smtClean="0"/>
              <a:t>, Y</a:t>
            </a:r>
            <a:r>
              <a:rPr lang="fi-FI" sz="1200" baseline="-25000" dirty="0" smtClean="0"/>
              <a:t>0</a:t>
            </a:r>
            <a:r>
              <a:rPr lang="fi-FI" sz="1200" dirty="0" smtClean="0"/>
              <a:t>)</a:t>
            </a:r>
          </a:p>
        </p:txBody>
      </p:sp>
      <p:pic>
        <p:nvPicPr>
          <p:cNvPr id="26" name="Picture 5" descr="EQ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4509120"/>
            <a:ext cx="5308318" cy="1944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3563888" y="2924944"/>
            <a:ext cx="5868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1. Solve the deviation between Y and N</a:t>
            </a:r>
            <a:br>
              <a:rPr lang="fi-FI" dirty="0" smtClean="0"/>
            </a:br>
            <a:r>
              <a:rPr lang="fi-FI" dirty="0" smtClean="0"/>
              <a:t>2. Observe from many non-slant trees the object</a:t>
            </a:r>
            <a:br>
              <a:rPr lang="fi-FI" dirty="0" smtClean="0"/>
            </a:br>
            <a:r>
              <a:rPr lang="fi-FI" dirty="0" smtClean="0"/>
              <a:t>3. Each compass azimuth </a:t>
            </a:r>
            <a:r>
              <a:rPr lang="fi-FI" dirty="0" smtClean="0">
                <a:sym typeface="Symbol"/>
              </a:rPr>
              <a:t> half-line</a:t>
            </a:r>
            <a:br>
              <a:rPr lang="fi-FI" dirty="0" smtClean="0">
                <a:sym typeface="Symbol"/>
              </a:rPr>
            </a:br>
            <a:r>
              <a:rPr lang="fi-FI" dirty="0" smtClean="0">
                <a:sym typeface="Symbol"/>
              </a:rPr>
              <a:t>4. Each intratree distance  circle</a:t>
            </a:r>
            <a:br>
              <a:rPr lang="fi-FI" dirty="0" smtClean="0">
                <a:sym typeface="Symbol"/>
              </a:rPr>
            </a:br>
            <a:r>
              <a:rPr lang="fi-FI" dirty="0" smtClean="0">
                <a:sym typeface="Symbol"/>
              </a:rPr>
              <a:t>5. Find position (X</a:t>
            </a:r>
            <a:r>
              <a:rPr lang="fi-FI" baseline="-25000" dirty="0" smtClean="0">
                <a:sym typeface="Symbol"/>
              </a:rPr>
              <a:t>0</a:t>
            </a:r>
            <a:r>
              <a:rPr lang="fi-FI" dirty="0" smtClean="0">
                <a:sym typeface="Symbol"/>
              </a:rPr>
              <a:t>, Y</a:t>
            </a:r>
            <a:r>
              <a:rPr lang="fi-FI" baseline="-25000" dirty="0" smtClean="0">
                <a:sym typeface="Symbol"/>
              </a:rPr>
              <a:t>0</a:t>
            </a:r>
            <a:r>
              <a:rPr lang="fi-FI" dirty="0" smtClean="0">
                <a:sym typeface="Symbol"/>
              </a:rPr>
              <a:t>) such that deviations is minimal</a:t>
            </a:r>
            <a:endParaRPr lang="fi-FI" dirty="0" smtClean="0"/>
          </a:p>
        </p:txBody>
      </p:sp>
      <p:sp>
        <p:nvSpPr>
          <p:cNvPr id="28" name="Rectangle 27"/>
          <p:cNvSpPr/>
          <p:nvPr/>
        </p:nvSpPr>
        <p:spPr>
          <a:xfrm>
            <a:off x="395536" y="332656"/>
            <a:ext cx="5330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008000"/>
                </a:solidFill>
              </a:rPr>
              <a:t>A new ”one-man method” for tree positioning in 2006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35696" y="2996952"/>
            <a:ext cx="1573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smtClean="0"/>
              <a:t>Photogrammetric tree</a:t>
            </a:r>
          </a:p>
        </p:txBody>
      </p:sp>
      <p:sp>
        <p:nvSpPr>
          <p:cNvPr id="31" name="Oval 30"/>
          <p:cNvSpPr/>
          <p:nvPr/>
        </p:nvSpPr>
        <p:spPr>
          <a:xfrm>
            <a:off x="1691680" y="3068960"/>
            <a:ext cx="144016" cy="144016"/>
          </a:xfrm>
          <a:prstGeom prst="ellipse">
            <a:avLst/>
          </a:prstGeom>
          <a:solidFill>
            <a:schemeClr val="accent6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1520" y="260648"/>
            <a:ext cx="4536504" cy="3456384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7772" y="4005064"/>
            <a:ext cx="2481342" cy="2445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9632" y="548680"/>
            <a:ext cx="4059891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620713"/>
            <a:ext cx="1079500" cy="5969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1268413"/>
            <a:ext cx="1944688" cy="715962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2708275"/>
            <a:ext cx="1727200" cy="977900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627784" y="1556792"/>
            <a:ext cx="20882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ym typeface="Symbol"/>
              </a:rPr>
              <a:t></a:t>
            </a:r>
            <a:r>
              <a:rPr lang="en-US" sz="1400" baseline="-25000" dirty="0" smtClean="0">
                <a:sym typeface="Symbol"/>
              </a:rPr>
              <a:t>Xi</a:t>
            </a:r>
            <a:r>
              <a:rPr lang="en-US" sz="1400" dirty="0" smtClean="0">
                <a:sym typeface="Symbol"/>
              </a:rPr>
              <a:t> = s</a:t>
            </a:r>
            <a:r>
              <a:rPr lang="en-US" sz="1400" dirty="0" smtClean="0"/>
              <a:t>tandard </a:t>
            </a:r>
            <a:r>
              <a:rPr lang="en-US" sz="1400" dirty="0"/>
              <a:t>errors of </a:t>
            </a:r>
            <a:r>
              <a:rPr lang="en-US" sz="1400" dirty="0" smtClean="0"/>
              <a:t>unknown coordinates (m)</a:t>
            </a:r>
          </a:p>
          <a:p>
            <a:pPr>
              <a:spcBef>
                <a:spcPct val="50000"/>
              </a:spcBef>
            </a:pPr>
            <a:r>
              <a:rPr lang="en-US" sz="1400" dirty="0" smtClean="0"/>
              <a:t>Error ellipses for the solution.</a:t>
            </a:r>
          </a:p>
          <a:p>
            <a:pPr>
              <a:spcBef>
                <a:spcPct val="50000"/>
              </a:spcBef>
            </a:pPr>
            <a:r>
              <a:rPr lang="en-US" sz="1400" dirty="0" smtClean="0"/>
              <a:t>Math for finding possible gross observation errors.</a:t>
            </a:r>
            <a:br>
              <a:rPr lang="en-US" sz="1400" dirty="0" smtClean="0"/>
            </a:br>
            <a:r>
              <a:rPr lang="en-US" sz="1400" dirty="0" smtClean="0"/>
              <a:t>(standardized residuals).</a:t>
            </a:r>
            <a:endParaRPr lang="en-US" sz="1400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1520" y="2132856"/>
            <a:ext cx="4536504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eig(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b="1" baseline="-14000" dirty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                      </a:t>
            </a:r>
            <a:r>
              <a:rPr lang="en-US" sz="1400" dirty="0" smtClean="0"/>
              <a:t>	</a:t>
            </a:r>
            <a:endParaRPr lang="en-US" sz="1400" dirty="0"/>
          </a:p>
        </p:txBody>
      </p:sp>
      <p:pic>
        <p:nvPicPr>
          <p:cNvPr id="13" name="Picture 3" descr="Sector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861048"/>
            <a:ext cx="2520280" cy="25357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940152" y="5661248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>
                <a:latin typeface="Calibri" pitchFamily="34" charset="0"/>
              </a:rPr>
              <a:t>August 2006, Authors of the study (test phase)</a:t>
            </a:r>
            <a:br>
              <a:rPr lang="fi-FI" sz="1200" dirty="0" smtClean="0">
                <a:latin typeface="Calibri" pitchFamily="34" charset="0"/>
              </a:rPr>
            </a:br>
            <a:r>
              <a:rPr lang="fi-FI" sz="1200" dirty="0" smtClean="0">
                <a:latin typeface="Calibri" pitchFamily="34" charset="0"/>
              </a:rPr>
              <a:t>Tuukka Tuomola 	(Silvadata)</a:t>
            </a:r>
            <a:br>
              <a:rPr lang="fi-FI" sz="1200" dirty="0" smtClean="0">
                <a:latin typeface="Calibri" pitchFamily="34" charset="0"/>
              </a:rPr>
            </a:br>
            <a:r>
              <a:rPr lang="fi-FI" sz="1200" dirty="0" smtClean="0">
                <a:latin typeface="Calibri" pitchFamily="34" charset="0"/>
              </a:rPr>
              <a:t>Esko Välimäki 		(Tapio)</a:t>
            </a:r>
            <a:br>
              <a:rPr lang="fi-FI" sz="1200" dirty="0" smtClean="0">
                <a:latin typeface="Calibri" pitchFamily="34" charset="0"/>
              </a:rPr>
            </a:br>
            <a:r>
              <a:rPr lang="fi-FI" sz="1200" dirty="0" smtClean="0">
                <a:latin typeface="Calibri" pitchFamily="34" charset="0"/>
              </a:rPr>
              <a:t>Ilkka Korpela 		(HY/S akatemia)</a:t>
            </a:r>
            <a:endParaRPr lang="fi-FI" sz="1200" dirty="0">
              <a:latin typeface="Calibri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27784" y="404664"/>
            <a:ext cx="216024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/>
              <a:t>Non-linear regression, partial derivates of observations equations in </a:t>
            </a:r>
            <a:r>
              <a:rPr lang="en-US" sz="1400" b="1" dirty="0" smtClean="0"/>
              <a:t>A</a:t>
            </a:r>
            <a:r>
              <a:rPr lang="en-US" sz="1400" dirty="0" smtClean="0"/>
              <a:t>, deviations in </a:t>
            </a:r>
            <a:r>
              <a:rPr lang="en-US" sz="1400" b="1" dirty="0" smtClean="0"/>
              <a:t>y</a:t>
            </a:r>
            <a:r>
              <a:rPr lang="en-US" sz="1400" dirty="0" smtClean="0"/>
              <a:t>,  weights in </a:t>
            </a:r>
            <a:r>
              <a:rPr lang="en-US" sz="1400" b="1" dirty="0" smtClean="0"/>
              <a:t>P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260648"/>
            <a:ext cx="41764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solidFill>
                  <a:srgbClr val="008000"/>
                </a:solidFill>
              </a:rPr>
              <a:t>Plot mapping - METHOD </a:t>
            </a:r>
          </a:p>
          <a:p>
            <a:endParaRPr lang="fi-FI" dirty="0" smtClean="0"/>
          </a:p>
          <a:p>
            <a:r>
              <a:rPr lang="fi-FI" dirty="0" smtClean="0"/>
              <a:t>1. Acquire airborne LiDAR / images</a:t>
            </a:r>
          </a:p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2. Treetop positioning in these data </a:t>
            </a:r>
            <a:br>
              <a:rPr lang="fi-FI" dirty="0" smtClean="0"/>
            </a:br>
            <a:r>
              <a:rPr lang="fi-FI" dirty="0" smtClean="0"/>
              <a:t>     (h</a:t>
            </a:r>
            <a:r>
              <a:rPr lang="fi-FI" baseline="-25000" dirty="0" smtClean="0"/>
              <a:t>relative</a:t>
            </a:r>
            <a:r>
              <a:rPr lang="fi-FI" dirty="0" smtClean="0"/>
              <a:t> &gt; 0.5</a:t>
            </a:r>
            <a:r>
              <a:rPr lang="fi-FI" dirty="0" smtClean="0">
                <a:sym typeface="Symbol"/>
              </a:rPr>
              <a:t></a:t>
            </a:r>
            <a:r>
              <a:rPr lang="fi-FI" dirty="0" smtClean="0"/>
              <a:t>0.6)</a:t>
            </a:r>
          </a:p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3. Prepare maps and tree labels</a:t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4. Identify trees in the field</a:t>
            </a:r>
          </a:p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5. Position the non-visible trees</a:t>
            </a:r>
          </a:p>
          <a:p>
            <a:endParaRPr lang="fi-FI" dirty="0" smtClean="0"/>
          </a:p>
          <a:p>
            <a:r>
              <a:rPr lang="fi-FI" dirty="0" smtClean="0"/>
              <a:t>6. Compute tree positions</a:t>
            </a:r>
          </a:p>
          <a:p>
            <a:endParaRPr lang="fi-FI" dirty="0" smtClean="0"/>
          </a:p>
          <a:p>
            <a:r>
              <a:rPr lang="fi-FI" dirty="0" smtClean="0"/>
              <a:t>7. Whatever measurements on the trees</a:t>
            </a:r>
          </a:p>
          <a:p>
            <a:endParaRPr lang="fi-FI" dirty="0" smtClean="0"/>
          </a:p>
          <a:p>
            <a:r>
              <a:rPr lang="fi-FI" dirty="0" smtClean="0"/>
              <a:t>In 2014: phases 3-7 on established plots.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384376"/>
            <a:ext cx="1872208" cy="1981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40160"/>
            <a:ext cx="2376265" cy="184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helsinki.fi/~korpela/MARV1_2011/Equidistant_To_Came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368152"/>
            <a:ext cx="1512168" cy="18458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032448" cy="140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384376"/>
            <a:ext cx="216312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http://www.helsinki.fi/~korpela/MARV1_2011/Resection_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5445224"/>
            <a:ext cx="2987824" cy="1247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1412776"/>
            <a:ext cx="3298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b="1" dirty="0" smtClean="0">
                <a:solidFill>
                  <a:srgbClr val="008000"/>
                </a:solidFill>
              </a:rPr>
              <a:t>Gain from having tree positions?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234888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fi-FI" dirty="0" smtClean="0"/>
              <a:t> Tree-level monitoring becomes feasible</a:t>
            </a:r>
            <a:br>
              <a:rPr lang="fi-FI" dirty="0" smtClean="0"/>
            </a:br>
            <a:endParaRPr lang="fi-FI" dirty="0" smtClean="0"/>
          </a:p>
          <a:p>
            <a:pPr>
              <a:buFont typeface="Arial" charset="0"/>
              <a:buChar char="•"/>
            </a:pPr>
            <a:r>
              <a:rPr lang="fi-FI" dirty="0" smtClean="0"/>
              <a:t> Neighborhood (spatial) analyses for </a:t>
            </a:r>
            <a:br>
              <a:rPr lang="fi-FI" dirty="0" smtClean="0"/>
            </a:br>
            <a:r>
              <a:rPr lang="fi-FI" dirty="0" smtClean="0"/>
              <a:t>  dependencies in growth, mortality, </a:t>
            </a:r>
            <a:br>
              <a:rPr lang="fi-FI" dirty="0" smtClean="0"/>
            </a:br>
            <a:r>
              <a:rPr lang="fi-FI" dirty="0" smtClean="0"/>
              <a:t>  diseases etc.</a:t>
            </a:r>
          </a:p>
          <a:p>
            <a:pPr>
              <a:buFont typeface="Arial" charset="0"/>
              <a:buChar char="•"/>
            </a:pPr>
            <a:endParaRPr lang="fi-FI" dirty="0" smtClean="0"/>
          </a:p>
          <a:p>
            <a:pPr>
              <a:buFont typeface="Arial" charset="0"/>
              <a:buChar char="•"/>
            </a:pPr>
            <a:r>
              <a:rPr lang="fi-FI" dirty="0" smtClean="0"/>
              <a:t> The plots are valuable not only for remote</a:t>
            </a:r>
            <a:br>
              <a:rPr lang="fi-FI" dirty="0" smtClean="0"/>
            </a:br>
            <a:r>
              <a:rPr lang="fi-FI" dirty="0" smtClean="0"/>
              <a:t>   sensing research</a:t>
            </a:r>
          </a:p>
        </p:txBody>
      </p:sp>
      <p:pic>
        <p:nvPicPr>
          <p:cNvPr id="11" name="Picture 3" descr="MK_P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2656"/>
            <a:ext cx="4336493" cy="627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92494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So much for history...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404664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Instructions for a successful learning experience</a:t>
            </a:r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708688" y="2193123"/>
            <a:ext cx="2854325" cy="2560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06360" y="2241219"/>
            <a:ext cx="2854325" cy="2560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539552" y="2284297"/>
            <a:ext cx="2854325" cy="25606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 rot="10800000">
            <a:off x="1109465" y="3165360"/>
            <a:ext cx="1692275" cy="1149350"/>
          </a:xfrm>
          <a:prstGeom prst="flowChartExtract">
            <a:avLst/>
          </a:prstGeom>
          <a:solidFill>
            <a:srgbClr val="FF0000">
              <a:alpha val="42999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i-FI"/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39552" y="2744672"/>
            <a:ext cx="2003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b="1" dirty="0"/>
              <a:t>Measurements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530153" y="4327940"/>
            <a:ext cx="1271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b="1" dirty="0"/>
              <a:t>Models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2268340" y="2744672"/>
            <a:ext cx="1295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fi-FI" b="1" dirty="0"/>
              <a:t>Sampling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539552" y="1340768"/>
            <a:ext cx="2854325" cy="765729"/>
          </a:xfrm>
          <a:prstGeom prst="rect">
            <a:avLst/>
          </a:prstGeom>
          <a:solidFill>
            <a:srgbClr val="008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fi-FI" b="1" dirty="0">
                <a:solidFill>
                  <a:schemeClr val="bg1"/>
                </a:solidFill>
              </a:rPr>
              <a:t>Forest</a:t>
            </a: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539552" y="4941168"/>
            <a:ext cx="2867025" cy="793750"/>
          </a:xfrm>
          <a:prstGeom prst="rect">
            <a:avLst/>
          </a:prstGeom>
          <a:solidFill>
            <a:srgbClr val="00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fi-FI" b="1" dirty="0">
                <a:solidFill>
                  <a:schemeClr val="bg1"/>
                </a:solidFill>
              </a:rPr>
              <a:t>‘Forest’ </a:t>
            </a:r>
            <a:r>
              <a:rPr lang="en-US" altLang="fi-FI" b="1" dirty="0" smtClean="0">
                <a:solidFill>
                  <a:schemeClr val="bg1"/>
                </a:solidFill>
              </a:rPr>
              <a:t/>
            </a:r>
            <a:br>
              <a:rPr lang="en-US" altLang="fi-FI" b="1" dirty="0" smtClean="0">
                <a:solidFill>
                  <a:schemeClr val="bg1"/>
                </a:solidFill>
              </a:rPr>
            </a:br>
            <a:r>
              <a:rPr lang="en-US" altLang="fi-FI" b="1" dirty="0" smtClean="0">
                <a:solidFill>
                  <a:schemeClr val="bg1"/>
                </a:solidFill>
              </a:rPr>
              <a:t>in an information system</a:t>
            </a:r>
            <a:endParaRPr lang="en-US" altLang="fi-FI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7904" y="1268760"/>
            <a:ext cx="54360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solidFill>
                  <a:srgbClr val="C00000"/>
                </a:solidFill>
              </a:rPr>
              <a:t>The main goal </a:t>
            </a:r>
            <a:r>
              <a:rPr lang="fi-FI" dirty="0" smtClean="0">
                <a:solidFill>
                  <a:srgbClr val="C00000"/>
                </a:solidFill>
              </a:rPr>
              <a:t>is to </a:t>
            </a:r>
            <a:r>
              <a:rPr lang="fi-FI" b="1" dirty="0" smtClean="0">
                <a:solidFill>
                  <a:srgbClr val="C00000"/>
                </a:solidFill>
              </a:rPr>
              <a:t>learn</a:t>
            </a:r>
            <a:r>
              <a:rPr lang="fi-FI" dirty="0" smtClean="0">
                <a:solidFill>
                  <a:srgbClr val="C00000"/>
                </a:solidFill>
              </a:rPr>
              <a:t> how to measure the current structure and recent changes of a forest, using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* different ways of selecting the trees of interest (plots), </a:t>
            </a:r>
            <a:br>
              <a:rPr lang="fi-FI" dirty="0" smtClean="0"/>
            </a:br>
            <a:r>
              <a:rPr lang="fi-FI" dirty="0" smtClean="0"/>
              <a:t>* by carrying out measurements on these trees, </a:t>
            </a:r>
            <a:br>
              <a:rPr lang="fi-FI" dirty="0" smtClean="0"/>
            </a:br>
            <a:r>
              <a:rPr lang="fi-FI" dirty="0" smtClean="0"/>
              <a:t>* by making special measurements on a selection</a:t>
            </a:r>
            <a:br>
              <a:rPr lang="fi-FI" dirty="0" smtClean="0"/>
            </a:br>
            <a:r>
              <a:rPr lang="fi-FI" dirty="0" smtClean="0"/>
              <a:t>   of trees, and by applying these observations to </a:t>
            </a:r>
            <a:br>
              <a:rPr lang="fi-FI" dirty="0" smtClean="0"/>
            </a:br>
            <a:r>
              <a:rPr lang="fi-FI" dirty="0" smtClean="0"/>
              <a:t>   existing tree models to predict new variables of </a:t>
            </a:r>
            <a:br>
              <a:rPr lang="fi-FI" dirty="0" smtClean="0"/>
            </a:br>
            <a:r>
              <a:rPr lang="fi-FI" dirty="0" smtClean="0"/>
              <a:t>   interest</a:t>
            </a:r>
            <a:br>
              <a:rPr lang="fi-FI" dirty="0" smtClean="0"/>
            </a:br>
            <a:r>
              <a:rPr lang="fi-FI" dirty="0" smtClean="0"/>
              <a:t>* to construct, for these new variables, stand-specific </a:t>
            </a:r>
            <a:br>
              <a:rPr lang="fi-FI" dirty="0" smtClean="0"/>
            </a:br>
            <a:r>
              <a:rPr lang="fi-FI" dirty="0" smtClean="0"/>
              <a:t>   models to generalize them to all trees of</a:t>
            </a:r>
            <a:br>
              <a:rPr lang="fi-FI" dirty="0" smtClean="0"/>
            </a:br>
            <a:r>
              <a:rPr lang="fi-FI" dirty="0" smtClean="0"/>
              <a:t>   interest </a:t>
            </a:r>
            <a:br>
              <a:rPr lang="fi-FI" dirty="0" smtClean="0"/>
            </a:br>
            <a:endParaRPr lang="fi-FI" dirty="0" smtClean="0"/>
          </a:p>
          <a:p>
            <a:r>
              <a:rPr lang="fi-FI" dirty="0" smtClean="0">
                <a:solidFill>
                  <a:srgbClr val="C00000"/>
                </a:solidFill>
              </a:rPr>
              <a:t>The research goals are reached simply by careful and accurate work!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661248"/>
            <a:ext cx="5156276" cy="95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548680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008000"/>
                </a:solidFill>
                <a:sym typeface="Symbol"/>
              </a:rPr>
              <a:t>TREE </a:t>
            </a:r>
            <a:r>
              <a:rPr lang="fi-FI" b="1" dirty="0">
                <a:sym typeface="Symbol"/>
              </a:rPr>
              <a:t/>
            </a:r>
            <a:br>
              <a:rPr lang="fi-FI" b="1" dirty="0">
                <a:sym typeface="Symbol"/>
              </a:rPr>
            </a:br>
            <a:r>
              <a:rPr lang="fi-FI" b="1" dirty="0">
                <a:sym typeface="Symbol"/>
              </a:rPr>
              <a:t/>
            </a:r>
            <a:br>
              <a:rPr lang="fi-FI" b="1" dirty="0">
                <a:sym typeface="Symbol"/>
              </a:rPr>
            </a:br>
            <a:r>
              <a:rPr lang="fi-FI" dirty="0" smtClean="0">
                <a:sym typeface="Symbol"/>
              </a:rPr>
              <a:t>AboveGroundTree </a:t>
            </a:r>
            <a:r>
              <a:rPr lang="fi-FI" dirty="0">
                <a:sym typeface="Symbol"/>
              </a:rPr>
              <a:t>==  </a:t>
            </a:r>
            <a:r>
              <a:rPr lang="fi-FI" dirty="0" smtClean="0">
                <a:sym typeface="Symbol"/>
              </a:rPr>
              <a:t>TruncatedCones  + Weighted branches</a:t>
            </a:r>
            <a:br>
              <a:rPr lang="fi-FI" dirty="0" smtClean="0">
                <a:sym typeface="Symbol"/>
              </a:rPr>
            </a:br>
            <a:r>
              <a:rPr lang="fi-FI" dirty="0" smtClean="0">
                <a:sym typeface="Symbol"/>
              </a:rPr>
              <a:t>   </a:t>
            </a:r>
            <a:endParaRPr lang="fi-FI" dirty="0">
              <a:sym typeface="Symbol"/>
            </a:endParaRPr>
          </a:p>
          <a:p>
            <a:r>
              <a:rPr lang="fi-FI" dirty="0">
                <a:sym typeface="Symbol"/>
              </a:rPr>
              <a:t>- </a:t>
            </a:r>
            <a:r>
              <a:rPr lang="fi-FI" dirty="0" smtClean="0">
                <a:sym typeface="Symbol"/>
              </a:rPr>
              <a:t>Sampling; observations</a:t>
            </a:r>
            <a:r>
              <a:rPr lang="fi-FI" dirty="0">
                <a:sym typeface="Symbol"/>
              </a:rPr>
              <a:t>; </a:t>
            </a:r>
            <a:r>
              <a:rPr lang="fi-FI" dirty="0" smtClean="0">
                <a:sym typeface="Symbol"/>
              </a:rPr>
              <a:t>assumptions  </a:t>
            </a:r>
            <a:endParaRPr lang="fi-FI" dirty="0">
              <a:sym typeface="Symbol"/>
            </a:endParaRPr>
          </a:p>
          <a:p>
            <a:r>
              <a:rPr lang="fi-FI" dirty="0">
                <a:sym typeface="Symbol"/>
              </a:rPr>
              <a:t>- </a:t>
            </a:r>
            <a:r>
              <a:rPr lang="fi-FI" dirty="0" smtClean="0">
                <a:sym typeface="Symbol"/>
              </a:rPr>
              <a:t>Data </a:t>
            </a:r>
            <a:r>
              <a:rPr lang="fi-FI" dirty="0">
                <a:sym typeface="Symbol"/>
              </a:rPr>
              <a:t>for allometric </a:t>
            </a:r>
            <a:r>
              <a:rPr lang="fi-FI" dirty="0" smtClean="0">
                <a:sym typeface="Symbol"/>
              </a:rPr>
              <a:t>TreeModels (some of which you applied also)</a:t>
            </a:r>
            <a:endParaRPr lang="fi-FI" dirty="0">
              <a:sym typeface="Symbo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517232"/>
            <a:ext cx="7933220" cy="83099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fi-FI" sz="1600" b="1" dirty="0" err="1" smtClean="0"/>
              <a:t>Tree_variables</a:t>
            </a:r>
            <a:r>
              <a:rPr lang="fi-FI" sz="1600" b="1" dirty="0" smtClean="0"/>
              <a:t>: </a:t>
            </a:r>
            <a:r>
              <a:rPr lang="fi-FI" sz="1600" dirty="0" err="1" smtClean="0"/>
              <a:t>species</a:t>
            </a:r>
            <a:r>
              <a:rPr lang="fi-FI" sz="1600" dirty="0" smtClean="0"/>
              <a:t>, </a:t>
            </a:r>
            <a:r>
              <a:rPr lang="fi-FI" sz="1600" dirty="0" err="1" smtClean="0"/>
              <a:t>classes</a:t>
            </a:r>
            <a:r>
              <a:rPr lang="fi-FI" sz="1600" dirty="0" smtClean="0"/>
              <a:t>, </a:t>
            </a:r>
            <a:r>
              <a:rPr lang="fi-FI" sz="1600" dirty="0" err="1" smtClean="0"/>
              <a:t>sortiment</a:t>
            </a:r>
            <a:r>
              <a:rPr lang="fi-FI" sz="1600" dirty="0" smtClean="0"/>
              <a:t> </a:t>
            </a:r>
            <a:r>
              <a:rPr lang="fi-FI" sz="1600" dirty="0" err="1" smtClean="0"/>
              <a:t>potential</a:t>
            </a:r>
            <a:r>
              <a:rPr lang="fi-FI" sz="1600" dirty="0" smtClean="0"/>
              <a:t>, DBH (d</a:t>
            </a:r>
            <a:r>
              <a:rPr lang="fi-FI" sz="1600" baseline="-25000" dirty="0" smtClean="0"/>
              <a:t>1.3</a:t>
            </a:r>
            <a:r>
              <a:rPr lang="fi-FI" sz="1600" dirty="0" smtClean="0"/>
              <a:t>), d</a:t>
            </a:r>
            <a:r>
              <a:rPr lang="fi-FI" sz="1600" baseline="-25000" dirty="0" smtClean="0"/>
              <a:t>x</a:t>
            </a:r>
            <a:r>
              <a:rPr lang="fi-FI" sz="1600" dirty="0" smtClean="0"/>
              <a:t>, h, </a:t>
            </a:r>
            <a:r>
              <a:rPr lang="fi-FI" sz="1600" dirty="0" err="1" smtClean="0"/>
              <a:t>h</a:t>
            </a:r>
            <a:r>
              <a:rPr lang="fi-FI" sz="1600" baseline="-25000" dirty="0" err="1" smtClean="0"/>
              <a:t>c</a:t>
            </a:r>
            <a:r>
              <a:rPr lang="fi-FI" sz="1600" dirty="0" smtClean="0"/>
              <a:t>, v, </a:t>
            </a:r>
            <a:r>
              <a:rPr lang="fi-FI" sz="1600" dirty="0" err="1" smtClean="0"/>
              <a:t>i</a:t>
            </a:r>
            <a:r>
              <a:rPr lang="fi-FI" sz="1600" baseline="-25000" dirty="0" err="1" smtClean="0"/>
              <a:t>r</a:t>
            </a:r>
            <a:r>
              <a:rPr lang="fi-FI" sz="1600" dirty="0" smtClean="0"/>
              <a:t>, i</a:t>
            </a:r>
            <a:r>
              <a:rPr lang="fi-FI" sz="1600" baseline="-25000" dirty="0" smtClean="0"/>
              <a:t>d</a:t>
            </a:r>
            <a:r>
              <a:rPr lang="fi-FI" sz="1600" dirty="0" smtClean="0"/>
              <a:t>, i</a:t>
            </a:r>
            <a:r>
              <a:rPr lang="fi-FI" sz="1600" baseline="-25000" dirty="0" smtClean="0"/>
              <a:t>v</a:t>
            </a:r>
            <a:r>
              <a:rPr lang="fi-FI" sz="1600" dirty="0" smtClean="0"/>
              <a:t>, b, </a:t>
            </a:r>
            <a:r>
              <a:rPr lang="fi-FI" sz="1600" dirty="0" err="1" smtClean="0"/>
              <a:t>age</a:t>
            </a:r>
            <a:r>
              <a:rPr lang="fi-FI" sz="1600" baseline="-25000" dirty="0" err="1" smtClean="0"/>
              <a:t>x</a:t>
            </a:r>
            <a:r>
              <a:rPr lang="fi-FI" sz="1600" dirty="0" smtClean="0"/>
              <a:t>, …</a:t>
            </a:r>
          </a:p>
          <a:p>
            <a:r>
              <a:rPr lang="fi-FI" sz="1600" b="1" dirty="0" smtClean="0"/>
              <a:t/>
            </a:r>
            <a:br>
              <a:rPr lang="fi-FI" sz="1600" b="1" dirty="0" smtClean="0"/>
            </a:br>
            <a:r>
              <a:rPr lang="fi-FI" sz="1600" b="1" dirty="0" err="1" smtClean="0"/>
              <a:t>Tree_models</a:t>
            </a:r>
            <a:r>
              <a:rPr lang="fi-FI" sz="1600" dirty="0" smtClean="0"/>
              <a:t>: </a:t>
            </a:r>
            <a:r>
              <a:rPr lang="fi-FI" sz="1600" dirty="0" err="1" smtClean="0"/>
              <a:t>taper</a:t>
            </a:r>
            <a:r>
              <a:rPr lang="fi-FI" sz="1600" dirty="0" smtClean="0"/>
              <a:t> </a:t>
            </a:r>
            <a:r>
              <a:rPr lang="fi-FI" sz="1600" dirty="0" err="1" smtClean="0"/>
              <a:t>curves</a:t>
            </a:r>
            <a:r>
              <a:rPr lang="fi-FI" sz="1600" dirty="0" smtClean="0"/>
              <a:t>, </a:t>
            </a:r>
            <a:r>
              <a:rPr lang="fi-FI" sz="1600" dirty="0" err="1" smtClean="0"/>
              <a:t>volume</a:t>
            </a:r>
            <a:r>
              <a:rPr lang="fi-FI" sz="1600" dirty="0" smtClean="0"/>
              <a:t> </a:t>
            </a:r>
            <a:r>
              <a:rPr lang="fi-FI" sz="1600" dirty="0" err="1" smtClean="0"/>
              <a:t>functions</a:t>
            </a:r>
            <a:r>
              <a:rPr lang="fi-FI" sz="1600" dirty="0" smtClean="0"/>
              <a:t>, </a:t>
            </a:r>
            <a:r>
              <a:rPr lang="fi-FI" sz="1600" dirty="0" err="1" smtClean="0"/>
              <a:t>increment</a:t>
            </a:r>
            <a:r>
              <a:rPr lang="fi-FI" sz="1600" dirty="0" smtClean="0"/>
              <a:t> </a:t>
            </a:r>
            <a:r>
              <a:rPr lang="fi-FI" sz="1600" dirty="0" err="1" smtClean="0"/>
              <a:t>functions</a:t>
            </a:r>
            <a:r>
              <a:rPr lang="fi-FI" sz="1600" dirty="0" smtClean="0"/>
              <a:t>, </a:t>
            </a:r>
            <a:r>
              <a:rPr lang="fi-FI" sz="1600" dirty="0" err="1" smtClean="0"/>
              <a:t>age</a:t>
            </a:r>
            <a:r>
              <a:rPr lang="fi-FI" sz="1600" dirty="0" smtClean="0"/>
              <a:t> </a:t>
            </a:r>
            <a:r>
              <a:rPr lang="fi-FI" sz="1600" dirty="0" err="1" smtClean="0"/>
              <a:t>models</a:t>
            </a:r>
            <a:r>
              <a:rPr lang="fi-FI" sz="1600" dirty="0" smtClean="0"/>
              <a:t>, …</a:t>
            </a:r>
            <a:endParaRPr lang="fi-FI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2636913"/>
            <a:ext cx="3600400" cy="2400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36912"/>
            <a:ext cx="1352550" cy="244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6239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60637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>
                <a:solidFill>
                  <a:srgbClr val="008000"/>
                </a:solidFill>
                <a:sym typeface="Symbol"/>
              </a:rPr>
              <a:t>TREE SETS and STANDS </a:t>
            </a:r>
            <a:r>
              <a:rPr lang="fi-FI" b="1" dirty="0" smtClean="0">
                <a:sym typeface="Symbol"/>
              </a:rPr>
              <a:t/>
            </a:r>
            <a:br>
              <a:rPr lang="fi-FI" b="1" dirty="0" smtClean="0">
                <a:sym typeface="Symbol"/>
              </a:rPr>
            </a:br>
            <a:r>
              <a:rPr lang="fi-FI" dirty="0" smtClean="0">
                <a:sym typeface="Symbol"/>
              </a:rPr>
              <a:t/>
            </a:r>
            <a:br>
              <a:rPr lang="fi-FI" dirty="0" smtClean="0">
                <a:sym typeface="Symbol"/>
              </a:rPr>
            </a:br>
            <a:endParaRPr lang="fi-FI" dirty="0" smtClean="0">
              <a:sym typeface="Symbol"/>
            </a:endParaRPr>
          </a:p>
          <a:p>
            <a:endParaRPr lang="fi-FI" dirty="0" smtClean="0">
              <a:sym typeface="Symbol"/>
            </a:endParaRPr>
          </a:p>
          <a:p>
            <a:r>
              <a:rPr lang="fi-FI" b="1" dirty="0" smtClean="0">
                <a:solidFill>
                  <a:srgbClr val="0070C0"/>
                </a:solidFill>
                <a:sym typeface="Symbol"/>
              </a:rPr>
              <a:t>A) Forest ==  Trees</a:t>
            </a:r>
            <a:r>
              <a:rPr lang="fi-FI" b="1" baseline="-25000" dirty="0" smtClean="0">
                <a:solidFill>
                  <a:srgbClr val="0070C0"/>
                </a:solidFill>
                <a:sym typeface="Symbol"/>
              </a:rPr>
              <a:t> </a:t>
            </a:r>
            <a:endParaRPr lang="fi-FI" baseline="-25000" dirty="0" smtClean="0">
              <a:sym typeface="Symbol"/>
            </a:endParaRPr>
          </a:p>
          <a:p>
            <a:r>
              <a:rPr lang="fi-FI" sz="1400" dirty="0" smtClean="0">
                <a:sym typeface="Symbol"/>
              </a:rPr>
              <a:t/>
            </a:r>
            <a:br>
              <a:rPr lang="fi-FI" sz="1400" dirty="0" smtClean="0">
                <a:sym typeface="Symbol"/>
              </a:rPr>
            </a:br>
            <a:r>
              <a:rPr lang="fi-FI" sz="1400" dirty="0" smtClean="0">
                <a:sym typeface="Symbol"/>
              </a:rPr>
              <a:t>- Forest is characterized by trees sampled by given probabilities</a:t>
            </a:r>
          </a:p>
          <a:p>
            <a:r>
              <a:rPr lang="fi-FI" sz="1400" dirty="0" smtClean="0">
                <a:sym typeface="Symbol"/>
              </a:rPr>
              <a:t>- A tree is characterized by direct/indirect observations and model estimates</a:t>
            </a:r>
          </a:p>
          <a:p>
            <a:r>
              <a:rPr lang="fi-FI" sz="1400" dirty="0" smtClean="0">
                <a:sym typeface="Symbol"/>
              </a:rPr>
              <a:t>- Results apply to a 2D point (e.g. m</a:t>
            </a:r>
            <a:r>
              <a:rPr lang="fi-FI" sz="1400" baseline="30000" dirty="0" smtClean="0">
                <a:sym typeface="Symbol"/>
              </a:rPr>
              <a:t>3</a:t>
            </a:r>
            <a:r>
              <a:rPr lang="fi-FI" sz="1400" dirty="0" smtClean="0">
                <a:sym typeface="Symbol"/>
              </a:rPr>
              <a:t>/ha) or an area (m</a:t>
            </a:r>
            <a:r>
              <a:rPr lang="fi-FI" sz="1400" baseline="30000" dirty="0" smtClean="0">
                <a:sym typeface="Symbol"/>
              </a:rPr>
              <a:t>3</a:t>
            </a:r>
            <a:r>
              <a:rPr lang="fi-FI" sz="1400" dirty="0" smtClean="0">
                <a:sym typeface="Symbol"/>
              </a:rPr>
              <a:t>)</a:t>
            </a:r>
          </a:p>
          <a:p>
            <a:endParaRPr lang="fi-FI" sz="1400" dirty="0" smtClean="0">
              <a:sym typeface="Symbol"/>
            </a:endParaRPr>
          </a:p>
          <a:p>
            <a:endParaRPr lang="fi-FI" dirty="0" smtClean="0">
              <a:sym typeface="Symbol"/>
            </a:endParaRPr>
          </a:p>
          <a:p>
            <a:endParaRPr lang="fi-FI" dirty="0" smtClean="0">
              <a:sym typeface="Symbol"/>
            </a:endParaRPr>
          </a:p>
          <a:p>
            <a:r>
              <a:rPr lang="fi-FI" b="1" dirty="0" smtClean="0">
                <a:solidFill>
                  <a:srgbClr val="0070C0"/>
                </a:solidFill>
                <a:sym typeface="Symbol"/>
              </a:rPr>
              <a:t>B) Forest == ’Flux of cylinders’</a:t>
            </a:r>
          </a:p>
          <a:p>
            <a:r>
              <a:rPr lang="fi-FI" sz="1400" dirty="0" smtClean="0">
                <a:sym typeface="Symbol"/>
              </a:rPr>
              <a:t/>
            </a:r>
            <a:br>
              <a:rPr lang="fi-FI" sz="1400" dirty="0" smtClean="0">
                <a:sym typeface="Symbol"/>
              </a:rPr>
            </a:br>
            <a:r>
              <a:rPr lang="fi-FI" sz="1400" dirty="0" smtClean="0">
                <a:sym typeface="Symbol"/>
              </a:rPr>
              <a:t>- Volume = Form-correction × ’Cylinder Density’ × Cylinder Heights   (V=FGH)</a:t>
            </a:r>
          </a:p>
          <a:p>
            <a:r>
              <a:rPr lang="fi-FI" sz="1400" dirty="0" smtClean="0">
                <a:sym typeface="Symbol"/>
              </a:rPr>
              <a:t>- ’Cylinder Density’ = Basal area,  m</a:t>
            </a:r>
            <a:r>
              <a:rPr lang="fi-FI" sz="1400" baseline="30000" dirty="0" smtClean="0">
                <a:sym typeface="Symbol"/>
              </a:rPr>
              <a:t>2</a:t>
            </a:r>
            <a:r>
              <a:rPr lang="fi-FI" sz="1400" dirty="0" smtClean="0">
                <a:sym typeface="Symbol"/>
              </a:rPr>
              <a:t>/ha with a </a:t>
            </a:r>
            <a:r>
              <a:rPr lang="fi-FI" sz="1400" b="1" dirty="0" smtClean="0">
                <a:sym typeface="Symbol"/>
              </a:rPr>
              <a:t>relascope</a:t>
            </a:r>
          </a:p>
          <a:p>
            <a:r>
              <a:rPr lang="fi-FI" sz="1400" dirty="0" smtClean="0">
                <a:sym typeface="Symbol"/>
              </a:rPr>
              <a:t>- FH = f (species, height, BA);  Pine stands </a:t>
            </a:r>
            <a:r>
              <a:rPr lang="en-US" sz="1400" dirty="0" smtClean="0"/>
              <a:t>FH = 0.4116-0.04275*H^1.5+0.6359*H</a:t>
            </a:r>
            <a:endParaRPr lang="fi-FI" sz="1400" dirty="0" smtClean="0">
              <a:sym typeface="Symbol"/>
            </a:endParaRPr>
          </a:p>
          <a:p>
            <a:pPr>
              <a:buFontTx/>
              <a:buChar char="-"/>
            </a:pPr>
            <a:r>
              <a:rPr lang="fi-FI" sz="1400" dirty="0" smtClean="0">
                <a:sym typeface="Symbol"/>
              </a:rPr>
              <a:t> Results apply to a 2D point (m</a:t>
            </a:r>
            <a:r>
              <a:rPr lang="fi-FI" sz="1400" baseline="30000" dirty="0" smtClean="0">
                <a:sym typeface="Symbol"/>
              </a:rPr>
              <a:t>3</a:t>
            </a:r>
            <a:r>
              <a:rPr lang="fi-FI" sz="1400" dirty="0" smtClean="0">
                <a:sym typeface="Symbol"/>
              </a:rPr>
              <a:t>/ha)</a:t>
            </a:r>
          </a:p>
          <a:p>
            <a:pPr>
              <a:buFontTx/>
              <a:buChar char="-"/>
            </a:pPr>
            <a:r>
              <a:rPr lang="fi-FI" sz="1400" dirty="0" smtClean="0">
                <a:sym typeface="Symbol"/>
              </a:rPr>
              <a:t> Size of trees  Height and diameter observations and models needed</a:t>
            </a:r>
          </a:p>
          <a:p>
            <a:pPr>
              <a:buFontTx/>
              <a:buChar char="-"/>
            </a:pPr>
            <a:r>
              <a:rPr lang="fi-FI" sz="1400" dirty="0" smtClean="0">
                <a:sym typeface="Symbol"/>
              </a:rPr>
              <a:t> quick ’n dirty -method</a:t>
            </a:r>
            <a:endParaRPr lang="fi-FI" sz="1400" dirty="0">
              <a:sym typeface="Symbo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5589240"/>
            <a:ext cx="5688632" cy="116955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fi-FI" sz="1400" b="1" dirty="0" err="1" smtClean="0"/>
              <a:t>Stand_variables</a:t>
            </a:r>
            <a:r>
              <a:rPr lang="fi-FI" sz="1400" b="1" dirty="0" smtClean="0"/>
              <a:t>: </a:t>
            </a:r>
            <a:r>
              <a:rPr lang="fi-FI" sz="1400" dirty="0" err="1" smtClean="0"/>
              <a:t>species</a:t>
            </a:r>
            <a:r>
              <a:rPr lang="fi-FI" sz="1400" dirty="0" smtClean="0"/>
              <a:t> </a:t>
            </a:r>
            <a:r>
              <a:rPr lang="fi-FI" sz="1400" dirty="0" err="1" smtClean="0"/>
              <a:t>proportions</a:t>
            </a:r>
            <a:r>
              <a:rPr lang="fi-FI" sz="1400" dirty="0" smtClean="0"/>
              <a:t> </a:t>
            </a:r>
            <a:r>
              <a:rPr lang="fi-FI" sz="1400" dirty="0" err="1" smtClean="0"/>
              <a:t>by</a:t>
            </a:r>
            <a:r>
              <a:rPr lang="fi-FI" sz="1400" dirty="0" smtClean="0"/>
              <a:t> X, </a:t>
            </a:r>
            <a:r>
              <a:rPr lang="fi-FI" sz="1400" dirty="0" err="1" smtClean="0"/>
              <a:t>site</a:t>
            </a:r>
            <a:r>
              <a:rPr lang="fi-FI" sz="1400" dirty="0" smtClean="0"/>
              <a:t> </a:t>
            </a:r>
            <a:r>
              <a:rPr lang="fi-FI" sz="1400" dirty="0" err="1" smtClean="0"/>
              <a:t>class</a:t>
            </a:r>
            <a:r>
              <a:rPr lang="fi-FI" sz="1400" dirty="0" smtClean="0"/>
              <a:t>, </a:t>
            </a:r>
            <a:r>
              <a:rPr lang="fi-FI" sz="1400" dirty="0" err="1" smtClean="0"/>
              <a:t>D</a:t>
            </a:r>
            <a:r>
              <a:rPr lang="fi-FI" sz="1400" baseline="-25000" dirty="0" err="1" smtClean="0"/>
              <a:t>gm</a:t>
            </a:r>
            <a:r>
              <a:rPr lang="fi-FI" sz="1400" dirty="0" smtClean="0"/>
              <a:t>, D, G (BA), ’</a:t>
            </a:r>
            <a:r>
              <a:rPr lang="fi-FI" sz="1400" dirty="0" err="1" smtClean="0"/>
              <a:t>density’,H</a:t>
            </a:r>
            <a:r>
              <a:rPr lang="fi-FI" sz="1400" baseline="-25000" dirty="0" err="1" smtClean="0"/>
              <a:t>L</a:t>
            </a:r>
            <a:r>
              <a:rPr lang="fi-FI" sz="1400" dirty="0" smtClean="0"/>
              <a:t>, </a:t>
            </a:r>
            <a:r>
              <a:rPr lang="fi-FI" sz="1400" dirty="0" err="1" smtClean="0"/>
              <a:t>H</a:t>
            </a:r>
            <a:r>
              <a:rPr lang="fi-FI" sz="1400" baseline="-25000" dirty="0" err="1" smtClean="0"/>
              <a:t>dom</a:t>
            </a:r>
            <a:r>
              <a:rPr lang="fi-FI" sz="1400" dirty="0" smtClean="0"/>
              <a:t>, </a:t>
            </a:r>
            <a:r>
              <a:rPr lang="fi-FI" sz="1400" dirty="0" err="1" smtClean="0"/>
              <a:t>age(s</a:t>
            </a:r>
            <a:r>
              <a:rPr lang="fi-FI" sz="1400" dirty="0" smtClean="0"/>
              <a:t>), </a:t>
            </a:r>
            <a:r>
              <a:rPr lang="fi-FI" sz="1400" dirty="0" err="1" smtClean="0"/>
              <a:t>treatment</a:t>
            </a:r>
            <a:r>
              <a:rPr lang="fi-FI" sz="1400" dirty="0" smtClean="0"/>
              <a:t> </a:t>
            </a:r>
            <a:r>
              <a:rPr lang="fi-FI" sz="1400" dirty="0" err="1" smtClean="0"/>
              <a:t>proposals</a:t>
            </a:r>
            <a:r>
              <a:rPr lang="fi-FI" sz="1400" dirty="0" smtClean="0"/>
              <a:t>, </a:t>
            </a:r>
            <a:r>
              <a:rPr lang="fi-FI" sz="1400" dirty="0" err="1" smtClean="0"/>
              <a:t>soil</a:t>
            </a:r>
            <a:r>
              <a:rPr lang="fi-FI" sz="1400" dirty="0"/>
              <a:t> </a:t>
            </a:r>
            <a:r>
              <a:rPr lang="fi-FI" sz="1400" dirty="0" err="1" smtClean="0"/>
              <a:t>type</a:t>
            </a:r>
            <a:r>
              <a:rPr lang="fi-FI" sz="1400" dirty="0" smtClean="0"/>
              <a:t>, etc.</a:t>
            </a:r>
          </a:p>
          <a:p>
            <a:r>
              <a:rPr lang="fi-FI" sz="1400" b="1" dirty="0" smtClean="0"/>
              <a:t/>
            </a:r>
            <a:br>
              <a:rPr lang="fi-FI" sz="1400" b="1" dirty="0" smtClean="0"/>
            </a:br>
            <a:r>
              <a:rPr lang="fi-FI" sz="1400" b="1" dirty="0" err="1" smtClean="0"/>
              <a:t>Stand_models</a:t>
            </a:r>
            <a:r>
              <a:rPr lang="fi-FI" sz="1400" b="1" dirty="0" smtClean="0"/>
              <a:t>:</a:t>
            </a:r>
            <a:r>
              <a:rPr lang="fi-FI" sz="1400" dirty="0" smtClean="0"/>
              <a:t> </a:t>
            </a:r>
            <a:r>
              <a:rPr lang="fi-FI" sz="1400" dirty="0" err="1" smtClean="0"/>
              <a:t>FH-functions</a:t>
            </a:r>
            <a:r>
              <a:rPr lang="fi-FI" sz="1400" dirty="0" smtClean="0"/>
              <a:t> (</a:t>
            </a:r>
            <a:r>
              <a:rPr lang="fi-FI" sz="1400" dirty="0" err="1" smtClean="0"/>
              <a:t>relascope</a:t>
            </a:r>
            <a:r>
              <a:rPr lang="fi-FI" sz="1400" dirty="0" smtClean="0"/>
              <a:t> </a:t>
            </a:r>
            <a:r>
              <a:rPr lang="fi-FI" sz="1400" dirty="0" err="1" smtClean="0"/>
              <a:t>tables</a:t>
            </a:r>
            <a:r>
              <a:rPr lang="fi-FI" sz="1400" dirty="0" smtClean="0"/>
              <a:t>), </a:t>
            </a:r>
            <a:r>
              <a:rPr lang="fi-FI" sz="1400" dirty="0" err="1" smtClean="0"/>
              <a:t>diameter</a:t>
            </a:r>
            <a:r>
              <a:rPr lang="fi-FI" sz="1400" dirty="0" smtClean="0"/>
              <a:t> </a:t>
            </a:r>
            <a:r>
              <a:rPr lang="fi-FI" sz="1400" dirty="0" err="1" smtClean="0"/>
              <a:t>distribution</a:t>
            </a:r>
            <a:r>
              <a:rPr lang="fi-FI" sz="1400" dirty="0" smtClean="0"/>
              <a:t> </a:t>
            </a:r>
            <a:r>
              <a:rPr lang="fi-FI" sz="1400" dirty="0" err="1" smtClean="0"/>
              <a:t>models</a:t>
            </a:r>
            <a:r>
              <a:rPr lang="fi-FI" sz="1400" dirty="0" smtClean="0"/>
              <a:t>, </a:t>
            </a:r>
            <a:r>
              <a:rPr lang="fi-FI" sz="1400" dirty="0" err="1" smtClean="0"/>
              <a:t>height</a:t>
            </a:r>
            <a:r>
              <a:rPr lang="fi-FI" sz="1400" dirty="0" smtClean="0"/>
              <a:t> </a:t>
            </a:r>
            <a:r>
              <a:rPr lang="fi-FI" sz="1400" dirty="0" err="1" smtClean="0"/>
              <a:t>models</a:t>
            </a:r>
            <a:r>
              <a:rPr lang="fi-FI" sz="1400" dirty="0" smtClean="0"/>
              <a:t>, </a:t>
            </a:r>
            <a:r>
              <a:rPr lang="fi-FI" sz="1400" dirty="0" err="1" smtClean="0"/>
              <a:t>timber</a:t>
            </a:r>
            <a:r>
              <a:rPr lang="fi-FI" sz="1400" dirty="0" smtClean="0"/>
              <a:t> </a:t>
            </a:r>
            <a:r>
              <a:rPr lang="fi-FI" sz="1400" dirty="0" err="1" smtClean="0"/>
              <a:t>sortiment</a:t>
            </a:r>
            <a:r>
              <a:rPr lang="fi-FI" sz="1400" dirty="0" smtClean="0"/>
              <a:t> </a:t>
            </a:r>
            <a:r>
              <a:rPr lang="fi-FI" sz="1400" dirty="0" err="1" smtClean="0"/>
              <a:t>models</a:t>
            </a:r>
            <a:r>
              <a:rPr lang="fi-FI" sz="1400" dirty="0" smtClean="0"/>
              <a:t>, </a:t>
            </a:r>
            <a:r>
              <a:rPr lang="fi-FI" sz="1400" dirty="0" err="1" smtClean="0"/>
              <a:t>growth</a:t>
            </a:r>
            <a:r>
              <a:rPr lang="fi-FI" sz="1400" dirty="0" smtClean="0"/>
              <a:t> </a:t>
            </a:r>
            <a:r>
              <a:rPr lang="fi-FI" sz="1400" dirty="0" err="1" smtClean="0"/>
              <a:t>models</a:t>
            </a:r>
            <a:r>
              <a:rPr lang="fi-FI" sz="1400" dirty="0" smtClean="0"/>
              <a:t>,… </a:t>
            </a:r>
            <a:endParaRPr lang="fi-FI" sz="1400" dirty="0"/>
          </a:p>
        </p:txBody>
      </p:sp>
      <p:pic>
        <p:nvPicPr>
          <p:cNvPr id="5" name="Picture 4" descr="g_metsik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25552"/>
            <a:ext cx="1991389" cy="18237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581128"/>
            <a:ext cx="1936786" cy="1827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hut.fi/~korpela/PUUKARTT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88640"/>
            <a:ext cx="1827817" cy="2451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996952"/>
            <a:ext cx="1728192" cy="73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980728"/>
            <a:ext cx="1364091" cy="89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0435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6" y="332656"/>
            <a:ext cx="71825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009900"/>
                </a:solidFill>
              </a:rPr>
              <a:t>BY REMOTE SENSING</a:t>
            </a:r>
            <a:r>
              <a:rPr lang="fi-FI" dirty="0">
                <a:solidFill>
                  <a:srgbClr val="009900"/>
                </a:solidFill>
              </a:rPr>
              <a:t>  A and B have </a:t>
            </a:r>
            <a:r>
              <a:rPr lang="en-US" dirty="0" smtClean="0">
                <a:solidFill>
                  <a:srgbClr val="009900"/>
                </a:solidFill>
              </a:rPr>
              <a:t>’counterparts</a:t>
            </a:r>
            <a:r>
              <a:rPr lang="fi-FI" dirty="0" smtClean="0">
                <a:solidFill>
                  <a:srgbClr val="009900"/>
                </a:solidFill>
              </a:rPr>
              <a:t>’</a:t>
            </a:r>
            <a:endParaRPr lang="fi-FI" dirty="0">
              <a:solidFill>
                <a:srgbClr val="009900"/>
              </a:solidFill>
            </a:endParaRPr>
          </a:p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			</a:t>
            </a:r>
            <a:r>
              <a:rPr lang="fi-FI" b="1" dirty="0" smtClean="0">
                <a:solidFill>
                  <a:srgbClr val="0070C0"/>
                </a:solidFill>
                <a:sym typeface="Symbol"/>
              </a:rPr>
              <a:t>A) Forest ==  Trees 	</a:t>
            </a:r>
            <a:br>
              <a:rPr lang="fi-FI" b="1" dirty="0" smtClean="0">
                <a:solidFill>
                  <a:srgbClr val="0070C0"/>
                </a:solidFill>
                <a:sym typeface="Symbol"/>
              </a:rPr>
            </a:br>
            <a:r>
              <a:rPr lang="fi-FI" b="1" dirty="0" smtClean="0">
                <a:solidFill>
                  <a:srgbClr val="0070C0"/>
                </a:solidFill>
                <a:sym typeface="Symbol"/>
              </a:rPr>
              <a:t>			</a:t>
            </a:r>
            <a:r>
              <a:rPr lang="fi-FI" b="1" dirty="0" smtClean="0">
                <a:solidFill>
                  <a:srgbClr val="0070C0"/>
                </a:solidFill>
              </a:rPr>
              <a:t> Single-tree remote sensing</a:t>
            </a:r>
          </a:p>
          <a:p>
            <a:endParaRPr lang="fi-FI" dirty="0" smtClean="0"/>
          </a:p>
          <a:p>
            <a:r>
              <a:rPr lang="fi-FI" dirty="0" smtClean="0"/>
              <a:t>			d13 	= </a:t>
            </a:r>
            <a:r>
              <a:rPr lang="fi-FI" i="1" dirty="0" smtClean="0"/>
              <a:t>f</a:t>
            </a:r>
            <a:r>
              <a:rPr lang="fi-FI" i="1" baseline="-25000" dirty="0" smtClean="0"/>
              <a:t>1</a:t>
            </a:r>
            <a:r>
              <a:rPr lang="fi-FI" dirty="0" smtClean="0"/>
              <a:t>(species</a:t>
            </a:r>
            <a:r>
              <a:rPr lang="fi-FI" dirty="0"/>
              <a:t>, height, crown size</a:t>
            </a:r>
            <a:r>
              <a:rPr lang="fi-FI" dirty="0" smtClean="0"/>
              <a:t>)			v 	= </a:t>
            </a:r>
            <a:r>
              <a:rPr lang="fi-FI" i="1" dirty="0" smtClean="0"/>
              <a:t>f</a:t>
            </a:r>
            <a:r>
              <a:rPr lang="fi-FI" i="1" baseline="-25000" dirty="0" smtClean="0"/>
              <a:t>2</a:t>
            </a:r>
            <a:r>
              <a:rPr lang="fi-FI" dirty="0" smtClean="0"/>
              <a:t>(species, height, d13)</a:t>
            </a:r>
          </a:p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			</a:t>
            </a:r>
            <a:r>
              <a:rPr lang="fi-FI" sz="1200" dirty="0" smtClean="0">
                <a:hlinkClick r:id="rId2"/>
              </a:rPr>
              <a:t>http://www.helsinki.fi/~korpela/Hyytiala/Espoonlahti.avi</a:t>
            </a:r>
            <a:endParaRPr lang="fi-FI" sz="1200" dirty="0" smtClean="0"/>
          </a:p>
          <a:p>
            <a:r>
              <a:rPr lang="fi-FI" dirty="0" smtClean="0"/>
              <a:t/>
            </a:r>
            <a:br>
              <a:rPr lang="fi-FI" dirty="0" smtClean="0"/>
            </a:br>
            <a:endParaRPr lang="fi-FI" dirty="0" smtClean="0"/>
          </a:p>
          <a:p>
            <a:r>
              <a:rPr lang="fi-FI" b="1" dirty="0" smtClean="0">
                <a:solidFill>
                  <a:srgbClr val="0070C0"/>
                </a:solidFill>
                <a:sym typeface="Symbol"/>
              </a:rPr>
              <a:t>B) Forest == ’Flux of cylinders’  </a:t>
            </a:r>
            <a:r>
              <a:rPr lang="fi-FI" b="1" dirty="0" smtClean="0">
                <a:solidFill>
                  <a:srgbClr val="0070C0"/>
                </a:solidFill>
              </a:rPr>
              <a:t>Area-based remote sensing  </a:t>
            </a:r>
            <a:br>
              <a:rPr lang="fi-FI" b="1" dirty="0" smtClean="0">
                <a:solidFill>
                  <a:srgbClr val="0070C0"/>
                </a:solidFill>
              </a:rPr>
            </a:br>
            <a:r>
              <a:rPr lang="fi-FI" dirty="0" smtClean="0"/>
              <a:t>Basal area </a:t>
            </a:r>
            <a:r>
              <a:rPr lang="fi-FI" dirty="0">
                <a:sym typeface="Symbol"/>
              </a:rPr>
              <a:t></a:t>
            </a:r>
            <a:r>
              <a:rPr lang="fi-FI" dirty="0"/>
              <a:t> canopy </a:t>
            </a:r>
            <a:r>
              <a:rPr lang="fi-FI" dirty="0" smtClean="0"/>
              <a:t>density</a:t>
            </a:r>
            <a:br>
              <a:rPr lang="fi-FI" dirty="0" smtClean="0"/>
            </a:br>
            <a:endParaRPr lang="fi-FI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89040"/>
            <a:ext cx="444037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83968" y="3717032"/>
            <a:ext cx="4032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Stem volume, m3/ha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76056" y="6453336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Percentage of pulses reaching ground (400 m</a:t>
            </a:r>
            <a:r>
              <a:rPr lang="fi-FI" sz="1200" baseline="30000" dirty="0" smtClean="0"/>
              <a:t>2</a:t>
            </a:r>
            <a:r>
              <a:rPr lang="fi-FI" sz="1200" dirty="0" smtClean="0"/>
              <a:t> plots)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8184" y="407707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Lakkasuo, pristine part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077072"/>
            <a:ext cx="20238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99592" y="6396335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Percentage of pulses absorbed by the canopy (Lakkasuo ombrotrophic parts)</a:t>
            </a: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908720"/>
            <a:ext cx="2232248" cy="215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8699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980728"/>
            <a:ext cx="496855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Contents</a:t>
            </a:r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Some quite historical notes &amp; 3D views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More recent history and background information</a:t>
            </a:r>
            <a:br>
              <a:rPr lang="en-US" dirty="0" smtClean="0"/>
            </a:br>
            <a:r>
              <a:rPr lang="en-US" dirty="0" smtClean="0"/>
              <a:t>   on how we got here, and on how you can </a:t>
            </a:r>
            <a:br>
              <a:rPr lang="en-US" dirty="0" smtClean="0"/>
            </a:br>
            <a:r>
              <a:rPr lang="en-US" dirty="0" smtClean="0"/>
              <a:t>   contribute to research done at our Department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Instructions for a successful campaign in the next </a:t>
            </a:r>
            <a:br>
              <a:rPr lang="en-US" dirty="0" smtClean="0"/>
            </a:br>
            <a:r>
              <a:rPr lang="en-US" dirty="0" smtClean="0"/>
              <a:t>  days to come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21088"/>
            <a:ext cx="27055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221088"/>
            <a:ext cx="2736304" cy="182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221088"/>
            <a:ext cx="2880320" cy="1865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552" y="6076945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Lauri Korhonen 2008 (PhD 2011)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6076945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Vertex transponder 2008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31632" y="6076945"/>
            <a:ext cx="3564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Test flights with National Land Survey and FGI 2009</a:t>
            </a:r>
          </a:p>
        </p:txBody>
      </p:sp>
      <p:pic>
        <p:nvPicPr>
          <p:cNvPr id="9" name="Picture 2" descr="http://www.helsinki.fi/~korpela/Img_76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916832"/>
            <a:ext cx="2883451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99792" y="292494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What will the 2014 data used for...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7544" y="404664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Topical research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7984" y="404664"/>
            <a:ext cx="4573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* Simulation of LiDAR signal from canopies </a:t>
            </a:r>
            <a:r>
              <a:rPr lang="fi-FI" sz="1200" dirty="0" smtClean="0">
                <a:hlinkClick r:id="rId2"/>
              </a:rPr>
              <a:t>http://www.helsinki.fi/~korpela/Liisi/birch_animation.gif</a:t>
            </a:r>
            <a:endParaRPr lang="fi-FI" sz="1200" dirty="0" smtClean="0"/>
          </a:p>
          <a:p>
            <a:endParaRPr lang="fi-FI" dirty="0" smtClean="0"/>
          </a:p>
          <a:p>
            <a:r>
              <a:rPr lang="fi-FI" dirty="0" smtClean="0"/>
              <a:t>* Enhanced tree species classification: a) using so-called waveform features, b) directional reflectance signatures in images, c) Novel geometric and radiometric LiDAR features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52736"/>
            <a:ext cx="4189719" cy="338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348880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581128"/>
            <a:ext cx="4173121" cy="2096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http://www.helsinki.fi/~korpela/Diffuse_ca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564904"/>
            <a:ext cx="1835696" cy="1835697"/>
          </a:xfrm>
          <a:prstGeom prst="rect">
            <a:avLst/>
          </a:prstGeom>
          <a:noFill/>
        </p:spPr>
      </p:pic>
      <p:pic>
        <p:nvPicPr>
          <p:cNvPr id="39942" name="Picture 6" descr="http://www.helsinki.fi/~korpela/Riegl_Waveform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545124"/>
            <a:ext cx="4316760" cy="2158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292494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What next...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39752" y="1484784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Another moment devoted to Hikihelmi</a:t>
            </a:r>
          </a:p>
        </p:txBody>
      </p:sp>
      <p:pic>
        <p:nvPicPr>
          <p:cNvPr id="49154" name="Picture 2" descr="http://www.helsinki.fi/~korpela/dscn5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060848"/>
            <a:ext cx="2736304" cy="2675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37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117693"/>
            <a:ext cx="9145016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dirty="0" smtClean="0">
                <a:solidFill>
                  <a:srgbClr val="009900"/>
                </a:solidFill>
                <a:sym typeface="Symbol"/>
              </a:rPr>
              <a:t>Flow of the Metsikkökoealaharjoitus</a:t>
            </a:r>
          </a:p>
          <a:p>
            <a:r>
              <a:rPr lang="fi-FI" dirty="0" smtClean="0">
                <a:solidFill>
                  <a:srgbClr val="333300"/>
                </a:solidFill>
                <a:sym typeface="Symbol"/>
              </a:rPr>
              <a:t/>
            </a:r>
            <a:br>
              <a:rPr lang="fi-FI" dirty="0" smtClean="0">
                <a:solidFill>
                  <a:srgbClr val="333300"/>
                </a:solidFill>
                <a:sym typeface="Symbol"/>
              </a:rPr>
            </a:br>
            <a:r>
              <a:rPr lang="fi-FI" dirty="0" smtClean="0">
                <a:solidFill>
                  <a:srgbClr val="333300"/>
                </a:solidFill>
                <a:sym typeface="Symbol"/>
              </a:rPr>
              <a:t>0. Lecture and practice in Hyytiälä</a:t>
            </a:r>
          </a:p>
          <a:p>
            <a:r>
              <a:rPr lang="fi-FI" b="1" dirty="0" smtClean="0">
                <a:solidFill>
                  <a:srgbClr val="0070C0"/>
                </a:solidFill>
                <a:sym typeface="Symbol"/>
              </a:rPr>
              <a:t> forest</a:t>
            </a:r>
            <a:r>
              <a:rPr lang="fi-FI" dirty="0" smtClean="0">
                <a:solidFill>
                  <a:srgbClr val="333300"/>
                </a:solidFill>
                <a:sym typeface="Symbol"/>
              </a:rPr>
              <a:t/>
            </a:r>
            <a:br>
              <a:rPr lang="fi-FI" dirty="0" smtClean="0">
                <a:solidFill>
                  <a:srgbClr val="333300"/>
                </a:solidFill>
                <a:sym typeface="Symbol"/>
              </a:rPr>
            </a:br>
            <a:r>
              <a:rPr lang="fi-FI" dirty="0" smtClean="0">
                <a:solidFill>
                  <a:srgbClr val="333300"/>
                </a:solidFill>
                <a:sym typeface="Symbol"/>
              </a:rPr>
              <a:t>1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Getting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to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know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the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large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rectangular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forest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plot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>
                <a:solidFill>
                  <a:srgbClr val="333300"/>
                </a:solidFill>
                <a:sym typeface="Symbol"/>
              </a:rPr>
              <a:t>with Hikihelmi</a:t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 smtClean="0">
                <a:solidFill>
                  <a:srgbClr val="333300"/>
                </a:solidFill>
                <a:sym typeface="Symbol"/>
              </a:rPr>
              <a:t>2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Finding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the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trees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and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attaching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labels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>
                <a:solidFill>
                  <a:srgbClr val="333300"/>
                </a:solidFill>
                <a:sym typeface="Symbol"/>
              </a:rPr>
              <a:t>1.3 m AGL;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stripwise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ordering</a:t>
            </a:r>
            <a:r>
              <a:rPr lang="fi-FI" dirty="0">
                <a:solidFill>
                  <a:srgbClr val="333300"/>
                </a:solidFill>
                <a:sym typeface="Symbol"/>
              </a:rPr>
              <a:t>; in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two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teams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 </a:t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>
                <a:solidFill>
                  <a:srgbClr val="333300"/>
                </a:solidFill>
                <a:sym typeface="Symbol"/>
              </a:rPr>
              <a:t>    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If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needed</a:t>
            </a:r>
            <a:r>
              <a:rPr lang="fi-FI" dirty="0">
                <a:solidFill>
                  <a:srgbClr val="333300"/>
                </a:solidFill>
                <a:sym typeface="Symbol"/>
              </a:rPr>
              <a:t>,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labeling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and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positioning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of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trees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by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means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of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triangulation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</a:t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 smtClean="0">
                <a:solidFill>
                  <a:srgbClr val="333300"/>
                </a:solidFill>
                <a:sym typeface="Symbol"/>
              </a:rPr>
              <a:t>3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 Careful 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tally tree measurements </a:t>
            </a:r>
            <a:r>
              <a:rPr lang="fi-FI" dirty="0">
                <a:solidFill>
                  <a:srgbClr val="333300"/>
                </a:solidFill>
                <a:sym typeface="Symbol"/>
              </a:rPr>
              <a:t>of each existing tree for the five variables:</a:t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>
                <a:solidFill>
                  <a:srgbClr val="333300"/>
                </a:solidFill>
                <a:sym typeface="Symbol"/>
              </a:rPr>
              <a:t>    {Species, Canopy layer, </a:t>
            </a:r>
            <a:r>
              <a:rPr lang="fi-FI" dirty="0" smtClean="0">
                <a:solidFill>
                  <a:srgbClr val="333300"/>
                </a:solidFill>
                <a:sym typeface="Symbol"/>
              </a:rPr>
              <a:t>Timber sortiment </a:t>
            </a:r>
            <a:r>
              <a:rPr lang="fi-FI" dirty="0">
                <a:solidFill>
                  <a:srgbClr val="333300"/>
                </a:solidFill>
                <a:sym typeface="Symbol"/>
              </a:rPr>
              <a:t>potential, </a:t>
            </a:r>
            <a:r>
              <a:rPr lang="fi-FI" b="1" dirty="0">
                <a:solidFill>
                  <a:srgbClr val="C00000"/>
                </a:solidFill>
                <a:sym typeface="Symbol"/>
              </a:rPr>
              <a:t>Crown status</a:t>
            </a:r>
            <a:r>
              <a:rPr lang="fi-FI" dirty="0">
                <a:solidFill>
                  <a:srgbClr val="333300"/>
                </a:solidFill>
                <a:sym typeface="Symbol"/>
              </a:rPr>
              <a:t>, DBH}</a:t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 smtClean="0">
                <a:solidFill>
                  <a:srgbClr val="333300"/>
                </a:solidFill>
                <a:sym typeface="Symbol"/>
              </a:rPr>
              <a:t/>
            </a:r>
            <a:br>
              <a:rPr lang="fi-FI" dirty="0" smtClean="0">
                <a:solidFill>
                  <a:srgbClr val="333300"/>
                </a:solidFill>
                <a:sym typeface="Symbol"/>
              </a:rPr>
            </a:br>
            <a:r>
              <a:rPr lang="fi-FI" b="1" dirty="0" smtClean="0">
                <a:solidFill>
                  <a:srgbClr val="0070C0"/>
                </a:solidFill>
                <a:sym typeface="Symbol"/>
              </a:rPr>
              <a:t> office</a:t>
            </a:r>
            <a:r>
              <a:rPr lang="fi-FI" dirty="0" smtClean="0">
                <a:solidFill>
                  <a:srgbClr val="333300"/>
                </a:solidFill>
                <a:sym typeface="Symbol"/>
              </a:rPr>
              <a:t/>
            </a:r>
            <a:br>
              <a:rPr lang="fi-FI" dirty="0" smtClean="0">
                <a:solidFill>
                  <a:srgbClr val="333300"/>
                </a:solidFill>
                <a:sym typeface="Symbol"/>
              </a:rPr>
            </a:br>
            <a:r>
              <a:rPr lang="fi-FI" dirty="0" smtClean="0">
                <a:solidFill>
                  <a:srgbClr val="333300"/>
                </a:solidFill>
                <a:sym typeface="Symbol"/>
              </a:rPr>
              <a:t>4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Systematic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b="1" dirty="0" err="1" smtClean="0">
                <a:solidFill>
                  <a:srgbClr val="333300"/>
                </a:solidFill>
                <a:sym typeface="Symbol"/>
              </a:rPr>
              <a:t>selection</a:t>
            </a:r>
            <a:r>
              <a:rPr lang="fi-FI" b="1" dirty="0" smtClean="0">
                <a:solidFill>
                  <a:srgbClr val="333300"/>
                </a:solidFill>
                <a:sym typeface="Symbol"/>
              </a:rPr>
              <a:t> 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of ’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sample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trees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’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representative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of the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DBH-distribution</a:t>
            </a:r>
            <a:r>
              <a:rPr lang="fi-FI" dirty="0">
                <a:solidFill>
                  <a:srgbClr val="333300"/>
                </a:solidFill>
                <a:sym typeface="Symbol"/>
              </a:rPr>
              <a:t/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>
                <a:solidFill>
                  <a:srgbClr val="333300"/>
                </a:solidFill>
                <a:sym typeface="Symbol"/>
              </a:rPr>
              <a:t>   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by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species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and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canopy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layers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 Used </a:t>
            </a:r>
            <a:r>
              <a:rPr lang="fi-FI" dirty="0" smtClean="0">
                <a:solidFill>
                  <a:srgbClr val="333300"/>
                </a:solidFill>
                <a:sym typeface="Symbol"/>
              </a:rPr>
              <a:t>later for </a:t>
            </a:r>
            <a:r>
              <a:rPr lang="fi-FI" dirty="0">
                <a:solidFill>
                  <a:srgbClr val="333300"/>
                </a:solidFill>
                <a:sym typeface="Symbol"/>
              </a:rPr>
              <a:t>building functions for the indirect estimation of</a:t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>
                <a:solidFill>
                  <a:srgbClr val="333300"/>
                </a:solidFill>
                <a:sym typeface="Symbol"/>
              </a:rPr>
              <a:t>    </a:t>
            </a:r>
            <a:r>
              <a:rPr lang="fi-FI" dirty="0" smtClean="0">
                <a:solidFill>
                  <a:srgbClr val="333300"/>
                </a:solidFill>
                <a:sym typeface="Symbol"/>
              </a:rPr>
              <a:t>volume, timber volume </a:t>
            </a:r>
            <a:r>
              <a:rPr lang="fi-FI" dirty="0">
                <a:solidFill>
                  <a:srgbClr val="333300"/>
                </a:solidFill>
                <a:sym typeface="Symbol"/>
              </a:rPr>
              <a:t>and past volume growth of trees of particular size and species. </a:t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 smtClean="0">
                <a:solidFill>
                  <a:srgbClr val="333300"/>
                </a:solidFill>
                <a:sym typeface="Symbol"/>
              </a:rPr>
              <a:t/>
            </a:r>
            <a:br>
              <a:rPr lang="fi-FI" dirty="0" smtClean="0">
                <a:solidFill>
                  <a:srgbClr val="333300"/>
                </a:solidFill>
                <a:sym typeface="Symbol"/>
              </a:rPr>
            </a:br>
            <a:r>
              <a:rPr lang="fi-FI" b="1" dirty="0" smtClean="0">
                <a:solidFill>
                  <a:srgbClr val="0070C0"/>
                </a:solidFill>
                <a:sym typeface="Symbol"/>
              </a:rPr>
              <a:t> </a:t>
            </a:r>
            <a:r>
              <a:rPr lang="fi-FI" b="1" dirty="0" err="1">
                <a:solidFill>
                  <a:srgbClr val="0070C0"/>
                </a:solidFill>
                <a:sym typeface="Symbol"/>
              </a:rPr>
              <a:t>forest</a:t>
            </a:r>
            <a:r>
              <a:rPr lang="fi-FI" dirty="0">
                <a:solidFill>
                  <a:srgbClr val="333300"/>
                </a:solidFill>
                <a:sym typeface="Symbol"/>
              </a:rPr>
              <a:t/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 smtClean="0">
                <a:solidFill>
                  <a:srgbClr val="333300"/>
                </a:solidFill>
                <a:sym typeface="Symbol"/>
              </a:rPr>
              <a:t>5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Very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careful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sample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tree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b="1" dirty="0" err="1">
                <a:solidFill>
                  <a:srgbClr val="333300"/>
                </a:solidFill>
                <a:sym typeface="Symbol"/>
              </a:rPr>
              <a:t>measurements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>
                <a:solidFill>
                  <a:srgbClr val="333300"/>
                </a:solidFill>
                <a:sym typeface="Symbol"/>
              </a:rPr>
              <a:t>on </a:t>
            </a:r>
            <a:r>
              <a:rPr lang="fi-FI" b="1" dirty="0" err="1">
                <a:solidFill>
                  <a:srgbClr val="C00000"/>
                </a:solidFill>
                <a:sym typeface="Symbol"/>
              </a:rPr>
              <a:t>height</a:t>
            </a:r>
            <a:r>
              <a:rPr lang="fi-FI" b="1" dirty="0">
                <a:solidFill>
                  <a:srgbClr val="C00000"/>
                </a:solidFill>
                <a:sym typeface="Symbol"/>
              </a:rPr>
              <a:t>, </a:t>
            </a:r>
            <a:r>
              <a:rPr lang="fi-FI" b="1" dirty="0" err="1">
                <a:solidFill>
                  <a:srgbClr val="C00000"/>
                </a:solidFill>
                <a:sym typeface="Symbol"/>
              </a:rPr>
              <a:t>height</a:t>
            </a:r>
            <a:r>
              <a:rPr lang="fi-FI" b="1" dirty="0">
                <a:solidFill>
                  <a:srgbClr val="C00000"/>
                </a:solidFill>
                <a:sym typeface="Symbol"/>
              </a:rPr>
              <a:t> of the </a:t>
            </a:r>
            <a:r>
              <a:rPr lang="fi-FI" b="1" dirty="0" err="1">
                <a:solidFill>
                  <a:srgbClr val="C00000"/>
                </a:solidFill>
                <a:sym typeface="Symbol"/>
              </a:rPr>
              <a:t>lowest</a:t>
            </a:r>
            <a:r>
              <a:rPr lang="fi-FI" b="1" dirty="0">
                <a:solidFill>
                  <a:srgbClr val="C00000"/>
                </a:solidFill>
                <a:sym typeface="Symbol"/>
              </a:rPr>
              <a:t> </a:t>
            </a:r>
            <a:r>
              <a:rPr lang="fi-FI" b="1" dirty="0" err="1">
                <a:solidFill>
                  <a:srgbClr val="C00000"/>
                </a:solidFill>
                <a:sym typeface="Symbol"/>
              </a:rPr>
              <a:t>living</a:t>
            </a:r>
            <a:r>
              <a:rPr lang="fi-FI" b="1" dirty="0">
                <a:solidFill>
                  <a:srgbClr val="C00000"/>
                </a:solidFill>
                <a:sym typeface="Symbol"/>
              </a:rPr>
              <a:t> </a:t>
            </a:r>
            <a:r>
              <a:rPr lang="fi-FI" b="1" dirty="0" err="1">
                <a:solidFill>
                  <a:srgbClr val="C00000"/>
                </a:solidFill>
                <a:sym typeface="Symbol"/>
              </a:rPr>
              <a:t>branch</a:t>
            </a:r>
            <a:r>
              <a:rPr lang="fi-FI" dirty="0">
                <a:solidFill>
                  <a:srgbClr val="333300"/>
                </a:solidFill>
                <a:sym typeface="Symbol"/>
              </a:rPr>
              <a:t>,</a:t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>
                <a:solidFill>
                  <a:srgbClr val="333300"/>
                </a:solidFill>
                <a:sym typeface="Symbol"/>
              </a:rPr>
              <a:t>    and the 6-meter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diameter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 A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subset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of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trees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is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measured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for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variables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needed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in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growth</a:t>
            </a:r>
            <a:r>
              <a:rPr lang="fi-FI" dirty="0">
                <a:solidFill>
                  <a:srgbClr val="333300"/>
                </a:solidFill>
                <a:sym typeface="Symbol"/>
              </a:rPr>
              <a:t/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>
                <a:solidFill>
                  <a:srgbClr val="333300"/>
                </a:solidFill>
                <a:sym typeface="Symbol"/>
              </a:rPr>
              <a:t>   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estimation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</a:t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 smtClean="0">
                <a:solidFill>
                  <a:srgbClr val="333300"/>
                </a:solidFill>
                <a:sym typeface="Symbol"/>
              </a:rPr>
              <a:t>6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 Measuring the </a:t>
            </a:r>
            <a:r>
              <a:rPr lang="fi-FI" dirty="0" smtClean="0">
                <a:solidFill>
                  <a:srgbClr val="333300"/>
                </a:solidFill>
                <a:sym typeface="Symbol"/>
              </a:rPr>
              <a:t>trees of interest using </a:t>
            </a:r>
            <a:r>
              <a:rPr lang="fi-FI" dirty="0">
                <a:solidFill>
                  <a:srgbClr val="333300"/>
                </a:solidFill>
                <a:sym typeface="Symbol"/>
              </a:rPr>
              <a:t>an 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angle cauge </a:t>
            </a:r>
            <a:r>
              <a:rPr lang="fi-FI" dirty="0" smtClean="0">
                <a:solidFill>
                  <a:srgbClr val="333300"/>
                </a:solidFill>
                <a:sym typeface="Symbol"/>
              </a:rPr>
              <a:t>and </a:t>
            </a:r>
            <a:r>
              <a:rPr lang="fi-FI" dirty="0">
                <a:solidFill>
                  <a:srgbClr val="333300"/>
                </a:solidFill>
                <a:sym typeface="Symbol"/>
              </a:rPr>
              <a:t>a </a:t>
            </a:r>
            <a:r>
              <a:rPr lang="fi-FI" b="1" dirty="0">
                <a:solidFill>
                  <a:srgbClr val="333300"/>
                </a:solidFill>
                <a:sym typeface="Symbol"/>
              </a:rPr>
              <a:t>circular </a:t>
            </a:r>
            <a:r>
              <a:rPr lang="fi-FI" b="1" dirty="0" smtClean="0">
                <a:solidFill>
                  <a:srgbClr val="333300"/>
                </a:solidFill>
                <a:sym typeface="Symbol"/>
              </a:rPr>
              <a:t>delineation</a:t>
            </a:r>
            <a:r>
              <a:rPr lang="fi-FI" dirty="0">
                <a:solidFill>
                  <a:srgbClr val="333300"/>
                </a:solidFill>
                <a:sym typeface="Symbol"/>
              </a:rPr>
              <a:t/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 smtClean="0">
                <a:solidFill>
                  <a:srgbClr val="333300"/>
                </a:solidFill>
                <a:sym typeface="Symbol"/>
              </a:rPr>
              <a:t/>
            </a:r>
            <a:br>
              <a:rPr lang="fi-FI" dirty="0" smtClean="0">
                <a:solidFill>
                  <a:srgbClr val="333300"/>
                </a:solidFill>
                <a:sym typeface="Symbol"/>
              </a:rPr>
            </a:br>
            <a:r>
              <a:rPr lang="fi-FI" dirty="0" smtClean="0">
                <a:solidFill>
                  <a:srgbClr val="0070C0"/>
                </a:solidFill>
                <a:sym typeface="Symbol"/>
              </a:rPr>
              <a:t> </a:t>
            </a:r>
            <a:r>
              <a:rPr lang="fi-FI" b="1" dirty="0" smtClean="0">
                <a:solidFill>
                  <a:srgbClr val="0070C0"/>
                </a:solidFill>
                <a:sym typeface="Symbol"/>
              </a:rPr>
              <a:t>office,</a:t>
            </a:r>
            <a:r>
              <a:rPr lang="fi-FI" dirty="0" smtClean="0">
                <a:solidFill>
                  <a:srgbClr val="0070C0"/>
                </a:solidFill>
                <a:sym typeface="Symbol"/>
              </a:rPr>
              <a:t> </a:t>
            </a:r>
            <a:r>
              <a:rPr lang="fi-FI" b="1" dirty="0" smtClean="0">
                <a:solidFill>
                  <a:srgbClr val="0070C0"/>
                </a:solidFill>
                <a:sym typeface="Symbol"/>
              </a:rPr>
              <a:t>data delivery </a:t>
            </a:r>
            <a:r>
              <a:rPr lang="fi-FI" dirty="0" smtClean="0">
                <a:solidFill>
                  <a:srgbClr val="0070C0"/>
                </a:solidFill>
                <a:sym typeface="Symbol"/>
              </a:rPr>
              <a:t>(paper sheets, 1:1 with xlsx-file of the plot), permission to continue</a:t>
            </a:r>
            <a:br>
              <a:rPr lang="fi-FI" dirty="0" smtClean="0">
                <a:solidFill>
                  <a:srgbClr val="0070C0"/>
                </a:solidFill>
                <a:sym typeface="Symbol"/>
              </a:rPr>
            </a:br>
            <a:r>
              <a:rPr lang="fi-FI" dirty="0" smtClean="0">
                <a:solidFill>
                  <a:srgbClr val="333300"/>
                </a:solidFill>
                <a:sym typeface="Symbol"/>
              </a:rPr>
              <a:t>7</a:t>
            </a:r>
            <a:r>
              <a:rPr lang="fi-FI" dirty="0">
                <a:solidFill>
                  <a:srgbClr val="333300"/>
                </a:solidFill>
                <a:sym typeface="Symbol"/>
              </a:rPr>
              <a:t>.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Generalizing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the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results</a:t>
            </a:r>
            <a:r>
              <a:rPr lang="fi-FI" dirty="0">
                <a:solidFill>
                  <a:srgbClr val="333300"/>
                </a:solidFill>
                <a:sym typeface="Symbol"/>
              </a:rPr>
              <a:t>,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using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sample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tree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information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into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estimates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of the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stand</a:t>
            </a:r>
            <a:r>
              <a:rPr lang="fi-FI" dirty="0">
                <a:solidFill>
                  <a:srgbClr val="333300"/>
                </a:solidFill>
                <a:sym typeface="Symbol"/>
              </a:rPr>
              <a:t/>
            </a:r>
            <a:br>
              <a:rPr lang="fi-FI" dirty="0">
                <a:solidFill>
                  <a:srgbClr val="333300"/>
                </a:solidFill>
                <a:sym typeface="Symbol"/>
              </a:rPr>
            </a:br>
            <a:r>
              <a:rPr lang="fi-FI" dirty="0">
                <a:solidFill>
                  <a:srgbClr val="333300"/>
                </a:solidFill>
                <a:sym typeface="Symbol"/>
              </a:rPr>
              <a:t>   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volume</a:t>
            </a:r>
            <a:r>
              <a:rPr lang="fi-FI" dirty="0">
                <a:solidFill>
                  <a:srgbClr val="333300"/>
                </a:solidFill>
                <a:sym typeface="Symbol"/>
              </a:rPr>
              <a:t>,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timber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sortiments</a:t>
            </a:r>
            <a:r>
              <a:rPr lang="fi-FI" dirty="0">
                <a:solidFill>
                  <a:srgbClr val="333300"/>
                </a:solidFill>
                <a:sym typeface="Symbol"/>
              </a:rPr>
              <a:t>,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value</a:t>
            </a:r>
            <a:r>
              <a:rPr lang="fi-FI" dirty="0">
                <a:solidFill>
                  <a:srgbClr val="333300"/>
                </a:solidFill>
                <a:sym typeface="Symbol"/>
              </a:rPr>
              <a:t>, </a:t>
            </a:r>
            <a:r>
              <a:rPr lang="fi-FI" dirty="0" err="1">
                <a:solidFill>
                  <a:srgbClr val="333300"/>
                </a:solidFill>
                <a:sym typeface="Symbol"/>
              </a:rPr>
              <a:t>growth</a:t>
            </a:r>
            <a:r>
              <a:rPr lang="fi-FI" dirty="0">
                <a:solidFill>
                  <a:srgbClr val="333300"/>
                </a:solidFill>
                <a:sym typeface="Symbol"/>
              </a:rPr>
              <a:t> etc. </a:t>
            </a:r>
          </a:p>
        </p:txBody>
      </p:sp>
    </p:spTree>
    <p:extLst>
      <p:ext uri="{BB962C8B-B14F-4D97-AF65-F5344CB8AC3E}">
        <p14:creationId xmlns="" xmlns:p14="http://schemas.microsoft.com/office/powerpoint/2010/main" val="31950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836712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dirty="0" smtClean="0">
                <a:solidFill>
                  <a:srgbClr val="008000"/>
                </a:solidFill>
              </a:rPr>
              <a:t>”MITÄ?, OHO ja HUPSISTA!”	---  On accurate work </a:t>
            </a:r>
            <a:r>
              <a:rPr lang="fi-FI" b="1" dirty="0" smtClean="0">
                <a:solidFill>
                  <a:srgbClr val="333300"/>
                </a:solidFill>
              </a:rPr>
              <a:t/>
            </a:r>
            <a:br>
              <a:rPr lang="fi-FI" b="1" dirty="0" smtClean="0">
                <a:solidFill>
                  <a:srgbClr val="333300"/>
                </a:solidFill>
              </a:rPr>
            </a:br>
            <a:endParaRPr lang="fi-FI" b="1" dirty="0" smtClean="0">
              <a:solidFill>
                <a:srgbClr val="333300"/>
              </a:solidFill>
            </a:endParaRPr>
          </a:p>
          <a:p>
            <a:r>
              <a:rPr lang="fi-FI" b="1" i="1" dirty="0" smtClean="0">
                <a:solidFill>
                  <a:srgbClr val="333300"/>
                </a:solidFill>
              </a:rPr>
              <a:t>’Evidence from observations’</a:t>
            </a:r>
          </a:p>
          <a:p>
            <a:endParaRPr lang="fi-FI" dirty="0" smtClean="0">
              <a:solidFill>
                <a:srgbClr val="333300"/>
              </a:solidFill>
            </a:endParaRPr>
          </a:p>
          <a:p>
            <a:endParaRPr lang="fi-FI" dirty="0">
              <a:solidFill>
                <a:srgbClr val="3333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i-FI" b="1" dirty="0" smtClean="0">
                <a:solidFill>
                  <a:srgbClr val="333300"/>
                </a:solidFill>
              </a:rPr>
              <a:t>Labeling</a:t>
            </a:r>
            <a:r>
              <a:rPr lang="fi-FI" dirty="0">
                <a:solidFill>
                  <a:srgbClr val="333300"/>
                </a:solidFill>
              </a:rPr>
              <a:t>:</a:t>
            </a:r>
            <a:r>
              <a:rPr lang="fi-FI" dirty="0" smtClean="0">
                <a:solidFill>
                  <a:srgbClr val="333300"/>
                </a:solidFill>
              </a:rPr>
              <a:t> Built-in error control</a:t>
            </a:r>
            <a:br>
              <a:rPr lang="fi-FI" dirty="0" smtClean="0">
                <a:solidFill>
                  <a:srgbClr val="333300"/>
                </a:solidFill>
              </a:rPr>
            </a:br>
            <a:endParaRPr lang="fi-FI" dirty="0" smtClean="0">
              <a:solidFill>
                <a:srgbClr val="3333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i-FI" b="1" dirty="0" smtClean="0">
                <a:solidFill>
                  <a:srgbClr val="333300"/>
                </a:solidFill>
              </a:rPr>
              <a:t>Tallying</a:t>
            </a:r>
            <a:r>
              <a:rPr lang="fi-FI" b="1" dirty="0">
                <a:solidFill>
                  <a:srgbClr val="333300"/>
                </a:solidFill>
              </a:rPr>
              <a:t>:</a:t>
            </a:r>
            <a:r>
              <a:rPr lang="fi-FI" dirty="0" smtClean="0">
                <a:solidFill>
                  <a:srgbClr val="333300"/>
                </a:solidFill>
              </a:rPr>
              <a:t> Communication, documenting and data typing errors;</a:t>
            </a:r>
            <a:br>
              <a:rPr lang="fi-FI" dirty="0" smtClean="0">
                <a:solidFill>
                  <a:srgbClr val="333300"/>
                </a:solidFill>
              </a:rPr>
            </a:br>
            <a:r>
              <a:rPr lang="fi-FI" dirty="0" smtClean="0">
                <a:solidFill>
                  <a:srgbClr val="333300"/>
                </a:solidFill>
              </a:rPr>
              <a:t>Q/C against old data; Watch out for odd caliper scales; 1.3 m height</a:t>
            </a:r>
          </a:p>
          <a:p>
            <a:pPr marL="285750" indent="-285750">
              <a:buFont typeface="Arial" charset="0"/>
              <a:buChar char="•"/>
            </a:pPr>
            <a:endParaRPr lang="fi-FI" dirty="0">
              <a:solidFill>
                <a:srgbClr val="3333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i-FI" b="1" dirty="0" smtClean="0">
                <a:solidFill>
                  <a:srgbClr val="333300"/>
                </a:solidFill>
              </a:rPr>
              <a:t>SampleTree measurements</a:t>
            </a:r>
            <a:r>
              <a:rPr lang="fi-FI" dirty="0" smtClean="0">
                <a:solidFill>
                  <a:srgbClr val="333300"/>
                </a:solidFill>
              </a:rPr>
              <a:t>: Communication, gross errors such as reading the wrong hypsometer scale, adding when supposed to substract, 6m caliper at wrong height</a:t>
            </a:r>
            <a:r>
              <a:rPr lang="fi-FI" dirty="0">
                <a:solidFill>
                  <a:srgbClr val="333300"/>
                </a:solidFill>
              </a:rPr>
              <a:t> </a:t>
            </a:r>
            <a:r>
              <a:rPr lang="fi-FI" dirty="0" smtClean="0">
                <a:solidFill>
                  <a:srgbClr val="333300"/>
                </a:solidFill>
              </a:rPr>
              <a:t>or recording i</a:t>
            </a:r>
            <a:r>
              <a:rPr lang="fi-FI" baseline="-25000" dirty="0" smtClean="0">
                <a:solidFill>
                  <a:srgbClr val="333300"/>
                </a:solidFill>
              </a:rPr>
              <a:t>r</a:t>
            </a:r>
            <a:r>
              <a:rPr lang="fi-FI" dirty="0" smtClean="0">
                <a:solidFill>
                  <a:srgbClr val="333300"/>
                </a:solidFill>
              </a:rPr>
              <a:t> for i</a:t>
            </a:r>
            <a:r>
              <a:rPr lang="fi-FI" baseline="-25000" dirty="0" smtClean="0">
                <a:solidFill>
                  <a:srgbClr val="333300"/>
                </a:solidFill>
              </a:rPr>
              <a:t>d</a:t>
            </a:r>
            <a:r>
              <a:rPr lang="fi-FI" dirty="0" smtClean="0">
                <a:solidFill>
                  <a:srgbClr val="333300"/>
                </a:solidFill>
              </a:rPr>
              <a:t>, or B for 2xB. Recording wrong units.    </a:t>
            </a:r>
          </a:p>
          <a:p>
            <a:pPr marL="285750" indent="-285750"/>
            <a:endParaRPr lang="fi-FI" dirty="0" smtClean="0">
              <a:solidFill>
                <a:srgbClr val="3333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fi-FI" b="1" dirty="0" smtClean="0">
                <a:solidFill>
                  <a:srgbClr val="333300"/>
                </a:solidFill>
              </a:rPr>
              <a:t>How to </a:t>
            </a:r>
            <a:r>
              <a:rPr lang="fi-FI" b="1" dirty="0" err="1" smtClean="0">
                <a:solidFill>
                  <a:srgbClr val="333300"/>
                </a:solidFill>
              </a:rPr>
              <a:t>control</a:t>
            </a:r>
            <a:r>
              <a:rPr lang="fi-FI" b="1" dirty="0" smtClean="0">
                <a:solidFill>
                  <a:srgbClr val="333300"/>
                </a:solidFill>
              </a:rPr>
              <a:t>? </a:t>
            </a:r>
            <a:r>
              <a:rPr lang="fi-FI" dirty="0" smtClean="0">
                <a:solidFill>
                  <a:srgbClr val="333300"/>
                </a:solidFill>
              </a:rPr>
              <a:t>Re-measured sample </a:t>
            </a:r>
            <a:r>
              <a:rPr lang="fi-FI" dirty="0" smtClean="0">
                <a:solidFill>
                  <a:srgbClr val="333300"/>
                </a:solidFill>
                <a:sym typeface="Symbol"/>
              </a:rPr>
              <a:t></a:t>
            </a:r>
            <a:r>
              <a:rPr lang="fi-FI" dirty="0" smtClean="0">
                <a:solidFill>
                  <a:srgbClr val="333300"/>
                </a:solidFill>
              </a:rPr>
              <a:t> deviations, their mean and dispersion are informative of systematic (bias) and random errors.  Logical reasoning for known dependencies and thinking of a reasonable range of values. </a:t>
            </a:r>
            <a:endParaRPr lang="fi-FI" b="1" dirty="0" smtClean="0">
              <a:solidFill>
                <a:srgbClr val="333300"/>
              </a:solidFill>
              <a:sym typeface="Symbo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34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979712" y="1988840"/>
            <a:ext cx="51845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Devote yourself to reading Hikihelmi</a:t>
            </a:r>
          </a:p>
        </p:txBody>
      </p:sp>
      <p:pic>
        <p:nvPicPr>
          <p:cNvPr id="4" name="Picture 2" descr="http://www.helsinki.fi/~korpela/Dsc_3728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36912"/>
            <a:ext cx="2994962" cy="1990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37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392488" cy="637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1075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099301" cy="505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44008" y="620688"/>
            <a:ext cx="3960440" cy="3888432"/>
          </a:xfrm>
          <a:prstGeom prst="rect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869160"/>
            <a:ext cx="2109986" cy="143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139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2"/>
            <a:ext cx="741682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rgbClr val="008000"/>
                </a:solidFill>
              </a:rPr>
              <a:t>LATVUSLUOKITUS</a:t>
            </a:r>
          </a:p>
          <a:p>
            <a:endParaRPr lang="fi-FI" dirty="0"/>
          </a:p>
          <a:p>
            <a:r>
              <a:rPr lang="fi-FI" b="1" dirty="0" smtClean="0"/>
              <a:t>11</a:t>
            </a:r>
            <a:r>
              <a:rPr lang="fi-FI" dirty="0" smtClean="0"/>
              <a:t> Jos puusto on hoidettua ja terve; ”</a:t>
            </a:r>
            <a:r>
              <a:rPr lang="fi-FI" b="1" dirty="0" smtClean="0"/>
              <a:t>normaali</a:t>
            </a:r>
            <a:r>
              <a:rPr lang="fi-FI" dirty="0" smtClean="0"/>
              <a:t>” latvustyyppi vallitsee.</a:t>
            </a:r>
            <a:br>
              <a:rPr lang="fi-FI" dirty="0" smtClean="0"/>
            </a:br>
            <a:endParaRPr lang="fi-FI" dirty="0" smtClean="0"/>
          </a:p>
          <a:p>
            <a:r>
              <a:rPr lang="fi-FI" b="1" dirty="0" smtClean="0"/>
              <a:t>LISÄMÄÄREET</a:t>
            </a:r>
            <a:br>
              <a:rPr lang="fi-FI" b="1" dirty="0" smtClean="0"/>
            </a:br>
            <a:endParaRPr lang="fi-FI" b="1" dirty="0" smtClean="0"/>
          </a:p>
          <a:p>
            <a:r>
              <a:rPr lang="fi-FI" b="1" dirty="0" smtClean="0"/>
              <a:t>12a1; 12a2</a:t>
            </a:r>
            <a:r>
              <a:rPr lang="fi-FI" dirty="0" smtClean="0"/>
              <a:t> Lisävalta- ja välipuut monesti supistuneita/piiskaantuneita yhdeltä (a1) tai useammalta puolelta (a2) (latvus ei siis ole ympyräsymmetrinen). Jos </a:t>
            </a:r>
            <a:r>
              <a:rPr lang="fi-FI" b="1" dirty="0" smtClean="0"/>
              <a:t>poikkeama on yli 50%, </a:t>
            </a:r>
            <a:r>
              <a:rPr lang="fi-FI" dirty="0" smtClean="0"/>
              <a:t>kirjataan. </a:t>
            </a:r>
          </a:p>
          <a:p>
            <a:r>
              <a:rPr lang="fi-FI" b="1" dirty="0" smtClean="0"/>
              <a:t/>
            </a:r>
            <a:br>
              <a:rPr lang="fi-FI" b="1" dirty="0" smtClean="0"/>
            </a:br>
            <a:r>
              <a:rPr lang="fi-FI" b="1" dirty="0" smtClean="0"/>
              <a:t>12a3</a:t>
            </a:r>
            <a:r>
              <a:rPr lang="fi-FI" dirty="0" smtClean="0"/>
              <a:t> Joillain puilla voi olla </a:t>
            </a:r>
            <a:r>
              <a:rPr lang="fi-FI" b="1" dirty="0" smtClean="0"/>
              <a:t>hyvin</a:t>
            </a:r>
            <a:r>
              <a:rPr lang="fi-FI" dirty="0" smtClean="0"/>
              <a:t> </a:t>
            </a:r>
            <a:r>
              <a:rPr lang="fi-FI" b="1" dirty="0" smtClean="0"/>
              <a:t>lyhyt latvus </a:t>
            </a:r>
            <a:r>
              <a:rPr lang="fi-FI" dirty="0" smtClean="0"/>
              <a:t>suhteessa muihin saman puulajin puihin. Esim. vallitseva latvussuhde on 40% ja joukossa yksittäisiä puita, joilla se on 15-20% (”tupsu”), yl. väli- tai lisävaltapuumänty tai –koivu.</a:t>
            </a:r>
          </a:p>
          <a:p>
            <a:r>
              <a:rPr lang="fi-FI" b="1" dirty="0" smtClean="0"/>
              <a:t/>
            </a:r>
            <a:br>
              <a:rPr lang="fi-FI" b="1" dirty="0" smtClean="0"/>
            </a:br>
            <a:r>
              <a:rPr lang="fi-FI" b="1" dirty="0" smtClean="0"/>
              <a:t>12a4</a:t>
            </a:r>
            <a:r>
              <a:rPr lang="fi-FI" dirty="0" smtClean="0"/>
              <a:t> Lumi- tai myrskytuhon jäljiltä, </a:t>
            </a:r>
            <a:r>
              <a:rPr lang="fi-FI" b="1" dirty="0" smtClean="0"/>
              <a:t>elossa olevia puita</a:t>
            </a:r>
            <a:r>
              <a:rPr lang="fi-FI" dirty="0" smtClean="0"/>
              <a:t>, joiden </a:t>
            </a:r>
            <a:r>
              <a:rPr lang="fi-FI" b="1" dirty="0" smtClean="0"/>
              <a:t>latva</a:t>
            </a:r>
            <a:r>
              <a:rPr lang="fi-FI" dirty="0" smtClean="0"/>
              <a:t> on </a:t>
            </a:r>
            <a:r>
              <a:rPr lang="fi-FI" b="1" dirty="0" smtClean="0"/>
              <a:t>poikki</a:t>
            </a:r>
            <a:endParaRPr lang="fi-FI" dirty="0" smtClean="0"/>
          </a:p>
          <a:p>
            <a:r>
              <a:rPr lang="fi-FI" b="1" dirty="0" smtClean="0"/>
              <a:t/>
            </a:r>
            <a:br>
              <a:rPr lang="fi-FI" b="1" dirty="0" smtClean="0"/>
            </a:br>
            <a:r>
              <a:rPr lang="fi-FI" b="1" dirty="0" smtClean="0"/>
              <a:t>12a5</a:t>
            </a:r>
            <a:r>
              <a:rPr lang="fi-FI" dirty="0" smtClean="0"/>
              <a:t> Latvuksen ylin osa (latva) voi olla </a:t>
            </a:r>
            <a:r>
              <a:rPr lang="fi-FI" b="1" dirty="0" smtClean="0"/>
              <a:t>kuivunut</a:t>
            </a:r>
            <a:r>
              <a:rPr lang="fi-FI" dirty="0" smtClean="0"/>
              <a:t> (esim. versosurma kuusella, tervasroso, koivujen latvojen kuivuminen, latvan piiskaantuminen)</a:t>
            </a:r>
          </a:p>
          <a:p>
            <a:r>
              <a:rPr lang="fi-FI" b="1" dirty="0" smtClean="0"/>
              <a:t/>
            </a:r>
            <a:br>
              <a:rPr lang="fi-FI" b="1" dirty="0" smtClean="0"/>
            </a:br>
            <a:r>
              <a:rPr lang="fi-FI" b="1" dirty="0" smtClean="0"/>
              <a:t>12a6</a:t>
            </a:r>
            <a:r>
              <a:rPr lang="fi-FI" dirty="0" smtClean="0"/>
              <a:t> Puu voi </a:t>
            </a:r>
            <a:r>
              <a:rPr lang="fi-FI" b="1" dirty="0" smtClean="0"/>
              <a:t>tehdä varmaa kuolemaa</a:t>
            </a:r>
            <a:r>
              <a:rPr lang="fi-FI" dirty="0" smtClean="0"/>
              <a:t>.</a:t>
            </a:r>
            <a:br>
              <a:rPr lang="fi-FI" dirty="0" smtClean="0"/>
            </a:br>
            <a:endParaRPr lang="fi-FI" dirty="0" smtClean="0"/>
          </a:p>
          <a:p>
            <a:r>
              <a:rPr lang="fi-FI" b="1" dirty="0" smtClean="0"/>
              <a:t>12a7</a:t>
            </a:r>
            <a:r>
              <a:rPr lang="fi-FI" dirty="0" smtClean="0"/>
              <a:t> Joukossa voi olla </a:t>
            </a:r>
            <a:r>
              <a:rPr lang="fi-FI" b="1" dirty="0" smtClean="0"/>
              <a:t>harsuja puita</a:t>
            </a:r>
            <a:r>
              <a:rPr lang="fi-FI" dirty="0" smtClean="0"/>
              <a:t>, joissa on suhteessa muihin samassa asemassa oleviin puihin nähden alhainen lehtimassa.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68344" y="620688"/>
            <a:ext cx="1260140" cy="2031325"/>
          </a:xfrm>
          <a:prstGeom prst="rect">
            <a:avLst/>
          </a:prstGeom>
          <a:solidFill>
            <a:schemeClr val="accent1">
              <a:alpha val="21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fi-FI" dirty="0" smtClean="0"/>
              <a:t>ESIM.</a:t>
            </a:r>
          </a:p>
          <a:p>
            <a:r>
              <a:rPr lang="fi-FI" dirty="0" smtClean="0"/>
              <a:t>11</a:t>
            </a:r>
          </a:p>
          <a:p>
            <a:r>
              <a:rPr lang="fi-FI" dirty="0" smtClean="0"/>
              <a:t>12a1a5</a:t>
            </a:r>
          </a:p>
          <a:p>
            <a:r>
              <a:rPr lang="fi-FI" dirty="0" smtClean="0"/>
              <a:t>12a1a3</a:t>
            </a:r>
          </a:p>
          <a:p>
            <a:r>
              <a:rPr lang="fi-FI" dirty="0" smtClean="0"/>
              <a:t>12a1a7</a:t>
            </a:r>
          </a:p>
          <a:p>
            <a:r>
              <a:rPr lang="fi-FI" dirty="0" smtClean="0"/>
              <a:t>14a1</a:t>
            </a:r>
          </a:p>
          <a:p>
            <a:r>
              <a:rPr lang="fi-FI" dirty="0" smtClean="0"/>
              <a:t>21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161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132856"/>
            <a:ext cx="4304689" cy="285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339752" y="1484784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 moment devoted to Hikihelmi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132856"/>
            <a:ext cx="1872208" cy="286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37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6156176" y="404664"/>
            <a:ext cx="2808312" cy="6336704"/>
          </a:xfrm>
          <a:prstGeom prst="rect">
            <a:avLst/>
          </a:prstGeom>
          <a:solidFill>
            <a:srgbClr val="FFC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Rectangle 4"/>
          <p:cNvSpPr/>
          <p:nvPr/>
        </p:nvSpPr>
        <p:spPr>
          <a:xfrm>
            <a:off x="927708" y="2929590"/>
            <a:ext cx="180020" cy="172819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9666" y="1129390"/>
            <a:ext cx="936104" cy="1944216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230186" y="3685674"/>
            <a:ext cx="288032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>
            <a:stCxn id="6" idx="4"/>
          </p:cNvCxnSpPr>
          <p:nvPr/>
        </p:nvCxnSpPr>
        <p:spPr>
          <a:xfrm>
            <a:off x="5374202" y="3901698"/>
            <a:ext cx="0" cy="396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5086170" y="4009710"/>
            <a:ext cx="288032" cy="242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086170" y="3901698"/>
            <a:ext cx="72008" cy="1302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358426" y="4252120"/>
            <a:ext cx="72008" cy="261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/>
          <p:cNvCxnSpPr>
            <a:endCxn id="19" idx="2"/>
          </p:cNvCxnSpPr>
          <p:nvPr/>
        </p:nvCxnSpPr>
        <p:spPr>
          <a:xfrm flipV="1">
            <a:off x="5230186" y="4513766"/>
            <a:ext cx="164244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19" idx="2"/>
          </p:cNvCxnSpPr>
          <p:nvPr/>
        </p:nvCxnSpPr>
        <p:spPr>
          <a:xfrm flipH="1" flipV="1">
            <a:off x="5394430" y="4513766"/>
            <a:ext cx="123788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691680" y="836712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h == tree height</a:t>
            </a:r>
          </a:p>
          <a:p>
            <a:r>
              <a:rPr lang="fi-FI" dirty="0"/>
              <a:t>h</a:t>
            </a:r>
            <a:r>
              <a:rPr lang="fi-FI" baseline="-25000" dirty="0" smtClean="0"/>
              <a:t>c </a:t>
            </a:r>
            <a:r>
              <a:rPr lang="fi-FI" dirty="0" smtClean="0"/>
              <a:t>== lowest living branch</a:t>
            </a:r>
            <a:br>
              <a:rPr lang="fi-FI" dirty="0" smtClean="0"/>
            </a:br>
            <a:r>
              <a:rPr lang="fi-FI" dirty="0" smtClean="0"/>
              <a:t>          (</a:t>
            </a:r>
            <a:r>
              <a:rPr lang="fi-FI" u="sng" dirty="0" smtClean="0"/>
              <a:t>needle, leaf</a:t>
            </a:r>
            <a:r>
              <a:rPr lang="fi-FI" dirty="0" smtClean="0"/>
              <a:t>) </a:t>
            </a:r>
            <a:endParaRPr lang="fi-FI" baseline="-25000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1413762" y="3073606"/>
            <a:ext cx="3680792" cy="72008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197738" y="3802070"/>
            <a:ext cx="3896816" cy="783704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4" idx="0"/>
          </p:cNvCxnSpPr>
          <p:nvPr/>
        </p:nvCxnSpPr>
        <p:spPr>
          <a:xfrm flipH="1" flipV="1">
            <a:off x="1017718" y="1129390"/>
            <a:ext cx="4068452" cy="2664296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204367" y="4515717"/>
            <a:ext cx="216024" cy="27483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5148064" y="4581128"/>
            <a:ext cx="216024" cy="274839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Arrow Connector 36"/>
          <p:cNvCxnSpPr>
            <a:stCxn id="35" idx="2"/>
          </p:cNvCxnSpPr>
          <p:nvPr/>
        </p:nvCxnSpPr>
        <p:spPr>
          <a:xfrm flipH="1" flipV="1">
            <a:off x="1017719" y="4264619"/>
            <a:ext cx="4130345" cy="453929"/>
          </a:xfrm>
          <a:prstGeom prst="straightConnector1">
            <a:avLst/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499992" y="4797152"/>
            <a:ext cx="1332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’metsurinmitta’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2906777" y="2087187"/>
            <a:ext cx="355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a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051720" y="28529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b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059832" y="3861048"/>
            <a:ext cx="30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c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851920" y="4293096"/>
            <a:ext cx="32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d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004048" y="3501008"/>
            <a:ext cx="308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79512" y="5229200"/>
            <a:ext cx="4824536" cy="1477328"/>
          </a:xfrm>
          <a:prstGeom prst="rect">
            <a:avLst/>
          </a:prstGeom>
          <a:solidFill>
            <a:srgbClr val="FFC000">
              <a:alpha val="29000"/>
            </a:srgbClr>
          </a:solidFill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fi-FI" b="1" u="sng" dirty="0" smtClean="0"/>
              <a:t>Option </a:t>
            </a:r>
            <a:r>
              <a:rPr lang="fi-FI" u="sng" dirty="0" smtClean="0"/>
              <a:t>(for the use of optical distance fixes)</a:t>
            </a:r>
          </a:p>
          <a:p>
            <a:r>
              <a:rPr lang="fi-FI" dirty="0" smtClean="0"/>
              <a:t>1. Choose d ’freely’ and fix e, the scale in hypsom.</a:t>
            </a:r>
          </a:p>
          <a:p>
            <a:r>
              <a:rPr lang="fi-FI" dirty="0" smtClean="0"/>
              <a:t>2. Observe a, b and c.</a:t>
            </a:r>
          </a:p>
          <a:p>
            <a:r>
              <a:rPr lang="fi-FI" dirty="0" smtClean="0"/>
              <a:t>3. Record a, b, c, d and e.</a:t>
            </a:r>
            <a:br>
              <a:rPr lang="fi-FI" dirty="0" smtClean="0"/>
            </a:br>
            <a:r>
              <a:rPr lang="fi-FI" dirty="0" smtClean="0"/>
              <a:t>4. Deduce h and hc in the office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 rot="523752">
            <a:off x="1349580" y="4045798"/>
            <a:ext cx="140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>
                <a:solidFill>
                  <a:srgbClr val="C00000"/>
                </a:solidFill>
              </a:rPr>
              <a:t>leveled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1560" y="260648"/>
            <a:ext cx="5165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dirty="0" smtClean="0">
                <a:solidFill>
                  <a:srgbClr val="008000"/>
                </a:solidFill>
              </a:rPr>
              <a:t>The h and hc measurements are crucial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3212976"/>
            <a:ext cx="2520280" cy="228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6228184" y="5589240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 smtClean="0"/>
              <a:t>Effect of hand tremor on the absolute error in height measurement at different distances for a 20-m-high tree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5831888"/>
            <a:ext cx="936104" cy="88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620688"/>
            <a:ext cx="2515891" cy="253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5229200"/>
            <a:ext cx="100225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6221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6" y="332656"/>
            <a:ext cx="5040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i-FI" sz="2400" b="1" dirty="0" smtClean="0">
              <a:solidFill>
                <a:srgbClr val="008000"/>
              </a:solidFill>
            </a:endParaRPr>
          </a:p>
          <a:p>
            <a:endParaRPr lang="fi-FI" sz="2400" b="1" dirty="0" smtClean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196752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fi-FI" dirty="0" smtClean="0"/>
              <a:t> Tree labels, ordered in strips, n = N, thick paper</a:t>
            </a:r>
          </a:p>
          <a:p>
            <a:r>
              <a:rPr lang="fi-FI" dirty="0" smtClean="0"/>
              <a:t>   </a:t>
            </a:r>
            <a:r>
              <a:rPr lang="fi-FI" dirty="0" smtClean="0">
                <a:hlinkClick r:id="rId2"/>
              </a:rPr>
              <a:t>http://www.helsinki.fi/~korpela/MARV1_2014/Numerolaput/</a:t>
            </a:r>
            <a:endParaRPr lang="fi-FI" dirty="0" smtClean="0"/>
          </a:p>
          <a:p>
            <a:endParaRPr lang="fi-FI" dirty="0" smtClean="0"/>
          </a:p>
          <a:p>
            <a:pPr>
              <a:buFont typeface="Arial" charset="0"/>
              <a:buChar char="•"/>
            </a:pPr>
            <a:r>
              <a:rPr lang="fi-FI" dirty="0" smtClean="0"/>
              <a:t> 2N pins</a:t>
            </a:r>
            <a:br>
              <a:rPr lang="fi-FI" dirty="0" smtClean="0"/>
            </a:br>
            <a:endParaRPr lang="fi-FI" dirty="0" smtClean="0"/>
          </a:p>
          <a:p>
            <a:pPr>
              <a:buFont typeface="Arial" charset="0"/>
              <a:buChar char="•"/>
            </a:pPr>
            <a:r>
              <a:rPr lang="fi-FI" dirty="0" smtClean="0"/>
              <a:t> A4-size forms to document measurements (water proof), the files are here</a:t>
            </a:r>
          </a:p>
          <a:p>
            <a:r>
              <a:rPr lang="fi-FI" dirty="0" smtClean="0"/>
              <a:t>  </a:t>
            </a:r>
            <a:r>
              <a:rPr lang="fi-FI" dirty="0" smtClean="0">
                <a:hlinkClick r:id="rId3"/>
              </a:rPr>
              <a:t>http://www.helsinki.fi/~korpela/MARV1_2014/Maastolomakkeet/</a:t>
            </a:r>
            <a:endParaRPr lang="fi-FI" dirty="0" smtClean="0"/>
          </a:p>
          <a:p>
            <a:r>
              <a:rPr lang="fi-FI" dirty="0" smtClean="0"/>
              <a:t> </a:t>
            </a:r>
          </a:p>
          <a:p>
            <a:pPr>
              <a:buFont typeface="Arial" charset="0"/>
              <a:buChar char="•"/>
            </a:pPr>
            <a:r>
              <a:rPr lang="fi-FI" dirty="0" smtClean="0"/>
              <a:t> Printed and covered tree maps n = 2</a:t>
            </a:r>
            <a:br>
              <a:rPr lang="fi-FI" dirty="0" smtClean="0"/>
            </a:br>
            <a:r>
              <a:rPr lang="fi-FI" dirty="0" smtClean="0"/>
              <a:t>  </a:t>
            </a:r>
            <a:r>
              <a:rPr lang="fi-FI" dirty="0" smtClean="0">
                <a:hlinkClick r:id="rId4"/>
              </a:rPr>
              <a:t>http://www.helsinki.fi/~korpela/MARV1_2014/Puukartat/</a:t>
            </a:r>
            <a:endParaRPr lang="fi-FI" dirty="0" smtClean="0"/>
          </a:p>
          <a:p>
            <a:pPr>
              <a:buFont typeface="Arial" charset="0"/>
              <a:buChar char="•"/>
            </a:pPr>
            <a:endParaRPr lang="fi-FI" dirty="0" smtClean="0"/>
          </a:p>
          <a:p>
            <a:pPr>
              <a:buFont typeface="Arial" charset="0"/>
              <a:buChar char="•"/>
            </a:pPr>
            <a:r>
              <a:rPr lang="fi-FI" dirty="0" smtClean="0"/>
              <a:t> </a:t>
            </a:r>
            <a:r>
              <a:rPr lang="fi-FI" dirty="0" smtClean="0">
                <a:hlinkClick r:id="rId5"/>
              </a:rPr>
              <a:t>http://www.helsinki.fi/~korpela/MARV1_2014/Resection/marv_2014_puut.csv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  File with existing measurements, with tree-records, used with RESECTION</a:t>
            </a:r>
          </a:p>
          <a:p>
            <a:pPr>
              <a:buFont typeface="Arial" charset="0"/>
              <a:buChar char="•"/>
            </a:pPr>
            <a:endParaRPr lang="fi-FI" dirty="0" smtClean="0"/>
          </a:p>
          <a:p>
            <a:pPr>
              <a:buFont typeface="Arial" charset="0"/>
              <a:buChar char="•"/>
            </a:pPr>
            <a:r>
              <a:rPr lang="fi-FI" dirty="0" smtClean="0"/>
              <a:t> HIKIHELMI!</a:t>
            </a:r>
          </a:p>
          <a:p>
            <a:pPr>
              <a:buFont typeface="Arial" charset="0"/>
              <a:buChar char="•"/>
            </a:pPr>
            <a:endParaRPr lang="fi-FI" dirty="0" smtClean="0"/>
          </a:p>
        </p:txBody>
      </p:sp>
      <p:sp>
        <p:nvSpPr>
          <p:cNvPr id="6" name="Rectangle 5"/>
          <p:cNvSpPr/>
          <p:nvPr/>
        </p:nvSpPr>
        <p:spPr>
          <a:xfrm>
            <a:off x="539552" y="476672"/>
            <a:ext cx="2719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dirty="0" smtClean="0">
                <a:solidFill>
                  <a:srgbClr val="008000"/>
                </a:solidFill>
              </a:rPr>
              <a:t>What are available?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7504" y="404664"/>
            <a:ext cx="4722051" cy="6832640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Program</a:t>
            </a:r>
          </a:p>
          <a:p>
            <a:endParaRPr lang="en-US" b="1" dirty="0" smtClean="0">
              <a:solidFill>
                <a:srgbClr val="333300"/>
              </a:solidFill>
            </a:endParaRPr>
          </a:p>
          <a:p>
            <a:r>
              <a:rPr lang="en-US" dirty="0" smtClean="0">
                <a:solidFill>
                  <a:srgbClr val="333300"/>
                </a:solidFill>
              </a:rPr>
              <a:t>Assigning you with a plot and an assistant, and the per-plot material. </a:t>
            </a:r>
            <a:br>
              <a:rPr lang="en-US" dirty="0" smtClean="0">
                <a:solidFill>
                  <a:srgbClr val="333300"/>
                </a:solidFill>
              </a:rPr>
            </a:br>
            <a:r>
              <a:rPr lang="en-US" dirty="0" smtClean="0">
                <a:solidFill>
                  <a:srgbClr val="333300"/>
                </a:solidFill>
              </a:rPr>
              <a:t/>
            </a:r>
            <a:br>
              <a:rPr lang="en-US" dirty="0" smtClean="0">
                <a:solidFill>
                  <a:srgbClr val="333300"/>
                </a:solidFill>
              </a:rPr>
            </a:br>
            <a:r>
              <a:rPr lang="en-US" b="1" dirty="0" smtClean="0">
                <a:solidFill>
                  <a:srgbClr val="333300"/>
                </a:solidFill>
              </a:rPr>
              <a:t>Forest walk </a:t>
            </a:r>
            <a:r>
              <a:rPr lang="en-US" dirty="0" smtClean="0">
                <a:solidFill>
                  <a:srgbClr val="333300"/>
                </a:solidFill>
              </a:rPr>
              <a:t>to see </a:t>
            </a:r>
            <a:r>
              <a:rPr lang="en-US" b="1" u="sng" dirty="0" smtClean="0">
                <a:solidFill>
                  <a:srgbClr val="333300"/>
                </a:solidFill>
              </a:rPr>
              <a:t>24 different tree crowns</a:t>
            </a:r>
            <a:r>
              <a:rPr lang="en-US" dirty="0" smtClean="0">
                <a:solidFill>
                  <a:srgbClr val="333300"/>
                </a:solidFill>
              </a:rPr>
              <a:t/>
            </a:r>
            <a:br>
              <a:rPr lang="en-US" dirty="0" smtClean="0">
                <a:solidFill>
                  <a:srgbClr val="333300"/>
                </a:solidFill>
              </a:rPr>
            </a:br>
            <a:r>
              <a:rPr lang="en-US" dirty="0" smtClean="0">
                <a:solidFill>
                  <a:srgbClr val="333300"/>
                </a:solidFill>
              </a:rPr>
              <a:t/>
            </a:r>
            <a:br>
              <a:rPr lang="en-US" dirty="0" smtClean="0">
                <a:solidFill>
                  <a:srgbClr val="333300"/>
                </a:solidFill>
              </a:rPr>
            </a:br>
            <a:r>
              <a:rPr lang="en-US" dirty="0" smtClean="0">
                <a:solidFill>
                  <a:srgbClr val="333300"/>
                </a:solidFill>
              </a:rPr>
              <a:t>Reading-the-Hikihelmi-and-consulting-the-assistant-so-as-to-know-exactly-what-you-are-about-to-do-next – session</a:t>
            </a:r>
          </a:p>
          <a:p>
            <a:r>
              <a:rPr lang="en-US" dirty="0" smtClean="0">
                <a:solidFill>
                  <a:srgbClr val="333300"/>
                </a:solidFill>
              </a:rPr>
              <a:t/>
            </a:r>
            <a:br>
              <a:rPr lang="en-US" dirty="0" smtClean="0">
                <a:solidFill>
                  <a:srgbClr val="333300"/>
                </a:solidFill>
              </a:rPr>
            </a:br>
            <a:r>
              <a:rPr lang="en-US" dirty="0" smtClean="0">
                <a:solidFill>
                  <a:srgbClr val="333300"/>
                </a:solidFill>
              </a:rPr>
              <a:t>Lunch and off to the forest</a:t>
            </a:r>
          </a:p>
          <a:p>
            <a:endParaRPr lang="en-US" dirty="0" smtClean="0">
              <a:solidFill>
                <a:srgbClr val="3333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Tel. 0400-218305 </a:t>
            </a:r>
          </a:p>
          <a:p>
            <a:endParaRPr lang="en-US" dirty="0" smtClean="0">
              <a:solidFill>
                <a:srgbClr val="333300"/>
              </a:solidFill>
            </a:endParaRPr>
          </a:p>
          <a:p>
            <a:endParaRPr lang="en-US" dirty="0" smtClean="0">
              <a:solidFill>
                <a:srgbClr val="333300"/>
              </a:solidFill>
            </a:endParaRPr>
          </a:p>
          <a:p>
            <a:endParaRPr lang="en-US" dirty="0" smtClean="0">
              <a:solidFill>
                <a:srgbClr val="3333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2976"/>
            <a:ext cx="3084031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4048" y="63093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Forest</a:t>
            </a:r>
            <a:r>
              <a:rPr lang="fi-FI" dirty="0" smtClean="0"/>
              <a:t> </a:t>
            </a:r>
            <a:r>
              <a:rPr lang="fi-FI" dirty="0" err="1" smtClean="0"/>
              <a:t>walk</a:t>
            </a:r>
            <a:r>
              <a:rPr lang="fi-FI" dirty="0" smtClean="0"/>
              <a:t> - </a:t>
            </a:r>
            <a:r>
              <a:rPr lang="fi-FI" dirty="0" err="1" smtClean="0"/>
              <a:t>route</a:t>
            </a:r>
            <a:endParaRPr lang="fi-FI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548680"/>
            <a:ext cx="3923928" cy="258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6938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980728"/>
            <a:ext cx="3599259" cy="544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635896" y="332656"/>
            <a:ext cx="1535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400" b="1" dirty="0" smtClean="0">
                <a:solidFill>
                  <a:srgbClr val="008000"/>
                </a:solidFill>
              </a:rPr>
              <a:t>Challenge!</a:t>
            </a:r>
          </a:p>
        </p:txBody>
      </p:sp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4290"/>
            <a:ext cx="8568952" cy="670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39552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b="1" dirty="0" smtClean="0">
                <a:solidFill>
                  <a:schemeClr val="bg1"/>
                </a:solidFill>
              </a:rPr>
              <a:t>KUVAMITT analyph</a:t>
            </a:r>
          </a:p>
        </p:txBody>
      </p:sp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42493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smtClean="0">
                <a:solidFill>
                  <a:srgbClr val="008000"/>
                </a:solidFill>
              </a:rPr>
              <a:t>Forest inventory –related research in Hyytiälä</a:t>
            </a:r>
          </a:p>
          <a:p>
            <a:endParaRPr lang="fi-FI" dirty="0" smtClean="0"/>
          </a:p>
          <a:p>
            <a:pPr>
              <a:buFont typeface="Arial" charset="0"/>
              <a:buChar char="•"/>
            </a:pPr>
            <a:r>
              <a:rPr lang="fi-FI" dirty="0" smtClean="0"/>
              <a:t> Very little </a:t>
            </a:r>
            <a:r>
              <a:rPr lang="fi-FI" b="1" dirty="0" smtClean="0"/>
              <a:t>before 1980s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 smtClean="0"/>
          </a:p>
          <a:p>
            <a:pPr>
              <a:buFont typeface="Arial" charset="0"/>
              <a:buChar char="•"/>
            </a:pPr>
            <a:r>
              <a:rPr lang="fi-FI" dirty="0" smtClean="0"/>
              <a:t> </a:t>
            </a:r>
            <a:r>
              <a:rPr lang="fi-FI" b="1" dirty="0" smtClean="0"/>
              <a:t>1980s</a:t>
            </a:r>
            <a:r>
              <a:rPr lang="fi-FI" dirty="0" smtClean="0"/>
              <a:t> 	Aerial films, stereo interpretation, 2-phase sampling </a:t>
            </a:r>
            <a:br>
              <a:rPr lang="fi-FI" dirty="0" smtClean="0"/>
            </a:br>
            <a:r>
              <a:rPr lang="fi-FI" dirty="0" smtClean="0"/>
              <a:t>designs applying satellite images </a:t>
            </a:r>
            <a:br>
              <a:rPr lang="fi-FI" dirty="0" smtClean="0"/>
            </a:br>
            <a:endParaRPr lang="fi-FI" dirty="0" smtClean="0"/>
          </a:p>
          <a:p>
            <a:pPr>
              <a:buFont typeface="Arial" charset="0"/>
              <a:buChar char="•"/>
            </a:pPr>
            <a:r>
              <a:rPr lang="fi-FI" dirty="0" smtClean="0"/>
              <a:t> </a:t>
            </a:r>
            <a:r>
              <a:rPr lang="fi-FI" b="1" dirty="0" smtClean="0"/>
              <a:t>1990s</a:t>
            </a:r>
            <a:r>
              <a:rPr lang="fi-FI" dirty="0" smtClean="0"/>
              <a:t> 	Low-altitude images, stereophotogrammetry,</a:t>
            </a:r>
            <a:br>
              <a:rPr lang="fi-FI" dirty="0" smtClean="0"/>
            </a:br>
            <a:r>
              <a:rPr lang="fi-FI" dirty="0" smtClean="0"/>
              <a:t>Hyperspectral imaging,  Digital photogrammetry in tree mapping</a:t>
            </a:r>
            <a:br>
              <a:rPr lang="fi-FI" dirty="0" smtClean="0"/>
            </a:br>
            <a:r>
              <a:rPr lang="fi-FI" dirty="0" smtClean="0"/>
              <a:t>Permanent field plots 1995</a:t>
            </a:r>
            <a:r>
              <a:rPr lang="fi-FI" dirty="0" smtClean="0">
                <a:sym typeface="Symbol"/>
              </a:rPr>
              <a:t>-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 smtClean="0"/>
          </a:p>
          <a:p>
            <a:pPr>
              <a:buFont typeface="Arial" charset="0"/>
              <a:buChar char="•"/>
            </a:pPr>
            <a:r>
              <a:rPr lang="fi-FI" dirty="0" smtClean="0"/>
              <a:t> </a:t>
            </a:r>
            <a:r>
              <a:rPr lang="fi-FI" b="1" dirty="0" smtClean="0"/>
              <a:t>2000s</a:t>
            </a:r>
            <a:r>
              <a:rPr lang="fi-FI" dirty="0" smtClean="0"/>
              <a:t>	</a:t>
            </a:r>
            <a:r>
              <a:rPr lang="fi-FI" u="sng" dirty="0" smtClean="0"/>
              <a:t>Field observations</a:t>
            </a:r>
            <a:r>
              <a:rPr lang="fi-FI" dirty="0" smtClean="0"/>
              <a:t>:  ’Relashnikov’, ’Harvester as </a:t>
            </a:r>
          </a:p>
          <a:p>
            <a:r>
              <a:rPr lang="fi-FI" dirty="0" smtClean="0"/>
              <a:t>mobile caliper’, Terrestrial laser scanning, Terrestrial photography </a:t>
            </a:r>
            <a:br>
              <a:rPr lang="fi-FI" dirty="0" smtClean="0"/>
            </a:br>
            <a:r>
              <a:rPr lang="fi-FI" dirty="0" smtClean="0"/>
              <a:t>(outsourcing) and photogrammetry</a:t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Allometric </a:t>
            </a:r>
            <a:r>
              <a:rPr lang="fi-FI" u="sng" dirty="0" smtClean="0"/>
              <a:t>biomass modeling</a:t>
            </a:r>
          </a:p>
          <a:p>
            <a:r>
              <a:rPr lang="fi-FI" u="sng" dirty="0" smtClean="0"/>
              <a:t/>
            </a:r>
            <a:br>
              <a:rPr lang="fi-FI" u="sng" dirty="0" smtClean="0"/>
            </a:br>
            <a:r>
              <a:rPr lang="fi-FI" u="sng" dirty="0" smtClean="0"/>
              <a:t>Remote sensing applications</a:t>
            </a:r>
            <a:r>
              <a:rPr lang="fi-FI" dirty="0" smtClean="0"/>
              <a:t>: GCP network &amp; aerial image time </a:t>
            </a:r>
            <a:br>
              <a:rPr lang="fi-FI" dirty="0" smtClean="0"/>
            </a:br>
            <a:r>
              <a:rPr lang="fi-FI" dirty="0" smtClean="0"/>
              <a:t>series established; Radiometry of aerial imaging in canopies;</a:t>
            </a:r>
            <a:br>
              <a:rPr lang="fi-FI" dirty="0" smtClean="0"/>
            </a:br>
            <a:r>
              <a:rPr lang="fi-FI" dirty="0" smtClean="0"/>
              <a:t>Use of UAV images; Single-tree remote sensing with LiDAR and </a:t>
            </a:r>
            <a:br>
              <a:rPr lang="fi-FI" dirty="0" smtClean="0"/>
            </a:br>
            <a:r>
              <a:rPr lang="fi-FI" dirty="0" smtClean="0"/>
              <a:t>machine vision; Laser scanning applications in mire ecology; </a:t>
            </a:r>
            <a:br>
              <a:rPr lang="fi-FI" dirty="0" smtClean="0"/>
            </a:br>
            <a:r>
              <a:rPr lang="fi-FI" dirty="0" smtClean="0"/>
              <a:t>silviculture; change detection; LAI estimation in LiDAR/Satellite </a:t>
            </a:r>
            <a:br>
              <a:rPr lang="fi-FI" dirty="0" smtClean="0"/>
            </a:br>
            <a:r>
              <a:rPr lang="fi-FI" dirty="0" smtClean="0"/>
              <a:t>images, Hyperspectral imaging; Waveform-recording laser scanners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1916832"/>
            <a:ext cx="2303624" cy="153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116632"/>
            <a:ext cx="2303066" cy="1728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501008"/>
            <a:ext cx="2281386" cy="172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5286916"/>
            <a:ext cx="2304256" cy="157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7197" y="324066"/>
            <a:ext cx="576064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About Metsikkökoealaharjoitus</a:t>
            </a:r>
          </a:p>
          <a:p>
            <a:endParaRPr lang="en-US" b="1" dirty="0" smtClean="0">
              <a:solidFill>
                <a:srgbClr val="333300"/>
              </a:solidFill>
            </a:endParaRPr>
          </a:p>
          <a:p>
            <a:r>
              <a:rPr lang="en-US" dirty="0" smtClean="0">
                <a:solidFill>
                  <a:srgbClr val="333300"/>
                </a:solidFill>
              </a:rPr>
              <a:t>We will together combine the effort of learning by doing and an ’on-the-side -effort’ of maintaining a permanent remote sensing experiment</a:t>
            </a:r>
          </a:p>
          <a:p>
            <a:endParaRPr lang="en-US" dirty="0" smtClean="0">
              <a:solidFill>
                <a:srgbClr val="333300"/>
              </a:solidFill>
            </a:endParaRPr>
          </a:p>
          <a:p>
            <a:r>
              <a:rPr lang="en-US" sz="2400" b="1" dirty="0" smtClean="0">
                <a:solidFill>
                  <a:srgbClr val="008000"/>
                </a:solidFill>
              </a:rPr>
              <a:t>The Hyytiälä experiment</a:t>
            </a:r>
            <a:r>
              <a:rPr lang="en-US" dirty="0" smtClean="0">
                <a:solidFill>
                  <a:srgbClr val="333300"/>
                </a:solidFill>
              </a:rPr>
              <a:t/>
            </a:r>
            <a:br>
              <a:rPr lang="en-US" dirty="0" smtClean="0">
                <a:solidFill>
                  <a:srgbClr val="333300"/>
                </a:solidFill>
              </a:rPr>
            </a:br>
            <a:endParaRPr lang="en-US" dirty="0" smtClean="0">
              <a:solidFill>
                <a:srgbClr val="33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300"/>
                </a:solidFill>
              </a:rPr>
              <a:t>Accurate reference data of </a:t>
            </a:r>
            <a:r>
              <a:rPr lang="en-US" b="1" dirty="0" smtClean="0">
                <a:solidFill>
                  <a:srgbClr val="333300"/>
                </a:solidFill>
              </a:rPr>
              <a:t>trees</a:t>
            </a:r>
            <a:r>
              <a:rPr lang="en-US" dirty="0" smtClean="0">
                <a:solidFill>
                  <a:srgbClr val="333300"/>
                </a:solidFill>
              </a:rPr>
              <a:t> in plots 1995</a:t>
            </a:r>
            <a:r>
              <a:rPr lang="en-US" dirty="0" smtClean="0">
                <a:solidFill>
                  <a:srgbClr val="333300"/>
                </a:solidFill>
                <a:sym typeface="Symbol"/>
              </a:rPr>
              <a:t> </a:t>
            </a:r>
            <a:endParaRPr lang="en-US" dirty="0" smtClean="0">
              <a:solidFill>
                <a:srgbClr val="33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33300"/>
                </a:solidFill>
              </a:rPr>
              <a:t>Airborne</a:t>
            </a:r>
            <a:r>
              <a:rPr lang="en-US" dirty="0" smtClean="0">
                <a:solidFill>
                  <a:srgbClr val="333300"/>
                </a:solidFill>
              </a:rPr>
              <a:t> optical </a:t>
            </a:r>
            <a:r>
              <a:rPr lang="en-US" b="1" dirty="0" smtClean="0">
                <a:solidFill>
                  <a:srgbClr val="333300"/>
                </a:solidFill>
              </a:rPr>
              <a:t>images</a:t>
            </a:r>
            <a:r>
              <a:rPr lang="en-US" dirty="0" smtClean="0">
                <a:solidFill>
                  <a:srgbClr val="333300"/>
                </a:solidFill>
              </a:rPr>
              <a:t> 1946</a:t>
            </a:r>
            <a:r>
              <a:rPr lang="en-US" dirty="0" smtClean="0">
                <a:solidFill>
                  <a:srgbClr val="333300"/>
                </a:solidFill>
                <a:sym typeface="Symbol"/>
              </a:rPr>
              <a:t> </a:t>
            </a:r>
            <a:endParaRPr lang="en-US" dirty="0" smtClean="0">
              <a:solidFill>
                <a:srgbClr val="3333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33300"/>
                </a:solidFill>
                <a:sym typeface="Symbol"/>
              </a:rPr>
              <a:t>Airborne LiDAR</a:t>
            </a:r>
            <a:r>
              <a:rPr lang="en-US" dirty="0" smtClean="0">
                <a:solidFill>
                  <a:srgbClr val="333300"/>
                </a:solidFill>
                <a:sym typeface="Symbol"/>
              </a:rPr>
              <a:t> (laser scanning) data 2004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300"/>
                </a:solidFill>
                <a:sym typeface="Symbol"/>
              </a:rPr>
              <a:t>Spaceborne </a:t>
            </a:r>
            <a:r>
              <a:rPr lang="en-US" b="1" dirty="0" smtClean="0">
                <a:solidFill>
                  <a:srgbClr val="333300"/>
                </a:solidFill>
                <a:sym typeface="Symbol"/>
              </a:rPr>
              <a:t>images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333300"/>
                </a:solidFill>
                <a:sym typeface="Symbol"/>
              </a:rPr>
              <a:t>Terrestrial photogrammetry</a:t>
            </a:r>
            <a:r>
              <a:rPr lang="en-US" dirty="0" smtClean="0">
                <a:solidFill>
                  <a:srgbClr val="333300"/>
                </a:solidFill>
                <a:sym typeface="Symbol"/>
              </a:rPr>
              <a:t> and imaging of trees, bottom flora, canopy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300"/>
                </a:solidFill>
                <a:sym typeface="Symbol"/>
              </a:rPr>
              <a:t>Terrestrial laser scanning of trees</a:t>
            </a:r>
            <a:br>
              <a:rPr lang="en-US" dirty="0" smtClean="0">
                <a:solidFill>
                  <a:srgbClr val="333300"/>
                </a:solidFill>
                <a:sym typeface="Symbol"/>
              </a:rPr>
            </a:br>
            <a:endParaRPr lang="en-US" dirty="0" smtClean="0">
              <a:solidFill>
                <a:srgbClr val="333300"/>
              </a:solidFill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300"/>
                </a:solidFill>
                <a:sym typeface="Symbol"/>
              </a:rPr>
              <a:t>Co-operation with/between sensor manufacturers, research institutes, PI’s, and research fields resulting in PhD and MSc theses, as well academic and commercial projects</a:t>
            </a:r>
            <a:endParaRPr lang="en-US" dirty="0">
              <a:solidFill>
                <a:srgbClr val="333300"/>
              </a:solidFill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2160240" cy="269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293096"/>
            <a:ext cx="202170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490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579940"/>
            <a:ext cx="3763876" cy="128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980728"/>
            <a:ext cx="2760529" cy="207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79512" y="3068960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Multi-use of plots (LAI detectives)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980728"/>
            <a:ext cx="3027152" cy="204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59832" y="2996952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Accurate georeferencing (RTK in 2000)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5536" y="260648"/>
            <a:ext cx="443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Some qualities of the experiment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6237312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Joint campaigns: Here with Finnish Geodetic Institute, UH Dpts of Geography and Physics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4962895"/>
            <a:ext cx="3744416" cy="1317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3573016"/>
            <a:ext cx="2373674" cy="2356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100392" y="5949280"/>
            <a:ext cx="5760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Fun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4869160"/>
            <a:ext cx="2088232" cy="138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998875"/>
            <a:ext cx="2736304" cy="205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6444208" y="299695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 smtClean="0"/>
              <a:t>Precise measurements</a:t>
            </a:r>
          </a:p>
        </p:txBody>
      </p:sp>
    </p:spTree>
    <p:extLst>
      <p:ext uri="{BB962C8B-B14F-4D97-AF65-F5344CB8AC3E}">
        <p14:creationId xmlns="" xmlns:p14="http://schemas.microsoft.com/office/powerpoint/2010/main" val="34895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9064" y="360732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Students participating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755576" y="332656"/>
            <a:ext cx="443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</a:rPr>
              <a:t>Some qualities of the experiment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5657671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Redundancy	Repetitions, Plenitude  of observations, members, treatments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Known accuracy	Well-established controlled measurements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One ‘datum’	Co-use of different data, time-series analyses</a:t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5288" y="980728"/>
            <a:ext cx="5616624" cy="251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663280" y="3463312"/>
            <a:ext cx="64807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dirty="0" smtClean="0"/>
              <a:t>One datum: field photogrammetry 2008 and LiDAR footprints of 2006 &amp; 2007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056" y="3967368"/>
            <a:ext cx="4822607" cy="138318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072" y="943032"/>
            <a:ext cx="176998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615608" y="3823352"/>
            <a:ext cx="2952328" cy="1645151"/>
            <a:chOff x="6012160" y="836712"/>
            <a:chExt cx="2952328" cy="1645151"/>
          </a:xfrm>
        </p:grpSpPr>
        <p:pic>
          <p:nvPicPr>
            <p:cNvPr id="2970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2160" y="836712"/>
              <a:ext cx="2729234" cy="1392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012160" y="2204864"/>
              <a:ext cx="29523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200" dirty="0" smtClean="0"/>
                <a:t>Thinning experiment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476672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b="1" dirty="0" smtClean="0">
                <a:solidFill>
                  <a:srgbClr val="008000"/>
                </a:solidFill>
              </a:rPr>
              <a:t>The forests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412776"/>
            <a:ext cx="47525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b="1" dirty="0" smtClean="0"/>
              <a:t>PLOTS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Rectangular or ’free in shape’ (fixed-area),</a:t>
            </a:r>
            <a:br>
              <a:rPr lang="en-US" dirty="0" smtClean="0"/>
            </a:br>
            <a:r>
              <a:rPr lang="en-US" dirty="0" smtClean="0"/>
              <a:t>diameter criterion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Variation in stand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Last est. in 2011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1-4 measurements </a:t>
            </a:r>
            <a:br>
              <a:rPr lang="en-US" dirty="0" smtClean="0"/>
            </a:br>
            <a:endParaRPr lang="en-US" dirty="0" smtClean="0"/>
          </a:p>
          <a:p>
            <a:pPr marL="285750" indent="-285750"/>
            <a:r>
              <a:rPr lang="en-US" b="1" dirty="0" smtClean="0"/>
              <a:t>TREES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28 000 with 3D coordinates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Species, DBH / d</a:t>
            </a:r>
            <a:r>
              <a:rPr lang="en-US" baseline="-25000" dirty="0" smtClean="0"/>
              <a:t>1.3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Status of the crown </a:t>
            </a:r>
            <a:r>
              <a:rPr lang="en-US" dirty="0" smtClean="0">
                <a:solidFill>
                  <a:srgbClr val="FF0000"/>
                </a:solidFill>
              </a:rPr>
              <a:t>(new in 2014)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Height (h)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Height of the lowest living branch (h</a:t>
            </a:r>
            <a:r>
              <a:rPr lang="en-US" baseline="-25000" dirty="0" smtClean="0"/>
              <a:t>c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Crown diameter (d</a:t>
            </a:r>
            <a:r>
              <a:rPr lang="en-US" baseline="-25000" dirty="0" smtClean="0"/>
              <a:t>cr</a:t>
            </a:r>
            <a:r>
              <a:rPr lang="en-US" dirty="0" smtClean="0"/>
              <a:t>), diameter increment (i</a:t>
            </a:r>
            <a:r>
              <a:rPr lang="en-US" baseline="-25000" dirty="0" smtClean="0"/>
              <a:t>d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 smtClean="0"/>
          </a:p>
          <a:p>
            <a:pPr marL="285750" indent="-285750"/>
            <a:r>
              <a:rPr lang="en-US" b="1" dirty="0" smtClean="0"/>
              <a:t>STUDENTS</a:t>
            </a:r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Involved since 2007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9512" y="476672"/>
            <a:ext cx="5224706" cy="6030558"/>
          </a:xfrm>
          <a:prstGeom prst="rect">
            <a:avLst/>
          </a:prstGeom>
          <a:noFill/>
          <a:ln w="1587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88640"/>
            <a:ext cx="297285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492896"/>
            <a:ext cx="2952328" cy="4182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2720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715</Words>
  <Application>Microsoft Office PowerPoint</Application>
  <PresentationFormat>On-screen Show (4:3)</PresentationFormat>
  <Paragraphs>230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University of Helsinki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Korpela, Ilkka S</dc:creator>
  <cp:lastModifiedBy>Microsoft</cp:lastModifiedBy>
  <cp:revision>170</cp:revision>
  <dcterms:created xsi:type="dcterms:W3CDTF">2014-06-09T05:19:41Z</dcterms:created>
  <dcterms:modified xsi:type="dcterms:W3CDTF">2015-06-25T10:03:12Z</dcterms:modified>
</cp:coreProperties>
</file>