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1" r:id="rId4"/>
    <p:sldId id="259" r:id="rId5"/>
    <p:sldId id="264" r:id="rId6"/>
    <p:sldId id="262" r:id="rId7"/>
    <p:sldId id="266" r:id="rId8"/>
    <p:sldId id="267" r:id="rId9"/>
    <p:sldId id="268" r:id="rId10"/>
  </p:sldIdLst>
  <p:sldSz cx="9144000" cy="6858000" type="screen4x3"/>
  <p:notesSz cx="6669088" cy="97758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-84" y="-216"/>
      </p:cViewPr>
      <p:guideLst>
        <p:guide orient="horz" pos="3793"/>
        <p:guide orient="horz" pos="1117"/>
        <p:guide orient="horz" pos="346"/>
        <p:guide orient="horz" pos="2568"/>
        <p:guide orient="horz" pos="4156"/>
        <p:guide orient="horz" pos="3884"/>
        <p:guide orient="horz" pos="1570"/>
        <p:guide pos="204"/>
        <p:guide pos="5556"/>
        <p:guide pos="431"/>
        <p:guide pos="4422"/>
        <p:guide pos="1247"/>
        <p:guide pos="3424"/>
        <p:guide pos="3356"/>
        <p:guide pos="4513"/>
        <p:guide pos="551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096" y="-84"/>
      </p:cViewPr>
      <p:guideLst>
        <p:guide orient="horz" pos="3079"/>
        <p:guide pos="2101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88791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GB" sz="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8" y="1"/>
            <a:ext cx="2889938" cy="488791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F97E8633-DD50-467C-B21A-E1CECDED6BB2}" type="datetimeFigureOut">
              <a:rPr lang="fi-FI" sz="800" smtClean="0"/>
              <a:pPr/>
              <a:t>30.9.2011</a:t>
            </a:fld>
            <a:endParaRPr lang="en-GB" sz="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5338"/>
            <a:ext cx="2889938" cy="48879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GB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8" y="9285338"/>
            <a:ext cx="2889938" cy="48879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524410BF-6C8B-4E87-A502-35A1C9E26017}" type="slidenum">
              <a:rPr lang="en-GB" sz="800" smtClean="0"/>
              <a:pPr/>
              <a:t>‹#›</a:t>
            </a:fld>
            <a:endParaRPr lang="en-GB" sz="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88791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8" y="1"/>
            <a:ext cx="2889938" cy="488791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800"/>
            </a:lvl1pPr>
          </a:lstStyle>
          <a:p>
            <a:fld id="{0B85FA14-6BD0-4B51-94D4-05F5A75E4036}" type="datetimeFigureOut">
              <a:rPr lang="fi-FI" smtClean="0"/>
              <a:pPr/>
              <a:t>30.9.2011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43518"/>
            <a:ext cx="5335270" cy="4399121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5338"/>
            <a:ext cx="2889938" cy="48879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8" y="9285338"/>
            <a:ext cx="2889938" cy="48879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800"/>
            </a:lvl1pPr>
          </a:lstStyle>
          <a:p>
            <a:fld id="{DFD68452-3929-4FD8-B15C-CAEB56E3F3D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2349499"/>
            <a:ext cx="7775576" cy="1871663"/>
          </a:xfrm>
        </p:spPr>
        <p:txBody>
          <a:bodyPr anchor="t" anchorCtr="0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4292600"/>
            <a:ext cx="7775576" cy="1350978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Freeform 14"/>
          <p:cNvSpPr>
            <a:spLocks noEditPoints="1"/>
          </p:cNvSpPr>
          <p:nvPr userDrawn="1"/>
        </p:nvSpPr>
        <p:spPr bwMode="auto">
          <a:xfrm>
            <a:off x="107951" y="115888"/>
            <a:ext cx="2161402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45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29A3FC9E-DC7E-48B5-A680-2DC49DC9C034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4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4" y="6165850"/>
            <a:ext cx="2592385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 smtClean="0"/>
              <a:t>Jonna Leinonen, KM, jonna.leinonen@opettaja.fi</a:t>
            </a:r>
            <a:endParaRPr lang="en-GB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2" name="TextBox 51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smtClean="0">
                <a:solidFill>
                  <a:schemeClr val="tx2"/>
                </a:solidFill>
              </a:rPr>
              <a:t>www.helsinki.fi/yliopisto</a:t>
            </a:r>
            <a:endParaRPr lang="en-GB" sz="900">
              <a:solidFill>
                <a:schemeClr val="tx2"/>
              </a:solidFill>
            </a:endParaRP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2349499"/>
            <a:ext cx="7775574" cy="1871663"/>
          </a:xfrm>
        </p:spPr>
        <p:txBody>
          <a:bodyPr anchor="t" anchorCtr="0">
            <a:no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4292600"/>
            <a:ext cx="7775578" cy="136842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8" name="Freeform 14"/>
          <p:cNvSpPr>
            <a:spLocks noEditPoints="1"/>
          </p:cNvSpPr>
          <p:nvPr userDrawn="1"/>
        </p:nvSpPr>
        <p:spPr bwMode="auto">
          <a:xfrm>
            <a:off x="107951" y="115888"/>
            <a:ext cx="2161402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0E89E713-87AD-4267-97BE-B40666199FF4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5" y="6165850"/>
            <a:ext cx="2592386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 smtClean="0"/>
              <a:t>Jonna Leinonen, KM, jonna.leinonen@opettaja.fi</a:t>
            </a:r>
            <a:endParaRPr lang="en-GB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0" name="TextBox 29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smtClean="0">
                <a:solidFill>
                  <a:schemeClr val="tx2"/>
                </a:solidFill>
              </a:rPr>
              <a:t>www.helsinki.fi/yliopisto</a:t>
            </a:r>
            <a:endParaRPr lang="en-GB" sz="900">
              <a:solidFill>
                <a:schemeClr val="tx2"/>
              </a:solidFill>
            </a:endParaRP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60B5-B527-4EC4-80EF-33B247357642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Jonna Leinonen, KM, jonna.leinonen@opettaja.fi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989138"/>
            <a:ext cx="3348038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2113" y="1989138"/>
            <a:ext cx="3348036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014A-C4CF-48DF-AE35-1B3767EFCCAF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Jonna Leinonen, KM, jonna.leinonen@opettaja.fi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CB7B1-FA7C-4276-BD66-4EC1965472B7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Jonna Leinonen, KM, jonna.leinonen@opettaja.fi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989138"/>
            <a:ext cx="6840538" cy="5111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46E45-196E-4D18-9E68-1A665FA2CDBC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Jonna Leinonen, KM, jonna.leinonen@opettaja.fi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979613" y="2492375"/>
            <a:ext cx="6840537" cy="3529013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1/2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013B-C3F5-4B1C-9787-0D0B82D69B94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Jonna Leinonen, KM, jonna.leinonen@opettaja.fi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989136"/>
            <a:ext cx="3348038" cy="4032251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5472113" y="1989138"/>
            <a:ext cx="3348037" cy="403225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D1F1-438D-4B5F-8D19-51890202B542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Jonna Leinonen, KM, jonna.leinonen@opettaja.fi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979612" y="4221162"/>
            <a:ext cx="6840537" cy="1800225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1979613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3708400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9"/>
          </p:nvPr>
        </p:nvSpPr>
        <p:spPr>
          <a:xfrm>
            <a:off x="5435600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20"/>
          </p:nvPr>
        </p:nvSpPr>
        <p:spPr>
          <a:xfrm>
            <a:off x="7164388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1"/>
          </p:nvPr>
        </p:nvSpPr>
        <p:spPr>
          <a:xfrm>
            <a:off x="1979613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/>
          </p:nvPr>
        </p:nvSpPr>
        <p:spPr>
          <a:xfrm>
            <a:off x="3708400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/>
          </p:nvPr>
        </p:nvSpPr>
        <p:spPr>
          <a:xfrm>
            <a:off x="5435600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24"/>
          </p:nvPr>
        </p:nvSpPr>
        <p:spPr>
          <a:xfrm>
            <a:off x="7164388" y="2492375"/>
            <a:ext cx="1584325" cy="15843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7B15-0A4B-47C3-A18E-5A348AD8EB20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Jonna Leinonen, KM, jonna.leinonen@opettaja.fi</a:t>
            </a:r>
            <a:endParaRPr lang="en-GB"/>
          </a:p>
        </p:txBody>
      </p:sp>
      <p:sp>
        <p:nvSpPr>
          <p:cNvPr id="8" name="Freeform 14"/>
          <p:cNvSpPr>
            <a:spLocks noEditPoints="1"/>
          </p:cNvSpPr>
          <p:nvPr userDrawn="1"/>
        </p:nvSpPr>
        <p:spPr bwMode="auto">
          <a:xfrm>
            <a:off x="107950" y="115888"/>
            <a:ext cx="1782228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pic>
        <p:nvPicPr>
          <p:cNvPr id="10" name="Picture 9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9612" y="549275"/>
            <a:ext cx="6840538" cy="11509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9612" y="1989139"/>
            <a:ext cx="6840538" cy="403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C9317073-6A29-4B8A-8E2B-9B6E29DD2DB4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5" y="6165850"/>
            <a:ext cx="2592386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 smtClean="0"/>
              <a:t>Jonna Leinonen, KM, jonna.leinonen@opettaja.fi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reeform 14"/>
          <p:cNvSpPr>
            <a:spLocks noEditPoints="1"/>
          </p:cNvSpPr>
          <p:nvPr userDrawn="1"/>
        </p:nvSpPr>
        <p:spPr bwMode="auto">
          <a:xfrm>
            <a:off x="107950" y="115888"/>
            <a:ext cx="1782228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smtClean="0">
                <a:solidFill>
                  <a:schemeClr val="tx2"/>
                </a:solidFill>
              </a:rPr>
              <a:t>www.helsinki.fi/yliopisto</a:t>
            </a:r>
            <a:endParaRPr lang="en-GB" sz="900">
              <a:solidFill>
                <a:schemeClr val="tx2"/>
              </a:solidFill>
            </a:endParaRPr>
          </a:p>
        </p:txBody>
      </p:sp>
      <p:sp>
        <p:nvSpPr>
          <p:cNvPr id="21" name="Line 16"/>
          <p:cNvSpPr>
            <a:spLocks noChangeShapeType="1"/>
          </p:cNvSpPr>
          <p:nvPr userDrawn="1"/>
        </p:nvSpPr>
        <p:spPr bwMode="auto">
          <a:xfrm flipV="1">
            <a:off x="1979614" y="1773238"/>
            <a:ext cx="6840536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GB"/>
          </a:p>
        </p:txBody>
      </p:sp>
      <p:pic>
        <p:nvPicPr>
          <p:cNvPr id="17" name="Picture 16" descr="FSE_RGB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52" r:id="rId4"/>
    <p:sldLayoutId id="2147483654" r:id="rId5"/>
    <p:sldLayoutId id="2147483660" r:id="rId6"/>
    <p:sldLayoutId id="2147483661" r:id="rId7"/>
    <p:sldLayoutId id="2147483662" r:id="rId8"/>
    <p:sldLayoutId id="2147483655" r:id="rId9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4638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73050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.helsinki.fi/jonkanga" TargetMode="External"/><Relationship Id="rId2" Type="http://schemas.openxmlformats.org/officeDocument/2006/relationships/hyperlink" Target="mailto:jonna.leinonen@opettaja.fi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2240869"/>
            <a:ext cx="7775576" cy="1980294"/>
          </a:xfrm>
        </p:spPr>
        <p:txBody>
          <a:bodyPr>
            <a:normAutofit fontScale="90000"/>
          </a:bodyPr>
          <a:lstStyle/>
          <a:p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Osallisuus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päivähoidossa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~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lapset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vanhemmat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päiväkodin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työntekijät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Jonna</a:t>
            </a:r>
            <a:r>
              <a:rPr lang="en-GB" dirty="0" smtClean="0"/>
              <a:t> Leinonen, KM</a:t>
            </a:r>
          </a:p>
          <a:p>
            <a:r>
              <a:rPr lang="en-GB" dirty="0" smtClean="0">
                <a:hlinkClick r:id="rId2"/>
              </a:rPr>
              <a:t>jonna.leinonen@opettaja.fi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http://www.mv.helsinki.fi/jonkanga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7922EFF-500C-42A9-AA95-CB4DFADE11FF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dirty="0" smtClean="0"/>
              <a:t>Jonna Leinonen, KM, jonna.leinonen@opettaja.fi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3588" y="1989139"/>
            <a:ext cx="7956562" cy="3744117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Engl. “Participation”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err="1" smtClean="0">
                <a:sym typeface="Wingdings" pitchFamily="2" charset="2"/>
              </a:rPr>
              <a:t>YK:n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lasten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oikeuksien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sopimus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smtClean="0">
                <a:sym typeface="Wingdings" pitchFamily="2" charset="2"/>
              </a:rPr>
              <a:t>(1989) </a:t>
            </a:r>
          </a:p>
          <a:p>
            <a:r>
              <a:rPr lang="en-GB" dirty="0" err="1" smtClean="0">
                <a:sym typeface="Wingdings" pitchFamily="2" charset="2"/>
              </a:rPr>
              <a:t>Liittyy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myös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ihmisoikeuksiin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“</a:t>
            </a:r>
            <a:r>
              <a:rPr lang="en-GB" dirty="0" err="1" smtClean="0">
                <a:sym typeface="Wingdings" pitchFamily="2" charset="2"/>
              </a:rPr>
              <a:t>Osallistuminen</a:t>
            </a:r>
            <a:r>
              <a:rPr lang="en-GB" dirty="0" smtClean="0">
                <a:sym typeface="Wingdings" pitchFamily="2" charset="2"/>
              </a:rPr>
              <a:t>”, “</a:t>
            </a:r>
            <a:r>
              <a:rPr lang="en-GB" dirty="0" err="1" smtClean="0">
                <a:sym typeface="Wingdings" pitchFamily="2" charset="2"/>
              </a:rPr>
              <a:t>kuuluminen</a:t>
            </a:r>
            <a:r>
              <a:rPr lang="en-GB" dirty="0" smtClean="0">
                <a:sym typeface="Wingdings" pitchFamily="2" charset="2"/>
              </a:rPr>
              <a:t>”, “</a:t>
            </a:r>
            <a:r>
              <a:rPr lang="en-GB" dirty="0" err="1" smtClean="0">
                <a:sym typeface="Wingdings" pitchFamily="2" charset="2"/>
              </a:rPr>
              <a:t>valtaistuminen</a:t>
            </a:r>
            <a:r>
              <a:rPr lang="en-GB" dirty="0" smtClean="0">
                <a:sym typeface="Wingdings" pitchFamily="2" charset="2"/>
              </a:rPr>
              <a:t>”</a:t>
            </a:r>
          </a:p>
          <a:p>
            <a:r>
              <a:rPr lang="en-GB" dirty="0" err="1" smtClean="0">
                <a:sym typeface="Wingdings" pitchFamily="2" charset="2"/>
              </a:rPr>
              <a:t>Henkilökohtainen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kokemus</a:t>
            </a:r>
            <a:r>
              <a:rPr lang="en-GB" dirty="0" smtClean="0">
                <a:sym typeface="Wingdings" pitchFamily="2" charset="2"/>
              </a:rPr>
              <a:t>, </a:t>
            </a:r>
            <a:r>
              <a:rPr lang="en-GB" dirty="0" err="1" smtClean="0">
                <a:sym typeface="Wingdings" pitchFamily="2" charset="2"/>
              </a:rPr>
              <a:t>omien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toiminta</a:t>
            </a:r>
            <a:r>
              <a:rPr lang="en-GB" dirty="0" smtClean="0">
                <a:sym typeface="Wingdings" pitchFamily="2" charset="2"/>
              </a:rPr>
              <a:t>- </a:t>
            </a:r>
            <a:r>
              <a:rPr lang="en-GB" dirty="0" err="1" smtClean="0">
                <a:sym typeface="Wingdings" pitchFamily="2" charset="2"/>
              </a:rPr>
              <a:t>ja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päätöksentekomahdollisuuksien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tiedostaminen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err="1" smtClean="0">
                <a:sym typeface="Wingdings" pitchFamily="2" charset="2"/>
              </a:rPr>
              <a:t>Hyvinvoinnin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yksi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keskeinen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osatekijä</a:t>
            </a:r>
            <a:r>
              <a:rPr lang="en-GB" dirty="0" smtClean="0">
                <a:sym typeface="Wingdings" pitchFamily="2" charset="2"/>
              </a:rPr>
              <a:t>: </a:t>
            </a:r>
          </a:p>
          <a:p>
            <a:pPr lvl="1"/>
            <a:r>
              <a:rPr lang="en-GB" dirty="0" err="1" smtClean="0">
                <a:sym typeface="Wingdings" pitchFamily="2" charset="2"/>
              </a:rPr>
              <a:t>Omaan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elämään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vaikuttaminen</a:t>
            </a:r>
            <a:endParaRPr lang="en-GB" dirty="0" smtClean="0">
              <a:sym typeface="Wingdings" pitchFamily="2" charset="2"/>
            </a:endParaRPr>
          </a:p>
          <a:p>
            <a:pPr lvl="1"/>
            <a:r>
              <a:rPr lang="en-GB" dirty="0" err="1" smtClean="0">
                <a:sym typeface="Wingdings" pitchFamily="2" charset="2"/>
              </a:rPr>
              <a:t>Kokemus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hyväksynnästä</a:t>
            </a:r>
            <a:endParaRPr lang="en-GB" dirty="0" smtClean="0">
              <a:sym typeface="Wingdings" pitchFamily="2" charset="2"/>
            </a:endParaRPr>
          </a:p>
          <a:p>
            <a:pPr lvl="1"/>
            <a:r>
              <a:rPr lang="en-GB" dirty="0" smtClean="0">
                <a:sym typeface="Wingdings" pitchFamily="2" charset="2"/>
              </a:rPr>
              <a:t>“Oman </a:t>
            </a:r>
            <a:r>
              <a:rPr lang="en-GB" dirty="0" err="1" smtClean="0">
                <a:sym typeface="Wingdings" pitchFamily="2" charset="2"/>
              </a:rPr>
              <a:t>elämänsä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päähenkilö</a:t>
            </a:r>
            <a:r>
              <a:rPr lang="en-GB" dirty="0" smtClean="0">
                <a:sym typeface="Wingdings" pitchFamily="2" charset="2"/>
              </a:rPr>
              <a:t>”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3DF9-0530-4B54-84C5-7ACEAE5320E2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Jonna Leinonen, KM, jonna.leinonen@opettaja.fi</a:t>
            </a:r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Mitä</a:t>
            </a:r>
            <a:r>
              <a:rPr lang="en-GB" dirty="0" smtClean="0"/>
              <a:t> on </a:t>
            </a:r>
            <a:r>
              <a:rPr lang="en-GB" dirty="0" err="1" smtClean="0"/>
              <a:t>osallisuus</a:t>
            </a:r>
            <a:r>
              <a:rPr lang="en-GB" dirty="0" smtClean="0"/>
              <a:t>?</a:t>
            </a:r>
            <a:br>
              <a:rPr lang="en-GB" dirty="0" smtClean="0"/>
            </a:br>
            <a:r>
              <a:rPr lang="en-GB" sz="2800" dirty="0" smtClean="0"/>
              <a:t>~ </a:t>
            </a:r>
            <a:r>
              <a:rPr lang="en-GB" sz="2800" dirty="0" err="1" smtClean="0"/>
              <a:t>Virallisissa</a:t>
            </a:r>
            <a:r>
              <a:rPr lang="en-GB" sz="2800" dirty="0" smtClean="0"/>
              <a:t> </a:t>
            </a:r>
            <a:r>
              <a:rPr lang="en-GB" sz="2800" dirty="0" err="1" smtClean="0"/>
              <a:t>asiakirjoissa</a:t>
            </a:r>
            <a:endParaRPr lang="en-GB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1FF8-E262-4861-A763-228A9248F68C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Jonna Leinonen, KM, jonna.leinonen@opettaja.fi</a:t>
            </a:r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63688" y="260648"/>
            <a:ext cx="7236804" cy="1619586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Osallisuuden</a:t>
            </a:r>
            <a:r>
              <a:rPr lang="en-GB" dirty="0" smtClean="0"/>
              <a:t> </a:t>
            </a:r>
            <a:r>
              <a:rPr lang="en-GB" dirty="0" err="1" smtClean="0"/>
              <a:t>muodot</a:t>
            </a:r>
            <a:r>
              <a:rPr lang="en-GB" dirty="0" smtClean="0"/>
              <a:t> </a:t>
            </a:r>
            <a:r>
              <a:rPr lang="en-GB" dirty="0" err="1" smtClean="0"/>
              <a:t>lapsuudessa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~ </a:t>
            </a:r>
            <a:r>
              <a:rPr lang="en-GB" sz="3100" dirty="0" err="1" smtClean="0"/>
              <a:t>O</a:t>
            </a:r>
            <a:r>
              <a:rPr lang="en-GB" sz="3100" dirty="0" err="1" smtClean="0"/>
              <a:t>sallisuuden</a:t>
            </a:r>
            <a:r>
              <a:rPr lang="en-GB" sz="3100" dirty="0" smtClean="0"/>
              <a:t> </a:t>
            </a:r>
            <a:r>
              <a:rPr lang="en-GB" sz="3100" dirty="0" err="1" smtClean="0"/>
              <a:t>kiipeilyseinä</a:t>
            </a:r>
            <a:r>
              <a:rPr lang="en-GB" sz="3100" dirty="0" smtClean="0"/>
              <a:t> </a:t>
            </a:r>
            <a:r>
              <a:rPr lang="en-GB" sz="1600" b="0" i="1" dirty="0" smtClean="0"/>
              <a:t>(Thomas</a:t>
            </a:r>
            <a:r>
              <a:rPr lang="en-GB" sz="1600" b="0" i="1" dirty="0" smtClean="0"/>
              <a:t>, 2000)</a:t>
            </a:r>
            <a:endParaRPr lang="en-GB" sz="1600" b="0" i="1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611560" y="1952836"/>
            <a:ext cx="7812867" cy="406855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tabLst/>
              <a:defRPr/>
            </a:pPr>
            <a:r>
              <a:rPr lang="fi-FI" sz="2200" dirty="0" smtClean="0"/>
              <a:t>Lapsen osallisuus asiakkaana koostuu: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fi-FI" sz="2200" noProof="0" dirty="0" smtClean="0"/>
              <a:t>M</a:t>
            </a:r>
            <a:r>
              <a:rPr kumimoji="0" lang="fi-FI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ahdollisuudesta </a:t>
            </a:r>
            <a:r>
              <a:rPr kumimoji="0" lang="fi-FI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saada tietoa </a:t>
            </a:r>
            <a:r>
              <a:rPr kumimoji="0" lang="fi-FI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tilanteesta ja omista 	oikeuksistaan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fi-FI" sz="2200" dirty="0" smtClean="0"/>
              <a:t> </a:t>
            </a:r>
            <a:r>
              <a:rPr lang="fi-FI" sz="2200" dirty="0" smtClean="0"/>
              <a:t>Mahdollisuudesta </a:t>
            </a:r>
            <a:r>
              <a:rPr lang="fi-FI" sz="2200" b="1" dirty="0" smtClean="0"/>
              <a:t>valita</a:t>
            </a:r>
            <a:r>
              <a:rPr lang="fi-FI" sz="2200" dirty="0" smtClean="0"/>
              <a:t> oma osallistumisensa</a:t>
            </a:r>
            <a:endParaRPr kumimoji="0" lang="fi-FI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r>
              <a:rPr lang="fi-FI" sz="2200" dirty="0" smtClean="0"/>
              <a:t>  </a:t>
            </a:r>
            <a:r>
              <a:rPr lang="fi-FI" sz="2200" dirty="0" smtClean="0"/>
              <a:t>Mahdollisuudesta </a:t>
            </a:r>
            <a:r>
              <a:rPr lang="fi-FI" sz="2200" b="1" dirty="0" smtClean="0"/>
              <a:t>ilmaista näkemyksensä ja 	ajatuksensa</a:t>
            </a:r>
            <a:endParaRPr lang="fi-FI" sz="2200" dirty="0" smtClean="0"/>
          </a:p>
          <a:p>
            <a:pPr lvl="0"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r>
              <a:rPr lang="fi-FI" sz="2200" dirty="0" smtClean="0"/>
              <a:t>  Mahdollisuudesta </a:t>
            </a:r>
            <a:r>
              <a:rPr lang="fi-FI" sz="2200" b="1" dirty="0" smtClean="0"/>
              <a:t>v</a:t>
            </a:r>
            <a:r>
              <a:rPr kumimoji="0" lang="fi-FI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aikuttaa</a:t>
            </a:r>
            <a:r>
              <a:rPr kumimoji="0" lang="fi-FI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päätöksentekoprosessiin</a:t>
            </a:r>
            <a:r>
              <a:rPr kumimoji="0" lang="fi-FI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lvl="0"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r>
              <a:rPr lang="fi-FI" sz="2200" dirty="0" smtClean="0"/>
              <a:t>  M</a:t>
            </a:r>
            <a:r>
              <a:rPr kumimoji="0" lang="fi-FI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ahdollisuudesta</a:t>
            </a:r>
            <a:r>
              <a:rPr kumimoji="0" lang="fi-FI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i-FI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saada tukea ja apua </a:t>
            </a:r>
            <a:r>
              <a:rPr kumimoji="0" lang="fi-FI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osallistumiseen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fi-FI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Mahdollisuudesta</a:t>
            </a:r>
            <a:r>
              <a:rPr kumimoji="0" lang="fi-FI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i-FI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itsenäisiin päätöksiin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287524" y="1844824"/>
            <a:ext cx="3060340" cy="21962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Rounded Rectangle 10"/>
          <p:cNvSpPr/>
          <p:nvPr/>
        </p:nvSpPr>
        <p:spPr>
          <a:xfrm>
            <a:off x="4716016" y="1628800"/>
            <a:ext cx="3636404" cy="21242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Rounded Rectangle 11"/>
          <p:cNvSpPr/>
          <p:nvPr/>
        </p:nvSpPr>
        <p:spPr>
          <a:xfrm>
            <a:off x="3059832" y="4401108"/>
            <a:ext cx="4968552" cy="1944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87524" y="1916832"/>
            <a:ext cx="2952328" cy="2088232"/>
          </a:xfrm>
        </p:spPr>
        <p:txBody>
          <a:bodyPr>
            <a:normAutofit fontScale="92500" lnSpcReduction="20000"/>
          </a:bodyPr>
          <a:lstStyle/>
          <a:p>
            <a:r>
              <a:rPr lang="en-GB" sz="2000" dirty="0" err="1" smtClean="0"/>
              <a:t>Lapsen</a:t>
            </a:r>
            <a:r>
              <a:rPr lang="en-GB" sz="2000" dirty="0" smtClean="0"/>
              <a:t> </a:t>
            </a:r>
            <a:r>
              <a:rPr lang="en-GB" sz="2000" dirty="0" err="1" smtClean="0"/>
              <a:t>ääni</a:t>
            </a:r>
            <a:r>
              <a:rPr lang="en-GB" sz="2000" dirty="0" smtClean="0"/>
              <a:t> (</a:t>
            </a:r>
            <a:r>
              <a:rPr lang="en-GB" sz="2000" dirty="0" err="1" smtClean="0"/>
              <a:t>oman</a:t>
            </a:r>
            <a:r>
              <a:rPr lang="en-GB" sz="2000" dirty="0" smtClean="0"/>
              <a:t> </a:t>
            </a:r>
            <a:r>
              <a:rPr lang="en-GB" sz="2000" dirty="0" err="1" smtClean="0"/>
              <a:t>elämänsä</a:t>
            </a:r>
            <a:r>
              <a:rPr lang="en-GB" sz="2000" dirty="0" smtClean="0"/>
              <a:t> </a:t>
            </a:r>
            <a:r>
              <a:rPr lang="en-GB" sz="2000" dirty="0" err="1" smtClean="0"/>
              <a:t>asiantuntija</a:t>
            </a:r>
            <a:r>
              <a:rPr lang="en-GB" sz="2000" dirty="0" smtClean="0"/>
              <a:t>)</a:t>
            </a:r>
          </a:p>
          <a:p>
            <a:r>
              <a:rPr lang="en-GB" sz="2000" dirty="0" err="1" smtClean="0"/>
              <a:t>Lapsen</a:t>
            </a:r>
            <a:r>
              <a:rPr lang="en-GB" sz="2000" dirty="0" smtClean="0"/>
              <a:t> </a:t>
            </a:r>
            <a:r>
              <a:rPr lang="en-GB" sz="2000" dirty="0" err="1" smtClean="0"/>
              <a:t>aloitteet</a:t>
            </a:r>
            <a:r>
              <a:rPr lang="en-GB" sz="2000" dirty="0" smtClean="0"/>
              <a:t> </a:t>
            </a:r>
            <a:r>
              <a:rPr lang="en-GB" sz="2000" dirty="0" err="1" smtClean="0"/>
              <a:t>ja</a:t>
            </a:r>
            <a:r>
              <a:rPr lang="en-GB" sz="2000" dirty="0" smtClean="0"/>
              <a:t> </a:t>
            </a:r>
            <a:r>
              <a:rPr lang="en-GB" sz="2000" dirty="0" err="1" smtClean="0"/>
              <a:t>ideat</a:t>
            </a:r>
            <a:endParaRPr lang="en-GB" sz="2000" dirty="0" smtClean="0"/>
          </a:p>
          <a:p>
            <a:r>
              <a:rPr lang="en-GB" sz="2000" dirty="0" err="1" smtClean="0"/>
              <a:t>Lapsen</a:t>
            </a:r>
            <a:r>
              <a:rPr lang="en-GB" sz="2000" dirty="0" smtClean="0"/>
              <a:t> </a:t>
            </a:r>
            <a:r>
              <a:rPr lang="en-GB" sz="2000" dirty="0" err="1" smtClean="0"/>
              <a:t>vaikutusmahdollisuudet</a:t>
            </a:r>
            <a:endParaRPr lang="en-GB" sz="2000" dirty="0" smtClean="0"/>
          </a:p>
          <a:p>
            <a:r>
              <a:rPr lang="en-GB" sz="2000" dirty="0" err="1" smtClean="0"/>
              <a:t>Lapsen</a:t>
            </a:r>
            <a:r>
              <a:rPr lang="en-GB" sz="2000" dirty="0" smtClean="0"/>
              <a:t> </a:t>
            </a:r>
            <a:r>
              <a:rPr lang="en-GB" sz="2000" dirty="0" err="1" smtClean="0"/>
              <a:t>päätöksen-tekomahdollisuudet</a:t>
            </a:r>
            <a:endParaRPr lang="en-GB" sz="20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43708" y="548680"/>
            <a:ext cx="6840538" cy="1150938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Osallisuus varhaiskasvatuksessa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FD5E-B078-46F2-B500-ED305D6B2CFF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Jonna Leinonen, KM, jonna.leinonen@opettaja.fi</a:t>
            </a:r>
            <a:endParaRPr lang="en-GB"/>
          </a:p>
        </p:txBody>
      </p:sp>
      <p:sp>
        <p:nvSpPr>
          <p:cNvPr id="8" name="Content Placeholder 1"/>
          <p:cNvSpPr>
            <a:spLocks noGrp="1"/>
          </p:cNvSpPr>
          <p:nvPr>
            <p:ph sz="half" idx="1"/>
          </p:nvPr>
        </p:nvSpPr>
        <p:spPr>
          <a:xfrm>
            <a:off x="3059832" y="4509120"/>
            <a:ext cx="4932548" cy="1736676"/>
          </a:xfrm>
        </p:spPr>
        <p:txBody>
          <a:bodyPr>
            <a:noAutofit/>
          </a:bodyPr>
          <a:lstStyle/>
          <a:p>
            <a:r>
              <a:rPr lang="en-GB" sz="1900" dirty="0" err="1" smtClean="0"/>
              <a:t>Vanhempien</a:t>
            </a:r>
            <a:r>
              <a:rPr lang="en-GB" sz="1900" dirty="0" smtClean="0"/>
              <a:t> </a:t>
            </a:r>
            <a:r>
              <a:rPr lang="en-GB" sz="1900" dirty="0" err="1" smtClean="0"/>
              <a:t>tieto</a:t>
            </a:r>
            <a:r>
              <a:rPr lang="en-GB" sz="1900" dirty="0" smtClean="0"/>
              <a:t> (</a:t>
            </a:r>
            <a:r>
              <a:rPr lang="en-GB" sz="1900" dirty="0" err="1" smtClean="0"/>
              <a:t>lapsensa</a:t>
            </a:r>
            <a:r>
              <a:rPr lang="en-GB" sz="1900" dirty="0" smtClean="0"/>
              <a:t> </a:t>
            </a:r>
            <a:r>
              <a:rPr lang="en-GB" sz="1900" dirty="0" err="1" smtClean="0"/>
              <a:t>paras</a:t>
            </a:r>
            <a:r>
              <a:rPr lang="en-GB" sz="1900" dirty="0" smtClean="0"/>
              <a:t> </a:t>
            </a:r>
            <a:r>
              <a:rPr lang="en-GB" sz="1900" dirty="0" err="1" smtClean="0"/>
              <a:t>asiantuntija</a:t>
            </a:r>
            <a:r>
              <a:rPr lang="en-GB" sz="1900" dirty="0" smtClean="0"/>
              <a:t>)</a:t>
            </a:r>
          </a:p>
          <a:p>
            <a:r>
              <a:rPr lang="en-GB" sz="1900" dirty="0" err="1" smtClean="0"/>
              <a:t>Vanhempien</a:t>
            </a:r>
            <a:r>
              <a:rPr lang="en-GB" sz="1900" dirty="0" smtClean="0"/>
              <a:t> </a:t>
            </a:r>
            <a:r>
              <a:rPr lang="en-GB" sz="1900" dirty="0" err="1" smtClean="0"/>
              <a:t>aloitteet</a:t>
            </a:r>
            <a:r>
              <a:rPr lang="en-GB" sz="1900" dirty="0" smtClean="0"/>
              <a:t> </a:t>
            </a:r>
            <a:r>
              <a:rPr lang="en-GB" sz="1900" dirty="0" err="1" smtClean="0"/>
              <a:t>ja</a:t>
            </a:r>
            <a:r>
              <a:rPr lang="en-GB" sz="1900" dirty="0" smtClean="0"/>
              <a:t> </a:t>
            </a:r>
            <a:r>
              <a:rPr lang="en-GB" sz="1900" dirty="0" err="1" smtClean="0"/>
              <a:t>ideat</a:t>
            </a:r>
            <a:endParaRPr lang="en-GB" sz="1900" dirty="0" smtClean="0"/>
          </a:p>
          <a:p>
            <a:r>
              <a:rPr lang="en-GB" sz="1900" dirty="0" err="1" smtClean="0"/>
              <a:t>Vanhempien</a:t>
            </a:r>
            <a:r>
              <a:rPr lang="en-GB" sz="1900" dirty="0" smtClean="0"/>
              <a:t> </a:t>
            </a:r>
            <a:r>
              <a:rPr lang="en-GB" sz="1900" dirty="0" err="1" smtClean="0"/>
              <a:t>vaikutuskanavat</a:t>
            </a:r>
            <a:endParaRPr lang="en-GB" sz="1900" dirty="0" smtClean="0"/>
          </a:p>
          <a:p>
            <a:r>
              <a:rPr lang="en-GB" sz="1900" dirty="0" err="1" smtClean="0"/>
              <a:t>Vanhempien</a:t>
            </a:r>
            <a:r>
              <a:rPr lang="en-GB" sz="1900" dirty="0" smtClean="0"/>
              <a:t> </a:t>
            </a:r>
            <a:r>
              <a:rPr lang="en-GB" sz="1900" dirty="0" err="1" smtClean="0"/>
              <a:t>päätöksentekomahdollisuudet</a:t>
            </a:r>
            <a:endParaRPr lang="en-GB" sz="1900" dirty="0" smtClean="0"/>
          </a:p>
          <a:p>
            <a:endParaRPr lang="en-GB" sz="1900" dirty="0"/>
          </a:p>
        </p:txBody>
      </p:sp>
      <p:sp>
        <p:nvSpPr>
          <p:cNvPr id="9" name="Content Placeholder 1"/>
          <p:cNvSpPr>
            <a:spLocks noGrp="1"/>
          </p:cNvSpPr>
          <p:nvPr>
            <p:ph sz="half" idx="1"/>
          </p:nvPr>
        </p:nvSpPr>
        <p:spPr>
          <a:xfrm>
            <a:off x="4752020" y="1772816"/>
            <a:ext cx="3960440" cy="1764196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en-GB" sz="1800" dirty="0" err="1" smtClean="0"/>
              <a:t>Henkilökunnan</a:t>
            </a:r>
            <a:r>
              <a:rPr lang="en-GB" sz="1800" dirty="0" smtClean="0"/>
              <a:t> </a:t>
            </a:r>
            <a:r>
              <a:rPr lang="en-GB" sz="1800" dirty="0" err="1" smtClean="0"/>
              <a:t>tieto</a:t>
            </a:r>
            <a:r>
              <a:rPr lang="en-GB" sz="1800" dirty="0" smtClean="0"/>
              <a:t> (</a:t>
            </a:r>
            <a:r>
              <a:rPr lang="en-GB" sz="1800" dirty="0" err="1" smtClean="0"/>
              <a:t>lapsuuden</a:t>
            </a:r>
            <a:r>
              <a:rPr lang="en-GB" sz="1800" dirty="0" smtClean="0"/>
              <a:t> </a:t>
            </a:r>
          </a:p>
          <a:p>
            <a:r>
              <a:rPr lang="en-GB" sz="1800" dirty="0" err="1" smtClean="0"/>
              <a:t>ja</a:t>
            </a:r>
            <a:r>
              <a:rPr lang="en-GB" sz="1800" dirty="0" smtClean="0"/>
              <a:t> </a:t>
            </a:r>
            <a:r>
              <a:rPr lang="en-GB" sz="1800" dirty="0" err="1" smtClean="0"/>
              <a:t>kehityksen</a:t>
            </a:r>
            <a:r>
              <a:rPr lang="en-GB" sz="1800" dirty="0" smtClean="0"/>
              <a:t> </a:t>
            </a:r>
            <a:r>
              <a:rPr lang="en-GB" sz="1800" dirty="0" err="1" smtClean="0"/>
              <a:t>asiantuntija</a:t>
            </a:r>
            <a:r>
              <a:rPr lang="en-GB" sz="1800" dirty="0" smtClean="0"/>
              <a:t>)</a:t>
            </a:r>
          </a:p>
          <a:p>
            <a:r>
              <a:rPr lang="en-GB" sz="1800" dirty="0" err="1" smtClean="0"/>
              <a:t>Henkilökunnan</a:t>
            </a:r>
            <a:r>
              <a:rPr lang="en-GB" sz="1800" dirty="0" smtClean="0"/>
              <a:t> </a:t>
            </a:r>
            <a:r>
              <a:rPr lang="en-GB" sz="1800" dirty="0" err="1" smtClean="0"/>
              <a:t>aloitteet</a:t>
            </a:r>
            <a:r>
              <a:rPr lang="en-GB" sz="1800" dirty="0" smtClean="0"/>
              <a:t> </a:t>
            </a:r>
            <a:r>
              <a:rPr lang="en-GB" sz="1800" dirty="0" err="1" smtClean="0"/>
              <a:t>ja</a:t>
            </a:r>
            <a:r>
              <a:rPr lang="en-GB" sz="1800" dirty="0" smtClean="0"/>
              <a:t> </a:t>
            </a:r>
            <a:r>
              <a:rPr lang="en-GB" sz="1800" dirty="0" err="1" smtClean="0"/>
              <a:t>ideat</a:t>
            </a:r>
            <a:endParaRPr lang="en-GB" sz="1800" dirty="0" smtClean="0"/>
          </a:p>
          <a:p>
            <a:r>
              <a:rPr lang="en-GB" sz="1800" dirty="0" err="1" smtClean="0"/>
              <a:t>Henkilökunnan</a:t>
            </a:r>
            <a:r>
              <a:rPr lang="en-GB" sz="1800" dirty="0" smtClean="0"/>
              <a:t> </a:t>
            </a:r>
            <a:r>
              <a:rPr lang="en-GB" sz="1800" dirty="0" err="1" smtClean="0"/>
              <a:t>yhteistyötahot</a:t>
            </a:r>
            <a:endParaRPr lang="en-GB" sz="1800" dirty="0" smtClean="0"/>
          </a:p>
          <a:p>
            <a:r>
              <a:rPr lang="en-GB" sz="1800" dirty="0" err="1" smtClean="0"/>
              <a:t>Henkilökunnan</a:t>
            </a:r>
            <a:r>
              <a:rPr lang="en-GB" sz="1800" dirty="0" smtClean="0"/>
              <a:t> </a:t>
            </a:r>
            <a:r>
              <a:rPr lang="en-GB" sz="1800" dirty="0" err="1" smtClean="0"/>
              <a:t>päätöksenteko-mahdollisuudet</a:t>
            </a:r>
            <a:endParaRPr lang="en-GB" sz="1800" dirty="0" smtClean="0"/>
          </a:p>
        </p:txBody>
      </p:sp>
      <p:sp>
        <p:nvSpPr>
          <p:cNvPr id="14" name="Oval 13"/>
          <p:cNvSpPr/>
          <p:nvPr/>
        </p:nvSpPr>
        <p:spPr>
          <a:xfrm>
            <a:off x="2951820" y="2744924"/>
            <a:ext cx="1908212" cy="172819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TextBox 12"/>
          <p:cNvSpPr txBox="1"/>
          <p:nvPr/>
        </p:nvSpPr>
        <p:spPr>
          <a:xfrm>
            <a:off x="2843808" y="2816932"/>
            <a:ext cx="219624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i="1" dirty="0" smtClean="0"/>
              <a:t>Tiedotus,</a:t>
            </a:r>
          </a:p>
          <a:p>
            <a:pPr algn="ctr"/>
            <a:endParaRPr lang="fi-FI" sz="1100" b="1" i="1" dirty="0" smtClean="0"/>
          </a:p>
          <a:p>
            <a:pPr algn="ctr"/>
            <a:r>
              <a:rPr lang="fi-FI" b="1" i="1" dirty="0" smtClean="0"/>
              <a:t>Yhteistyö,</a:t>
            </a:r>
          </a:p>
          <a:p>
            <a:pPr algn="ctr"/>
            <a:endParaRPr lang="fi-FI" sz="1100" b="1" i="1" dirty="0" smtClean="0"/>
          </a:p>
          <a:p>
            <a:pPr algn="ctr"/>
            <a:r>
              <a:rPr lang="fi-FI" b="1" i="1" dirty="0" smtClean="0"/>
              <a:t>Yhteiset kokemukset</a:t>
            </a:r>
            <a:endParaRPr lang="fi-FI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7067128" cy="779463"/>
          </a:xfrm>
        </p:spPr>
        <p:txBody>
          <a:bodyPr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dirty="0" smtClean="0"/>
              <a:t>Lapsen osallisuus päivähoidossa</a:t>
            </a:r>
            <a:br>
              <a:rPr lang="fi-FI" dirty="0" smtClean="0"/>
            </a:br>
            <a:r>
              <a:rPr lang="fi-FI" dirty="0" smtClean="0"/>
              <a:t>~ Lapsen osallisuuden määritelmä</a:t>
            </a:r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31740" y="6237312"/>
            <a:ext cx="2556284" cy="431799"/>
          </a:xfrm>
        </p:spPr>
        <p:txBody>
          <a:bodyPr/>
          <a:lstStyle/>
          <a:p>
            <a:pPr>
              <a:defRPr/>
            </a:pPr>
            <a:r>
              <a:rPr lang="fi-FI" dirty="0" smtClean="0"/>
              <a:t>Jonna Leinonen, KM, </a:t>
            </a:r>
            <a:r>
              <a:rPr lang="fi-FI" dirty="0" err="1" smtClean="0"/>
              <a:t>jonna.leinonen@opettaja.fi</a:t>
            </a:r>
            <a:endParaRPr lang="fi-FI" dirty="0"/>
          </a:p>
        </p:txBody>
      </p:sp>
      <p:pic>
        <p:nvPicPr>
          <p:cNvPr id="8196" name="Picture 2" descr="Z:\Drive_R\SARKA\My Documents\VKK\tutkimusraportti\Liitutaulu\i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500438"/>
            <a:ext cx="1536700" cy="156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3" descr="Z:\Drive_R\SARKA\My Documents\VKK\tutkimusraportti\Liitutaulu\omatoimisu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1916113"/>
            <a:ext cx="216058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4" descr="Z:\Drive_R\SARKA\My Documents\VKK\tutkimusraportti\Liitutaulu\oppimin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4365625"/>
            <a:ext cx="1531937" cy="133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5" descr="Z:\Drive_R\SARKA\My Documents\VKK\tutkimusraportti\Liitutaulu\tarpee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6375" y="1989138"/>
            <a:ext cx="2016125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6" descr="Z:\Drive_R\SARKA\My Documents\VKK\tutkimusraportti\Liitutaulu\tulkitsemine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5013325"/>
            <a:ext cx="1709738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7" descr="Z:\Drive_R\SARKA\My Documents\VKK\tutkimusraportti\Liitutaulu\vaikuttamine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08175" y="5229225"/>
            <a:ext cx="1800225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8" descr="Z:\Drive_R\SARKA\My Documents\VKK\tutkimusraportti\Liitutaulu\vastuu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04025" y="2276475"/>
            <a:ext cx="1800225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3" name="TextBox 13"/>
          <p:cNvSpPr txBox="1">
            <a:spLocks noChangeArrowheads="1"/>
          </p:cNvSpPr>
          <p:nvPr/>
        </p:nvSpPr>
        <p:spPr bwMode="auto">
          <a:xfrm>
            <a:off x="1979613" y="3573463"/>
            <a:ext cx="4784725" cy="120015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i-FI" b="1">
                <a:latin typeface="Calisto MT" pitchFamily="18" charset="0"/>
              </a:rPr>
              <a:t>Lapsella on oikeus olla sellaisten </a:t>
            </a:r>
          </a:p>
          <a:p>
            <a:pPr algn="ctr"/>
            <a:r>
              <a:rPr lang="fi-FI" b="1">
                <a:latin typeface="Calisto MT" pitchFamily="18" charset="0"/>
              </a:rPr>
              <a:t>aikuisten kasvatettavana, jotka kunnioittavat </a:t>
            </a:r>
          </a:p>
          <a:p>
            <a:pPr algn="ctr"/>
            <a:r>
              <a:rPr lang="fi-FI" b="1">
                <a:latin typeface="Calisto MT" pitchFamily="18" charset="0"/>
              </a:rPr>
              <a:t>ja kuuntelevat häntä ja jaksavat kiinnostua </a:t>
            </a:r>
          </a:p>
          <a:p>
            <a:pPr algn="ctr"/>
            <a:r>
              <a:rPr lang="fi-FI" b="1">
                <a:latin typeface="Calisto MT" pitchFamily="18" charset="0"/>
              </a:rPr>
              <a:t>lapsen maailmasta yhä uudelleen.</a:t>
            </a:r>
            <a:endParaRPr lang="fi-FI">
              <a:latin typeface="Calisto MT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27538" y="1412875"/>
            <a:ext cx="371608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i-FI" i="1" dirty="0"/>
              <a:t>Venninen, Leinonen &amp; Ojala, </a:t>
            </a:r>
            <a:r>
              <a:rPr lang="fi-FI" i="1" dirty="0" smtClean="0"/>
              <a:t>2010</a:t>
            </a:r>
            <a:endParaRPr lang="fi-FI" i="1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DEE5-5460-49D6-BF57-D1055AE54D29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2195736" y="6237312"/>
            <a:ext cx="2699979" cy="431799"/>
          </a:xfrm>
        </p:spPr>
        <p:txBody>
          <a:bodyPr/>
          <a:lstStyle/>
          <a:p>
            <a:fld id="{89059335-AFD3-4DED-970B-1AD46A147785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70E6-950B-40A3-9A07-21844DD820F4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Jonna Leinonen, KM, jonna.leinonen@opettaja.fi</a:t>
            </a:r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Lasten</a:t>
            </a:r>
            <a:r>
              <a:rPr lang="en-GB" dirty="0" smtClean="0"/>
              <a:t> </a:t>
            </a:r>
            <a:r>
              <a:rPr lang="en-GB" dirty="0" err="1" smtClean="0"/>
              <a:t>osallisuus</a:t>
            </a:r>
            <a:r>
              <a:rPr lang="en-GB" dirty="0" smtClean="0"/>
              <a:t> </a:t>
            </a:r>
            <a:r>
              <a:rPr lang="en-GB" dirty="0" err="1" smtClean="0"/>
              <a:t>päivähoidossa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3568" y="1808820"/>
            <a:ext cx="8028892" cy="4212567"/>
          </a:xfrm>
        </p:spPr>
        <p:txBody>
          <a:bodyPr>
            <a:normAutofit/>
          </a:bodyPr>
          <a:lstStyle/>
          <a:p>
            <a:r>
              <a:rPr lang="fi-FI" dirty="0" smtClean="0">
                <a:sym typeface="Wingdings" pitchFamily="2" charset="2"/>
              </a:rPr>
              <a:t>Yksilöllisten tarpeiden täyttyminen  Aikuisen apu ja hoiva on aina kohdistettu yksilöllisesti</a:t>
            </a:r>
          </a:p>
          <a:p>
            <a:r>
              <a:rPr lang="fi-FI" dirty="0" smtClean="0">
                <a:sym typeface="Wingdings" pitchFamily="2" charset="2"/>
              </a:rPr>
              <a:t>Opettaminen (pedagogiikka) ei ole vain mitä vaan </a:t>
            </a:r>
            <a:r>
              <a:rPr lang="fi-FI" u="sng" dirty="0" smtClean="0">
                <a:sym typeface="Wingdings" pitchFamily="2" charset="2"/>
              </a:rPr>
              <a:t>miten</a:t>
            </a:r>
            <a:r>
              <a:rPr lang="fi-FI" dirty="0" smtClean="0">
                <a:sym typeface="Wingdings" pitchFamily="2" charset="2"/>
              </a:rPr>
              <a:t>  Lasten ideoita jalostetaan oppituokioiksi, teemoiksi ym. </a:t>
            </a:r>
          </a:p>
          <a:p>
            <a:r>
              <a:rPr lang="fi-FI" dirty="0" smtClean="0"/>
              <a:t>Oppimisen sillat kotoa päiväkotiin, mutta myös päiväkodista kotiin</a:t>
            </a:r>
          </a:p>
          <a:p>
            <a:r>
              <a:rPr lang="fi-FI" dirty="0" smtClean="0"/>
              <a:t>Yllättikö lapsen oppiminen?</a:t>
            </a:r>
          </a:p>
          <a:p>
            <a:r>
              <a:rPr lang="fi-FI" dirty="0" smtClean="0"/>
              <a:t>Miltä jaettu kokemus päivähoitopäivästä tuntuu? (kertojana lapsi itse / lapsen kaveri / varhaiskasvattaja) Miten vanhempi voisi olla osallinen kokemusta</a:t>
            </a:r>
            <a:r>
              <a:rPr lang="fi-FI" dirty="0" smtClean="0"/>
              <a:t>?</a:t>
            </a:r>
            <a:endParaRPr lang="fi-FI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70E6-950B-40A3-9A07-21844DD820F4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Jonna Leinonen, KM, jonna.leinonen@opettaja.fi</a:t>
            </a:r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Yhteisöllisyys</a:t>
            </a:r>
            <a:r>
              <a:rPr lang="en-GB" dirty="0" smtClean="0"/>
              <a:t> </a:t>
            </a:r>
            <a:r>
              <a:rPr lang="en-GB" dirty="0" err="1" smtClean="0"/>
              <a:t>päivähoidossa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3568" y="1989136"/>
            <a:ext cx="8028892" cy="4032251"/>
          </a:xfrm>
        </p:spPr>
        <p:txBody>
          <a:bodyPr>
            <a:normAutofit/>
          </a:bodyPr>
          <a:lstStyle/>
          <a:p>
            <a:r>
              <a:rPr lang="fi-FI" dirty="0" smtClean="0"/>
              <a:t>Yhteisön jäseniä ovat lapset, henkilökunta, mutta myös vanhemmat</a:t>
            </a:r>
            <a:r>
              <a:rPr lang="fi-FI" dirty="0" smtClean="0"/>
              <a:t>!</a:t>
            </a:r>
          </a:p>
          <a:p>
            <a:r>
              <a:rPr lang="fi-FI" dirty="0" smtClean="0"/>
              <a:t>Päiväkodissa toimitaan ryhmässä </a:t>
            </a:r>
            <a:r>
              <a:rPr lang="fi-FI" dirty="0" smtClean="0">
                <a:sym typeface="Wingdings" pitchFamily="2" charset="2"/>
              </a:rPr>
              <a:t></a:t>
            </a:r>
            <a:r>
              <a:rPr lang="fi-FI" dirty="0" smtClean="0"/>
              <a:t> Lapsi osana ryhmää, yhteisöllisyyden kokemukset, tuttuus ja turvallisuuden tunne</a:t>
            </a:r>
          </a:p>
          <a:p>
            <a:r>
              <a:rPr lang="fi-FI" dirty="0" smtClean="0"/>
              <a:t>Yhteinen kokemus </a:t>
            </a:r>
            <a:r>
              <a:rPr lang="fi-FI" dirty="0" smtClean="0">
                <a:sym typeface="Wingdings" pitchFamily="2" charset="2"/>
              </a:rPr>
              <a:t> Jaettu ilo!</a:t>
            </a:r>
          </a:p>
          <a:p>
            <a:r>
              <a:rPr lang="fi-FI" dirty="0" smtClean="0">
                <a:sym typeface="Wingdings" pitchFamily="2" charset="2"/>
              </a:rPr>
              <a:t>Koko päivä täynnä vuorovaikutusta  Empatiataidot, kaveruussuhteet, tutut aikuiset</a:t>
            </a:r>
          </a:p>
          <a:p>
            <a:pPr lvl="1"/>
            <a:r>
              <a:rPr lang="fi-FI" dirty="0" smtClean="0"/>
              <a:t>Miten </a:t>
            </a:r>
            <a:r>
              <a:rPr lang="fi-FI" dirty="0" smtClean="0"/>
              <a:t>päästä yhteisön jäseneksi?</a:t>
            </a:r>
          </a:p>
          <a:p>
            <a:pPr lvl="1"/>
            <a:r>
              <a:rPr lang="fi-FI" dirty="0" smtClean="0"/>
              <a:t>Miten päästä osalliseksi jaetuista kokemuksista?</a:t>
            </a:r>
          </a:p>
          <a:p>
            <a:endParaRPr lang="fi-FI" dirty="0" smtClean="0"/>
          </a:p>
          <a:p>
            <a:endParaRPr lang="fi-FI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70E6-950B-40A3-9A07-21844DD820F4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Jonna Leinonen, KM, jonna.leinonen@opettaja.fi</a:t>
            </a:r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Osallisuus</a:t>
            </a:r>
            <a:r>
              <a:rPr lang="en-GB" dirty="0" smtClean="0"/>
              <a:t> </a:t>
            </a:r>
            <a:r>
              <a:rPr lang="en-GB" dirty="0" err="1" smtClean="0"/>
              <a:t>päivähoidossa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~ </a:t>
            </a:r>
            <a:r>
              <a:rPr lang="en-GB" dirty="0" err="1" smtClean="0"/>
              <a:t>Kasvatuskumppanuus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3568" y="1989136"/>
            <a:ext cx="8028892" cy="4032251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Kumppaneita lapsen kasvun tukemisessa </a:t>
            </a:r>
            <a:r>
              <a:rPr lang="fi-FI" dirty="0" smtClean="0">
                <a:sym typeface="Wingdings" pitchFamily="2" charset="2"/>
              </a:rPr>
              <a:t> Aikuisten </a:t>
            </a:r>
            <a:r>
              <a:rPr lang="fi-FI" dirty="0" smtClean="0"/>
              <a:t>välinen kuunteleminen, kunnioittaminen, luottamus ja dialogi </a:t>
            </a:r>
            <a:r>
              <a:rPr lang="fi-FI" dirty="0" smtClean="0"/>
              <a:t>(</a:t>
            </a:r>
            <a:r>
              <a:rPr lang="fi-FI" dirty="0" err="1" smtClean="0"/>
              <a:t>Kaskeala</a:t>
            </a:r>
            <a:r>
              <a:rPr lang="fi-FI" dirty="0" smtClean="0"/>
              <a:t> &amp; Kekkonen, 2006)</a:t>
            </a:r>
          </a:p>
          <a:p>
            <a:pPr>
              <a:buNone/>
            </a:pPr>
            <a:endParaRPr lang="fi-FI" dirty="0" smtClean="0"/>
          </a:p>
          <a:p>
            <a:r>
              <a:rPr lang="fi-FI" dirty="0" smtClean="0"/>
              <a:t>Yhden lapsen kasvattamiseen tarvitaan koko kylä! </a:t>
            </a:r>
          </a:p>
          <a:p>
            <a:pPr lvl="1">
              <a:buNone/>
            </a:pPr>
            <a:r>
              <a:rPr lang="fi-FI" dirty="0" smtClean="0">
                <a:sym typeface="Wingdings" pitchFamily="2" charset="2"/>
              </a:rPr>
              <a:t> Tukea ja yhteisiä kokemuksia myös muilta vanhemmilta ja lapsilta</a:t>
            </a:r>
            <a:r>
              <a:rPr lang="fi-FI" dirty="0" smtClean="0"/>
              <a:t> </a:t>
            </a:r>
          </a:p>
          <a:p>
            <a:endParaRPr lang="fi-FI" dirty="0" smtClean="0"/>
          </a:p>
          <a:p>
            <a:r>
              <a:rPr lang="fi-FI" dirty="0" smtClean="0"/>
              <a:t>Jokaisen </a:t>
            </a:r>
            <a:r>
              <a:rPr lang="fi-FI" dirty="0" smtClean="0"/>
              <a:t>lapsen kehityksessä ja kasvussa tulee vaihe/vaiheita, jotka mietityttävät aikuisia (vanhempia / varhaiskasvattajia)</a:t>
            </a:r>
          </a:p>
          <a:p>
            <a:pPr lvl="1"/>
            <a:r>
              <a:rPr lang="fi-FI" dirty="0" smtClean="0"/>
              <a:t>Saako ilon ja innostuksen ilmaista? Koska ja missä tilanteessa?</a:t>
            </a:r>
          </a:p>
          <a:p>
            <a:pPr lvl="1"/>
            <a:r>
              <a:rPr lang="fi-FI" dirty="0" smtClean="0"/>
              <a:t>Saako huolen ilmaista? Koska ja missä tilanteessa?</a:t>
            </a:r>
          </a:p>
          <a:p>
            <a:pPr lvl="1"/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013B-C3F5-4B1C-9787-0D0B82D69B94}" type="datetime1">
              <a:rPr lang="fi-FI" smtClean="0"/>
              <a:pPr/>
              <a:t>30.9.2011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Jonna Leinonen, KM, jonna.leinonen@opettaja.fi</a:t>
            </a:r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79712" y="476672"/>
            <a:ext cx="6840538" cy="1150938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Osallisuuden kehitystehtäviä </a:t>
            </a:r>
            <a:br>
              <a:rPr lang="fi-FI" dirty="0" smtClean="0"/>
            </a:br>
            <a:r>
              <a:rPr lang="fi-FI" dirty="0" smtClean="0"/>
              <a:t>– </a:t>
            </a:r>
            <a:r>
              <a:rPr lang="fi-FI" sz="2700" dirty="0" smtClean="0"/>
              <a:t>Espoon varhaiskasvatuspalveluiden kehittämishanke 2011-2012 </a:t>
            </a:r>
            <a:endParaRPr lang="fi-FI" sz="27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23528" y="1880828"/>
            <a:ext cx="4248472" cy="4176267"/>
          </a:xfrm>
        </p:spPr>
        <p:txBody>
          <a:bodyPr>
            <a:normAutofit fontScale="92500" lnSpcReduction="20000"/>
          </a:bodyPr>
          <a:lstStyle/>
          <a:p>
            <a:r>
              <a:rPr lang="fi-FI" sz="2500" dirty="0" smtClean="0"/>
              <a:t>Lasten osallisuus ruokailussa </a:t>
            </a:r>
            <a:r>
              <a:rPr lang="fi-FI" sz="2300" i="1" dirty="0" smtClean="0"/>
              <a:t>(</a:t>
            </a:r>
            <a:r>
              <a:rPr lang="fi-FI" sz="2300" i="1" dirty="0" err="1" smtClean="0"/>
              <a:t>Keilis</a:t>
            </a:r>
            <a:r>
              <a:rPr lang="fi-FI" sz="2300" i="1" dirty="0" smtClean="0"/>
              <a:t>)</a:t>
            </a:r>
          </a:p>
          <a:p>
            <a:r>
              <a:rPr lang="fi-FI" sz="2300" dirty="0" smtClean="0"/>
              <a:t>Huomio yhteiseen hetkeen, keskusteluihin, vuoro-vaikutukseen pienryhmässä</a:t>
            </a:r>
          </a:p>
          <a:p>
            <a:r>
              <a:rPr lang="fi-FI" sz="2300" dirty="0" smtClean="0"/>
              <a:t>Luonnollinen ja luonteva osa päivän toiminnalle, jossa jutustellen käydään läpi aamun iloja ja suruja</a:t>
            </a:r>
          </a:p>
          <a:p>
            <a:r>
              <a:rPr lang="fi-FI" sz="2300" dirty="0" smtClean="0"/>
              <a:t>Yksilöllinen rohkaisu maistamisessa ja syömisessä</a:t>
            </a:r>
          </a:p>
          <a:p>
            <a:r>
              <a:rPr lang="fi-FI" sz="2300" dirty="0" smtClean="0"/>
              <a:t>Aina ruoka ei maistu, mutta pöydässä voi myös istua seurana</a:t>
            </a:r>
          </a:p>
          <a:p>
            <a:endParaRPr lang="fi-FI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4391980" y="1808820"/>
            <a:ext cx="4428492" cy="45005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tabLst/>
              <a:defRPr/>
            </a:pPr>
            <a:r>
              <a:rPr kumimoji="0" lang="fi-FI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Lasten omatoimisuuden tukeminen </a:t>
            </a:r>
            <a:r>
              <a:rPr kumimoji="0" lang="fi-FI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(Petunia)</a:t>
            </a: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fi-FI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Omatoimisuus = usko ja luottamus omiin kykyihin </a:t>
            </a:r>
            <a:r>
              <a:rPr kumimoji="0" lang="fi-FI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fi-FI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voimaantumisen</a:t>
            </a:r>
            <a:r>
              <a:rPr kumimoji="0" lang="fi-FI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kokemus:</a:t>
            </a: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tabLst/>
              <a:defRPr/>
            </a:pPr>
            <a:r>
              <a:rPr lang="fi-FI" sz="2200" dirty="0" smtClean="0">
                <a:sym typeface="Wingdings" pitchFamily="2" charset="2"/>
              </a:rPr>
              <a:t>	</a:t>
            </a:r>
            <a:r>
              <a:rPr lang="fi-FI" sz="2200" dirty="0" smtClean="0">
                <a:sym typeface="Wingdings" pitchFamily="2" charset="2"/>
              </a:rPr>
              <a:t>MINÄ OSAAN!</a:t>
            </a:r>
            <a:endParaRPr lang="fi-FI" sz="2200" dirty="0">
              <a:sym typeface="Wingdings" pitchFamily="2" charset="2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fi-FI" sz="2200" dirty="0" smtClean="0">
                <a:sym typeface="Wingdings" pitchFamily="2" charset="2"/>
              </a:rPr>
              <a:t>Vähemmän odottelua, enemmän </a:t>
            </a:r>
            <a:r>
              <a:rPr lang="fi-FI" sz="2200" i="1" dirty="0" smtClean="0">
                <a:sym typeface="Wingdings" pitchFamily="2" charset="2"/>
              </a:rPr>
              <a:t>itse tekemistä, harjoittelua ja onnistumista</a:t>
            </a: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fi-FI" sz="2200" i="1" dirty="0" smtClean="0">
                <a:sym typeface="Wingdings" pitchFamily="2" charset="2"/>
              </a:rPr>
              <a:t>Omatoiminenkin lapsi kaipaa </a:t>
            </a:r>
            <a:r>
              <a:rPr lang="fi-FI" sz="2200" dirty="0" smtClean="0">
                <a:sym typeface="Wingdings" pitchFamily="2" charset="2"/>
              </a:rPr>
              <a:t>toisinaan apua sellaisissakin asioissa jotka jo osaa</a:t>
            </a:r>
            <a:endParaRPr kumimoji="0" lang="fi-FI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elsingin Yliopisto">
  <a:themeElements>
    <a:clrScheme name="HY (KTT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FCD116"/>
      </a:accent1>
      <a:accent2>
        <a:srgbClr val="1E1C77"/>
      </a:accent2>
      <a:accent3>
        <a:srgbClr val="8C8A87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</TotalTime>
  <Words>499</Words>
  <Application>Microsoft Office PowerPoint</Application>
  <PresentationFormat>On-screen Show (4:3)</PresentationFormat>
  <Paragraphs>107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Helsingin Yliopisto</vt:lpstr>
      <vt:lpstr>Osallisuus päivähoidossa ~ lapset, vanhemmat ja päiväkodin työntekijät </vt:lpstr>
      <vt:lpstr>Mitä on osallisuus? ~ Virallisissa asiakirjoissa</vt:lpstr>
      <vt:lpstr>Osallisuuden muodot lapsuudessa ~ Osallisuuden kiipeilyseinä (Thomas, 2000)</vt:lpstr>
      <vt:lpstr>Osallisuus varhaiskasvatuksessa </vt:lpstr>
      <vt:lpstr>Lapsen osallisuus päivähoidossa ~ Lapsen osallisuuden määritelmä</vt:lpstr>
      <vt:lpstr>Lasten osallisuus päivähoidossa</vt:lpstr>
      <vt:lpstr>Yhteisöllisyys päivähoidossa </vt:lpstr>
      <vt:lpstr>Osallisuus päivähoidossa ~ Kasvatuskumppanuus</vt:lpstr>
      <vt:lpstr>Osallisuuden kehitystehtäviä  – Espoon varhaiskasvatuspalveluiden kehittämishanke 2011-2012 </vt:lpstr>
    </vt:vector>
  </TitlesOfParts>
  <Manager>Taivas</Manager>
  <Company>grow.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Helsingin Yliopisto</dc:title>
  <dc:subject>Käyttäytymis-tieteellinen tiedekunta</dc:subject>
  <dc:creator>mika kontio / grow.</dc:creator>
  <cp:lastModifiedBy>jonna leinonen</cp:lastModifiedBy>
  <cp:revision>57</cp:revision>
  <dcterms:created xsi:type="dcterms:W3CDTF">2009-11-18T13:00:22Z</dcterms:created>
  <dcterms:modified xsi:type="dcterms:W3CDTF">2011-09-30T09:18:42Z</dcterms:modified>
</cp:coreProperties>
</file>