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7" r:id="rId2"/>
    <p:sldId id="256" r:id="rId3"/>
    <p:sldId id="262" r:id="rId4"/>
    <p:sldId id="269" r:id="rId5"/>
    <p:sldId id="263" r:id="rId6"/>
    <p:sldId id="264" r:id="rId7"/>
    <p:sldId id="268" r:id="rId8"/>
    <p:sldId id="266" r:id="rId9"/>
    <p:sldId id="267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D116"/>
    <a:srgbClr val="009E60"/>
    <a:srgbClr val="3A75C4"/>
    <a:srgbClr val="5BBF21"/>
    <a:srgbClr val="1E1C7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84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0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3487105-04ED-45C1-B96D-5285574F4E6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Muokkaa tekstin perustyylejä napsauttamalla</a:t>
            </a:r>
          </a:p>
          <a:p>
            <a:pPr lvl="1"/>
            <a:r>
              <a:rPr lang="en-US" smtClean="0"/>
              <a:t>toinen taso</a:t>
            </a:r>
          </a:p>
          <a:p>
            <a:pPr lvl="2"/>
            <a:r>
              <a:rPr lang="en-US" smtClean="0"/>
              <a:t>kolmas taso</a:t>
            </a:r>
          </a:p>
          <a:p>
            <a:pPr lvl="3"/>
            <a:r>
              <a:rPr lang="en-US" smtClean="0"/>
              <a:t>neljäs taso</a:t>
            </a:r>
          </a:p>
          <a:p>
            <a:pPr lvl="4"/>
            <a:r>
              <a:rPr lang="en-US" smtClean="0"/>
              <a:t>viides taso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E1B5CBF-FF7A-4CCE-9D0B-A3F5E9ED07C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68" name="Picture 1048" descr="xkansi_tk_kayttaytymi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66800" y="2098675"/>
            <a:ext cx="5410200" cy="1143000"/>
          </a:xfrm>
        </p:spPr>
        <p:txBody>
          <a:bodyPr/>
          <a:lstStyle>
            <a:lvl1pPr>
              <a:defRPr>
                <a:solidFill>
                  <a:srgbClr val="1E1C77"/>
                </a:solidFill>
              </a:defRPr>
            </a:lvl1pPr>
          </a:lstStyle>
          <a:p>
            <a:r>
              <a:rPr lang="en-US"/>
              <a:t>Muokkaa otsikon perustyyliä napsauttamalla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568700"/>
            <a:ext cx="5410200" cy="13843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Muokkaa alaotsikon perustyyliä napsauttamalla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680C121-B78B-4EA5-8A69-C9EAE59031F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6600" y="152400"/>
            <a:ext cx="1752600" cy="6400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28800" y="152400"/>
            <a:ext cx="5105400" cy="6400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DF53517-60CE-49E1-B0B6-372C6005AE6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6493A57-8B7F-4F73-9E6B-8FB6EDAA105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1B9C7E1-F12E-4AE6-B40E-791AA78F92E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28800" y="1600200"/>
            <a:ext cx="34290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0200" y="1600200"/>
            <a:ext cx="34290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2397099-8881-481A-B642-8D5D15F8EB6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1257431-D318-4E63-A9B9-A2198F1D0BB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593BC2F-339F-4D90-B9B5-37234F0017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F98658B-8940-4926-9205-378F8651F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5844560-158E-4482-8E68-155A026625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1C46ED1-550C-4F6A-B669-733676FCADA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28800" y="152400"/>
            <a:ext cx="7010400" cy="111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Muokkaa otsikon perustyyliä napsauttamalla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28800" y="1600200"/>
            <a:ext cx="70104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Muokkaa tekstin perustyylejä napsauttamalla</a:t>
            </a:r>
          </a:p>
          <a:p>
            <a:pPr lvl="1"/>
            <a:r>
              <a:rPr lang="en-US" smtClean="0"/>
              <a:t>toinen taso</a:t>
            </a:r>
          </a:p>
          <a:p>
            <a:pPr lvl="2"/>
            <a:r>
              <a:rPr lang="en-US" smtClean="0"/>
              <a:t>kolmas taso</a:t>
            </a:r>
          </a:p>
          <a:p>
            <a:pPr lvl="3"/>
            <a:r>
              <a:rPr lang="en-US" smtClean="0"/>
              <a:t>neljäs taso</a:t>
            </a:r>
          </a:p>
          <a:p>
            <a:pPr lvl="4"/>
            <a:r>
              <a:rPr lang="en-US" smtClean="0"/>
              <a:t>viides taso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62800" y="6629400"/>
            <a:ext cx="19050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+mn-lt"/>
              </a:defRPr>
            </a:lvl1pPr>
          </a:lstStyle>
          <a:p>
            <a:fld id="{EE9CD070-CB91-46E1-8B35-AD1B1DD0F155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4108" name="Picture 1036" descr="rgb-vaaka-logo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52425" y="477838"/>
            <a:ext cx="723900" cy="69691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5pPr>
      <a:lvl6pPr marL="457200"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6pPr>
      <a:lvl7pPr marL="914400"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7pPr>
      <a:lvl8pPr marL="1371600"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8pPr>
      <a:lvl9pPr marL="1828800"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9pPr>
    </p:titleStyle>
    <p:bodyStyle>
      <a:lvl1pPr marL="282575" indent="-282575"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buClr>
          <a:srgbClr val="FCD116"/>
        </a:buClr>
        <a:buSzPct val="11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190500"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buClr>
          <a:srgbClr val="FCD116"/>
        </a:buClr>
        <a:buSzPct val="8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2pPr>
      <a:lvl3pPr marL="1050925" indent="-190500"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buClr>
          <a:srgbClr val="FCD116"/>
        </a:buClr>
        <a:buChar char="-"/>
        <a:defRPr>
          <a:solidFill>
            <a:schemeClr val="tx1"/>
          </a:solidFill>
          <a:latin typeface="+mn-lt"/>
        </a:defRPr>
      </a:lvl3pPr>
      <a:lvl4pPr marL="1622425" indent="-152400"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buClr>
          <a:srgbClr val="FCD116"/>
        </a:buClr>
        <a:buChar char="-"/>
        <a:defRPr>
          <a:solidFill>
            <a:schemeClr val="tx1"/>
          </a:solidFill>
          <a:latin typeface="+mn-lt"/>
        </a:defRPr>
      </a:lvl4pPr>
      <a:lvl5pPr marL="2003425" indent="-98425"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buClr>
          <a:srgbClr val="FCD116"/>
        </a:buClr>
        <a:buChar char="-"/>
        <a:defRPr>
          <a:solidFill>
            <a:schemeClr val="tx1"/>
          </a:solidFill>
          <a:latin typeface="+mn-lt"/>
        </a:defRPr>
      </a:lvl5pPr>
      <a:lvl6pPr marL="2460625" indent="-98425"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buClr>
          <a:srgbClr val="FCD116"/>
        </a:buClr>
        <a:buChar char="-"/>
        <a:defRPr>
          <a:solidFill>
            <a:schemeClr val="tx1"/>
          </a:solidFill>
          <a:latin typeface="+mn-lt"/>
        </a:defRPr>
      </a:lvl6pPr>
      <a:lvl7pPr marL="2917825" indent="-98425"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buClr>
          <a:srgbClr val="FCD116"/>
        </a:buClr>
        <a:buChar char="-"/>
        <a:defRPr>
          <a:solidFill>
            <a:schemeClr val="tx1"/>
          </a:solidFill>
          <a:latin typeface="+mn-lt"/>
        </a:defRPr>
      </a:lvl7pPr>
      <a:lvl8pPr marL="3375025" indent="-98425"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buClr>
          <a:srgbClr val="FCD116"/>
        </a:buClr>
        <a:buChar char="-"/>
        <a:defRPr>
          <a:solidFill>
            <a:schemeClr val="tx1"/>
          </a:solidFill>
          <a:latin typeface="+mn-lt"/>
        </a:defRPr>
      </a:lvl8pPr>
      <a:lvl9pPr marL="3832225" indent="-98425"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buClr>
          <a:srgbClr val="FCD116"/>
        </a:buClr>
        <a:buChar char="-"/>
        <a:defRPr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elsinki.fi/~tella/stpaed4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vesa.kansalliskirjasto.fi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alma.helsinki.fi/DocumentJumper?document=3476&amp;language=fi&amp;fname=867" TargetMode="External"/><Relationship Id="rId2" Type="http://schemas.openxmlformats.org/officeDocument/2006/relationships/hyperlink" Target="http://search.epnet.com/login.as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66800" y="2098675"/>
            <a:ext cx="6673850" cy="1143000"/>
          </a:xfrm>
        </p:spPr>
        <p:txBody>
          <a:bodyPr/>
          <a:lstStyle/>
          <a:p>
            <a:r>
              <a:rPr lang="fi-FI" sz="2800"/>
              <a:t>Viestintä ja tiedonhankinta MA,  (Vo 3)</a:t>
            </a:r>
            <a:endParaRPr lang="en-US" sz="280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568700"/>
            <a:ext cx="6862786" cy="1384300"/>
          </a:xfrm>
        </p:spPr>
        <p:txBody>
          <a:bodyPr/>
          <a:lstStyle/>
          <a:p>
            <a:endParaRPr lang="fi-FI" sz="2400" dirty="0"/>
          </a:p>
          <a:p>
            <a:r>
              <a:rPr lang="fi-FI" sz="2400" dirty="0"/>
              <a:t>Risto </a:t>
            </a:r>
            <a:r>
              <a:rPr lang="fi-FI" sz="2400" dirty="0" err="1"/>
              <a:t>Hotulainen</a:t>
            </a:r>
            <a:endParaRPr lang="fi-FI" sz="2400" dirty="0"/>
          </a:p>
          <a:p>
            <a:endParaRPr lang="fi-FI" dirty="0"/>
          </a:p>
          <a:p>
            <a:r>
              <a:rPr lang="fi-FI" dirty="0" smtClean="0"/>
              <a:t>Ti </a:t>
            </a:r>
            <a:r>
              <a:rPr lang="fi-FI" dirty="0" smtClean="0"/>
              <a:t>2.12. (klo 9.15 - 11.45), muut ryhmäkerrat verkossa  </a:t>
            </a:r>
            <a:endParaRPr lang="en-US" dirty="0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1063625" y="5029200"/>
            <a:ext cx="6937375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>
              <a:spcBef>
                <a:spcPct val="50000"/>
              </a:spcBef>
            </a:pPr>
            <a:r>
              <a:rPr lang="en-US" sz="1600" b="1">
                <a:latin typeface="Arial" charset="0"/>
              </a:rPr>
              <a:t>Käyttäytymistieteellinen tiedekunta / Erityispedagogiikka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" name="Rectangle 1024"/>
          <p:cNvSpPr>
            <a:spLocks noGrp="1" noChangeArrowheads="1"/>
          </p:cNvSpPr>
          <p:nvPr>
            <p:ph type="title"/>
          </p:nvPr>
        </p:nvSpPr>
        <p:spPr>
          <a:xfrm>
            <a:off x="971550" y="188913"/>
            <a:ext cx="7010400" cy="1116012"/>
          </a:xfrm>
        </p:spPr>
        <p:txBody>
          <a:bodyPr/>
          <a:lstStyle/>
          <a:p>
            <a:r>
              <a:rPr lang="fi-FI" sz="2800"/>
              <a:t/>
            </a:r>
            <a:br>
              <a:rPr lang="fi-FI" sz="2800"/>
            </a:br>
            <a:r>
              <a:rPr lang="fi-FI" sz="2800"/>
              <a:t>Kurssin tavoitteet:</a:t>
            </a:r>
          </a:p>
        </p:txBody>
      </p:sp>
      <p:sp>
        <p:nvSpPr>
          <p:cNvPr id="5121" name="Rectangle 1025"/>
          <p:cNvSpPr>
            <a:spLocks noGrp="1" noChangeArrowheads="1"/>
          </p:cNvSpPr>
          <p:nvPr>
            <p:ph type="body" idx="1"/>
          </p:nvPr>
        </p:nvSpPr>
        <p:spPr>
          <a:xfrm>
            <a:off x="900113" y="1484313"/>
            <a:ext cx="7939087" cy="4953000"/>
          </a:xfrm>
        </p:spPr>
        <p:txBody>
          <a:bodyPr/>
          <a:lstStyle/>
          <a:p>
            <a:r>
              <a:rPr lang="fi-FI" sz="2400"/>
              <a:t>Perehdytään tieteelliseen viestintään ja tutkimusraportin laatimiseen. Tutustutaan tietotekniikan tarjoamiin mahdollisuuksiin tiedonhauissa ja tutkimuksen tekemisessä.</a:t>
            </a:r>
          </a:p>
          <a:p>
            <a:pPr>
              <a:buFont typeface="Wingdings" pitchFamily="2" charset="2"/>
              <a:buNone/>
            </a:pPr>
            <a:endParaRPr lang="fi-FI" sz="2400"/>
          </a:p>
          <a:p>
            <a:r>
              <a:rPr lang="fi-FI" sz="2400"/>
              <a:t>Lisäksi tutustutaan verkko-oppimisympäristöön  (Blackboard).</a:t>
            </a:r>
          </a:p>
          <a:p>
            <a:pPr>
              <a:buFont typeface="Wingdings" pitchFamily="2" charset="2"/>
              <a:buNone/>
            </a:pPr>
            <a:endParaRPr lang="fi-FI" sz="2400"/>
          </a:p>
          <a:p>
            <a:r>
              <a:rPr lang="fi-FI"/>
              <a:t>Ryhmäopetus 12 t, itsenäinen työ 68 t (maisterin tutkinto). Hyväksytty suoritus edellyttää osallistumista opetukseen, tehtävien tekemistä ja raportin laatimista. </a:t>
            </a:r>
          </a:p>
          <a:p>
            <a:pPr lvl="1">
              <a:buFont typeface="Wingdings" pitchFamily="2" charset="2"/>
              <a:buNone/>
            </a:pPr>
            <a:endParaRPr lang="fi-FI"/>
          </a:p>
          <a:p>
            <a:pPr>
              <a:buFont typeface="Wingdings" pitchFamily="2" charset="2"/>
              <a:buNone/>
            </a:pPr>
            <a:endParaRPr lang="fi-FI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0"/>
            <a:ext cx="7010400" cy="981075"/>
          </a:xfrm>
        </p:spPr>
        <p:txBody>
          <a:bodyPr/>
          <a:lstStyle/>
          <a:p>
            <a:r>
              <a:rPr lang="fi-FI"/>
              <a:t>Kurssin kirjallinen työ ”Etsintäraportti”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908050"/>
            <a:ext cx="8820150" cy="4953000"/>
          </a:xfrm>
        </p:spPr>
        <p:txBody>
          <a:bodyPr/>
          <a:lstStyle/>
          <a:p>
            <a:endParaRPr lang="fi-FI"/>
          </a:p>
          <a:p>
            <a:r>
              <a:rPr lang="fi-FI"/>
              <a:t>Valitse tutkimuksellesi aihe. Se voi olla ”oikea” tutkimuksesi aihe tai ihan vain harjoittelumielessä käyttöön otettu. </a:t>
            </a:r>
          </a:p>
          <a:p>
            <a:r>
              <a:rPr lang="fi-FI"/>
              <a:t>Pohdi aiheeseen liittyviä avainsanoja (5-10kpl), joita käytät hakiessasi lähteitä (kymmenellä sanalla saat varmasti tulosta aikaan)</a:t>
            </a:r>
          </a:p>
          <a:p>
            <a:pPr lvl="1"/>
            <a:r>
              <a:rPr lang="fi-FI" sz="1600"/>
              <a:t>Valitse edellisestä kolme käsitettä ja määrittele asiasanastoja hyväksi käyttäen kyseisten käsitteiden laajemmat -, kapeammat - ja rinnakkaistermit. Liitä määrittelyraportit (esim. kopioi &amp; liitä -menetelmällä) ja käsitekartta liitteeksi työhösi (Liite 1). </a:t>
            </a:r>
          </a:p>
          <a:p>
            <a:r>
              <a:rPr lang="fi-FI"/>
              <a:t>Kirjoita raportti hausta, mitä etsit, löysit, mistä (esim. huonot hakutulokset)</a:t>
            </a:r>
          </a:p>
          <a:p>
            <a:r>
              <a:rPr lang="fi-FI"/>
              <a:t>Tee työhösi lähdeluettelo aiheeseesi sopivista lähteistä. </a:t>
            </a:r>
          </a:p>
          <a:p>
            <a:r>
              <a:rPr lang="fi-FI"/>
              <a:t>Valitse (ei suom.) tutkimusartikkeli aiheeseesi liittyen ja vastaa lyhyesti Tellan ja Lavosen 1.10 esittämiin kysymyksiin 1-10 (max ½ s. riviväli 1)</a:t>
            </a:r>
          </a:p>
          <a:p>
            <a:r>
              <a:rPr lang="fi-FI"/>
              <a:t>Kirjoita lyhyt teoriakappale viittauksineen (n. 2sivua., riviväli 1) käyttäen löytämiäsi lähteitä apuna (viittaukset ja lähdeluettelo Hirsijärven ym. tai Tella&amp;Lavosen mukaan). Ks. Myös Raportti-malli.</a:t>
            </a:r>
          </a:p>
          <a:p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908050"/>
            <a:ext cx="8820150" cy="4953000"/>
          </a:xfrm>
        </p:spPr>
        <p:txBody>
          <a:bodyPr/>
          <a:lstStyle/>
          <a:p>
            <a:endParaRPr lang="fi-FI"/>
          </a:p>
          <a:p>
            <a:pPr>
              <a:buFont typeface="Wingdings" pitchFamily="2" charset="2"/>
              <a:buNone/>
            </a:pPr>
            <a:r>
              <a:rPr lang="fi-FI" sz="2800"/>
              <a:t>Kurssin oheiskirjallisuus:</a:t>
            </a:r>
            <a:r>
              <a:rPr lang="fi-FI" sz="2800" b="1"/>
              <a:t> </a:t>
            </a:r>
            <a:br>
              <a:rPr lang="fi-FI" sz="2800" b="1"/>
            </a:br>
            <a:endParaRPr lang="fi-FI" sz="2800" b="1"/>
          </a:p>
          <a:p>
            <a:pPr>
              <a:buFontTx/>
              <a:buChar char="-"/>
            </a:pPr>
            <a:r>
              <a:rPr lang="fi-FI" b="1"/>
              <a:t>Tella, S. &amp; Lavonen, J.</a:t>
            </a:r>
            <a:r>
              <a:rPr lang="fi-FI"/>
              <a:t> Tutkielma - oppimisen oiva osoitus. Opas tutkielman tekoon ja raportointiin. Helsingin yliopiston opettajankoulutuslaitos, Vantaan täydennyskoulutuslaitos. </a:t>
            </a:r>
            <a:r>
              <a:rPr lang="en-US"/>
              <a:t>Studia Paedagogica 4: </a:t>
            </a:r>
            <a:r>
              <a:rPr lang="en-US">
                <a:hlinkClick r:id="rId2"/>
              </a:rPr>
              <a:t>http://www.helsinki.fi/~tella/stpaed4.pdf</a:t>
            </a:r>
            <a:endParaRPr lang="en-US"/>
          </a:p>
          <a:p>
            <a:pPr>
              <a:buFontTx/>
              <a:buChar char="-"/>
            </a:pPr>
            <a:endParaRPr lang="en-US"/>
          </a:p>
          <a:p>
            <a:pPr>
              <a:buFontTx/>
              <a:buChar char="-"/>
            </a:pPr>
            <a:r>
              <a:rPr lang="en-US"/>
              <a:t>Kiviniemi, K. 2000. Johdatus verkkopedagogiikkaan. Keskipohjanmaan ammattikorkeakoulu. </a:t>
            </a:r>
            <a:endParaRPr lang="fi-FI"/>
          </a:p>
          <a:p>
            <a:pPr>
              <a:buFont typeface="Wingdings" pitchFamily="2" charset="2"/>
              <a:buNone/>
            </a:pPr>
            <a:endParaRPr lang="fi-FI"/>
          </a:p>
          <a:p>
            <a:endParaRPr lang="fi-FI"/>
          </a:p>
          <a:p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15888"/>
            <a:ext cx="7435850" cy="684212"/>
          </a:xfrm>
        </p:spPr>
        <p:txBody>
          <a:bodyPr/>
          <a:lstStyle/>
          <a:p>
            <a:r>
              <a:rPr lang="fi-FI"/>
              <a:t>Työn suorittaminen, palauttaminen ja arviointi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908050"/>
            <a:ext cx="7993062" cy="4953000"/>
          </a:xfrm>
        </p:spPr>
        <p:txBody>
          <a:bodyPr/>
          <a:lstStyle/>
          <a:p>
            <a:r>
              <a:rPr lang="fi-FI" dirty="0"/>
              <a:t>Jo opinnoissaan pidemmälle ehtineet voivat tehdä työn itsenäisesti</a:t>
            </a:r>
          </a:p>
          <a:p>
            <a:pPr>
              <a:buFont typeface="Wingdings" pitchFamily="2" charset="2"/>
              <a:buNone/>
            </a:pPr>
            <a:endParaRPr lang="fi-FI" dirty="0"/>
          </a:p>
          <a:p>
            <a:r>
              <a:rPr lang="fi-FI" dirty="0"/>
              <a:t>Ohjausta varten on atk-luokka varattu kurssin ajaksi ja apua saa tarvittaessa (olen paikalla).</a:t>
            </a:r>
          </a:p>
          <a:p>
            <a:pPr>
              <a:buFont typeface="Wingdings" pitchFamily="2" charset="2"/>
              <a:buNone/>
            </a:pPr>
            <a:endParaRPr lang="fi-FI" dirty="0"/>
          </a:p>
          <a:p>
            <a:r>
              <a:rPr lang="fi-FI" dirty="0"/>
              <a:t>Palauta kirjallinen työ (1. versio) keskustelualueelle </a:t>
            </a:r>
            <a:r>
              <a:rPr lang="fi-FI" dirty="0" smtClean="0"/>
              <a:t>7.12 (klo 09.00), </a:t>
            </a:r>
            <a:r>
              <a:rPr lang="fi-FI" i="1" dirty="0"/>
              <a:t>kommentoi </a:t>
            </a:r>
            <a:r>
              <a:rPr lang="fi-FI" dirty="0"/>
              <a:t>muiden kurssilaisten töitä </a:t>
            </a:r>
            <a:r>
              <a:rPr lang="fi-FI" dirty="0" smtClean="0"/>
              <a:t>11.12 (klo 23.59) mennessä </a:t>
            </a:r>
            <a:r>
              <a:rPr lang="fi-FI" dirty="0"/>
              <a:t>(vrt. raportointimallin kriteerit) ja </a:t>
            </a:r>
            <a:r>
              <a:rPr lang="fi-FI" i="1" dirty="0"/>
              <a:t>ehdota</a:t>
            </a:r>
            <a:r>
              <a:rPr lang="fi-FI" dirty="0"/>
              <a:t> lisättävää (ulkolaista) artikkelia etsintäpolkuineen. Palauta lopullinen versio (jossa kommentit huomioitu) Ristolle  </a:t>
            </a:r>
            <a:r>
              <a:rPr lang="fi-FI" dirty="0" smtClean="0"/>
              <a:t>20.12. </a:t>
            </a:r>
            <a:r>
              <a:rPr lang="fi-FI" dirty="0"/>
              <a:t>mennessä sähköpostin liitetiedostona </a:t>
            </a:r>
          </a:p>
          <a:p>
            <a:pPr>
              <a:buFont typeface="Wingdings" pitchFamily="2" charset="2"/>
              <a:buNone/>
            </a:pPr>
            <a:r>
              <a:rPr lang="fi-FI" dirty="0">
                <a:sym typeface="Wingdings" pitchFamily="2" charset="2"/>
              </a:rPr>
              <a:t> 	</a:t>
            </a:r>
            <a:r>
              <a:rPr lang="fi-FI" dirty="0" err="1">
                <a:sym typeface="Wingdings" pitchFamily="2" charset="2"/>
              </a:rPr>
              <a:t>Blackboard-ympäristössä</a:t>
            </a:r>
            <a:r>
              <a:rPr lang="fi-FI" dirty="0">
                <a:sym typeface="Wingdings" pitchFamily="2" charset="2"/>
              </a:rPr>
              <a:t>.</a:t>
            </a:r>
          </a:p>
          <a:p>
            <a:pPr>
              <a:buFont typeface="Wingdings" pitchFamily="2" charset="2"/>
              <a:buNone/>
            </a:pPr>
            <a:endParaRPr lang="fi-FI" dirty="0">
              <a:sym typeface="Wingdings" pitchFamily="2" charset="2"/>
            </a:endParaRPr>
          </a:p>
          <a:p>
            <a:r>
              <a:rPr lang="fi-FI" dirty="0" smtClean="0"/>
              <a:t>Arviointi: kevätlukukauden alkuun </a:t>
            </a:r>
            <a:r>
              <a:rPr lang="fi-FI" dirty="0"/>
              <a:t>mennessä</a:t>
            </a:r>
          </a:p>
          <a:p>
            <a:pPr>
              <a:buFont typeface="Wingdings" pitchFamily="2" charset="2"/>
              <a:buNone/>
            </a:pP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188913"/>
            <a:ext cx="7010400" cy="1116012"/>
          </a:xfrm>
        </p:spPr>
        <p:txBody>
          <a:bodyPr/>
          <a:lstStyle/>
          <a:p>
            <a:r>
              <a:rPr lang="fi-FI"/>
              <a:t>Lähdeaineiston hankinta: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00200"/>
            <a:ext cx="8083550" cy="4953000"/>
          </a:xfrm>
        </p:spPr>
        <p:txBody>
          <a:bodyPr/>
          <a:lstStyle/>
          <a:p>
            <a:pPr marL="381000" indent="-381000"/>
            <a:r>
              <a:rPr lang="fi-FI"/>
              <a:t>Tärkeää omatoiminen kyky etsiä tietoa</a:t>
            </a:r>
          </a:p>
          <a:p>
            <a:pPr marL="822325" lvl="1" indent="-342900"/>
            <a:r>
              <a:rPr lang="fi-FI" sz="2000"/>
              <a:t>Yksikin lähde voi avata uusia mahdollisuuksia </a:t>
            </a:r>
            <a:r>
              <a:rPr lang="fi-FI" sz="2000">
                <a:sym typeface="Wingdings" pitchFamily="2" charset="2"/>
              </a:rPr>
              <a:t> lähdeluettelo</a:t>
            </a:r>
          </a:p>
          <a:p>
            <a:pPr marL="381000" indent="-381000"/>
            <a:r>
              <a:rPr lang="fi-FI"/>
              <a:t>Hyvä kysyä niiltä, jotka tietävät enemmän</a:t>
            </a:r>
          </a:p>
          <a:p>
            <a:pPr marL="381000" indent="-381000">
              <a:buFont typeface="Wingdings" pitchFamily="2" charset="2"/>
              <a:buNone/>
            </a:pPr>
            <a:endParaRPr lang="fi-FI"/>
          </a:p>
          <a:p>
            <a:pPr marL="381000" indent="-381000">
              <a:buFont typeface="Wingdings" pitchFamily="2" charset="2"/>
              <a:buNone/>
            </a:pPr>
            <a:r>
              <a:rPr lang="fi-FI"/>
              <a:t>Tietolähteitä:</a:t>
            </a:r>
          </a:p>
          <a:p>
            <a:pPr marL="381000" indent="-381000">
              <a:buFontTx/>
              <a:buChar char="-"/>
            </a:pPr>
            <a:r>
              <a:rPr lang="fi-FI"/>
              <a:t>Kaikki ne dokumentit ja tiedostot, joihin on tallennettu tietoa</a:t>
            </a:r>
          </a:p>
          <a:p>
            <a:pPr marL="381000" indent="-381000">
              <a:buFontTx/>
              <a:buNone/>
            </a:pPr>
            <a:r>
              <a:rPr lang="fi-FI"/>
              <a:t>Jaetaan kolmeen ryhmään:</a:t>
            </a:r>
          </a:p>
          <a:p>
            <a:pPr marL="381000" indent="-381000">
              <a:buFontTx/>
              <a:buAutoNum type="arabicParenR"/>
            </a:pPr>
            <a:r>
              <a:rPr lang="fi-FI"/>
              <a:t>Primaarit (aikakauslehtiartikkelit, tutkimusraportit, väitöskirjat, jne. uusin alan tieto)</a:t>
            </a:r>
          </a:p>
          <a:p>
            <a:pPr marL="381000" indent="-381000">
              <a:buFontTx/>
              <a:buAutoNum type="arabicParenR"/>
            </a:pPr>
            <a:r>
              <a:rPr lang="fi-FI"/>
              <a:t>Sekundaarit (julkaisut ja tiedostot, joiden avulla löydetään primaarilähteiden tieto, joita ovat esim. viite- ja tiivistelmät, käsikirjat, tietosanakirjat jne.)</a:t>
            </a:r>
          </a:p>
          <a:p>
            <a:pPr marL="381000" indent="-381000">
              <a:buFontTx/>
              <a:buAutoNum type="arabicParenR"/>
            </a:pPr>
            <a:r>
              <a:rPr lang="fi-FI"/>
              <a:t>Tertiaarit tiedonlähteet (tiedonhaun oppaat, tietopalveluoppaat)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188913"/>
            <a:ext cx="7010400" cy="1116012"/>
          </a:xfrm>
        </p:spPr>
        <p:txBody>
          <a:bodyPr/>
          <a:lstStyle/>
          <a:p>
            <a:r>
              <a:rPr lang="fi-FI"/>
              <a:t>Hakuongelman täsmentäminen. 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484313"/>
            <a:ext cx="7704138" cy="4953000"/>
          </a:xfrm>
        </p:spPr>
        <p:txBody>
          <a:bodyPr/>
          <a:lstStyle/>
          <a:p>
            <a:r>
              <a:rPr lang="fi-FI"/>
              <a:t>Mitä ollaan hakemassa? Tiedonhaun aihe puretaan käsitteiksi ja edelleen sanoiksi. Eri alojen käsitteistöön saa tuntumaa asiasanoista, termisanakirjoista ja käsikirjoista. Myös sanojen mahdollisia synonyymejä kannattaa miettiä (muut kielet...?).</a:t>
            </a:r>
          </a:p>
          <a:p>
            <a:pPr>
              <a:buFont typeface="Wingdings" pitchFamily="2" charset="2"/>
              <a:buNone/>
            </a:pPr>
            <a:endParaRPr lang="fi-FI"/>
          </a:p>
          <a:p>
            <a:pPr>
              <a:buFont typeface="Wingdings" pitchFamily="2" charset="2"/>
              <a:buNone/>
            </a:pPr>
            <a:r>
              <a:rPr lang="fi-FI"/>
              <a:t>Mistä lähteä liikkeelle:</a:t>
            </a:r>
          </a:p>
          <a:p>
            <a:r>
              <a:rPr lang="fi-FI">
                <a:hlinkClick r:id="rId2"/>
              </a:rPr>
              <a:t>http://vesa.kansalliskirjasto.fi/</a:t>
            </a:r>
            <a:endParaRPr lang="fi-FI"/>
          </a:p>
          <a:p>
            <a:endParaRPr lang="fi-FI"/>
          </a:p>
          <a:p>
            <a:pPr>
              <a:buFont typeface="Wingdings" pitchFamily="2" charset="2"/>
              <a:buNone/>
            </a:pPr>
            <a:r>
              <a:rPr lang="fi-FI"/>
              <a:t>Aineiston jako muodon perusteella:</a:t>
            </a:r>
          </a:p>
          <a:p>
            <a:pPr>
              <a:buFont typeface="Wingdings" pitchFamily="2" charset="2"/>
              <a:buNone/>
            </a:pPr>
            <a:endParaRPr lang="fi-FI"/>
          </a:p>
          <a:p>
            <a:r>
              <a:rPr lang="fi-FI"/>
              <a:t>Aikakauslehdet / Monografiat eli erillisteokset   /  Sarjajulkaisut</a:t>
            </a:r>
          </a:p>
          <a:p>
            <a:pPr>
              <a:buFont typeface="Wingdings" pitchFamily="2" charset="2"/>
              <a:buNone/>
            </a:pPr>
            <a:r>
              <a:rPr lang="fi-FI"/>
              <a:t>	</a:t>
            </a:r>
            <a:r>
              <a:rPr lang="fi-FI" sz="1800"/>
              <a:t>+ Virallisjulkaisut &amp; Tilastot</a:t>
            </a:r>
          </a:p>
          <a:p>
            <a:endParaRPr lang="fi-FI"/>
          </a:p>
          <a:p>
            <a:pPr>
              <a:buFont typeface="Wingdings" pitchFamily="2" charset="2"/>
              <a:buNone/>
            </a:pPr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260350"/>
            <a:ext cx="7010400" cy="639763"/>
          </a:xfrm>
        </p:spPr>
        <p:txBody>
          <a:bodyPr/>
          <a:lstStyle/>
          <a:p>
            <a:r>
              <a:rPr lang="fi-FI"/>
              <a:t>Aineiston jako muodon perusteella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981075"/>
            <a:ext cx="8424863" cy="49530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fi-FI" b="1">
                <a:solidFill>
                  <a:schemeClr val="tx2"/>
                </a:solidFill>
              </a:rPr>
              <a:t>Tärkeimmät tieteellisen tutkimukseen liittyvät kotimaiset</a:t>
            </a:r>
          </a:p>
          <a:p>
            <a:pPr>
              <a:buFont typeface="Wingdings" pitchFamily="2" charset="2"/>
              <a:buNone/>
            </a:pPr>
            <a:r>
              <a:rPr lang="fi-FI" b="1">
                <a:solidFill>
                  <a:schemeClr val="tx2"/>
                </a:solidFill>
              </a:rPr>
              <a:t>tietokannat kuuluvat Linneaan </a:t>
            </a:r>
            <a:r>
              <a:rPr lang="fi-FI" sz="1200"/>
              <a:t>http://www.linneanet.fi/tkyhteydet.htm</a:t>
            </a:r>
            <a:endParaRPr lang="fi-FI" sz="1200">
              <a:solidFill>
                <a:schemeClr val="tx2"/>
              </a:solidFill>
            </a:endParaRPr>
          </a:p>
          <a:p>
            <a:pPr>
              <a:buFontTx/>
              <a:buChar char="-"/>
            </a:pPr>
            <a:r>
              <a:rPr lang="fi-FI"/>
              <a:t>LINDA –yliopistokirjastojen yhteistietokanta (sisältää Suomen kansallisbibliografian sekä viitetiedot yliopistokirjastojen, ammattikorkeakoulujen, maakuntakirjastojen jne.)   </a:t>
            </a:r>
            <a:r>
              <a:rPr lang="fi-FI" sz="1200"/>
              <a:t>http://linda.linneanet.fi/</a:t>
            </a:r>
          </a:p>
          <a:p>
            <a:pPr>
              <a:buFontTx/>
              <a:buChar char="-"/>
            </a:pPr>
            <a:r>
              <a:rPr lang="fi-FI"/>
              <a:t>ARTO – uusien kotimaisten artikkeleiden viitetietokanta. -90-luvun alusta. Uutuudet nopeasti</a:t>
            </a:r>
            <a:r>
              <a:rPr lang="fi-FI" sz="1800"/>
              <a:t>.</a:t>
            </a:r>
            <a:r>
              <a:rPr lang="fi-FI"/>
              <a:t> </a:t>
            </a:r>
            <a:r>
              <a:rPr lang="fi-FI" sz="1200"/>
              <a:t>http://arto.linneanet.fi/</a:t>
            </a:r>
          </a:p>
          <a:p>
            <a:pPr>
              <a:buFontTx/>
              <a:buChar char="-"/>
            </a:pPr>
            <a:r>
              <a:rPr lang="fi-FI"/>
              <a:t>VIOLA – musiikkiaineistojen yhteistietokanta</a:t>
            </a:r>
          </a:p>
          <a:p>
            <a:pPr>
              <a:buFontTx/>
              <a:buChar char="-"/>
            </a:pPr>
            <a:r>
              <a:rPr lang="fi-FI"/>
              <a:t>FENNICA – Suomen kansallisbibliografia </a:t>
            </a:r>
            <a:r>
              <a:rPr lang="fi-FI">
                <a:sym typeface="Wingdings" pitchFamily="2" charset="2"/>
              </a:rPr>
              <a:t> Suomessa painetut tai muuten valmistetuista kirjoista, lehdistä, kartoista, jne. + ulkomailla ilmestyneet julkaisut joiden tekijä suomalainen tai jotka koskevat Suomea. </a:t>
            </a:r>
            <a:r>
              <a:rPr lang="fi-FI" sz="1200"/>
              <a:t>http://www.lib.helsinki.fi/kirjastoala/fennica.htm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692150"/>
            <a:ext cx="7723188" cy="1116013"/>
          </a:xfrm>
        </p:spPr>
        <p:txBody>
          <a:bodyPr/>
          <a:lstStyle/>
          <a:p>
            <a:r>
              <a:rPr lang="fi-FI"/>
              <a:t>Tärkeimmät kansainväliset kasvatustieteiden, psykologian, yhteiskuntatieteiden ja naistutkimuksen viite- ja tiivistelmäjulkaisut löytyvät: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905000"/>
            <a:ext cx="8228012" cy="4953000"/>
          </a:xfrm>
        </p:spPr>
        <p:txBody>
          <a:bodyPr/>
          <a:lstStyle/>
          <a:p>
            <a:r>
              <a:rPr lang="fi-FI"/>
              <a:t>NELLI – porttaali (http://www.nelliportaali.fi/)</a:t>
            </a:r>
          </a:p>
          <a:p>
            <a:r>
              <a:rPr lang="fi-FI"/>
              <a:t>ERIC (The education Resources Information Center) – Kasvatustieteisiin liittyviä kirjallisuusviitteitä vuodesta 1966 </a:t>
            </a:r>
          </a:p>
          <a:p>
            <a:r>
              <a:rPr lang="fi-FI"/>
              <a:t>PsycINFO (Psychological abstracts) – Psykologiaa ja käyttäytymistieteitä käsitteleviä kansainvälisiä kirjallisuusviitteitä vuodesta 1878 lähtien.</a:t>
            </a:r>
          </a:p>
          <a:p>
            <a:r>
              <a:rPr lang="fi-FI"/>
              <a:t>Sociological Abstracts – sosiologian ja lähialojen kansainvälinen tietokanta. </a:t>
            </a:r>
          </a:p>
          <a:p>
            <a:r>
              <a:rPr lang="fi-FI"/>
              <a:t>KVINNSAM – Kirjallisuusviitteitä naistutkimuksen alalta </a:t>
            </a:r>
          </a:p>
          <a:p>
            <a:r>
              <a:rPr lang="en-US"/>
              <a:t> </a:t>
            </a:r>
            <a:r>
              <a:rPr lang="en-US">
                <a:hlinkClick r:id="rId2"/>
              </a:rPr>
              <a:t>Academic Search Premier (ASP)</a:t>
            </a:r>
            <a:r>
              <a:rPr lang="en-US"/>
              <a:t> / EBSCOhost</a:t>
            </a:r>
            <a:br>
              <a:rPr lang="en-US"/>
            </a:br>
            <a:r>
              <a:rPr lang="en-US"/>
              <a:t>on monialainen tietokanta, joka sisältää lehtien kokotekstiartikkeleita</a:t>
            </a:r>
            <a:endParaRPr lang="fi-FI"/>
          </a:p>
          <a:p>
            <a:r>
              <a:rPr lang="fi-FI"/>
              <a:t>Hyvä pitää etsinnän aikana auki: </a:t>
            </a:r>
            <a:r>
              <a:rPr lang="fi-FI">
                <a:hlinkClick r:id="rId3"/>
              </a:rPr>
              <a:t>Helka-</a:t>
            </a:r>
            <a:r>
              <a:rPr lang="fi-FI"/>
              <a:t>  </a:t>
            </a:r>
            <a:r>
              <a:rPr lang="fi-FI" sz="1200"/>
              <a:t>http://helka.linneanet.fi/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1E1C77"/>
      </a:dk2>
      <a:lt2>
        <a:srgbClr val="8C8A87"/>
      </a:lt2>
      <a:accent1>
        <a:srgbClr val="1E1C77"/>
      </a:accent1>
      <a:accent2>
        <a:srgbClr val="009E60"/>
      </a:accent2>
      <a:accent3>
        <a:srgbClr val="FFFFFF"/>
      </a:accent3>
      <a:accent4>
        <a:srgbClr val="000000"/>
      </a:accent4>
      <a:accent5>
        <a:srgbClr val="ABABBD"/>
      </a:accent5>
      <a:accent6>
        <a:srgbClr val="008F56"/>
      </a:accent6>
      <a:hlink>
        <a:srgbClr val="FCA311"/>
      </a:hlink>
      <a:folHlink>
        <a:srgbClr val="5E68C4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1374</TotalTime>
  <Words>629</Words>
  <Application>Microsoft Office PowerPoint</Application>
  <PresentationFormat>On-screen Show (4:3)</PresentationFormat>
  <Paragraphs>72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Default Design</vt:lpstr>
      <vt:lpstr>Viestintä ja tiedonhankinta MA,  (Vo 3)</vt:lpstr>
      <vt:lpstr> Kurssin tavoitteet:</vt:lpstr>
      <vt:lpstr>Kurssin kirjallinen työ ”Etsintäraportti”</vt:lpstr>
      <vt:lpstr>Slide 4</vt:lpstr>
      <vt:lpstr>Työn suorittaminen, palauttaminen ja arviointi</vt:lpstr>
      <vt:lpstr>Lähdeaineiston hankinta:</vt:lpstr>
      <vt:lpstr>Hakuongelman täsmentäminen. </vt:lpstr>
      <vt:lpstr>Aineiston jako muodon perusteella</vt:lpstr>
      <vt:lpstr>Tärkeimmät kansainväliset kasvatustieteiden, psykologian, yhteiskuntatieteiden ja naistutkimuksen viite- ja tiivistelmäjulkaisut löytyvät: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Ei dian otsikkoa</dc:title>
  <dc:creator/>
  <cp:lastModifiedBy>hotulain</cp:lastModifiedBy>
  <cp:revision>55</cp:revision>
  <cp:lastPrinted>2003-08-18T12:35:25Z</cp:lastPrinted>
  <dcterms:created xsi:type="dcterms:W3CDTF">2003-08-13T09:52:38Z</dcterms:created>
  <dcterms:modified xsi:type="dcterms:W3CDTF">2009-12-01T07:00:52Z</dcterms:modified>
</cp:coreProperties>
</file>