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1.xml" ContentType="application/vnd.openxmlformats-officedocument.themeOverr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32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3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4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5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6.xml" ContentType="application/vnd.openxmlformats-officedocument.themeOverr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7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38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39.xml" ContentType="application/vnd.openxmlformats-officedocument.themeOverr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40.xml" ContentType="application/vnd.openxmlformats-officedocument.themeOverr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41.xml" ContentType="application/vnd.openxmlformats-officedocument.themeOverr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42.xml" ContentType="application/vnd.openxmlformats-officedocument.themeOverr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43.xml" ContentType="application/vnd.openxmlformats-officedocument.themeOverr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44.xml" ContentType="application/vnd.openxmlformats-officedocument.themeOverr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45.xml" ContentType="application/vnd.openxmlformats-officedocument.themeOverr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46.xml" ContentType="application/vnd.openxmlformats-officedocument.themeOverr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theme/themeOverride47.xml" ContentType="application/vnd.openxmlformats-officedocument.themeOverr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48.xml" ContentType="application/vnd.openxmlformats-officedocument.themeOverr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heme/themeOverride49.xml" ContentType="application/vnd.openxmlformats-officedocument.themeOverr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theme/themeOverride50.xml" ContentType="application/vnd.openxmlformats-officedocument.themeOverr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51.xml" ContentType="application/vnd.openxmlformats-officedocument.themeOverr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52.xml" ContentType="application/vnd.openxmlformats-officedocument.themeOverr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heme/themeOverride53.xml" ContentType="application/vnd.openxmlformats-officedocument.themeOverr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theme/themeOverride54.xml" ContentType="application/vnd.openxmlformats-officedocument.themeOverrid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theme/themeOverride55.xml" ContentType="application/vnd.openxmlformats-officedocument.themeOverr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theme/themeOverride56.xml" ContentType="application/vnd.openxmlformats-officedocument.themeOverrid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theme/themeOverride57.xml" ContentType="application/vnd.openxmlformats-officedocument.themeOverrid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theme/themeOverride58.xml" ContentType="application/vnd.openxmlformats-officedocument.themeOverrid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theme/themeOverride59.xml" ContentType="application/vnd.openxmlformats-officedocument.themeOverrid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theme/themeOverride60.xml" ContentType="application/vnd.openxmlformats-officedocument.themeOverrid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theme/themeOverride61.xml" ContentType="application/vnd.openxmlformats-officedocument.themeOverrid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theme/themeOverride62.xml" ContentType="application/vnd.openxmlformats-officedocument.themeOverrid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theme/themeOverride63.xml" ContentType="application/vnd.openxmlformats-officedocument.themeOverrid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theme/themeOverride64.xml" ContentType="application/vnd.openxmlformats-officedocument.themeOverrid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theme/themeOverride65.xml" ContentType="application/vnd.openxmlformats-officedocument.themeOverrid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theme/themeOverride66.xml" ContentType="application/vnd.openxmlformats-officedocument.themeOverrid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theme/themeOverride67.xml" ContentType="application/vnd.openxmlformats-officedocument.themeOverrid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theme/themeOverride68.xml" ContentType="application/vnd.openxmlformats-officedocument.themeOverrid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theme/themeOverride69.xml" ContentType="application/vnd.openxmlformats-officedocument.themeOverrid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theme/themeOverride70.xml" ContentType="application/vnd.openxmlformats-officedocument.themeOverrid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theme/themeOverride71.xml" ContentType="application/vnd.openxmlformats-officedocument.themeOverrid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theme/themeOverride72.xml" ContentType="application/vnd.openxmlformats-officedocument.themeOverrid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theme/themeOverride73.xml" ContentType="application/vnd.openxmlformats-officedocument.themeOverrid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theme/themeOverride74.xml" ContentType="application/vnd.openxmlformats-officedocument.themeOverrid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theme/themeOverride75.xml" ContentType="application/vnd.openxmlformats-officedocument.themeOverride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theme/themeOverride76.xml" ContentType="application/vnd.openxmlformats-officedocument.themeOverride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theme/themeOverride77.xml" ContentType="application/vnd.openxmlformats-officedocument.themeOverride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theme/themeOverride78.xml" ContentType="application/vnd.openxmlformats-officedocument.themeOverride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theme/themeOverride79.xml" ContentType="application/vnd.openxmlformats-officedocument.themeOverride+xml"/>
  <Override PartName="/ppt/charts/chart80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theme/themeOverride80.xml" ContentType="application/vnd.openxmlformats-officedocument.themeOverride+xml"/>
  <Override PartName="/ppt/charts/chart81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theme/themeOverride81.xml" ContentType="application/vnd.openxmlformats-officedocument.themeOverride+xml"/>
  <Override PartName="/ppt/charts/chart82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theme/themeOverride82.xml" ContentType="application/vnd.openxmlformats-officedocument.themeOverride+xml"/>
  <Override PartName="/ppt/charts/chart83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theme/themeOverride83.xml" ContentType="application/vnd.openxmlformats-officedocument.themeOverride+xml"/>
  <Override PartName="/ppt/charts/chart84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theme/themeOverride84.xml" ContentType="application/vnd.openxmlformats-officedocument.themeOverride+xml"/>
  <Override PartName="/ppt/charts/chart85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theme/themeOverride85.xml" ContentType="application/vnd.openxmlformats-officedocument.themeOverride+xml"/>
  <Override PartName="/ppt/charts/chart86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theme/themeOverride86.xml" ContentType="application/vnd.openxmlformats-officedocument.themeOverride+xml"/>
  <Override PartName="/ppt/charts/chart87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theme/themeOverride87.xml" ContentType="application/vnd.openxmlformats-officedocument.themeOverride+xml"/>
  <Override PartName="/ppt/charts/chart88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theme/themeOverride8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 bookmarkIdSeed="2">
  <p:sldMasterIdLst>
    <p:sldMasterId id="2147483648" r:id="rId1"/>
    <p:sldMasterId id="2147483661" r:id="rId2"/>
    <p:sldMasterId id="2147483673" r:id="rId3"/>
  </p:sldMasterIdLst>
  <p:notesMasterIdLst>
    <p:notesMasterId r:id="rId52"/>
  </p:notesMasterIdLst>
  <p:sldIdLst>
    <p:sldId id="265" r:id="rId4"/>
    <p:sldId id="526" r:id="rId5"/>
    <p:sldId id="523" r:id="rId6"/>
    <p:sldId id="524" r:id="rId7"/>
    <p:sldId id="483" r:id="rId8"/>
    <p:sldId id="531" r:id="rId9"/>
    <p:sldId id="533" r:id="rId10"/>
    <p:sldId id="534" r:id="rId11"/>
    <p:sldId id="535" r:id="rId12"/>
    <p:sldId id="536" r:id="rId13"/>
    <p:sldId id="537" r:id="rId14"/>
    <p:sldId id="538" r:id="rId15"/>
    <p:sldId id="539" r:id="rId16"/>
    <p:sldId id="540" r:id="rId17"/>
    <p:sldId id="542" r:id="rId18"/>
    <p:sldId id="543" r:id="rId19"/>
    <p:sldId id="544" r:id="rId20"/>
    <p:sldId id="545" r:id="rId21"/>
    <p:sldId id="546" r:id="rId22"/>
    <p:sldId id="547" r:id="rId23"/>
    <p:sldId id="548" r:id="rId24"/>
    <p:sldId id="549" r:id="rId25"/>
    <p:sldId id="551" r:id="rId26"/>
    <p:sldId id="550" r:id="rId27"/>
    <p:sldId id="552" r:id="rId28"/>
    <p:sldId id="553" r:id="rId29"/>
    <p:sldId id="586" r:id="rId30"/>
    <p:sldId id="584" r:id="rId31"/>
    <p:sldId id="566" r:id="rId32"/>
    <p:sldId id="567" r:id="rId33"/>
    <p:sldId id="571" r:id="rId34"/>
    <p:sldId id="572" r:id="rId35"/>
    <p:sldId id="573" r:id="rId36"/>
    <p:sldId id="575" r:id="rId37"/>
    <p:sldId id="580" r:id="rId38"/>
    <p:sldId id="582" r:id="rId39"/>
    <p:sldId id="583" r:id="rId40"/>
    <p:sldId id="528" r:id="rId41"/>
    <p:sldId id="555" r:id="rId42"/>
    <p:sldId id="556" r:id="rId43"/>
    <p:sldId id="585" r:id="rId44"/>
    <p:sldId id="558" r:id="rId45"/>
    <p:sldId id="559" r:id="rId46"/>
    <p:sldId id="560" r:id="rId47"/>
    <p:sldId id="561" r:id="rId48"/>
    <p:sldId id="562" r:id="rId49"/>
    <p:sldId id="311" r:id="rId50"/>
    <p:sldId id="462" r:id="rId51"/>
  </p:sldIdLst>
  <p:sldSz cx="9144000" cy="6858000" type="screen4x3"/>
  <p:notesSz cx="6742113" cy="98726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5742" autoAdjust="0"/>
  </p:normalViewPr>
  <p:slideViewPr>
    <p:cSldViewPr snapToGrid="0" snapToObjects="1">
      <p:cViewPr varScale="1">
        <p:scale>
          <a:sx n="80" d="100"/>
          <a:sy n="80" d="100"/>
        </p:scale>
        <p:origin x="96" y="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../embeddings/oleObject1.bin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oleObject" Target="../embeddings/oleObject2.bin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oleObject" Target="../embeddings/oleObject3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oleObject" Target="../embeddings/oleObject4.bin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oleObject" Target="../embeddings/oleObject5.bin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oleObject" Target="../embeddings/oleObject6.bin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../embeddings/oleObject7.bin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oleObject" Target="../embeddings/oleObject8.bin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oleObject" Target="../embeddings/oleObject9.bin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oleObject" Target="../embeddings/oleObject10.bin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oleObject" Target="../embeddings/oleObject11.bin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oleObject" Target="../embeddings/oleObject12.bin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oleObject" Target="../embeddings/oleObject1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oleObject" Target="../embeddings/oleObject14.bin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oleObject" Target="../embeddings/oleObject15.bin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oleObject" Target="../embeddings/oleObject16.bin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oleObject" Target="../embeddings/oleObject17.bin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oleObject" Target="../embeddings/oleObject18.bin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oleObject" Target="../embeddings/oleObject19.bin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6.xml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oleObject" Target="../embeddings/oleObject20.bin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7.xml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oleObject" Target="../embeddings/oleObject21.bin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8.xm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oleObject" Target="../embeddings/oleObject22.bin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9.xml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oleObject" Target="../embeddings/oleObject23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0.xm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package" Target="../embeddings/Microsoft_Excel_Worksheet27.xlsx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1.xml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oleObject" Target="../embeddings/oleObject24.bin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2.xm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package" Target="../embeddings/Microsoft_Excel_Worksheet28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3.xml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oleObject" Target="../embeddings/oleObject25.bin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4.xml"/><Relationship Id="rId2" Type="http://schemas.microsoft.com/office/2011/relationships/chartColorStyle" Target="colors54.xml"/><Relationship Id="rId1" Type="http://schemas.microsoft.com/office/2011/relationships/chartStyle" Target="style54.xml"/><Relationship Id="rId4" Type="http://schemas.openxmlformats.org/officeDocument/2006/relationships/oleObject" Target="../embeddings/oleObject26.bin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5.xml"/><Relationship Id="rId2" Type="http://schemas.microsoft.com/office/2011/relationships/chartColorStyle" Target="colors55.xml"/><Relationship Id="rId1" Type="http://schemas.microsoft.com/office/2011/relationships/chartStyle" Target="style55.xml"/><Relationship Id="rId4" Type="http://schemas.openxmlformats.org/officeDocument/2006/relationships/oleObject" Target="../embeddings/oleObject27.bin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6.xml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oleObject" Target="../embeddings/oleObject28.bin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7.xml"/><Relationship Id="rId2" Type="http://schemas.microsoft.com/office/2011/relationships/chartColorStyle" Target="colors57.xml"/><Relationship Id="rId1" Type="http://schemas.microsoft.com/office/2011/relationships/chartStyle" Target="style57.xml"/><Relationship Id="rId4" Type="http://schemas.openxmlformats.org/officeDocument/2006/relationships/oleObject" Target="../embeddings/oleObject29.bin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8.xml"/><Relationship Id="rId2" Type="http://schemas.microsoft.com/office/2011/relationships/chartColorStyle" Target="colors58.xml"/><Relationship Id="rId1" Type="http://schemas.microsoft.com/office/2011/relationships/chartStyle" Target="style58.xml"/><Relationship Id="rId4" Type="http://schemas.openxmlformats.org/officeDocument/2006/relationships/oleObject" Target="../embeddings/oleObject30.bin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9.xml"/><Relationship Id="rId2" Type="http://schemas.microsoft.com/office/2011/relationships/chartColorStyle" Target="colors59.xml"/><Relationship Id="rId1" Type="http://schemas.microsoft.com/office/2011/relationships/chartStyle" Target="style59.xml"/><Relationship Id="rId4" Type="http://schemas.openxmlformats.org/officeDocument/2006/relationships/oleObject" Target="../embeddings/oleObject31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0.xml"/><Relationship Id="rId2" Type="http://schemas.microsoft.com/office/2011/relationships/chartColorStyle" Target="colors60.xml"/><Relationship Id="rId1" Type="http://schemas.microsoft.com/office/2011/relationships/chartStyle" Target="style60.xml"/><Relationship Id="rId4" Type="http://schemas.openxmlformats.org/officeDocument/2006/relationships/package" Target="../embeddings/Microsoft_Excel_Worksheet29.xlsx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1.xml"/><Relationship Id="rId2" Type="http://schemas.microsoft.com/office/2011/relationships/chartColorStyle" Target="colors61.xml"/><Relationship Id="rId1" Type="http://schemas.microsoft.com/office/2011/relationships/chartStyle" Target="style61.xml"/><Relationship Id="rId4" Type="http://schemas.openxmlformats.org/officeDocument/2006/relationships/package" Target="../embeddings/Microsoft_Excel_Worksheet30.xlsx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2.xml"/><Relationship Id="rId2" Type="http://schemas.microsoft.com/office/2011/relationships/chartColorStyle" Target="colors62.xml"/><Relationship Id="rId1" Type="http://schemas.microsoft.com/office/2011/relationships/chartStyle" Target="style62.xml"/><Relationship Id="rId4" Type="http://schemas.openxmlformats.org/officeDocument/2006/relationships/package" Target="../embeddings/Microsoft_Excel_Worksheet31.xlsx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3.xml"/><Relationship Id="rId2" Type="http://schemas.microsoft.com/office/2011/relationships/chartColorStyle" Target="colors63.xml"/><Relationship Id="rId1" Type="http://schemas.microsoft.com/office/2011/relationships/chartStyle" Target="style63.xml"/><Relationship Id="rId4" Type="http://schemas.openxmlformats.org/officeDocument/2006/relationships/oleObject" Target="../embeddings/oleObject32.bin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4.xml"/><Relationship Id="rId2" Type="http://schemas.microsoft.com/office/2011/relationships/chartColorStyle" Target="colors64.xml"/><Relationship Id="rId1" Type="http://schemas.microsoft.com/office/2011/relationships/chartStyle" Target="style64.xml"/><Relationship Id="rId4" Type="http://schemas.openxmlformats.org/officeDocument/2006/relationships/oleObject" Target="../embeddings/oleObject33.bin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5.xml"/><Relationship Id="rId2" Type="http://schemas.microsoft.com/office/2011/relationships/chartColorStyle" Target="colors65.xml"/><Relationship Id="rId1" Type="http://schemas.microsoft.com/office/2011/relationships/chartStyle" Target="style65.xml"/><Relationship Id="rId4" Type="http://schemas.openxmlformats.org/officeDocument/2006/relationships/oleObject" Target="../embeddings/oleObject34.bin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6.xml"/><Relationship Id="rId2" Type="http://schemas.microsoft.com/office/2011/relationships/chartColorStyle" Target="colors66.xml"/><Relationship Id="rId1" Type="http://schemas.microsoft.com/office/2011/relationships/chartStyle" Target="style66.xml"/><Relationship Id="rId4" Type="http://schemas.openxmlformats.org/officeDocument/2006/relationships/oleObject" Target="../embeddings/oleObject35.bin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7.xml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oleObject" Target="../embeddings/oleObject36.bin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8.xml"/><Relationship Id="rId2" Type="http://schemas.microsoft.com/office/2011/relationships/chartColorStyle" Target="colors68.xml"/><Relationship Id="rId1" Type="http://schemas.microsoft.com/office/2011/relationships/chartStyle" Target="style68.xml"/><Relationship Id="rId4" Type="http://schemas.openxmlformats.org/officeDocument/2006/relationships/oleObject" Target="../embeddings/oleObject37.bin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9.xml"/><Relationship Id="rId2" Type="http://schemas.microsoft.com/office/2011/relationships/chartColorStyle" Target="colors69.xml"/><Relationship Id="rId1" Type="http://schemas.microsoft.com/office/2011/relationships/chartStyle" Target="style69.xml"/><Relationship Id="rId4" Type="http://schemas.openxmlformats.org/officeDocument/2006/relationships/oleObject" Target="../embeddings/oleObject38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7.xlsx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0.xml"/><Relationship Id="rId2" Type="http://schemas.microsoft.com/office/2011/relationships/chartColorStyle" Target="colors70.xml"/><Relationship Id="rId1" Type="http://schemas.microsoft.com/office/2011/relationships/chartStyle" Target="style70.xml"/><Relationship Id="rId4" Type="http://schemas.openxmlformats.org/officeDocument/2006/relationships/oleObject" Target="../embeddings/oleObject39.bin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1.xml"/><Relationship Id="rId2" Type="http://schemas.microsoft.com/office/2011/relationships/chartColorStyle" Target="colors71.xml"/><Relationship Id="rId1" Type="http://schemas.microsoft.com/office/2011/relationships/chartStyle" Target="style71.xml"/><Relationship Id="rId4" Type="http://schemas.openxmlformats.org/officeDocument/2006/relationships/oleObject" Target="../embeddings/oleObject40.bin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2.xml"/><Relationship Id="rId2" Type="http://schemas.microsoft.com/office/2011/relationships/chartColorStyle" Target="colors72.xml"/><Relationship Id="rId1" Type="http://schemas.microsoft.com/office/2011/relationships/chartStyle" Target="style72.xml"/><Relationship Id="rId4" Type="http://schemas.openxmlformats.org/officeDocument/2006/relationships/oleObject" Target="../embeddings/oleObject41.bin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3.xml"/><Relationship Id="rId2" Type="http://schemas.microsoft.com/office/2011/relationships/chartColorStyle" Target="colors73.xml"/><Relationship Id="rId1" Type="http://schemas.microsoft.com/office/2011/relationships/chartStyle" Target="style73.xml"/><Relationship Id="rId4" Type="http://schemas.openxmlformats.org/officeDocument/2006/relationships/oleObject" Target="../embeddings/oleObject42.bin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4.xml"/><Relationship Id="rId2" Type="http://schemas.microsoft.com/office/2011/relationships/chartColorStyle" Target="colors74.xml"/><Relationship Id="rId1" Type="http://schemas.microsoft.com/office/2011/relationships/chartStyle" Target="style74.xml"/><Relationship Id="rId4" Type="http://schemas.openxmlformats.org/officeDocument/2006/relationships/oleObject" Target="../embeddings/oleObject43.bin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5.xml"/><Relationship Id="rId2" Type="http://schemas.microsoft.com/office/2011/relationships/chartColorStyle" Target="colors75.xml"/><Relationship Id="rId1" Type="http://schemas.microsoft.com/office/2011/relationships/chartStyle" Target="style75.xml"/><Relationship Id="rId4" Type="http://schemas.openxmlformats.org/officeDocument/2006/relationships/oleObject" Target="../embeddings/oleObject44.bin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6.xml"/><Relationship Id="rId2" Type="http://schemas.microsoft.com/office/2011/relationships/chartColorStyle" Target="colors76.xml"/><Relationship Id="rId1" Type="http://schemas.microsoft.com/office/2011/relationships/chartStyle" Target="style76.xml"/><Relationship Id="rId4" Type="http://schemas.openxmlformats.org/officeDocument/2006/relationships/oleObject" Target="../embeddings/oleObject45.bin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7.xml"/><Relationship Id="rId2" Type="http://schemas.microsoft.com/office/2011/relationships/chartColorStyle" Target="colors77.xml"/><Relationship Id="rId1" Type="http://schemas.microsoft.com/office/2011/relationships/chartStyle" Target="style77.xml"/><Relationship Id="rId4" Type="http://schemas.openxmlformats.org/officeDocument/2006/relationships/oleObject" Target="../embeddings/oleObject46.bin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8.xml"/><Relationship Id="rId2" Type="http://schemas.microsoft.com/office/2011/relationships/chartColorStyle" Target="colors78.xml"/><Relationship Id="rId1" Type="http://schemas.microsoft.com/office/2011/relationships/chartStyle" Target="style78.xml"/><Relationship Id="rId4" Type="http://schemas.openxmlformats.org/officeDocument/2006/relationships/oleObject" Target="../embeddings/oleObject47.bin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9.xml"/><Relationship Id="rId2" Type="http://schemas.microsoft.com/office/2011/relationships/chartColorStyle" Target="colors79.xml"/><Relationship Id="rId1" Type="http://schemas.microsoft.com/office/2011/relationships/chartStyle" Target="style79.xml"/><Relationship Id="rId4" Type="http://schemas.openxmlformats.org/officeDocument/2006/relationships/oleObject" Target="../embeddings/oleObject48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0.xml"/><Relationship Id="rId2" Type="http://schemas.microsoft.com/office/2011/relationships/chartColorStyle" Target="colors80.xml"/><Relationship Id="rId1" Type="http://schemas.microsoft.com/office/2011/relationships/chartStyle" Target="style80.xml"/><Relationship Id="rId4" Type="http://schemas.openxmlformats.org/officeDocument/2006/relationships/oleObject" Target="../embeddings/oleObject49.bin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1.xml"/><Relationship Id="rId2" Type="http://schemas.microsoft.com/office/2011/relationships/chartColorStyle" Target="colors81.xml"/><Relationship Id="rId1" Type="http://schemas.microsoft.com/office/2011/relationships/chartStyle" Target="style81.xml"/><Relationship Id="rId4" Type="http://schemas.openxmlformats.org/officeDocument/2006/relationships/oleObject" Target="../embeddings/oleObject50.bin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2.xml"/><Relationship Id="rId2" Type="http://schemas.microsoft.com/office/2011/relationships/chartColorStyle" Target="colors82.xml"/><Relationship Id="rId1" Type="http://schemas.microsoft.com/office/2011/relationships/chartStyle" Target="style82.xml"/><Relationship Id="rId4" Type="http://schemas.openxmlformats.org/officeDocument/2006/relationships/oleObject" Target="../embeddings/oleObject51.bin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3.xml"/><Relationship Id="rId2" Type="http://schemas.microsoft.com/office/2011/relationships/chartColorStyle" Target="colors83.xml"/><Relationship Id="rId1" Type="http://schemas.microsoft.com/office/2011/relationships/chartStyle" Target="style83.xml"/><Relationship Id="rId4" Type="http://schemas.openxmlformats.org/officeDocument/2006/relationships/oleObject" Target="../embeddings/oleObject52.bin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4.xml"/><Relationship Id="rId2" Type="http://schemas.microsoft.com/office/2011/relationships/chartColorStyle" Target="colors84.xml"/><Relationship Id="rId1" Type="http://schemas.microsoft.com/office/2011/relationships/chartStyle" Target="style84.xml"/><Relationship Id="rId4" Type="http://schemas.openxmlformats.org/officeDocument/2006/relationships/oleObject" Target="../embeddings/oleObject53.bin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5.xml"/><Relationship Id="rId2" Type="http://schemas.microsoft.com/office/2011/relationships/chartColorStyle" Target="colors85.xml"/><Relationship Id="rId1" Type="http://schemas.microsoft.com/office/2011/relationships/chartStyle" Target="style85.xml"/><Relationship Id="rId4" Type="http://schemas.openxmlformats.org/officeDocument/2006/relationships/oleObject" Target="../embeddings/oleObject54.bin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6.xml"/><Relationship Id="rId2" Type="http://schemas.microsoft.com/office/2011/relationships/chartColorStyle" Target="colors86.xml"/><Relationship Id="rId1" Type="http://schemas.microsoft.com/office/2011/relationships/chartStyle" Target="style86.xml"/><Relationship Id="rId4" Type="http://schemas.openxmlformats.org/officeDocument/2006/relationships/oleObject" Target="../embeddings/oleObject55.bin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7.xml"/><Relationship Id="rId2" Type="http://schemas.microsoft.com/office/2011/relationships/chartColorStyle" Target="colors87.xml"/><Relationship Id="rId1" Type="http://schemas.microsoft.com/office/2011/relationships/chartStyle" Target="style87.xml"/><Relationship Id="rId4" Type="http://schemas.openxmlformats.org/officeDocument/2006/relationships/oleObject" Target="../embeddings/oleObject56.bin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8.xml"/><Relationship Id="rId2" Type="http://schemas.microsoft.com/office/2011/relationships/chartColorStyle" Target="colors88.xml"/><Relationship Id="rId1" Type="http://schemas.microsoft.com/office/2011/relationships/chartStyle" Target="style88.xml"/><Relationship Id="rId4" Type="http://schemas.openxmlformats.org/officeDocument/2006/relationships/oleObject" Target="../embeddings/oleObject57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Sheet1!$A$627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Sheet1!$B$626:$J$626</c:f>
              <c:strCache>
                <c:ptCount val="9"/>
                <c:pt idx="0">
                  <c:v>Koulupsykologi</c:v>
                </c:pt>
                <c:pt idx="1">
                  <c:v>Koulukuraattori</c:v>
                </c:pt>
                <c:pt idx="2">
                  <c:v>Oppilaanohjaaja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Laaja-alainen erityisopettaja</c:v>
                </c:pt>
                <c:pt idx="7">
                  <c:v>Muu/resurssiopettaja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Sheet1!$B$627:$J$627</c:f>
              <c:numCache>
                <c:formatCode>General</c:formatCode>
                <c:ptCount val="9"/>
                <c:pt idx="3">
                  <c:v>2.7</c:v>
                </c:pt>
                <c:pt idx="4">
                  <c:v>1.7</c:v>
                </c:pt>
                <c:pt idx="5">
                  <c:v>2</c:v>
                </c:pt>
                <c:pt idx="6">
                  <c:v>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E5-470E-BB38-29AAA39B8234}"/>
            </c:ext>
          </c:extLst>
        </c:ser>
        <c:ser>
          <c:idx val="1"/>
          <c:order val="1"/>
          <c:tx>
            <c:strRef>
              <c:f>Sheet1!$A$628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Sheet1!$B$626:$J$626</c:f>
              <c:strCache>
                <c:ptCount val="9"/>
                <c:pt idx="0">
                  <c:v>Koulupsykologi</c:v>
                </c:pt>
                <c:pt idx="1">
                  <c:v>Koulukuraattori</c:v>
                </c:pt>
                <c:pt idx="2">
                  <c:v>Oppilaanohjaaja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Laaja-alainen erityisopettaja</c:v>
                </c:pt>
                <c:pt idx="7">
                  <c:v>Muu/resurssiopettaja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Sheet1!$B$628:$J$628</c:f>
              <c:numCache>
                <c:formatCode>General</c:formatCode>
                <c:ptCount val="9"/>
                <c:pt idx="2">
                  <c:v>5.9</c:v>
                </c:pt>
                <c:pt idx="3">
                  <c:v>12.7</c:v>
                </c:pt>
                <c:pt idx="4">
                  <c:v>5</c:v>
                </c:pt>
                <c:pt idx="5">
                  <c:v>8.1</c:v>
                </c:pt>
                <c:pt idx="6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1E5-470E-BB38-29AAA39B8234}"/>
            </c:ext>
          </c:extLst>
        </c:ser>
        <c:ser>
          <c:idx val="2"/>
          <c:order val="2"/>
          <c:tx>
            <c:strRef>
              <c:f>Sheet1!$A$629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Sheet1!$B$626:$J$626</c:f>
              <c:strCache>
                <c:ptCount val="9"/>
                <c:pt idx="0">
                  <c:v>Koulupsykologi</c:v>
                </c:pt>
                <c:pt idx="1">
                  <c:v>Koulukuraattori</c:v>
                </c:pt>
                <c:pt idx="2">
                  <c:v>Oppilaanohjaaja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Laaja-alainen erityisopettaja</c:v>
                </c:pt>
                <c:pt idx="7">
                  <c:v>Muu/resurssiopettaja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Sheet1!$B$629:$J$629</c:f>
              <c:numCache>
                <c:formatCode>General</c:formatCode>
                <c:ptCount val="9"/>
                <c:pt idx="0">
                  <c:v>50</c:v>
                </c:pt>
                <c:pt idx="1">
                  <c:v>33.299999999999997</c:v>
                </c:pt>
                <c:pt idx="2">
                  <c:v>70.599999999999994</c:v>
                </c:pt>
                <c:pt idx="3">
                  <c:v>48</c:v>
                </c:pt>
                <c:pt idx="4">
                  <c:v>40.299999999999997</c:v>
                </c:pt>
                <c:pt idx="5">
                  <c:v>41.7</c:v>
                </c:pt>
                <c:pt idx="6">
                  <c:v>39.6</c:v>
                </c:pt>
                <c:pt idx="7">
                  <c:v>38.5</c:v>
                </c:pt>
                <c:pt idx="8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1E5-470E-BB38-29AAA39B8234}"/>
            </c:ext>
          </c:extLst>
        </c:ser>
        <c:ser>
          <c:idx val="3"/>
          <c:order val="3"/>
          <c:tx>
            <c:strRef>
              <c:f>Sheet1!$A$630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Sheet1!$B$626:$J$626</c:f>
              <c:strCache>
                <c:ptCount val="9"/>
                <c:pt idx="0">
                  <c:v>Koulupsykologi</c:v>
                </c:pt>
                <c:pt idx="1">
                  <c:v>Koulukuraattori</c:v>
                </c:pt>
                <c:pt idx="2">
                  <c:v>Oppilaanohjaaja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Laaja-alainen erityisopettaja</c:v>
                </c:pt>
                <c:pt idx="7">
                  <c:v>Muu/resurssiopettaja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Sheet1!$B$630:$J$630</c:f>
              <c:numCache>
                <c:formatCode>General</c:formatCode>
                <c:ptCount val="9"/>
                <c:pt idx="0">
                  <c:v>50</c:v>
                </c:pt>
                <c:pt idx="1">
                  <c:v>66.7</c:v>
                </c:pt>
                <c:pt idx="2">
                  <c:v>17.600000000000001</c:v>
                </c:pt>
                <c:pt idx="3">
                  <c:v>26.7</c:v>
                </c:pt>
                <c:pt idx="4">
                  <c:v>38.700000000000003</c:v>
                </c:pt>
                <c:pt idx="5">
                  <c:v>33</c:v>
                </c:pt>
                <c:pt idx="6">
                  <c:v>35.799999999999997</c:v>
                </c:pt>
                <c:pt idx="7">
                  <c:v>34.6</c:v>
                </c:pt>
                <c:pt idx="8">
                  <c:v>60.9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1E5-470E-BB38-29AAA39B8234}"/>
            </c:ext>
          </c:extLst>
        </c:ser>
        <c:ser>
          <c:idx val="4"/>
          <c:order val="4"/>
          <c:tx>
            <c:strRef>
              <c:f>Sheet1!$A$631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Sheet1!$B$626:$J$626</c:f>
              <c:strCache>
                <c:ptCount val="9"/>
                <c:pt idx="0">
                  <c:v>Koulupsykologi</c:v>
                </c:pt>
                <c:pt idx="1">
                  <c:v>Koulukuraattori</c:v>
                </c:pt>
                <c:pt idx="2">
                  <c:v>Oppilaanohjaaja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Laaja-alainen erityisopettaja</c:v>
                </c:pt>
                <c:pt idx="7">
                  <c:v>Muu/resurssiopettaja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Sheet1!$B$631:$J$631</c:f>
              <c:numCache>
                <c:formatCode>General</c:formatCode>
                <c:ptCount val="9"/>
                <c:pt idx="2">
                  <c:v>5.9</c:v>
                </c:pt>
                <c:pt idx="3">
                  <c:v>10</c:v>
                </c:pt>
                <c:pt idx="4">
                  <c:v>14.3</c:v>
                </c:pt>
                <c:pt idx="5">
                  <c:v>15.2</c:v>
                </c:pt>
                <c:pt idx="6">
                  <c:v>19.8</c:v>
                </c:pt>
                <c:pt idx="7">
                  <c:v>26.9</c:v>
                </c:pt>
                <c:pt idx="8">
                  <c:v>34.799999999999997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1E5-470E-BB38-29AAA39B8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7715280"/>
        <c:axId val="157716064"/>
      </c:barChart>
      <c:catAx>
        <c:axId val="157715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716064"/>
        <c:crosses val="autoZero"/>
        <c:auto val="1"/>
        <c:lblAlgn val="ctr"/>
        <c:lblOffset val="100"/>
        <c:noMultiLvlLbl val="0"/>
      </c:catAx>
      <c:valAx>
        <c:axId val="157716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71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Sheet1!$A$814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Sheet1!$B$813:$F$813</c:f>
              <c:strCache>
                <c:ptCount val="5"/>
                <c:pt idx="0">
                  <c:v>Aineenopettaja</c:v>
                </c:pt>
                <c:pt idx="1">
                  <c:v>Laaja-alainen erityisopettaja</c:v>
                </c:pt>
                <c:pt idx="2">
                  <c:v>Luokanopettaja</c:v>
                </c:pt>
                <c:pt idx="3">
                  <c:v>Erityisluokanopettaja</c:v>
                </c:pt>
                <c:pt idx="4">
                  <c:v>Rehtori/virka-apulaisrehtori</c:v>
                </c:pt>
              </c:strCache>
            </c:strRef>
          </c:cat>
          <c:val>
            <c:numRef>
              <c:f>Sheet1!$B$814:$F$814</c:f>
              <c:numCache>
                <c:formatCode>General</c:formatCode>
                <c:ptCount val="5"/>
                <c:pt idx="0">
                  <c:v>4.5</c:v>
                </c:pt>
                <c:pt idx="1">
                  <c:v>0.9</c:v>
                </c:pt>
                <c:pt idx="2">
                  <c:v>4</c:v>
                </c:pt>
                <c:pt idx="3">
                  <c:v>17.399999999999999</c:v>
                </c:pt>
                <c:pt idx="4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06-46BC-B346-DDA5A40DF2DE}"/>
            </c:ext>
          </c:extLst>
        </c:ser>
        <c:ser>
          <c:idx val="1"/>
          <c:order val="1"/>
          <c:tx>
            <c:strRef>
              <c:f>Sheet1!$A$815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Sheet1!$B$813:$F$813</c:f>
              <c:strCache>
                <c:ptCount val="5"/>
                <c:pt idx="0">
                  <c:v>Aineenopettaja</c:v>
                </c:pt>
                <c:pt idx="1">
                  <c:v>Laaja-alainen erityisopettaja</c:v>
                </c:pt>
                <c:pt idx="2">
                  <c:v>Luokanopettaja</c:v>
                </c:pt>
                <c:pt idx="3">
                  <c:v>Erityisluokanopettaja</c:v>
                </c:pt>
                <c:pt idx="4">
                  <c:v>Rehtori/virka-apulaisrehtori</c:v>
                </c:pt>
              </c:strCache>
            </c:strRef>
          </c:cat>
          <c:val>
            <c:numRef>
              <c:f>Sheet1!$B$815:$F$815</c:f>
              <c:numCache>
                <c:formatCode>General</c:formatCode>
                <c:ptCount val="5"/>
                <c:pt idx="0">
                  <c:v>20.7</c:v>
                </c:pt>
                <c:pt idx="1">
                  <c:v>12.3</c:v>
                </c:pt>
                <c:pt idx="2">
                  <c:v>16.8</c:v>
                </c:pt>
                <c:pt idx="3">
                  <c:v>10.4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06-46BC-B346-DDA5A40DF2DE}"/>
            </c:ext>
          </c:extLst>
        </c:ser>
        <c:ser>
          <c:idx val="2"/>
          <c:order val="2"/>
          <c:tx>
            <c:strRef>
              <c:f>Sheet1!$A$816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Sheet1!$B$813:$F$813</c:f>
              <c:strCache>
                <c:ptCount val="5"/>
                <c:pt idx="0">
                  <c:v>Aineenopettaja</c:v>
                </c:pt>
                <c:pt idx="1">
                  <c:v>Laaja-alainen erityisopettaja</c:v>
                </c:pt>
                <c:pt idx="2">
                  <c:v>Luokanopettaja</c:v>
                </c:pt>
                <c:pt idx="3">
                  <c:v>Erityisluokanopettaja</c:v>
                </c:pt>
                <c:pt idx="4">
                  <c:v>Rehtori/virka-apulaisrehtori</c:v>
                </c:pt>
              </c:strCache>
            </c:strRef>
          </c:cat>
          <c:val>
            <c:numRef>
              <c:f>Sheet1!$B$816:$F$816</c:f>
              <c:numCache>
                <c:formatCode>General</c:formatCode>
                <c:ptCount val="5"/>
                <c:pt idx="0">
                  <c:v>50.5</c:v>
                </c:pt>
                <c:pt idx="1">
                  <c:v>41.5</c:v>
                </c:pt>
                <c:pt idx="2">
                  <c:v>37.200000000000003</c:v>
                </c:pt>
                <c:pt idx="3">
                  <c:v>32.200000000000003</c:v>
                </c:pt>
                <c:pt idx="4">
                  <c:v>34.799999999999997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06-46BC-B346-DDA5A40DF2DE}"/>
            </c:ext>
          </c:extLst>
        </c:ser>
        <c:ser>
          <c:idx val="3"/>
          <c:order val="3"/>
          <c:tx>
            <c:strRef>
              <c:f>Sheet1!$A$817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Sheet1!$B$813:$F$813</c:f>
              <c:strCache>
                <c:ptCount val="5"/>
                <c:pt idx="0">
                  <c:v>Aineenopettaja</c:v>
                </c:pt>
                <c:pt idx="1">
                  <c:v>Laaja-alainen erityisopettaja</c:v>
                </c:pt>
                <c:pt idx="2">
                  <c:v>Luokanopettaja</c:v>
                </c:pt>
                <c:pt idx="3">
                  <c:v>Erityisluokanopettaja</c:v>
                </c:pt>
                <c:pt idx="4">
                  <c:v>Rehtori/virka-apulaisrehtori</c:v>
                </c:pt>
              </c:strCache>
            </c:strRef>
          </c:cat>
          <c:val>
            <c:numRef>
              <c:f>Sheet1!$B$817:$F$817</c:f>
              <c:numCache>
                <c:formatCode>General</c:formatCode>
                <c:ptCount val="5"/>
                <c:pt idx="0">
                  <c:v>15.7</c:v>
                </c:pt>
                <c:pt idx="1">
                  <c:v>34</c:v>
                </c:pt>
                <c:pt idx="2">
                  <c:v>29.7</c:v>
                </c:pt>
                <c:pt idx="3">
                  <c:v>16.5</c:v>
                </c:pt>
                <c:pt idx="4">
                  <c:v>34.799999999999997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706-46BC-B346-DDA5A40DF2DE}"/>
            </c:ext>
          </c:extLst>
        </c:ser>
        <c:ser>
          <c:idx val="4"/>
          <c:order val="4"/>
          <c:tx>
            <c:strRef>
              <c:f>Sheet1!$A$818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Sheet1!$B$813:$F$813</c:f>
              <c:strCache>
                <c:ptCount val="5"/>
                <c:pt idx="0">
                  <c:v>Aineenopettaja</c:v>
                </c:pt>
                <c:pt idx="1">
                  <c:v>Laaja-alainen erityisopettaja</c:v>
                </c:pt>
                <c:pt idx="2">
                  <c:v>Luokanopettaja</c:v>
                </c:pt>
                <c:pt idx="3">
                  <c:v>Erityisluokanopettaja</c:v>
                </c:pt>
                <c:pt idx="4">
                  <c:v>Rehtori/virka-apulaisrehtori</c:v>
                </c:pt>
              </c:strCache>
            </c:strRef>
          </c:cat>
          <c:val>
            <c:numRef>
              <c:f>Sheet1!$B$818:$F$818</c:f>
              <c:numCache>
                <c:formatCode>General</c:formatCode>
                <c:ptCount val="5"/>
                <c:pt idx="0">
                  <c:v>8.6</c:v>
                </c:pt>
                <c:pt idx="1">
                  <c:v>11.3</c:v>
                </c:pt>
                <c:pt idx="2">
                  <c:v>12.3</c:v>
                </c:pt>
                <c:pt idx="3">
                  <c:v>23.5</c:v>
                </c:pt>
                <c:pt idx="4">
                  <c:v>26.1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706-46BC-B346-DDA5A40DF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072360"/>
        <c:axId val="162072752"/>
      </c:barChart>
      <c:catAx>
        <c:axId val="162072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72752"/>
        <c:crosses val="autoZero"/>
        <c:auto val="1"/>
        <c:lblAlgn val="ctr"/>
        <c:lblOffset val="100"/>
        <c:noMultiLvlLbl val="0"/>
      </c:catAx>
      <c:valAx>
        <c:axId val="162072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72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Sheet1!$A$1019</c:f>
              <c:strCache>
                <c:ptCount val="1"/>
                <c:pt idx="0">
                  <c:v>1–3 h/kk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Sheet1!$B$1018:$E$1018</c:f>
              <c:strCache>
                <c:ptCount val="4"/>
                <c:pt idx="0">
                  <c:v>Luokanopettaja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Sheet1!$B$1019:$E$1019</c:f>
              <c:numCache>
                <c:formatCode>General</c:formatCode>
                <c:ptCount val="4"/>
                <c:pt idx="0">
                  <c:v>57.1</c:v>
                </c:pt>
                <c:pt idx="1">
                  <c:v>52.4</c:v>
                </c:pt>
                <c:pt idx="2">
                  <c:v>48.4</c:v>
                </c:pt>
                <c:pt idx="3">
                  <c:v>44.2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43-4BA6-B069-68D60DE942AF}"/>
            </c:ext>
          </c:extLst>
        </c:ser>
        <c:ser>
          <c:idx val="1"/>
          <c:order val="1"/>
          <c:tx>
            <c:strRef>
              <c:f>Sheet1!$A$1020</c:f>
              <c:strCache>
                <c:ptCount val="1"/>
                <c:pt idx="0">
                  <c:v>4–8 h/kk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Sheet1!$B$1018:$E$1018</c:f>
              <c:strCache>
                <c:ptCount val="4"/>
                <c:pt idx="0">
                  <c:v>Luokanopettaja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Sheet1!$B$1020:$E$1020</c:f>
              <c:numCache>
                <c:formatCode>General</c:formatCode>
                <c:ptCount val="4"/>
                <c:pt idx="0">
                  <c:v>19.399999999999999</c:v>
                </c:pt>
                <c:pt idx="1">
                  <c:v>8.6</c:v>
                </c:pt>
                <c:pt idx="2">
                  <c:v>8.1</c:v>
                </c:pt>
                <c:pt idx="3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43-4BA6-B069-68D60DE942AF}"/>
            </c:ext>
          </c:extLst>
        </c:ser>
        <c:ser>
          <c:idx val="2"/>
          <c:order val="2"/>
          <c:tx>
            <c:strRef>
              <c:f>Sheet1!$A$1021</c:f>
              <c:strCache>
                <c:ptCount val="1"/>
                <c:pt idx="0">
                  <c:v>en koskaan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Sheet1!$B$1018:$E$1018</c:f>
              <c:strCache>
                <c:ptCount val="4"/>
                <c:pt idx="0">
                  <c:v>Luokanopettaja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Sheet1!$B$1021:$E$1021</c:f>
              <c:numCache>
                <c:formatCode>General</c:formatCode>
                <c:ptCount val="4"/>
                <c:pt idx="0">
                  <c:v>9</c:v>
                </c:pt>
                <c:pt idx="1">
                  <c:v>14.7</c:v>
                </c:pt>
                <c:pt idx="2">
                  <c:v>23.4</c:v>
                </c:pt>
                <c:pt idx="3">
                  <c:v>21.2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43-4BA6-B069-68D60DE942AF}"/>
            </c:ext>
          </c:extLst>
        </c:ser>
        <c:ser>
          <c:idx val="3"/>
          <c:order val="3"/>
          <c:tx>
            <c:strRef>
              <c:f>Sheet1!$A$1022</c:f>
              <c:strCache>
                <c:ptCount val="1"/>
                <c:pt idx="0">
                  <c:v>en osaa sanoa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Sheet1!$B$1018:$E$1018</c:f>
              <c:strCache>
                <c:ptCount val="4"/>
                <c:pt idx="0">
                  <c:v>Luokanopettaja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Sheet1!$B$1022:$E$1022</c:f>
              <c:numCache>
                <c:formatCode>General</c:formatCode>
                <c:ptCount val="4"/>
                <c:pt idx="0">
                  <c:v>14.5</c:v>
                </c:pt>
                <c:pt idx="1">
                  <c:v>24.3</c:v>
                </c:pt>
                <c:pt idx="2">
                  <c:v>20.2</c:v>
                </c:pt>
                <c:pt idx="3">
                  <c:v>22.1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43-4BA6-B069-68D60DE942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073536"/>
        <c:axId val="162073928"/>
      </c:barChart>
      <c:catAx>
        <c:axId val="162073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73928"/>
        <c:crosses val="autoZero"/>
        <c:auto val="1"/>
        <c:lblAlgn val="ctr"/>
        <c:lblOffset val="100"/>
        <c:noMultiLvlLbl val="0"/>
      </c:catAx>
      <c:valAx>
        <c:axId val="162073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7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Sheet1!$A$1027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Sheet1!$B$1026:$E$1026</c:f>
              <c:strCache>
                <c:ptCount val="4"/>
                <c:pt idx="0">
                  <c:v>Luokanopettaja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Aineenopettaja</c:v>
                </c:pt>
              </c:strCache>
            </c:strRef>
          </c:cat>
          <c:val>
            <c:numRef>
              <c:f>Sheet1!$B$1027:$E$1027</c:f>
              <c:numCache>
                <c:formatCode>General</c:formatCode>
                <c:ptCount val="4"/>
                <c:pt idx="0">
                  <c:v>78.400000000000006</c:v>
                </c:pt>
                <c:pt idx="1">
                  <c:v>75</c:v>
                </c:pt>
                <c:pt idx="2">
                  <c:v>66.099999999999994</c:v>
                </c:pt>
                <c:pt idx="3">
                  <c:v>57.8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F7-4F48-9DA1-EAC587D95CAB}"/>
            </c:ext>
          </c:extLst>
        </c:ser>
        <c:ser>
          <c:idx val="1"/>
          <c:order val="1"/>
          <c:tx>
            <c:strRef>
              <c:f>Sheet1!$A$1028</c:f>
              <c:strCache>
                <c:ptCount val="1"/>
                <c:pt idx="0">
                  <c:v>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Sheet1!$B$1026:$E$1026</c:f>
              <c:strCache>
                <c:ptCount val="4"/>
                <c:pt idx="0">
                  <c:v>Luokanopettaja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Aineenopettaja</c:v>
                </c:pt>
              </c:strCache>
            </c:strRef>
          </c:cat>
          <c:val>
            <c:numRef>
              <c:f>Sheet1!$B$1028:$E$1028</c:f>
              <c:numCache>
                <c:formatCode>General</c:formatCode>
                <c:ptCount val="4"/>
                <c:pt idx="0">
                  <c:v>21.6</c:v>
                </c:pt>
                <c:pt idx="1">
                  <c:v>25</c:v>
                </c:pt>
                <c:pt idx="2">
                  <c:v>33.9</c:v>
                </c:pt>
                <c:pt idx="3">
                  <c:v>42.2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FF7-4F48-9DA1-EAC587D95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9562440"/>
        <c:axId val="379562832"/>
      </c:barChart>
      <c:catAx>
        <c:axId val="379562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562832"/>
        <c:crosses val="autoZero"/>
        <c:auto val="1"/>
        <c:lblAlgn val="ctr"/>
        <c:lblOffset val="100"/>
        <c:noMultiLvlLbl val="0"/>
      </c:catAx>
      <c:valAx>
        <c:axId val="379562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562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Sheet1!$A$1033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Sheet1!$B$1032:$E$1032</c:f>
              <c:strCache>
                <c:ptCount val="4"/>
                <c:pt idx="0">
                  <c:v>Aineenopettaja</c:v>
                </c:pt>
                <c:pt idx="1">
                  <c:v>Erityisluokanopettaja</c:v>
                </c:pt>
                <c:pt idx="2">
                  <c:v>Laaja-alainen erityisopettaja</c:v>
                </c:pt>
                <c:pt idx="3">
                  <c:v>Luokanopettaja</c:v>
                </c:pt>
              </c:strCache>
            </c:strRef>
          </c:cat>
          <c:val>
            <c:numRef>
              <c:f>Sheet1!$B$1033:$E$1033</c:f>
              <c:numCache>
                <c:formatCode>General</c:formatCode>
                <c:ptCount val="4"/>
                <c:pt idx="0">
                  <c:v>72.8</c:v>
                </c:pt>
                <c:pt idx="1">
                  <c:v>71.099999999999994</c:v>
                </c:pt>
                <c:pt idx="2">
                  <c:v>70.2</c:v>
                </c:pt>
                <c:pt idx="3">
                  <c:v>57.9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BE-4F80-9C50-518F3351D054}"/>
            </c:ext>
          </c:extLst>
        </c:ser>
        <c:ser>
          <c:idx val="1"/>
          <c:order val="1"/>
          <c:tx>
            <c:strRef>
              <c:f>Sheet1!$A$1034</c:f>
              <c:strCache>
                <c:ptCount val="1"/>
                <c:pt idx="0">
                  <c:v>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Sheet1!$B$1032:$E$1032</c:f>
              <c:strCache>
                <c:ptCount val="4"/>
                <c:pt idx="0">
                  <c:v>Aineenopettaja</c:v>
                </c:pt>
                <c:pt idx="1">
                  <c:v>Erityisluokanopettaja</c:v>
                </c:pt>
                <c:pt idx="2">
                  <c:v>Laaja-alainen erityisopettaja</c:v>
                </c:pt>
                <c:pt idx="3">
                  <c:v>Luokanopettaja</c:v>
                </c:pt>
              </c:strCache>
            </c:strRef>
          </c:cat>
          <c:val>
            <c:numRef>
              <c:f>Sheet1!$B$1034:$E$1034</c:f>
              <c:numCache>
                <c:formatCode>General</c:formatCode>
                <c:ptCount val="4"/>
                <c:pt idx="0">
                  <c:v>27.2</c:v>
                </c:pt>
                <c:pt idx="1">
                  <c:v>28.9</c:v>
                </c:pt>
                <c:pt idx="2">
                  <c:v>29.8</c:v>
                </c:pt>
                <c:pt idx="3">
                  <c:v>42.1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0BE-4F80-9C50-518F3351D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9563616"/>
        <c:axId val="379564008"/>
      </c:barChart>
      <c:catAx>
        <c:axId val="379563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564008"/>
        <c:crosses val="autoZero"/>
        <c:auto val="1"/>
        <c:lblAlgn val="ctr"/>
        <c:lblOffset val="100"/>
        <c:noMultiLvlLbl val="0"/>
      </c:catAx>
      <c:valAx>
        <c:axId val="379564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56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Sheet1!$A$805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Sheet1!$B$804:$F$804</c:f>
              <c:strCache>
                <c:ptCount val="5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  <c:pt idx="4">
                  <c:v>Rehtori/virka-apulaisrehtori</c:v>
                </c:pt>
              </c:strCache>
            </c:strRef>
          </c:cat>
          <c:val>
            <c:numRef>
              <c:f>Sheet1!$B$805:$F$805</c:f>
              <c:numCache>
                <c:formatCode>General</c:formatCode>
                <c:ptCount val="5"/>
                <c:pt idx="0">
                  <c:v>2.8</c:v>
                </c:pt>
                <c:pt idx="1">
                  <c:v>1.6</c:v>
                </c:pt>
                <c:pt idx="2">
                  <c:v>3.6</c:v>
                </c:pt>
                <c:pt idx="3">
                  <c:v>7.7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32-435B-A40F-48622C2C715C}"/>
            </c:ext>
          </c:extLst>
        </c:ser>
        <c:ser>
          <c:idx val="1"/>
          <c:order val="1"/>
          <c:tx>
            <c:strRef>
              <c:f>Sheet1!$A$806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Sheet1!$B$804:$F$804</c:f>
              <c:strCache>
                <c:ptCount val="5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  <c:pt idx="4">
                  <c:v>Rehtori/virka-apulaisrehtori</c:v>
                </c:pt>
              </c:strCache>
            </c:strRef>
          </c:cat>
          <c:val>
            <c:numRef>
              <c:f>Sheet1!$B$806:$F$806</c:f>
              <c:numCache>
                <c:formatCode>General</c:formatCode>
                <c:ptCount val="5"/>
                <c:pt idx="0">
                  <c:v>20.6</c:v>
                </c:pt>
                <c:pt idx="1">
                  <c:v>12</c:v>
                </c:pt>
                <c:pt idx="2">
                  <c:v>12.9</c:v>
                </c:pt>
                <c:pt idx="3">
                  <c:v>11.1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32-435B-A40F-48622C2C715C}"/>
            </c:ext>
          </c:extLst>
        </c:ser>
        <c:ser>
          <c:idx val="2"/>
          <c:order val="2"/>
          <c:tx>
            <c:strRef>
              <c:f>Sheet1!$A$807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Sheet1!$B$804:$F$804</c:f>
              <c:strCache>
                <c:ptCount val="5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  <c:pt idx="4">
                  <c:v>Rehtori/virka-apulaisrehtori</c:v>
                </c:pt>
              </c:strCache>
            </c:strRef>
          </c:cat>
          <c:val>
            <c:numRef>
              <c:f>Sheet1!$B$807:$F$807</c:f>
              <c:numCache>
                <c:formatCode>General</c:formatCode>
                <c:ptCount val="5"/>
                <c:pt idx="0">
                  <c:v>38.299999999999997</c:v>
                </c:pt>
                <c:pt idx="1">
                  <c:v>42.7</c:v>
                </c:pt>
                <c:pt idx="2">
                  <c:v>38.799999999999997</c:v>
                </c:pt>
                <c:pt idx="3">
                  <c:v>24.8</c:v>
                </c:pt>
                <c:pt idx="4">
                  <c:v>26.1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32-435B-A40F-48622C2C715C}"/>
            </c:ext>
          </c:extLst>
        </c:ser>
        <c:ser>
          <c:idx val="3"/>
          <c:order val="3"/>
          <c:tx>
            <c:strRef>
              <c:f>Sheet1!$A$808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Sheet1!$B$804:$F$804</c:f>
              <c:strCache>
                <c:ptCount val="5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  <c:pt idx="4">
                  <c:v>Rehtori/virka-apulaisrehtori</c:v>
                </c:pt>
              </c:strCache>
            </c:strRef>
          </c:cat>
          <c:val>
            <c:numRef>
              <c:f>Sheet1!$B$808:$F$808</c:f>
              <c:numCache>
                <c:formatCode>General</c:formatCode>
                <c:ptCount val="5"/>
                <c:pt idx="0">
                  <c:v>25.2</c:v>
                </c:pt>
                <c:pt idx="1">
                  <c:v>29.8</c:v>
                </c:pt>
                <c:pt idx="2">
                  <c:v>30.3</c:v>
                </c:pt>
                <c:pt idx="3">
                  <c:v>25.6</c:v>
                </c:pt>
                <c:pt idx="4">
                  <c:v>34.799999999999997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432-435B-A40F-48622C2C715C}"/>
            </c:ext>
          </c:extLst>
        </c:ser>
        <c:ser>
          <c:idx val="4"/>
          <c:order val="4"/>
          <c:tx>
            <c:strRef>
              <c:f>Sheet1!$A$809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Sheet1!$B$804:$F$804</c:f>
              <c:strCache>
                <c:ptCount val="5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  <c:pt idx="4">
                  <c:v>Rehtori/virka-apulaisrehtori</c:v>
                </c:pt>
              </c:strCache>
            </c:strRef>
          </c:cat>
          <c:val>
            <c:numRef>
              <c:f>Sheet1!$B$809:$F$809</c:f>
              <c:numCache>
                <c:formatCode>General</c:formatCode>
                <c:ptCount val="5"/>
                <c:pt idx="0">
                  <c:v>13.1</c:v>
                </c:pt>
                <c:pt idx="1">
                  <c:v>13.9</c:v>
                </c:pt>
                <c:pt idx="2">
                  <c:v>14.5</c:v>
                </c:pt>
                <c:pt idx="3">
                  <c:v>30.8</c:v>
                </c:pt>
                <c:pt idx="4">
                  <c:v>39.1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432-435B-A40F-48622C2C7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9564792"/>
        <c:axId val="379565184"/>
      </c:barChart>
      <c:catAx>
        <c:axId val="379564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565184"/>
        <c:crosses val="autoZero"/>
        <c:auto val="1"/>
        <c:lblAlgn val="ctr"/>
        <c:lblOffset val="100"/>
        <c:noMultiLvlLbl val="0"/>
      </c:catAx>
      <c:valAx>
        <c:axId val="37956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564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Sheet1!$A$1066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Sheet1!$B$1065:$J$1065</c:f>
              <c:strCache>
                <c:ptCount val="9"/>
                <c:pt idx="0">
                  <c:v>Koulupsykologi</c:v>
                </c:pt>
                <c:pt idx="1">
                  <c:v>Oppilaanohjaaja</c:v>
                </c:pt>
                <c:pt idx="2">
                  <c:v>Muu/resurssiopettaja</c:v>
                </c:pt>
                <c:pt idx="3">
                  <c:v>Koulukuraattori</c:v>
                </c:pt>
                <c:pt idx="4">
                  <c:v>Aineenopettaja</c:v>
                </c:pt>
                <c:pt idx="5">
                  <c:v>Laaja-alainen erityisopettaja</c:v>
                </c:pt>
                <c:pt idx="6">
                  <c:v>Luokanopettaja</c:v>
                </c:pt>
                <c:pt idx="7">
                  <c:v>Erityisluokanopettaja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Sheet1!$B$1066:$J$1066</c:f>
              <c:numCache>
                <c:formatCode>General</c:formatCode>
                <c:ptCount val="9"/>
                <c:pt idx="0">
                  <c:v>25</c:v>
                </c:pt>
                <c:pt idx="1">
                  <c:v>5.6</c:v>
                </c:pt>
                <c:pt idx="4">
                  <c:v>10</c:v>
                </c:pt>
                <c:pt idx="5">
                  <c:v>5.6</c:v>
                </c:pt>
                <c:pt idx="6">
                  <c:v>7.5</c:v>
                </c:pt>
                <c:pt idx="7">
                  <c:v>11.4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6E-47C1-8153-BDDDE38DACE8}"/>
            </c:ext>
          </c:extLst>
        </c:ser>
        <c:ser>
          <c:idx val="1"/>
          <c:order val="1"/>
          <c:tx>
            <c:strRef>
              <c:f>Sheet1!$A$1067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Sheet1!$B$1065:$J$1065</c:f>
              <c:strCache>
                <c:ptCount val="9"/>
                <c:pt idx="0">
                  <c:v>Koulupsykologi</c:v>
                </c:pt>
                <c:pt idx="1">
                  <c:v>Oppilaanohjaaja</c:v>
                </c:pt>
                <c:pt idx="2">
                  <c:v>Muu/resurssiopettaja</c:v>
                </c:pt>
                <c:pt idx="3">
                  <c:v>Koulukuraattori</c:v>
                </c:pt>
                <c:pt idx="4">
                  <c:v>Aineenopettaja</c:v>
                </c:pt>
                <c:pt idx="5">
                  <c:v>Laaja-alainen erityisopettaja</c:v>
                </c:pt>
                <c:pt idx="6">
                  <c:v>Luokanopettaja</c:v>
                </c:pt>
                <c:pt idx="7">
                  <c:v>Erityisluokanopettaja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Sheet1!$B$1067:$J$1067</c:f>
              <c:numCache>
                <c:formatCode>General</c:formatCode>
                <c:ptCount val="9"/>
                <c:pt idx="0">
                  <c:v>25</c:v>
                </c:pt>
                <c:pt idx="1">
                  <c:v>11.1</c:v>
                </c:pt>
                <c:pt idx="2">
                  <c:v>7.7</c:v>
                </c:pt>
                <c:pt idx="4">
                  <c:v>22</c:v>
                </c:pt>
                <c:pt idx="5">
                  <c:v>22.2</c:v>
                </c:pt>
                <c:pt idx="6">
                  <c:v>16.5</c:v>
                </c:pt>
                <c:pt idx="7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96E-47C1-8153-BDDDE38DACE8}"/>
            </c:ext>
          </c:extLst>
        </c:ser>
        <c:ser>
          <c:idx val="2"/>
          <c:order val="2"/>
          <c:tx>
            <c:strRef>
              <c:f>Sheet1!$A$1068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Sheet1!$B$1065:$J$1065</c:f>
              <c:strCache>
                <c:ptCount val="9"/>
                <c:pt idx="0">
                  <c:v>Koulupsykologi</c:v>
                </c:pt>
                <c:pt idx="1">
                  <c:v>Oppilaanohjaaja</c:v>
                </c:pt>
                <c:pt idx="2">
                  <c:v>Muu/resurssiopettaja</c:v>
                </c:pt>
                <c:pt idx="3">
                  <c:v>Koulukuraattori</c:v>
                </c:pt>
                <c:pt idx="4">
                  <c:v>Aineenopettaja</c:v>
                </c:pt>
                <c:pt idx="5">
                  <c:v>Laaja-alainen erityisopettaja</c:v>
                </c:pt>
                <c:pt idx="6">
                  <c:v>Luokanopettaja</c:v>
                </c:pt>
                <c:pt idx="7">
                  <c:v>Erityisluokanopettaja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Sheet1!$B$1068:$J$1068</c:f>
              <c:numCache>
                <c:formatCode>General</c:formatCode>
                <c:ptCount val="9"/>
                <c:pt idx="0">
                  <c:v>50</c:v>
                </c:pt>
                <c:pt idx="1">
                  <c:v>55.6</c:v>
                </c:pt>
                <c:pt idx="2">
                  <c:v>46.2</c:v>
                </c:pt>
                <c:pt idx="3">
                  <c:v>33.299999999999997</c:v>
                </c:pt>
                <c:pt idx="4">
                  <c:v>42.8</c:v>
                </c:pt>
                <c:pt idx="5">
                  <c:v>37</c:v>
                </c:pt>
                <c:pt idx="6">
                  <c:v>44.2</c:v>
                </c:pt>
                <c:pt idx="7">
                  <c:v>36.6</c:v>
                </c:pt>
                <c:pt idx="8">
                  <c:v>26.1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6E-47C1-8153-BDDDE38DACE8}"/>
            </c:ext>
          </c:extLst>
        </c:ser>
        <c:ser>
          <c:idx val="3"/>
          <c:order val="3"/>
          <c:tx>
            <c:strRef>
              <c:f>Sheet1!$A$1069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Sheet1!$B$1065:$J$1065</c:f>
              <c:strCache>
                <c:ptCount val="9"/>
                <c:pt idx="0">
                  <c:v>Koulupsykologi</c:v>
                </c:pt>
                <c:pt idx="1">
                  <c:v>Oppilaanohjaaja</c:v>
                </c:pt>
                <c:pt idx="2">
                  <c:v>Muu/resurssiopettaja</c:v>
                </c:pt>
                <c:pt idx="3">
                  <c:v>Koulukuraattori</c:v>
                </c:pt>
                <c:pt idx="4">
                  <c:v>Aineenopettaja</c:v>
                </c:pt>
                <c:pt idx="5">
                  <c:v>Laaja-alainen erityisopettaja</c:v>
                </c:pt>
                <c:pt idx="6">
                  <c:v>Luokanopettaja</c:v>
                </c:pt>
                <c:pt idx="7">
                  <c:v>Erityisluokanopettaja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Sheet1!$B$1069:$J$1069</c:f>
              <c:numCache>
                <c:formatCode>General</c:formatCode>
                <c:ptCount val="9"/>
                <c:pt idx="1">
                  <c:v>22.2</c:v>
                </c:pt>
                <c:pt idx="2">
                  <c:v>34.6</c:v>
                </c:pt>
                <c:pt idx="3">
                  <c:v>66.7</c:v>
                </c:pt>
                <c:pt idx="4">
                  <c:v>15.7</c:v>
                </c:pt>
                <c:pt idx="5">
                  <c:v>27.8</c:v>
                </c:pt>
                <c:pt idx="6">
                  <c:v>24</c:v>
                </c:pt>
                <c:pt idx="7">
                  <c:v>28.5</c:v>
                </c:pt>
                <c:pt idx="8">
                  <c:v>52.2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96E-47C1-8153-BDDDE38DACE8}"/>
            </c:ext>
          </c:extLst>
        </c:ser>
        <c:ser>
          <c:idx val="4"/>
          <c:order val="4"/>
          <c:tx>
            <c:strRef>
              <c:f>Sheet1!$A$1070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Sheet1!$B$1065:$J$1065</c:f>
              <c:strCache>
                <c:ptCount val="9"/>
                <c:pt idx="0">
                  <c:v>Koulupsykologi</c:v>
                </c:pt>
                <c:pt idx="1">
                  <c:v>Oppilaanohjaaja</c:v>
                </c:pt>
                <c:pt idx="2">
                  <c:v>Muu/resurssiopettaja</c:v>
                </c:pt>
                <c:pt idx="3">
                  <c:v>Koulukuraattori</c:v>
                </c:pt>
                <c:pt idx="4">
                  <c:v>Aineenopettaja</c:v>
                </c:pt>
                <c:pt idx="5">
                  <c:v>Laaja-alainen erityisopettaja</c:v>
                </c:pt>
                <c:pt idx="6">
                  <c:v>Luokanopettaja</c:v>
                </c:pt>
                <c:pt idx="7">
                  <c:v>Erityisluokanopettaja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Sheet1!$B$1070:$J$1070</c:f>
              <c:numCache>
                <c:formatCode>General</c:formatCode>
                <c:ptCount val="9"/>
                <c:pt idx="4">
                  <c:v>3.7</c:v>
                </c:pt>
                <c:pt idx="5">
                  <c:v>5.6</c:v>
                </c:pt>
                <c:pt idx="6">
                  <c:v>6.3</c:v>
                </c:pt>
                <c:pt idx="7">
                  <c:v>6.5</c:v>
                </c:pt>
                <c:pt idx="8">
                  <c:v>21.7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96E-47C1-8153-BDDDE38DA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3321512"/>
        <c:axId val="383321904"/>
      </c:barChart>
      <c:catAx>
        <c:axId val="383321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321904"/>
        <c:crosses val="autoZero"/>
        <c:auto val="1"/>
        <c:lblAlgn val="ctr"/>
        <c:lblOffset val="100"/>
        <c:noMultiLvlLbl val="0"/>
      </c:catAx>
      <c:valAx>
        <c:axId val="383321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321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Sheet1!$A$1156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Sheet1!$B$1155:$G$1155</c:f>
              <c:strCache>
                <c:ptCount val="6"/>
                <c:pt idx="0">
                  <c:v>Aineenopettaja</c:v>
                </c:pt>
                <c:pt idx="1">
                  <c:v>Luokanopettaja</c:v>
                </c:pt>
                <c:pt idx="2">
                  <c:v>Oppilaanohjaaja</c:v>
                </c:pt>
                <c:pt idx="3">
                  <c:v>Laaja-alainen erityisopettaja</c:v>
                </c:pt>
                <c:pt idx="4">
                  <c:v>Muu/resurssiopettaja</c:v>
                </c:pt>
                <c:pt idx="5">
                  <c:v>Erityisluokanopettaja</c:v>
                </c:pt>
              </c:strCache>
            </c:strRef>
          </c:cat>
          <c:val>
            <c:numRef>
              <c:f>Sheet1!$B$1156:$G$1156</c:f>
              <c:numCache>
                <c:formatCode>General</c:formatCode>
                <c:ptCount val="6"/>
                <c:pt idx="0">
                  <c:v>22.5</c:v>
                </c:pt>
                <c:pt idx="1">
                  <c:v>15.4</c:v>
                </c:pt>
                <c:pt idx="2">
                  <c:v>5.6</c:v>
                </c:pt>
                <c:pt idx="3">
                  <c:v>6.5</c:v>
                </c:pt>
                <c:pt idx="4">
                  <c:v>7.4</c:v>
                </c:pt>
                <c:pt idx="5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2C-471E-AF9A-925F44613B40}"/>
            </c:ext>
          </c:extLst>
        </c:ser>
        <c:ser>
          <c:idx val="1"/>
          <c:order val="1"/>
          <c:tx>
            <c:strRef>
              <c:f>Sheet1!$A$1157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Sheet1!$B$1155:$G$1155</c:f>
              <c:strCache>
                <c:ptCount val="6"/>
                <c:pt idx="0">
                  <c:v>Aineenopettaja</c:v>
                </c:pt>
                <c:pt idx="1">
                  <c:v>Luokanopettaja</c:v>
                </c:pt>
                <c:pt idx="2">
                  <c:v>Oppilaanohjaaja</c:v>
                </c:pt>
                <c:pt idx="3">
                  <c:v>Laaja-alainen erityisopettaja</c:v>
                </c:pt>
                <c:pt idx="4">
                  <c:v>Muu/resurssiopettaja</c:v>
                </c:pt>
                <c:pt idx="5">
                  <c:v>Erityisluokanopettaja</c:v>
                </c:pt>
              </c:strCache>
            </c:strRef>
          </c:cat>
          <c:val>
            <c:numRef>
              <c:f>Sheet1!$B$1157:$G$1157</c:f>
              <c:numCache>
                <c:formatCode>General</c:formatCode>
                <c:ptCount val="6"/>
                <c:pt idx="0">
                  <c:v>34.6</c:v>
                </c:pt>
                <c:pt idx="1">
                  <c:v>30.3</c:v>
                </c:pt>
                <c:pt idx="2">
                  <c:v>11.1</c:v>
                </c:pt>
                <c:pt idx="3">
                  <c:v>18.7</c:v>
                </c:pt>
                <c:pt idx="4">
                  <c:v>3.7</c:v>
                </c:pt>
                <c:pt idx="5">
                  <c:v>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2C-471E-AF9A-925F44613B40}"/>
            </c:ext>
          </c:extLst>
        </c:ser>
        <c:ser>
          <c:idx val="2"/>
          <c:order val="2"/>
          <c:tx>
            <c:strRef>
              <c:f>Sheet1!$A$1158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Sheet1!$B$1155:$G$1155</c:f>
              <c:strCache>
                <c:ptCount val="6"/>
                <c:pt idx="0">
                  <c:v>Aineenopettaja</c:v>
                </c:pt>
                <c:pt idx="1">
                  <c:v>Luokanopettaja</c:v>
                </c:pt>
                <c:pt idx="2">
                  <c:v>Oppilaanohjaaja</c:v>
                </c:pt>
                <c:pt idx="3">
                  <c:v>Laaja-alainen erityisopettaja</c:v>
                </c:pt>
                <c:pt idx="4">
                  <c:v>Muu/resurssiopettaja</c:v>
                </c:pt>
                <c:pt idx="5">
                  <c:v>Erityisluokanopettaja</c:v>
                </c:pt>
              </c:strCache>
            </c:strRef>
          </c:cat>
          <c:val>
            <c:numRef>
              <c:f>Sheet1!$B$1158:$G$1158</c:f>
              <c:numCache>
                <c:formatCode>General</c:formatCode>
                <c:ptCount val="6"/>
                <c:pt idx="0">
                  <c:v>29.1</c:v>
                </c:pt>
                <c:pt idx="1">
                  <c:v>35.6</c:v>
                </c:pt>
                <c:pt idx="2">
                  <c:v>27.8</c:v>
                </c:pt>
                <c:pt idx="3">
                  <c:v>38.299999999999997</c:v>
                </c:pt>
                <c:pt idx="4">
                  <c:v>37</c:v>
                </c:pt>
                <c:pt idx="5">
                  <c:v>21.4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2C-471E-AF9A-925F44613B40}"/>
            </c:ext>
          </c:extLst>
        </c:ser>
        <c:ser>
          <c:idx val="3"/>
          <c:order val="3"/>
          <c:tx>
            <c:strRef>
              <c:f>Sheet1!$A$1159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Sheet1!$B$1155:$G$1155</c:f>
              <c:strCache>
                <c:ptCount val="6"/>
                <c:pt idx="0">
                  <c:v>Aineenopettaja</c:v>
                </c:pt>
                <c:pt idx="1">
                  <c:v>Luokanopettaja</c:v>
                </c:pt>
                <c:pt idx="2">
                  <c:v>Oppilaanohjaaja</c:v>
                </c:pt>
                <c:pt idx="3">
                  <c:v>Laaja-alainen erityisopettaja</c:v>
                </c:pt>
                <c:pt idx="4">
                  <c:v>Muu/resurssiopettaja</c:v>
                </c:pt>
                <c:pt idx="5">
                  <c:v>Erityisluokanopettaja</c:v>
                </c:pt>
              </c:strCache>
            </c:strRef>
          </c:cat>
          <c:val>
            <c:numRef>
              <c:f>Sheet1!$B$1159:$G$1159</c:f>
              <c:numCache>
                <c:formatCode>General</c:formatCode>
                <c:ptCount val="6"/>
                <c:pt idx="0">
                  <c:v>9.4</c:v>
                </c:pt>
                <c:pt idx="1">
                  <c:v>11.7</c:v>
                </c:pt>
                <c:pt idx="2">
                  <c:v>44.4</c:v>
                </c:pt>
                <c:pt idx="3">
                  <c:v>21.5</c:v>
                </c:pt>
                <c:pt idx="4">
                  <c:v>22.2</c:v>
                </c:pt>
                <c:pt idx="5">
                  <c:v>15.4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72C-471E-AF9A-925F44613B40}"/>
            </c:ext>
          </c:extLst>
        </c:ser>
        <c:ser>
          <c:idx val="4"/>
          <c:order val="4"/>
          <c:tx>
            <c:strRef>
              <c:f>Sheet1!$A$1160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Sheet1!$B$1155:$G$1155</c:f>
              <c:strCache>
                <c:ptCount val="6"/>
                <c:pt idx="0">
                  <c:v>Aineenopettaja</c:v>
                </c:pt>
                <c:pt idx="1">
                  <c:v>Luokanopettaja</c:v>
                </c:pt>
                <c:pt idx="2">
                  <c:v>Oppilaanohjaaja</c:v>
                </c:pt>
                <c:pt idx="3">
                  <c:v>Laaja-alainen erityisopettaja</c:v>
                </c:pt>
                <c:pt idx="4">
                  <c:v>Muu/resurssiopettaja</c:v>
                </c:pt>
                <c:pt idx="5">
                  <c:v>Erityisluokanopettaja</c:v>
                </c:pt>
              </c:strCache>
            </c:strRef>
          </c:cat>
          <c:val>
            <c:numRef>
              <c:f>Sheet1!$B$1160:$G$1160</c:f>
              <c:numCache>
                <c:formatCode>General</c:formatCode>
                <c:ptCount val="6"/>
                <c:pt idx="0">
                  <c:v>1.8</c:v>
                </c:pt>
                <c:pt idx="1">
                  <c:v>5.0999999999999996</c:v>
                </c:pt>
                <c:pt idx="2">
                  <c:v>11.1</c:v>
                </c:pt>
                <c:pt idx="3">
                  <c:v>12.1</c:v>
                </c:pt>
                <c:pt idx="4">
                  <c:v>11.1</c:v>
                </c:pt>
                <c:pt idx="5">
                  <c:v>16.2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72C-471E-AF9A-925F44613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3323080"/>
        <c:axId val="383323472"/>
      </c:barChart>
      <c:catAx>
        <c:axId val="383323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323472"/>
        <c:crosses val="autoZero"/>
        <c:auto val="1"/>
        <c:lblAlgn val="ctr"/>
        <c:lblOffset val="100"/>
        <c:noMultiLvlLbl val="0"/>
      </c:catAx>
      <c:valAx>
        <c:axId val="383323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323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Sheet1!$A$1166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Sheet1!$B$1165:$G$1165</c:f>
              <c:strCache>
                <c:ptCount val="6"/>
                <c:pt idx="0">
                  <c:v>Aineenopettaja</c:v>
                </c:pt>
                <c:pt idx="1">
                  <c:v>Luokanopettaja</c:v>
                </c:pt>
                <c:pt idx="2">
                  <c:v>Muu/resurssiopettaja</c:v>
                </c:pt>
                <c:pt idx="3">
                  <c:v>Oppilaanohjaaja</c:v>
                </c:pt>
                <c:pt idx="4">
                  <c:v>Laaja-alainen erityisopettaja</c:v>
                </c:pt>
                <c:pt idx="5">
                  <c:v>Erityisluokanopettaja</c:v>
                </c:pt>
              </c:strCache>
            </c:strRef>
          </c:cat>
          <c:val>
            <c:numRef>
              <c:f>Sheet1!$B$1166:$G$1166</c:f>
              <c:numCache>
                <c:formatCode>General</c:formatCode>
                <c:ptCount val="6"/>
                <c:pt idx="0">
                  <c:v>24.1</c:v>
                </c:pt>
                <c:pt idx="1">
                  <c:v>19.3</c:v>
                </c:pt>
                <c:pt idx="2">
                  <c:v>3.7</c:v>
                </c:pt>
                <c:pt idx="3">
                  <c:v>5.6</c:v>
                </c:pt>
                <c:pt idx="4">
                  <c:v>7.5</c:v>
                </c:pt>
                <c:pt idx="5">
                  <c:v>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E5-4400-AADF-8156157C3C76}"/>
            </c:ext>
          </c:extLst>
        </c:ser>
        <c:ser>
          <c:idx val="1"/>
          <c:order val="1"/>
          <c:tx>
            <c:strRef>
              <c:f>Sheet1!$A$1167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Sheet1!$B$1165:$G$1165</c:f>
              <c:strCache>
                <c:ptCount val="6"/>
                <c:pt idx="0">
                  <c:v>Aineenopettaja</c:v>
                </c:pt>
                <c:pt idx="1">
                  <c:v>Luokanopettaja</c:v>
                </c:pt>
                <c:pt idx="2">
                  <c:v>Muu/resurssiopettaja</c:v>
                </c:pt>
                <c:pt idx="3">
                  <c:v>Oppilaanohjaaja</c:v>
                </c:pt>
                <c:pt idx="4">
                  <c:v>Laaja-alainen erityisopettaja</c:v>
                </c:pt>
                <c:pt idx="5">
                  <c:v>Erityisluokanopettaja</c:v>
                </c:pt>
              </c:strCache>
            </c:strRef>
          </c:cat>
          <c:val>
            <c:numRef>
              <c:f>Sheet1!$B$1167:$G$1167</c:f>
              <c:numCache>
                <c:formatCode>General</c:formatCode>
                <c:ptCount val="6"/>
                <c:pt idx="0">
                  <c:v>36.200000000000003</c:v>
                </c:pt>
                <c:pt idx="1">
                  <c:v>28.7</c:v>
                </c:pt>
                <c:pt idx="2">
                  <c:v>3.7</c:v>
                </c:pt>
                <c:pt idx="3">
                  <c:v>11.1</c:v>
                </c:pt>
                <c:pt idx="4">
                  <c:v>24.3</c:v>
                </c:pt>
                <c:pt idx="5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4E5-4400-AADF-8156157C3C76}"/>
            </c:ext>
          </c:extLst>
        </c:ser>
        <c:ser>
          <c:idx val="2"/>
          <c:order val="2"/>
          <c:tx>
            <c:strRef>
              <c:f>Sheet1!$A$1168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Sheet1!$B$1165:$G$1165</c:f>
              <c:strCache>
                <c:ptCount val="6"/>
                <c:pt idx="0">
                  <c:v>Aineenopettaja</c:v>
                </c:pt>
                <c:pt idx="1">
                  <c:v>Luokanopettaja</c:v>
                </c:pt>
                <c:pt idx="2">
                  <c:v>Muu/resurssiopettaja</c:v>
                </c:pt>
                <c:pt idx="3">
                  <c:v>Oppilaanohjaaja</c:v>
                </c:pt>
                <c:pt idx="4">
                  <c:v>Laaja-alainen erityisopettaja</c:v>
                </c:pt>
                <c:pt idx="5">
                  <c:v>Erityisluokanopettaja</c:v>
                </c:pt>
              </c:strCache>
            </c:strRef>
          </c:cat>
          <c:val>
            <c:numRef>
              <c:f>Sheet1!$B$1168:$G$1168</c:f>
              <c:numCache>
                <c:formatCode>General</c:formatCode>
                <c:ptCount val="6"/>
                <c:pt idx="0">
                  <c:v>26.5</c:v>
                </c:pt>
                <c:pt idx="1">
                  <c:v>29.9</c:v>
                </c:pt>
                <c:pt idx="2">
                  <c:v>37</c:v>
                </c:pt>
                <c:pt idx="3">
                  <c:v>27.8</c:v>
                </c:pt>
                <c:pt idx="4">
                  <c:v>25.2</c:v>
                </c:pt>
                <c:pt idx="5">
                  <c:v>33.6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4E5-4400-AADF-8156157C3C76}"/>
            </c:ext>
          </c:extLst>
        </c:ser>
        <c:ser>
          <c:idx val="3"/>
          <c:order val="3"/>
          <c:tx>
            <c:strRef>
              <c:f>Sheet1!$A$1169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Sheet1!$B$1165:$G$1165</c:f>
              <c:strCache>
                <c:ptCount val="6"/>
                <c:pt idx="0">
                  <c:v>Aineenopettaja</c:v>
                </c:pt>
                <c:pt idx="1">
                  <c:v>Luokanopettaja</c:v>
                </c:pt>
                <c:pt idx="2">
                  <c:v>Muu/resurssiopettaja</c:v>
                </c:pt>
                <c:pt idx="3">
                  <c:v>Oppilaanohjaaja</c:v>
                </c:pt>
                <c:pt idx="4">
                  <c:v>Laaja-alainen erityisopettaja</c:v>
                </c:pt>
                <c:pt idx="5">
                  <c:v>Erityisluokanopettaja</c:v>
                </c:pt>
              </c:strCache>
            </c:strRef>
          </c:cat>
          <c:val>
            <c:numRef>
              <c:f>Sheet1!$B$1169:$G$1169</c:f>
              <c:numCache>
                <c:formatCode>General</c:formatCode>
                <c:ptCount val="6"/>
                <c:pt idx="0">
                  <c:v>8.9</c:v>
                </c:pt>
                <c:pt idx="1">
                  <c:v>7.8</c:v>
                </c:pt>
                <c:pt idx="2">
                  <c:v>33.299999999999997</c:v>
                </c:pt>
                <c:pt idx="3">
                  <c:v>44.4</c:v>
                </c:pt>
                <c:pt idx="4">
                  <c:v>28</c:v>
                </c:pt>
                <c:pt idx="5">
                  <c:v>24.6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4E5-4400-AADF-8156157C3C76}"/>
            </c:ext>
          </c:extLst>
        </c:ser>
        <c:ser>
          <c:idx val="4"/>
          <c:order val="4"/>
          <c:tx>
            <c:strRef>
              <c:f>Sheet1!$A$1170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Sheet1!$B$1165:$G$1165</c:f>
              <c:strCache>
                <c:ptCount val="6"/>
                <c:pt idx="0">
                  <c:v>Aineenopettaja</c:v>
                </c:pt>
                <c:pt idx="1">
                  <c:v>Luokanopettaja</c:v>
                </c:pt>
                <c:pt idx="2">
                  <c:v>Muu/resurssiopettaja</c:v>
                </c:pt>
                <c:pt idx="3">
                  <c:v>Oppilaanohjaaja</c:v>
                </c:pt>
                <c:pt idx="4">
                  <c:v>Laaja-alainen erityisopettaja</c:v>
                </c:pt>
                <c:pt idx="5">
                  <c:v>Erityisluokanopettaja</c:v>
                </c:pt>
              </c:strCache>
            </c:strRef>
          </c:cat>
          <c:val>
            <c:numRef>
              <c:f>Sheet1!$B$1170:$G$1170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3.7</c:v>
                </c:pt>
                <c:pt idx="3">
                  <c:v>11.1</c:v>
                </c:pt>
                <c:pt idx="4">
                  <c:v>11.2</c:v>
                </c:pt>
                <c:pt idx="5">
                  <c:v>25.4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4E5-4400-AADF-8156157C3C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0066320"/>
        <c:axId val="320066712"/>
      </c:barChart>
      <c:catAx>
        <c:axId val="32006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066712"/>
        <c:crosses val="autoZero"/>
        <c:auto val="1"/>
        <c:lblAlgn val="ctr"/>
        <c:lblOffset val="100"/>
        <c:noMultiLvlLbl val="0"/>
      </c:catAx>
      <c:valAx>
        <c:axId val="320066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06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Sheet1!$A$1096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Sheet1!$B$1095:$J$1095</c:f>
              <c:strCache>
                <c:ptCount val="9"/>
                <c:pt idx="0">
                  <c:v>Koulukuraattori</c:v>
                </c:pt>
                <c:pt idx="1">
                  <c:v>Koulupsykologi</c:v>
                </c:pt>
                <c:pt idx="2">
                  <c:v>Oppilaanohjaaja</c:v>
                </c:pt>
                <c:pt idx="3">
                  <c:v>Rehtori/virka-apulaisrehtori</c:v>
                </c:pt>
                <c:pt idx="4">
                  <c:v>Aineenopettaja</c:v>
                </c:pt>
                <c:pt idx="5">
                  <c:v>Erityisluokanopettaja</c:v>
                </c:pt>
                <c:pt idx="6">
                  <c:v>Luokanopettaja</c:v>
                </c:pt>
                <c:pt idx="7">
                  <c:v>Muu/resurssiopettaja</c:v>
                </c:pt>
                <c:pt idx="8">
                  <c:v>Laaja-alainen erityisopettaja</c:v>
                </c:pt>
              </c:strCache>
            </c:strRef>
          </c:cat>
          <c:val>
            <c:numRef>
              <c:f>Sheet1!$B$1096:$J$1096</c:f>
              <c:numCache>
                <c:formatCode>General</c:formatCode>
                <c:ptCount val="9"/>
                <c:pt idx="4">
                  <c:v>4.5</c:v>
                </c:pt>
                <c:pt idx="5">
                  <c:v>3.3</c:v>
                </c:pt>
                <c:pt idx="6">
                  <c:v>2.2000000000000002</c:v>
                </c:pt>
                <c:pt idx="8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36-4C7E-9218-E66522A1FE7D}"/>
            </c:ext>
          </c:extLst>
        </c:ser>
        <c:ser>
          <c:idx val="1"/>
          <c:order val="1"/>
          <c:tx>
            <c:strRef>
              <c:f>Sheet1!$A$1097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Sheet1!$B$1095:$J$1095</c:f>
              <c:strCache>
                <c:ptCount val="9"/>
                <c:pt idx="0">
                  <c:v>Koulukuraattori</c:v>
                </c:pt>
                <c:pt idx="1">
                  <c:v>Koulupsykologi</c:v>
                </c:pt>
                <c:pt idx="2">
                  <c:v>Oppilaanohjaaja</c:v>
                </c:pt>
                <c:pt idx="3">
                  <c:v>Rehtori/virka-apulaisrehtori</c:v>
                </c:pt>
                <c:pt idx="4">
                  <c:v>Aineenopettaja</c:v>
                </c:pt>
                <c:pt idx="5">
                  <c:v>Erityisluokanopettaja</c:v>
                </c:pt>
                <c:pt idx="6">
                  <c:v>Luokanopettaja</c:v>
                </c:pt>
                <c:pt idx="7">
                  <c:v>Muu/resurssiopettaja</c:v>
                </c:pt>
                <c:pt idx="8">
                  <c:v>Laaja-alainen erityisopettaja</c:v>
                </c:pt>
              </c:strCache>
            </c:strRef>
          </c:cat>
          <c:val>
            <c:numRef>
              <c:f>Sheet1!$B$1097:$J$1097</c:f>
              <c:numCache>
                <c:formatCode>General</c:formatCode>
                <c:ptCount val="9"/>
                <c:pt idx="2">
                  <c:v>11.1</c:v>
                </c:pt>
                <c:pt idx="4">
                  <c:v>11.3</c:v>
                </c:pt>
                <c:pt idx="5">
                  <c:v>8.1</c:v>
                </c:pt>
                <c:pt idx="6">
                  <c:v>9.5</c:v>
                </c:pt>
                <c:pt idx="8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36-4C7E-9218-E66522A1FE7D}"/>
            </c:ext>
          </c:extLst>
        </c:ser>
        <c:ser>
          <c:idx val="2"/>
          <c:order val="2"/>
          <c:tx>
            <c:strRef>
              <c:f>Sheet1!$A$1098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Sheet1!$B$1095:$J$1095</c:f>
              <c:strCache>
                <c:ptCount val="9"/>
                <c:pt idx="0">
                  <c:v>Koulukuraattori</c:v>
                </c:pt>
                <c:pt idx="1">
                  <c:v>Koulupsykologi</c:v>
                </c:pt>
                <c:pt idx="2">
                  <c:v>Oppilaanohjaaja</c:v>
                </c:pt>
                <c:pt idx="3">
                  <c:v>Rehtori/virka-apulaisrehtori</c:v>
                </c:pt>
                <c:pt idx="4">
                  <c:v>Aineenopettaja</c:v>
                </c:pt>
                <c:pt idx="5">
                  <c:v>Erityisluokanopettaja</c:v>
                </c:pt>
                <c:pt idx="6">
                  <c:v>Luokanopettaja</c:v>
                </c:pt>
                <c:pt idx="7">
                  <c:v>Muu/resurssiopettaja</c:v>
                </c:pt>
                <c:pt idx="8">
                  <c:v>Laaja-alainen erityisopettaja</c:v>
                </c:pt>
              </c:strCache>
            </c:strRef>
          </c:cat>
          <c:val>
            <c:numRef>
              <c:f>Sheet1!$B$1098:$J$1098</c:f>
              <c:numCache>
                <c:formatCode>General</c:formatCode>
                <c:ptCount val="9"/>
                <c:pt idx="0">
                  <c:v>66.7</c:v>
                </c:pt>
                <c:pt idx="1">
                  <c:v>50</c:v>
                </c:pt>
                <c:pt idx="2">
                  <c:v>27.8</c:v>
                </c:pt>
                <c:pt idx="3">
                  <c:v>27.3</c:v>
                </c:pt>
                <c:pt idx="4">
                  <c:v>34.799999999999997</c:v>
                </c:pt>
                <c:pt idx="5">
                  <c:v>30.1</c:v>
                </c:pt>
                <c:pt idx="6">
                  <c:v>33.700000000000003</c:v>
                </c:pt>
                <c:pt idx="7">
                  <c:v>26.9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36-4C7E-9218-E66522A1FE7D}"/>
            </c:ext>
          </c:extLst>
        </c:ser>
        <c:ser>
          <c:idx val="3"/>
          <c:order val="3"/>
          <c:tx>
            <c:strRef>
              <c:f>Sheet1!$A$1099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Sheet1!$B$1095:$J$1095</c:f>
              <c:strCache>
                <c:ptCount val="9"/>
                <c:pt idx="0">
                  <c:v>Koulukuraattori</c:v>
                </c:pt>
                <c:pt idx="1">
                  <c:v>Koulupsykologi</c:v>
                </c:pt>
                <c:pt idx="2">
                  <c:v>Oppilaanohjaaja</c:v>
                </c:pt>
                <c:pt idx="3">
                  <c:v>Rehtori/virka-apulaisrehtori</c:v>
                </c:pt>
                <c:pt idx="4">
                  <c:v>Aineenopettaja</c:v>
                </c:pt>
                <c:pt idx="5">
                  <c:v>Erityisluokanopettaja</c:v>
                </c:pt>
                <c:pt idx="6">
                  <c:v>Luokanopettaja</c:v>
                </c:pt>
                <c:pt idx="7">
                  <c:v>Muu/resurssiopettaja</c:v>
                </c:pt>
                <c:pt idx="8">
                  <c:v>Laaja-alainen erityisopettaja</c:v>
                </c:pt>
              </c:strCache>
            </c:strRef>
          </c:cat>
          <c:val>
            <c:numRef>
              <c:f>Sheet1!$B$1099:$J$1099</c:f>
              <c:numCache>
                <c:formatCode>General</c:formatCode>
                <c:ptCount val="9"/>
                <c:pt idx="0">
                  <c:v>33.299999999999997</c:v>
                </c:pt>
                <c:pt idx="1">
                  <c:v>50</c:v>
                </c:pt>
                <c:pt idx="2">
                  <c:v>44.4</c:v>
                </c:pt>
                <c:pt idx="3">
                  <c:v>59.1</c:v>
                </c:pt>
                <c:pt idx="4">
                  <c:v>30.9</c:v>
                </c:pt>
                <c:pt idx="5">
                  <c:v>35.799999999999997</c:v>
                </c:pt>
                <c:pt idx="6">
                  <c:v>32.299999999999997</c:v>
                </c:pt>
                <c:pt idx="7">
                  <c:v>42.3</c:v>
                </c:pt>
                <c:pt idx="8">
                  <c:v>32.4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36-4C7E-9218-E66522A1FE7D}"/>
            </c:ext>
          </c:extLst>
        </c:ser>
        <c:ser>
          <c:idx val="4"/>
          <c:order val="4"/>
          <c:tx>
            <c:strRef>
              <c:f>Sheet1!$A$1100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Sheet1!$B$1095:$J$1095</c:f>
              <c:strCache>
                <c:ptCount val="9"/>
                <c:pt idx="0">
                  <c:v>Koulukuraattori</c:v>
                </c:pt>
                <c:pt idx="1">
                  <c:v>Koulupsykologi</c:v>
                </c:pt>
                <c:pt idx="2">
                  <c:v>Oppilaanohjaaja</c:v>
                </c:pt>
                <c:pt idx="3">
                  <c:v>Rehtori/virka-apulaisrehtori</c:v>
                </c:pt>
                <c:pt idx="4">
                  <c:v>Aineenopettaja</c:v>
                </c:pt>
                <c:pt idx="5">
                  <c:v>Erityisluokanopettaja</c:v>
                </c:pt>
                <c:pt idx="6">
                  <c:v>Luokanopettaja</c:v>
                </c:pt>
                <c:pt idx="7">
                  <c:v>Muu/resurssiopettaja</c:v>
                </c:pt>
                <c:pt idx="8">
                  <c:v>Laaja-alainen erityisopettaja</c:v>
                </c:pt>
              </c:strCache>
            </c:strRef>
          </c:cat>
          <c:val>
            <c:numRef>
              <c:f>Sheet1!$B$1100:$J$1100</c:f>
              <c:numCache>
                <c:formatCode>General</c:formatCode>
                <c:ptCount val="9"/>
                <c:pt idx="2">
                  <c:v>11.1</c:v>
                </c:pt>
                <c:pt idx="3">
                  <c:v>13.6</c:v>
                </c:pt>
                <c:pt idx="4">
                  <c:v>16.100000000000001</c:v>
                </c:pt>
                <c:pt idx="5">
                  <c:v>20.3</c:v>
                </c:pt>
                <c:pt idx="6">
                  <c:v>20.2</c:v>
                </c:pt>
                <c:pt idx="7">
                  <c:v>19.2</c:v>
                </c:pt>
                <c:pt idx="8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B36-4C7E-9218-E66522A1F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0067104"/>
        <c:axId val="320067496"/>
      </c:barChart>
      <c:catAx>
        <c:axId val="320067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067496"/>
        <c:crosses val="autoZero"/>
        <c:auto val="1"/>
        <c:lblAlgn val="ctr"/>
        <c:lblOffset val="100"/>
        <c:noMultiLvlLbl val="0"/>
      </c:catAx>
      <c:valAx>
        <c:axId val="320067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06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Sheet1!$A$1205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Sheet1!$B$1204:$E$1204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Sheet1!$B$1205:$E$1205</c:f>
              <c:numCache>
                <c:formatCode>General</c:formatCode>
                <c:ptCount val="4"/>
                <c:pt idx="0">
                  <c:v>5.5</c:v>
                </c:pt>
                <c:pt idx="1">
                  <c:v>5.3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B9-4A9F-8B3E-08EDC8F763AA}"/>
            </c:ext>
          </c:extLst>
        </c:ser>
        <c:ser>
          <c:idx val="1"/>
          <c:order val="1"/>
          <c:tx>
            <c:strRef>
              <c:f>Sheet1!$A$1206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Sheet1!$B$1204:$E$1204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Sheet1!$B$1206:$E$1206</c:f>
              <c:numCache>
                <c:formatCode>General</c:formatCode>
                <c:ptCount val="4"/>
                <c:pt idx="0">
                  <c:v>19.399999999999999</c:v>
                </c:pt>
                <c:pt idx="1">
                  <c:v>14.2</c:v>
                </c:pt>
                <c:pt idx="2">
                  <c:v>14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3B9-4A9F-8B3E-08EDC8F763AA}"/>
            </c:ext>
          </c:extLst>
        </c:ser>
        <c:ser>
          <c:idx val="2"/>
          <c:order val="2"/>
          <c:tx>
            <c:strRef>
              <c:f>Sheet1!$A$1207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Sheet1!$B$1204:$E$1204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Sheet1!$B$1207:$E$1207</c:f>
              <c:numCache>
                <c:formatCode>General</c:formatCode>
                <c:ptCount val="4"/>
                <c:pt idx="0">
                  <c:v>38.799999999999997</c:v>
                </c:pt>
                <c:pt idx="1">
                  <c:v>36.299999999999997</c:v>
                </c:pt>
                <c:pt idx="2">
                  <c:v>33.6</c:v>
                </c:pt>
                <c:pt idx="3">
                  <c:v>24.4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3B9-4A9F-8B3E-08EDC8F763AA}"/>
            </c:ext>
          </c:extLst>
        </c:ser>
        <c:ser>
          <c:idx val="3"/>
          <c:order val="3"/>
          <c:tx>
            <c:strRef>
              <c:f>Sheet1!$A$1208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Sheet1!$B$1204:$E$1204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Sheet1!$B$1208:$E$1208</c:f>
              <c:numCache>
                <c:formatCode>General</c:formatCode>
                <c:ptCount val="4"/>
                <c:pt idx="0">
                  <c:v>26.5</c:v>
                </c:pt>
                <c:pt idx="1">
                  <c:v>30</c:v>
                </c:pt>
                <c:pt idx="2">
                  <c:v>29</c:v>
                </c:pt>
                <c:pt idx="3">
                  <c:v>31.7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3B9-4A9F-8B3E-08EDC8F763AA}"/>
            </c:ext>
          </c:extLst>
        </c:ser>
        <c:ser>
          <c:idx val="4"/>
          <c:order val="4"/>
          <c:tx>
            <c:strRef>
              <c:f>Sheet1!$A$1209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Sheet1!$B$1204:$E$1204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Sheet1!$B$1209:$E$1209</c:f>
              <c:numCache>
                <c:formatCode>General</c:formatCode>
                <c:ptCount val="4"/>
                <c:pt idx="0">
                  <c:v>8.6999999999999993</c:v>
                </c:pt>
                <c:pt idx="1">
                  <c:v>13.6</c:v>
                </c:pt>
                <c:pt idx="2">
                  <c:v>17.8</c:v>
                </c:pt>
                <c:pt idx="3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3B9-4A9F-8B3E-08EDC8F76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0068280"/>
        <c:axId val="320068672"/>
      </c:barChart>
      <c:catAx>
        <c:axId val="320068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068672"/>
        <c:crosses val="autoZero"/>
        <c:auto val="1"/>
        <c:lblAlgn val="ctr"/>
        <c:lblOffset val="100"/>
        <c:noMultiLvlLbl val="0"/>
      </c:catAx>
      <c:valAx>
        <c:axId val="320068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068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Sheet1!$A$690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Sheet1!$B$689:$I$689</c:f>
              <c:strCache>
                <c:ptCount val="8"/>
                <c:pt idx="0">
                  <c:v>Koulukuraattori</c:v>
                </c:pt>
                <c:pt idx="1">
                  <c:v>Koulupsykologi</c:v>
                </c:pt>
                <c:pt idx="2">
                  <c:v>Aineenopettaja</c:v>
                </c:pt>
                <c:pt idx="3">
                  <c:v>Luokanopettaja</c:v>
                </c:pt>
                <c:pt idx="4">
                  <c:v>Erityisluokanopettaja</c:v>
                </c:pt>
                <c:pt idx="5">
                  <c:v>Muu/resurssiopettaja</c:v>
                </c:pt>
                <c:pt idx="6">
                  <c:v>Rehtori/virka-apulaisrehtori</c:v>
                </c:pt>
                <c:pt idx="7">
                  <c:v>Laaja-alainen erityisopettaja</c:v>
                </c:pt>
              </c:strCache>
            </c:strRef>
          </c:cat>
          <c:val>
            <c:numRef>
              <c:f>Sheet1!$B$690:$I$690</c:f>
              <c:numCache>
                <c:formatCode>General</c:formatCode>
                <c:ptCount val="8"/>
                <c:pt idx="2">
                  <c:v>2.6</c:v>
                </c:pt>
                <c:pt idx="3">
                  <c:v>2</c:v>
                </c:pt>
                <c:pt idx="4">
                  <c:v>0.8</c:v>
                </c:pt>
                <c:pt idx="5">
                  <c:v>3.8</c:v>
                </c:pt>
                <c:pt idx="7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41-4395-956D-8AE5882B07C2}"/>
            </c:ext>
          </c:extLst>
        </c:ser>
        <c:ser>
          <c:idx val="1"/>
          <c:order val="1"/>
          <c:tx>
            <c:strRef>
              <c:f>Sheet1!$A$691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Sheet1!$B$689:$I$689</c:f>
              <c:strCache>
                <c:ptCount val="8"/>
                <c:pt idx="0">
                  <c:v>Koulukuraattori</c:v>
                </c:pt>
                <c:pt idx="1">
                  <c:v>Koulupsykologi</c:v>
                </c:pt>
                <c:pt idx="2">
                  <c:v>Aineenopettaja</c:v>
                </c:pt>
                <c:pt idx="3">
                  <c:v>Luokanopettaja</c:v>
                </c:pt>
                <c:pt idx="4">
                  <c:v>Erityisluokanopettaja</c:v>
                </c:pt>
                <c:pt idx="5">
                  <c:v>Muu/resurssiopettaja</c:v>
                </c:pt>
                <c:pt idx="6">
                  <c:v>Rehtori/virka-apulaisrehtori</c:v>
                </c:pt>
                <c:pt idx="7">
                  <c:v>Laaja-alainen erityisopettaja</c:v>
                </c:pt>
              </c:strCache>
            </c:strRef>
          </c:cat>
          <c:val>
            <c:numRef>
              <c:f>Sheet1!$B$691:$I$691</c:f>
              <c:numCache>
                <c:formatCode>General</c:formatCode>
                <c:ptCount val="8"/>
                <c:pt idx="2">
                  <c:v>10</c:v>
                </c:pt>
                <c:pt idx="3">
                  <c:v>6.9</c:v>
                </c:pt>
                <c:pt idx="4">
                  <c:v>3.2</c:v>
                </c:pt>
                <c:pt idx="6">
                  <c:v>4.5</c:v>
                </c:pt>
                <c:pt idx="7">
                  <c:v>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41-4395-956D-8AE5882B07C2}"/>
            </c:ext>
          </c:extLst>
        </c:ser>
        <c:ser>
          <c:idx val="2"/>
          <c:order val="2"/>
          <c:tx>
            <c:strRef>
              <c:f>Sheet1!$A$692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Sheet1!$B$689:$I$689</c:f>
              <c:strCache>
                <c:ptCount val="8"/>
                <c:pt idx="0">
                  <c:v>Koulukuraattori</c:v>
                </c:pt>
                <c:pt idx="1">
                  <c:v>Koulupsykologi</c:v>
                </c:pt>
                <c:pt idx="2">
                  <c:v>Aineenopettaja</c:v>
                </c:pt>
                <c:pt idx="3">
                  <c:v>Luokanopettaja</c:v>
                </c:pt>
                <c:pt idx="4">
                  <c:v>Erityisluokanopettaja</c:v>
                </c:pt>
                <c:pt idx="5">
                  <c:v>Muu/resurssiopettaja</c:v>
                </c:pt>
                <c:pt idx="6">
                  <c:v>Rehtori/virka-apulaisrehtori</c:v>
                </c:pt>
                <c:pt idx="7">
                  <c:v>Laaja-alainen erityisopettaja</c:v>
                </c:pt>
              </c:strCache>
            </c:strRef>
          </c:cat>
          <c:val>
            <c:numRef>
              <c:f>Sheet1!$B$692:$I$692</c:f>
              <c:numCache>
                <c:formatCode>General</c:formatCode>
                <c:ptCount val="8"/>
                <c:pt idx="0">
                  <c:v>66.7</c:v>
                </c:pt>
                <c:pt idx="1">
                  <c:v>50</c:v>
                </c:pt>
                <c:pt idx="2">
                  <c:v>14.2</c:v>
                </c:pt>
                <c:pt idx="3">
                  <c:v>24.1</c:v>
                </c:pt>
                <c:pt idx="4">
                  <c:v>20.2</c:v>
                </c:pt>
                <c:pt idx="5">
                  <c:v>11.5</c:v>
                </c:pt>
                <c:pt idx="6">
                  <c:v>13.6</c:v>
                </c:pt>
                <c:pt idx="7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641-4395-956D-8AE5882B07C2}"/>
            </c:ext>
          </c:extLst>
        </c:ser>
        <c:ser>
          <c:idx val="3"/>
          <c:order val="3"/>
          <c:tx>
            <c:strRef>
              <c:f>Sheet1!$A$693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Sheet1!$B$689:$I$689</c:f>
              <c:strCache>
                <c:ptCount val="8"/>
                <c:pt idx="0">
                  <c:v>Koulukuraattori</c:v>
                </c:pt>
                <c:pt idx="1">
                  <c:v>Koulupsykologi</c:v>
                </c:pt>
                <c:pt idx="2">
                  <c:v>Aineenopettaja</c:v>
                </c:pt>
                <c:pt idx="3">
                  <c:v>Luokanopettaja</c:v>
                </c:pt>
                <c:pt idx="4">
                  <c:v>Erityisluokanopettaja</c:v>
                </c:pt>
                <c:pt idx="5">
                  <c:v>Muu/resurssiopettaja</c:v>
                </c:pt>
                <c:pt idx="6">
                  <c:v>Rehtori/virka-apulaisrehtori</c:v>
                </c:pt>
                <c:pt idx="7">
                  <c:v>Laaja-alainen erityisopettaja</c:v>
                </c:pt>
              </c:strCache>
            </c:strRef>
          </c:cat>
          <c:val>
            <c:numRef>
              <c:f>Sheet1!$B$693:$I$693</c:f>
              <c:numCache>
                <c:formatCode>General</c:formatCode>
                <c:ptCount val="8"/>
                <c:pt idx="1">
                  <c:v>50</c:v>
                </c:pt>
                <c:pt idx="2">
                  <c:v>6.6</c:v>
                </c:pt>
                <c:pt idx="3">
                  <c:v>25.4</c:v>
                </c:pt>
                <c:pt idx="4">
                  <c:v>23.4</c:v>
                </c:pt>
                <c:pt idx="5">
                  <c:v>15.4</c:v>
                </c:pt>
                <c:pt idx="6">
                  <c:v>31.8</c:v>
                </c:pt>
                <c:pt idx="7">
                  <c:v>22.4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641-4395-956D-8AE5882B07C2}"/>
            </c:ext>
          </c:extLst>
        </c:ser>
        <c:ser>
          <c:idx val="4"/>
          <c:order val="4"/>
          <c:tx>
            <c:strRef>
              <c:f>Sheet1!$A$694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Sheet1!$B$689:$I$689</c:f>
              <c:strCache>
                <c:ptCount val="8"/>
                <c:pt idx="0">
                  <c:v>Koulukuraattori</c:v>
                </c:pt>
                <c:pt idx="1">
                  <c:v>Koulupsykologi</c:v>
                </c:pt>
                <c:pt idx="2">
                  <c:v>Aineenopettaja</c:v>
                </c:pt>
                <c:pt idx="3">
                  <c:v>Luokanopettaja</c:v>
                </c:pt>
                <c:pt idx="4">
                  <c:v>Erityisluokanopettaja</c:v>
                </c:pt>
                <c:pt idx="5">
                  <c:v>Muu/resurssiopettaja</c:v>
                </c:pt>
                <c:pt idx="6">
                  <c:v>Rehtori/virka-apulaisrehtori</c:v>
                </c:pt>
                <c:pt idx="7">
                  <c:v>Laaja-alainen erityisopettaja</c:v>
                </c:pt>
              </c:strCache>
            </c:strRef>
          </c:cat>
          <c:val>
            <c:numRef>
              <c:f>Sheet1!$B$694:$I$694</c:f>
              <c:numCache>
                <c:formatCode>General</c:formatCode>
                <c:ptCount val="8"/>
                <c:pt idx="2">
                  <c:v>3.4</c:v>
                </c:pt>
                <c:pt idx="3">
                  <c:v>15</c:v>
                </c:pt>
                <c:pt idx="4">
                  <c:v>12.9</c:v>
                </c:pt>
                <c:pt idx="5">
                  <c:v>11.5</c:v>
                </c:pt>
                <c:pt idx="6">
                  <c:v>27.3</c:v>
                </c:pt>
                <c:pt idx="7">
                  <c:v>26.2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41-4395-956D-8AE5882B0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7716848"/>
        <c:axId val="157717240"/>
      </c:barChart>
      <c:catAx>
        <c:axId val="157716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717240"/>
        <c:crosses val="autoZero"/>
        <c:auto val="1"/>
        <c:lblAlgn val="ctr"/>
        <c:lblOffset val="100"/>
        <c:noMultiLvlLbl val="0"/>
      </c:catAx>
      <c:valAx>
        <c:axId val="157717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71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Sheet1!$A$1245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Sheet1!$B$1244:$E$1244</c:f>
              <c:strCache>
                <c:ptCount val="4"/>
                <c:pt idx="0">
                  <c:v>Koulupsykologi</c:v>
                </c:pt>
                <c:pt idx="1">
                  <c:v>Koulukuraattori</c:v>
                </c:pt>
                <c:pt idx="2">
                  <c:v>Oppilaanohjaaja</c:v>
                </c:pt>
                <c:pt idx="3">
                  <c:v>Muu/resurssiopettaja</c:v>
                </c:pt>
              </c:strCache>
            </c:strRef>
          </c:cat>
          <c:val>
            <c:numRef>
              <c:f>Sheet1!$B$1245:$E$1245</c:f>
              <c:numCache>
                <c:formatCode>General</c:formatCode>
                <c:ptCount val="4"/>
                <c:pt idx="3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68-464B-B0F9-9277ADD9864C}"/>
            </c:ext>
          </c:extLst>
        </c:ser>
        <c:ser>
          <c:idx val="1"/>
          <c:order val="1"/>
          <c:tx>
            <c:strRef>
              <c:f>Sheet1!$A$1246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Sheet1!$B$1244:$E$1244</c:f>
              <c:strCache>
                <c:ptCount val="4"/>
                <c:pt idx="0">
                  <c:v>Koulupsykologi</c:v>
                </c:pt>
                <c:pt idx="1">
                  <c:v>Koulukuraattori</c:v>
                </c:pt>
                <c:pt idx="2">
                  <c:v>Oppilaanohjaaja</c:v>
                </c:pt>
                <c:pt idx="3">
                  <c:v>Muu/resurssiopettaja</c:v>
                </c:pt>
              </c:strCache>
            </c:strRef>
          </c:cat>
          <c:val>
            <c:numRef>
              <c:f>Sheet1!$B$1246:$E$1246</c:f>
              <c:numCache>
                <c:formatCode>General</c:formatCode>
                <c:ptCount val="4"/>
                <c:pt idx="0">
                  <c:v>25</c:v>
                </c:pt>
                <c:pt idx="1">
                  <c:v>33.299999999999997</c:v>
                </c:pt>
                <c:pt idx="2">
                  <c:v>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68-464B-B0F9-9277ADD9864C}"/>
            </c:ext>
          </c:extLst>
        </c:ser>
        <c:ser>
          <c:idx val="2"/>
          <c:order val="2"/>
          <c:tx>
            <c:strRef>
              <c:f>Sheet1!$A$1247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Sheet1!$B$1244:$E$1244</c:f>
              <c:strCache>
                <c:ptCount val="4"/>
                <c:pt idx="0">
                  <c:v>Koulupsykologi</c:v>
                </c:pt>
                <c:pt idx="1">
                  <c:v>Koulukuraattori</c:v>
                </c:pt>
                <c:pt idx="2">
                  <c:v>Oppilaanohjaaja</c:v>
                </c:pt>
                <c:pt idx="3">
                  <c:v>Muu/resurssiopettaja</c:v>
                </c:pt>
              </c:strCache>
            </c:strRef>
          </c:cat>
          <c:val>
            <c:numRef>
              <c:f>Sheet1!$B$1247:$E$1247</c:f>
              <c:numCache>
                <c:formatCode>General</c:formatCode>
                <c:ptCount val="4"/>
                <c:pt idx="0">
                  <c:v>75</c:v>
                </c:pt>
                <c:pt idx="1">
                  <c:v>33.299999999999997</c:v>
                </c:pt>
                <c:pt idx="2">
                  <c:v>44.4</c:v>
                </c:pt>
                <c:pt idx="3">
                  <c:v>44.4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868-464B-B0F9-9277ADD9864C}"/>
            </c:ext>
          </c:extLst>
        </c:ser>
        <c:ser>
          <c:idx val="3"/>
          <c:order val="3"/>
          <c:tx>
            <c:strRef>
              <c:f>Sheet1!$A$1248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Sheet1!$B$1244:$E$1244</c:f>
              <c:strCache>
                <c:ptCount val="4"/>
                <c:pt idx="0">
                  <c:v>Koulupsykologi</c:v>
                </c:pt>
                <c:pt idx="1">
                  <c:v>Koulukuraattori</c:v>
                </c:pt>
                <c:pt idx="2">
                  <c:v>Oppilaanohjaaja</c:v>
                </c:pt>
                <c:pt idx="3">
                  <c:v>Muu/resurssiopettaja</c:v>
                </c:pt>
              </c:strCache>
            </c:strRef>
          </c:cat>
          <c:val>
            <c:numRef>
              <c:f>Sheet1!$B$1248:$E$1248</c:f>
              <c:numCache>
                <c:formatCode>General</c:formatCode>
                <c:ptCount val="4"/>
                <c:pt idx="1">
                  <c:v>33.299999999999997</c:v>
                </c:pt>
                <c:pt idx="2">
                  <c:v>38.9</c:v>
                </c:pt>
                <c:pt idx="3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868-464B-B0F9-9277ADD9864C}"/>
            </c:ext>
          </c:extLst>
        </c:ser>
        <c:ser>
          <c:idx val="4"/>
          <c:order val="4"/>
          <c:tx>
            <c:strRef>
              <c:f>Sheet1!$A$1249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Sheet1!$B$1244:$E$1244</c:f>
              <c:strCache>
                <c:ptCount val="4"/>
                <c:pt idx="0">
                  <c:v>Koulupsykologi</c:v>
                </c:pt>
                <c:pt idx="1">
                  <c:v>Koulukuraattori</c:v>
                </c:pt>
                <c:pt idx="2">
                  <c:v>Oppilaanohjaaja</c:v>
                </c:pt>
                <c:pt idx="3">
                  <c:v>Muu/resurssiopettaja</c:v>
                </c:pt>
              </c:strCache>
            </c:strRef>
          </c:cat>
          <c:val>
            <c:numRef>
              <c:f>Sheet1!$B$1249:$E$1249</c:f>
              <c:numCache>
                <c:formatCode>General</c:formatCode>
                <c:ptCount val="4"/>
                <c:pt idx="2">
                  <c:v>5.6</c:v>
                </c:pt>
                <c:pt idx="3">
                  <c:v>11.1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868-464B-B0F9-9277ADD98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0069456"/>
        <c:axId val="383415128"/>
      </c:barChart>
      <c:catAx>
        <c:axId val="320069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415128"/>
        <c:crosses val="autoZero"/>
        <c:auto val="1"/>
        <c:lblAlgn val="ctr"/>
        <c:lblOffset val="100"/>
        <c:noMultiLvlLbl val="0"/>
      </c:catAx>
      <c:valAx>
        <c:axId val="383415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06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Sheet1!$A$1304</c:f>
              <c:strCache>
                <c:ptCount val="1"/>
                <c:pt idx="0">
                  <c:v>Liian vähän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Sheet1!$B$1303:$E$1303</c:f>
              <c:strCache>
                <c:ptCount val="4"/>
                <c:pt idx="0">
                  <c:v>Koulukuraattori</c:v>
                </c:pt>
                <c:pt idx="1">
                  <c:v>Koulupsykologi</c:v>
                </c:pt>
                <c:pt idx="2">
                  <c:v>Toimintaterapeutti</c:v>
                </c:pt>
                <c:pt idx="3">
                  <c:v>Koululääkäri</c:v>
                </c:pt>
              </c:strCache>
            </c:strRef>
          </c:cat>
          <c:val>
            <c:numRef>
              <c:f>Sheet1!$B$1304:$E$1304</c:f>
              <c:numCache>
                <c:formatCode>General</c:formatCode>
                <c:ptCount val="4"/>
                <c:pt idx="0">
                  <c:v>63.2</c:v>
                </c:pt>
                <c:pt idx="1">
                  <c:v>63.2</c:v>
                </c:pt>
                <c:pt idx="2">
                  <c:v>58.3</c:v>
                </c:pt>
                <c:pt idx="3">
                  <c:v>71.400000000000006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83-469A-B3B7-66E77B47021D}"/>
            </c:ext>
          </c:extLst>
        </c:ser>
        <c:ser>
          <c:idx val="1"/>
          <c:order val="1"/>
          <c:tx>
            <c:strRef>
              <c:f>Sheet1!$A$1305</c:f>
              <c:strCache>
                <c:ptCount val="1"/>
                <c:pt idx="0">
                  <c:v>Rittävästi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Sheet1!$B$1303:$E$1303</c:f>
              <c:strCache>
                <c:ptCount val="4"/>
                <c:pt idx="0">
                  <c:v>Koulukuraattori</c:v>
                </c:pt>
                <c:pt idx="1">
                  <c:v>Koulupsykologi</c:v>
                </c:pt>
                <c:pt idx="2">
                  <c:v>Toimintaterapeutti</c:v>
                </c:pt>
                <c:pt idx="3">
                  <c:v>Koululääkäri</c:v>
                </c:pt>
              </c:strCache>
            </c:strRef>
          </c:cat>
          <c:val>
            <c:numRef>
              <c:f>Sheet1!$B$1305:$E$1305</c:f>
              <c:numCache>
                <c:formatCode>General</c:formatCode>
                <c:ptCount val="4"/>
                <c:pt idx="0">
                  <c:v>36.799999999999997</c:v>
                </c:pt>
                <c:pt idx="1">
                  <c:v>36.799999999999997</c:v>
                </c:pt>
                <c:pt idx="2">
                  <c:v>41.7</c:v>
                </c:pt>
                <c:pt idx="3">
                  <c:v>28.6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B83-469A-B3B7-66E77B470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3416304"/>
        <c:axId val="383416696"/>
      </c:barChart>
      <c:catAx>
        <c:axId val="38341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416696"/>
        <c:crosses val="autoZero"/>
        <c:auto val="1"/>
        <c:lblAlgn val="ctr"/>
        <c:lblOffset val="100"/>
        <c:noMultiLvlLbl val="0"/>
      </c:catAx>
      <c:valAx>
        <c:axId val="3834166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416304"/>
        <c:crosses val="autoZero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Sheet1!$A$1334</c:f>
              <c:strCache>
                <c:ptCount val="1"/>
                <c:pt idx="0">
                  <c:v>Liian vähän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Sheet1!$B$1333:$E$1333</c:f>
              <c:strCache>
                <c:ptCount val="4"/>
                <c:pt idx="0">
                  <c:v>Laaja-alainen erityisopettaja</c:v>
                </c:pt>
                <c:pt idx="1">
                  <c:v>Erityisluokanopettaja</c:v>
                </c:pt>
                <c:pt idx="2">
                  <c:v>Resurssiopettaja</c:v>
                </c:pt>
                <c:pt idx="3">
                  <c:v>Avustava henkilö</c:v>
                </c:pt>
              </c:strCache>
            </c:strRef>
          </c:cat>
          <c:val>
            <c:numRef>
              <c:f>Sheet1!$B$1334:$E$1334</c:f>
              <c:numCache>
                <c:formatCode>General</c:formatCode>
                <c:ptCount val="4"/>
                <c:pt idx="0">
                  <c:v>45.5</c:v>
                </c:pt>
                <c:pt idx="1">
                  <c:v>9.5</c:v>
                </c:pt>
                <c:pt idx="2">
                  <c:v>35</c:v>
                </c:pt>
                <c:pt idx="3">
                  <c:v>44.4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82-4F9B-8F30-5298EEEF4CB0}"/>
            </c:ext>
          </c:extLst>
        </c:ser>
        <c:ser>
          <c:idx val="1"/>
          <c:order val="1"/>
          <c:tx>
            <c:strRef>
              <c:f>Sheet1!$A$1335</c:f>
              <c:strCache>
                <c:ptCount val="1"/>
                <c:pt idx="0">
                  <c:v>Riittävästi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Sheet1!$B$1333:$E$1333</c:f>
              <c:strCache>
                <c:ptCount val="4"/>
                <c:pt idx="0">
                  <c:v>Laaja-alainen erityisopettaja</c:v>
                </c:pt>
                <c:pt idx="1">
                  <c:v>Erityisluokanopettaja</c:v>
                </c:pt>
                <c:pt idx="2">
                  <c:v>Resurssiopettaja</c:v>
                </c:pt>
                <c:pt idx="3">
                  <c:v>Avustava henkilö</c:v>
                </c:pt>
              </c:strCache>
            </c:strRef>
          </c:cat>
          <c:val>
            <c:numRef>
              <c:f>Sheet1!$B$1335:$E$1335</c:f>
              <c:numCache>
                <c:formatCode>General</c:formatCode>
                <c:ptCount val="4"/>
                <c:pt idx="0">
                  <c:v>54.5</c:v>
                </c:pt>
                <c:pt idx="1">
                  <c:v>90.5</c:v>
                </c:pt>
                <c:pt idx="2">
                  <c:v>65</c:v>
                </c:pt>
                <c:pt idx="3">
                  <c:v>55.6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E82-4F9B-8F30-5298EEEF4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3418264"/>
        <c:axId val="383417872"/>
      </c:barChart>
      <c:catAx>
        <c:axId val="383418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417872"/>
        <c:crosses val="autoZero"/>
        <c:auto val="1"/>
        <c:lblAlgn val="ctr"/>
        <c:lblOffset val="100"/>
        <c:noMultiLvlLbl val="0"/>
      </c:catAx>
      <c:valAx>
        <c:axId val="38341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418264"/>
        <c:crosses val="autoZero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Sheet1!$A$1352</c:f>
              <c:strCache>
                <c:ptCount val="1"/>
                <c:pt idx="0">
                  <c:v>Ei koskaan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Sheet1!$B$1351:$E$1351</c:f>
              <c:strCache>
                <c:ptCount val="4"/>
                <c:pt idx="0">
                  <c:v>Erityisluokanopettaja</c:v>
                </c:pt>
                <c:pt idx="1">
                  <c:v>Aineenopettaja</c:v>
                </c:pt>
                <c:pt idx="2">
                  <c:v>Laaja-alainen erityisopettaja</c:v>
                </c:pt>
                <c:pt idx="3">
                  <c:v>Luokanopettaja</c:v>
                </c:pt>
              </c:strCache>
            </c:strRef>
          </c:cat>
          <c:val>
            <c:numRef>
              <c:f>Sheet1!$B$1352:$E$1352</c:f>
              <c:numCache>
                <c:formatCode>General</c:formatCode>
                <c:ptCount val="4"/>
                <c:pt idx="0">
                  <c:v>61.9</c:v>
                </c:pt>
                <c:pt idx="1">
                  <c:v>40.799999999999997</c:v>
                </c:pt>
                <c:pt idx="2">
                  <c:v>14.5</c:v>
                </c:pt>
                <c:pt idx="3">
                  <c:v>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A2-4463-925A-8F978FE09A59}"/>
            </c:ext>
          </c:extLst>
        </c:ser>
        <c:ser>
          <c:idx val="1"/>
          <c:order val="1"/>
          <c:tx>
            <c:strRef>
              <c:f>Sheet1!$A$1353</c:f>
              <c:strCache>
                <c:ptCount val="1"/>
                <c:pt idx="0">
                  <c:v>Harvemmin kuin kerran viikossa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Sheet1!$B$1351:$E$1351</c:f>
              <c:strCache>
                <c:ptCount val="4"/>
                <c:pt idx="0">
                  <c:v>Erityisluokanopettaja</c:v>
                </c:pt>
                <c:pt idx="1">
                  <c:v>Aineenopettaja</c:v>
                </c:pt>
                <c:pt idx="2">
                  <c:v>Laaja-alainen erityisopettaja</c:v>
                </c:pt>
                <c:pt idx="3">
                  <c:v>Luokanopettaja</c:v>
                </c:pt>
              </c:strCache>
            </c:strRef>
          </c:cat>
          <c:val>
            <c:numRef>
              <c:f>Sheet1!$B$1353:$E$1353</c:f>
              <c:numCache>
                <c:formatCode>General</c:formatCode>
                <c:ptCount val="4"/>
                <c:pt idx="0">
                  <c:v>18.600000000000001</c:v>
                </c:pt>
                <c:pt idx="1">
                  <c:v>12.2</c:v>
                </c:pt>
                <c:pt idx="2">
                  <c:v>2.9</c:v>
                </c:pt>
                <c:pt idx="3">
                  <c:v>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A2-4463-925A-8F978FE09A59}"/>
            </c:ext>
          </c:extLst>
        </c:ser>
        <c:ser>
          <c:idx val="2"/>
          <c:order val="2"/>
          <c:tx>
            <c:strRef>
              <c:f>Sheet1!$A$1354</c:f>
              <c:strCache>
                <c:ptCount val="1"/>
                <c:pt idx="0">
                  <c:v>1–2 päivänä viikossa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Sheet1!$B$1351:$E$1351</c:f>
              <c:strCache>
                <c:ptCount val="4"/>
                <c:pt idx="0">
                  <c:v>Erityisluokanopettaja</c:v>
                </c:pt>
                <c:pt idx="1">
                  <c:v>Aineenopettaja</c:v>
                </c:pt>
                <c:pt idx="2">
                  <c:v>Laaja-alainen erityisopettaja</c:v>
                </c:pt>
                <c:pt idx="3">
                  <c:v>Luokanopettaja</c:v>
                </c:pt>
              </c:strCache>
            </c:strRef>
          </c:cat>
          <c:val>
            <c:numRef>
              <c:f>Sheet1!$B$1354:$E$1354</c:f>
              <c:numCache>
                <c:formatCode>General</c:formatCode>
                <c:ptCount val="4"/>
                <c:pt idx="0">
                  <c:v>10.6</c:v>
                </c:pt>
                <c:pt idx="1">
                  <c:v>33.4</c:v>
                </c:pt>
                <c:pt idx="2">
                  <c:v>23.2</c:v>
                </c:pt>
                <c:pt idx="3">
                  <c:v>41.4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A2-4463-925A-8F978FE09A59}"/>
            </c:ext>
          </c:extLst>
        </c:ser>
        <c:ser>
          <c:idx val="3"/>
          <c:order val="3"/>
          <c:tx>
            <c:strRef>
              <c:f>Sheet1!$A$1355</c:f>
              <c:strCache>
                <c:ptCount val="1"/>
                <c:pt idx="0">
                  <c:v>3–4 päivänä viikossa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Sheet1!$B$1351:$E$1351</c:f>
              <c:strCache>
                <c:ptCount val="4"/>
                <c:pt idx="0">
                  <c:v>Erityisluokanopettaja</c:v>
                </c:pt>
                <c:pt idx="1">
                  <c:v>Aineenopettaja</c:v>
                </c:pt>
                <c:pt idx="2">
                  <c:v>Laaja-alainen erityisopettaja</c:v>
                </c:pt>
                <c:pt idx="3">
                  <c:v>Luokanopettaja</c:v>
                </c:pt>
              </c:strCache>
            </c:strRef>
          </c:cat>
          <c:val>
            <c:numRef>
              <c:f>Sheet1!$B$1355:$E$1355</c:f>
              <c:numCache>
                <c:formatCode>General</c:formatCode>
                <c:ptCount val="4"/>
                <c:pt idx="0">
                  <c:v>6.2</c:v>
                </c:pt>
                <c:pt idx="1">
                  <c:v>12.5</c:v>
                </c:pt>
                <c:pt idx="2">
                  <c:v>17.399999999999999</c:v>
                </c:pt>
                <c:pt idx="3">
                  <c:v>40.200000000000003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7A2-4463-925A-8F978FE09A59}"/>
            </c:ext>
          </c:extLst>
        </c:ser>
        <c:ser>
          <c:idx val="4"/>
          <c:order val="4"/>
          <c:tx>
            <c:strRef>
              <c:f>Sheet1!$A$1356</c:f>
              <c:strCache>
                <c:ptCount val="1"/>
                <c:pt idx="0">
                  <c:v>Joka päivä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Sheet1!$B$1351:$E$1351</c:f>
              <c:strCache>
                <c:ptCount val="4"/>
                <c:pt idx="0">
                  <c:v>Erityisluokanopettaja</c:v>
                </c:pt>
                <c:pt idx="1">
                  <c:v>Aineenopettaja</c:v>
                </c:pt>
                <c:pt idx="2">
                  <c:v>Laaja-alainen erityisopettaja</c:v>
                </c:pt>
                <c:pt idx="3">
                  <c:v>Luokanopettaja</c:v>
                </c:pt>
              </c:strCache>
            </c:strRef>
          </c:cat>
          <c:val>
            <c:numRef>
              <c:f>Sheet1!$B$1356:$E$1356</c:f>
              <c:numCache>
                <c:formatCode>General</c:formatCode>
                <c:ptCount val="4"/>
                <c:pt idx="0">
                  <c:v>2.7</c:v>
                </c:pt>
                <c:pt idx="1">
                  <c:v>1.1000000000000001</c:v>
                </c:pt>
                <c:pt idx="2">
                  <c:v>42</c:v>
                </c:pt>
                <c:pt idx="3">
                  <c:v>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7A2-4463-925A-8F978FE09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5577296"/>
        <c:axId val="385577688"/>
      </c:barChart>
      <c:catAx>
        <c:axId val="38557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577688"/>
        <c:crosses val="autoZero"/>
        <c:auto val="1"/>
        <c:lblAlgn val="ctr"/>
        <c:lblOffset val="100"/>
        <c:noMultiLvlLbl val="0"/>
      </c:catAx>
      <c:valAx>
        <c:axId val="385577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577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Sheet1!$A$1370</c:f>
              <c:strCache>
                <c:ptCount val="1"/>
                <c:pt idx="0">
                  <c:v>Ei koskaan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Sheet1!$B$1369:$E$1369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Sheet1!$B$1370:$E$1370</c:f>
              <c:numCache>
                <c:formatCode>General</c:formatCode>
                <c:ptCount val="4"/>
                <c:pt idx="0">
                  <c:v>41.7</c:v>
                </c:pt>
                <c:pt idx="1">
                  <c:v>37.9</c:v>
                </c:pt>
                <c:pt idx="2">
                  <c:v>22.4</c:v>
                </c:pt>
                <c:pt idx="3">
                  <c:v>8.3000000000000007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31-4EB0-99A8-0E213591BB78}"/>
            </c:ext>
          </c:extLst>
        </c:ser>
        <c:ser>
          <c:idx val="1"/>
          <c:order val="1"/>
          <c:tx>
            <c:strRef>
              <c:f>Sheet1!$A$1371</c:f>
              <c:strCache>
                <c:ptCount val="1"/>
                <c:pt idx="0">
                  <c:v>Harvemmin kuin kerran viikossa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Sheet1!$B$1369:$E$1369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Sheet1!$B$1371:$E$1371</c:f>
              <c:numCache>
                <c:formatCode>General</c:formatCode>
                <c:ptCount val="4"/>
                <c:pt idx="0">
                  <c:v>12.5</c:v>
                </c:pt>
                <c:pt idx="1">
                  <c:v>21.3</c:v>
                </c:pt>
                <c:pt idx="2">
                  <c:v>11.7</c:v>
                </c:pt>
                <c:pt idx="3">
                  <c:v>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31-4EB0-99A8-0E213591BB78}"/>
            </c:ext>
          </c:extLst>
        </c:ser>
        <c:ser>
          <c:idx val="2"/>
          <c:order val="2"/>
          <c:tx>
            <c:strRef>
              <c:f>Sheet1!$A$1372</c:f>
              <c:strCache>
                <c:ptCount val="1"/>
                <c:pt idx="0">
                  <c:v>1–2 päivänä viikossa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Sheet1!$B$1369:$E$1369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Sheet1!$B$1372:$E$1372</c:f>
              <c:numCache>
                <c:formatCode>General</c:formatCode>
                <c:ptCount val="4"/>
                <c:pt idx="0">
                  <c:v>20.8</c:v>
                </c:pt>
                <c:pt idx="1">
                  <c:v>34.6</c:v>
                </c:pt>
                <c:pt idx="2">
                  <c:v>40</c:v>
                </c:pt>
                <c:pt idx="3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F31-4EB0-99A8-0E213591BB78}"/>
            </c:ext>
          </c:extLst>
        </c:ser>
        <c:ser>
          <c:idx val="3"/>
          <c:order val="3"/>
          <c:tx>
            <c:strRef>
              <c:f>Sheet1!$A$1373</c:f>
              <c:strCache>
                <c:ptCount val="1"/>
                <c:pt idx="0">
                  <c:v>3–4 päivänä viikossa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Sheet1!$B$1369:$E$1369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Sheet1!$B$1373:$E$1373</c:f>
              <c:numCache>
                <c:formatCode>General</c:formatCode>
                <c:ptCount val="4"/>
                <c:pt idx="0">
                  <c:v>13.9</c:v>
                </c:pt>
                <c:pt idx="1">
                  <c:v>5.7</c:v>
                </c:pt>
                <c:pt idx="2">
                  <c:v>17.8</c:v>
                </c:pt>
                <c:pt idx="3">
                  <c:v>16.7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F31-4EB0-99A8-0E213591BB78}"/>
            </c:ext>
          </c:extLst>
        </c:ser>
        <c:ser>
          <c:idx val="4"/>
          <c:order val="4"/>
          <c:tx>
            <c:strRef>
              <c:f>Sheet1!$A$1374</c:f>
              <c:strCache>
                <c:ptCount val="1"/>
                <c:pt idx="0">
                  <c:v>Joka päivä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Sheet1!$B$1369:$E$1369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Sheet1!$B$1374:$E$1374</c:f>
              <c:numCache>
                <c:formatCode>General</c:formatCode>
                <c:ptCount val="4"/>
                <c:pt idx="0">
                  <c:v>11.1</c:v>
                </c:pt>
                <c:pt idx="1">
                  <c:v>0.5</c:v>
                </c:pt>
                <c:pt idx="2">
                  <c:v>8.1</c:v>
                </c:pt>
                <c:pt idx="3">
                  <c:v>58.3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F31-4EB0-99A8-0E213591BB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5578472"/>
        <c:axId val="385578864"/>
      </c:barChart>
      <c:catAx>
        <c:axId val="385578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578864"/>
        <c:crosses val="autoZero"/>
        <c:auto val="1"/>
        <c:lblAlgn val="ctr"/>
        <c:lblOffset val="100"/>
        <c:noMultiLvlLbl val="0"/>
      </c:catAx>
      <c:valAx>
        <c:axId val="385578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578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Sheet1!$A$1388</c:f>
              <c:strCache>
                <c:ptCount val="1"/>
                <c:pt idx="0">
                  <c:v>Ei koskaan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Sheet1!$B$1387:$E$1387</c:f>
              <c:strCache>
                <c:ptCount val="4"/>
                <c:pt idx="0">
                  <c:v>Aineenopettaja</c:v>
                </c:pt>
                <c:pt idx="1">
                  <c:v>Erityisluokanopettaja</c:v>
                </c:pt>
                <c:pt idx="2">
                  <c:v>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Sheet1!$B$1388:$E$1388</c:f>
              <c:numCache>
                <c:formatCode>General</c:formatCode>
                <c:ptCount val="4"/>
                <c:pt idx="0">
                  <c:v>62.6</c:v>
                </c:pt>
                <c:pt idx="1">
                  <c:v>57.8</c:v>
                </c:pt>
                <c:pt idx="2">
                  <c:v>44.8</c:v>
                </c:pt>
                <c:pt idx="3">
                  <c:v>19.100000000000001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57-41FE-9456-7BCC5BFF9B4C}"/>
            </c:ext>
          </c:extLst>
        </c:ser>
        <c:ser>
          <c:idx val="1"/>
          <c:order val="1"/>
          <c:tx>
            <c:strRef>
              <c:f>Sheet1!$A$1389</c:f>
              <c:strCache>
                <c:ptCount val="1"/>
                <c:pt idx="0">
                  <c:v>Harvemmin kuin kerran viikossa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Sheet1!$B$1387:$E$1387</c:f>
              <c:strCache>
                <c:ptCount val="4"/>
                <c:pt idx="0">
                  <c:v>Aineenopettaja</c:v>
                </c:pt>
                <c:pt idx="1">
                  <c:v>Erityisluokanopettaja</c:v>
                </c:pt>
                <c:pt idx="2">
                  <c:v>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Sheet1!$B$1389:$E$1389</c:f>
              <c:numCache>
                <c:formatCode>General</c:formatCode>
                <c:ptCount val="4"/>
                <c:pt idx="0">
                  <c:v>19.100000000000001</c:v>
                </c:pt>
                <c:pt idx="1">
                  <c:v>13.8</c:v>
                </c:pt>
                <c:pt idx="2">
                  <c:v>26.3</c:v>
                </c:pt>
                <c:pt idx="3">
                  <c:v>23.5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57-41FE-9456-7BCC5BFF9B4C}"/>
            </c:ext>
          </c:extLst>
        </c:ser>
        <c:ser>
          <c:idx val="2"/>
          <c:order val="2"/>
          <c:tx>
            <c:strRef>
              <c:f>Sheet1!$A$1390</c:f>
              <c:strCache>
                <c:ptCount val="1"/>
                <c:pt idx="0">
                  <c:v>1–2 päivänä viikossa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Sheet1!$B$1387:$E$1387</c:f>
              <c:strCache>
                <c:ptCount val="4"/>
                <c:pt idx="0">
                  <c:v>Aineenopettaja</c:v>
                </c:pt>
                <c:pt idx="1">
                  <c:v>Erityisluokanopettaja</c:v>
                </c:pt>
                <c:pt idx="2">
                  <c:v>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Sheet1!$B$1390:$E$1390</c:f>
              <c:numCache>
                <c:formatCode>General</c:formatCode>
                <c:ptCount val="4"/>
                <c:pt idx="0">
                  <c:v>10.9</c:v>
                </c:pt>
                <c:pt idx="1">
                  <c:v>11.9</c:v>
                </c:pt>
                <c:pt idx="2">
                  <c:v>17.399999999999999</c:v>
                </c:pt>
                <c:pt idx="3">
                  <c:v>35.299999999999997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057-41FE-9456-7BCC5BFF9B4C}"/>
            </c:ext>
          </c:extLst>
        </c:ser>
        <c:ser>
          <c:idx val="3"/>
          <c:order val="3"/>
          <c:tx>
            <c:strRef>
              <c:f>Sheet1!$A$1391</c:f>
              <c:strCache>
                <c:ptCount val="1"/>
                <c:pt idx="0">
                  <c:v>3–4 päivänä viikossa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Sheet1!$B$1387:$E$1387</c:f>
              <c:strCache>
                <c:ptCount val="4"/>
                <c:pt idx="0">
                  <c:v>Aineenopettaja</c:v>
                </c:pt>
                <c:pt idx="1">
                  <c:v>Erityisluokanopettaja</c:v>
                </c:pt>
                <c:pt idx="2">
                  <c:v>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Sheet1!$B$1391:$E$1391</c:f>
              <c:numCache>
                <c:formatCode>General</c:formatCode>
                <c:ptCount val="4"/>
                <c:pt idx="0">
                  <c:v>1.6</c:v>
                </c:pt>
                <c:pt idx="1">
                  <c:v>4.5999999999999996</c:v>
                </c:pt>
                <c:pt idx="2">
                  <c:v>2.5</c:v>
                </c:pt>
                <c:pt idx="3">
                  <c:v>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057-41FE-9456-7BCC5BFF9B4C}"/>
            </c:ext>
          </c:extLst>
        </c:ser>
        <c:ser>
          <c:idx val="4"/>
          <c:order val="4"/>
          <c:tx>
            <c:strRef>
              <c:f>Sheet1!$A$1392</c:f>
              <c:strCache>
                <c:ptCount val="1"/>
                <c:pt idx="0">
                  <c:v>Joka päivä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Sheet1!$B$1387:$E$1387</c:f>
              <c:strCache>
                <c:ptCount val="4"/>
                <c:pt idx="0">
                  <c:v>Aineenopettaja</c:v>
                </c:pt>
                <c:pt idx="1">
                  <c:v>Erityisluokanopettaja</c:v>
                </c:pt>
                <c:pt idx="2">
                  <c:v>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Sheet1!$B$1392:$E$1392</c:f>
              <c:numCache>
                <c:formatCode>General</c:formatCode>
                <c:ptCount val="4"/>
                <c:pt idx="0">
                  <c:v>5.7</c:v>
                </c:pt>
                <c:pt idx="1">
                  <c:v>11.9</c:v>
                </c:pt>
                <c:pt idx="2">
                  <c:v>8.9</c:v>
                </c:pt>
                <c:pt idx="3">
                  <c:v>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057-41FE-9456-7BCC5BFF9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2705280"/>
        <c:axId val="402705672"/>
      </c:barChart>
      <c:catAx>
        <c:axId val="402705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705672"/>
        <c:crosses val="autoZero"/>
        <c:auto val="1"/>
        <c:lblAlgn val="ctr"/>
        <c:lblOffset val="100"/>
        <c:noMultiLvlLbl val="0"/>
      </c:catAx>
      <c:valAx>
        <c:axId val="402705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70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Sheet1!$A$1426</c:f>
              <c:strCache>
                <c:ptCount val="1"/>
                <c:pt idx="0">
                  <c:v>Liian vähän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Sheet1!$B$1424:$I$1425</c:f>
              <c:multiLvlStrCache>
                <c:ptCount val="8"/>
                <c:lvl>
                  <c:pt idx="0">
                    <c:v>LO</c:v>
                  </c:pt>
                  <c:pt idx="1">
                    <c:v>AO</c:v>
                  </c:pt>
                  <c:pt idx="2">
                    <c:v>LO</c:v>
                  </c:pt>
                  <c:pt idx="3">
                    <c:v>AO</c:v>
                  </c:pt>
                  <c:pt idx="4">
                    <c:v>LO</c:v>
                  </c:pt>
                  <c:pt idx="5">
                    <c:v>AO</c:v>
                  </c:pt>
                  <c:pt idx="6">
                    <c:v>LO</c:v>
                  </c:pt>
                  <c:pt idx="7">
                    <c:v>AO</c:v>
                  </c:pt>
                </c:lvl>
                <c:lvl>
                  <c:pt idx="0">
                    <c:v>Laaja-alainen erityisopettaja</c:v>
                  </c:pt>
                  <c:pt idx="2">
                    <c:v>Erityisluokan-opettaja</c:v>
                  </c:pt>
                  <c:pt idx="4">
                    <c:v>Resurssiopettaja</c:v>
                  </c:pt>
                  <c:pt idx="6">
                    <c:v>Koulunkäynti-avustaja</c:v>
                  </c:pt>
                </c:lvl>
              </c:multiLvlStrCache>
            </c:multiLvlStrRef>
          </c:cat>
          <c:val>
            <c:numRef>
              <c:f>Sheet1!$B$1426:$I$1426</c:f>
              <c:numCache>
                <c:formatCode>General</c:formatCode>
                <c:ptCount val="8"/>
                <c:pt idx="0">
                  <c:v>62.9</c:v>
                </c:pt>
                <c:pt idx="1">
                  <c:v>69.5</c:v>
                </c:pt>
                <c:pt idx="2">
                  <c:v>54.3</c:v>
                </c:pt>
                <c:pt idx="3">
                  <c:v>44.9</c:v>
                </c:pt>
                <c:pt idx="4">
                  <c:v>68.3</c:v>
                </c:pt>
                <c:pt idx="5">
                  <c:v>59.5</c:v>
                </c:pt>
                <c:pt idx="6">
                  <c:v>67.099999999999994</c:v>
                </c:pt>
                <c:pt idx="7">
                  <c:v>56.6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08-4AEA-AF72-031BE9F16046}"/>
            </c:ext>
          </c:extLst>
        </c:ser>
        <c:ser>
          <c:idx val="1"/>
          <c:order val="1"/>
          <c:tx>
            <c:strRef>
              <c:f>Sheet1!$A$1427</c:f>
              <c:strCache>
                <c:ptCount val="1"/>
                <c:pt idx="0">
                  <c:v>Riittävästi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Sheet1!$B$1424:$I$1425</c:f>
              <c:multiLvlStrCache>
                <c:ptCount val="8"/>
                <c:lvl>
                  <c:pt idx="0">
                    <c:v>LO</c:v>
                  </c:pt>
                  <c:pt idx="1">
                    <c:v>AO</c:v>
                  </c:pt>
                  <c:pt idx="2">
                    <c:v>LO</c:v>
                  </c:pt>
                  <c:pt idx="3">
                    <c:v>AO</c:v>
                  </c:pt>
                  <c:pt idx="4">
                    <c:v>LO</c:v>
                  </c:pt>
                  <c:pt idx="5">
                    <c:v>AO</c:v>
                  </c:pt>
                  <c:pt idx="6">
                    <c:v>LO</c:v>
                  </c:pt>
                  <c:pt idx="7">
                    <c:v>AO</c:v>
                  </c:pt>
                </c:lvl>
                <c:lvl>
                  <c:pt idx="0">
                    <c:v>Laaja-alainen erityisopettaja</c:v>
                  </c:pt>
                  <c:pt idx="2">
                    <c:v>Erityisluokan-opettaja</c:v>
                  </c:pt>
                  <c:pt idx="4">
                    <c:v>Resurssiopettaja</c:v>
                  </c:pt>
                  <c:pt idx="6">
                    <c:v>Koulunkäynti-avustaja</c:v>
                  </c:pt>
                </c:lvl>
              </c:multiLvlStrCache>
            </c:multiLvlStrRef>
          </c:cat>
          <c:val>
            <c:numRef>
              <c:f>Sheet1!$B$1427:$I$1427</c:f>
              <c:numCache>
                <c:formatCode>General</c:formatCode>
                <c:ptCount val="8"/>
                <c:pt idx="0">
                  <c:v>37.1</c:v>
                </c:pt>
                <c:pt idx="1">
                  <c:v>30.5</c:v>
                </c:pt>
                <c:pt idx="2">
                  <c:v>45.7</c:v>
                </c:pt>
                <c:pt idx="3">
                  <c:v>55.1</c:v>
                </c:pt>
                <c:pt idx="4">
                  <c:v>31.7</c:v>
                </c:pt>
                <c:pt idx="5">
                  <c:v>40.5</c:v>
                </c:pt>
                <c:pt idx="6">
                  <c:v>32.9</c:v>
                </c:pt>
                <c:pt idx="7">
                  <c:v>43.4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08-4AEA-AF72-031BE9F16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2706456"/>
        <c:axId val="402706848"/>
      </c:barChart>
      <c:catAx>
        <c:axId val="402706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706848"/>
        <c:crosses val="autoZero"/>
        <c:auto val="1"/>
        <c:lblAlgn val="ctr"/>
        <c:lblOffset val="100"/>
        <c:noMultiLvlLbl val="0"/>
      </c:catAx>
      <c:valAx>
        <c:axId val="4027068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706456"/>
        <c:crosses val="autoZero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Sheet1!$A$2761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Sheet1!$B$2760:$E$2760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Sheet1!$B$2761:$E$2761</c:f>
              <c:numCache>
                <c:formatCode>General</c:formatCode>
                <c:ptCount val="4"/>
                <c:pt idx="0">
                  <c:v>19.100000000000001</c:v>
                </c:pt>
                <c:pt idx="1">
                  <c:v>17.5</c:v>
                </c:pt>
                <c:pt idx="2">
                  <c:v>17.399999999999999</c:v>
                </c:pt>
                <c:pt idx="3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9B-4FBF-B95B-3F7AC2977A74}"/>
            </c:ext>
          </c:extLst>
        </c:ser>
        <c:ser>
          <c:idx val="1"/>
          <c:order val="1"/>
          <c:tx>
            <c:strRef>
              <c:f>Sheet1!$A$2762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Sheet1!$B$2760:$E$2760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Sheet1!$B$2762:$E$2762</c:f>
              <c:numCache>
                <c:formatCode>General</c:formatCode>
                <c:ptCount val="4"/>
                <c:pt idx="0">
                  <c:v>36.5</c:v>
                </c:pt>
                <c:pt idx="1">
                  <c:v>36.4</c:v>
                </c:pt>
                <c:pt idx="2">
                  <c:v>30.4</c:v>
                </c:pt>
                <c:pt idx="3">
                  <c:v>43.8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9B-4FBF-B95B-3F7AC2977A74}"/>
            </c:ext>
          </c:extLst>
        </c:ser>
        <c:ser>
          <c:idx val="2"/>
          <c:order val="2"/>
          <c:tx>
            <c:strRef>
              <c:f>Sheet1!$A$2763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Sheet1!$B$2760:$E$2760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Sheet1!$B$2763:$E$2763</c:f>
              <c:numCache>
                <c:formatCode>General</c:formatCode>
                <c:ptCount val="4"/>
                <c:pt idx="0">
                  <c:v>25.7</c:v>
                </c:pt>
                <c:pt idx="1">
                  <c:v>22.5</c:v>
                </c:pt>
                <c:pt idx="2">
                  <c:v>16.5</c:v>
                </c:pt>
                <c:pt idx="3">
                  <c:v>15.2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9B-4FBF-B95B-3F7AC2977A74}"/>
            </c:ext>
          </c:extLst>
        </c:ser>
        <c:ser>
          <c:idx val="3"/>
          <c:order val="3"/>
          <c:tx>
            <c:strRef>
              <c:f>Sheet1!$A$2764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Sheet1!$B$2760:$E$2760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Sheet1!$B$2764:$E$2764</c:f>
              <c:numCache>
                <c:formatCode>General</c:formatCode>
                <c:ptCount val="4"/>
                <c:pt idx="0">
                  <c:v>14.1</c:v>
                </c:pt>
                <c:pt idx="1">
                  <c:v>17.3</c:v>
                </c:pt>
                <c:pt idx="2">
                  <c:v>28.7</c:v>
                </c:pt>
                <c:pt idx="3">
                  <c:v>26.7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D9B-4FBF-B95B-3F7AC2977A74}"/>
            </c:ext>
          </c:extLst>
        </c:ser>
        <c:ser>
          <c:idx val="4"/>
          <c:order val="4"/>
          <c:tx>
            <c:strRef>
              <c:f>Sheet1!$A$2765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Sheet1!$B$2760:$E$2760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Sheet1!$B$2765:$E$2765</c:f>
              <c:numCache>
                <c:formatCode>General</c:formatCode>
                <c:ptCount val="4"/>
                <c:pt idx="0">
                  <c:v>3.3</c:v>
                </c:pt>
                <c:pt idx="1">
                  <c:v>5.6</c:v>
                </c:pt>
                <c:pt idx="2">
                  <c:v>7</c:v>
                </c:pt>
                <c:pt idx="3">
                  <c:v>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D9B-4FBF-B95B-3F7AC2977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8268736"/>
        <c:axId val="408269128"/>
      </c:barChart>
      <c:catAx>
        <c:axId val="408268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269128"/>
        <c:crosses val="autoZero"/>
        <c:auto val="1"/>
        <c:lblAlgn val="ctr"/>
        <c:lblOffset val="100"/>
        <c:noMultiLvlLbl val="0"/>
      </c:catAx>
      <c:valAx>
        <c:axId val="408269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268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Sheet1!$A$2781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Sheet1!$B$2780:$E$2780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Sheet1!$B$2781:$E$2781</c:f>
              <c:numCache>
                <c:formatCode>General</c:formatCode>
                <c:ptCount val="4"/>
                <c:pt idx="0">
                  <c:v>14.9</c:v>
                </c:pt>
                <c:pt idx="1">
                  <c:v>11.2</c:v>
                </c:pt>
                <c:pt idx="2">
                  <c:v>8.8000000000000007</c:v>
                </c:pt>
                <c:pt idx="3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1D-44E7-B32F-5ED2095251E6}"/>
            </c:ext>
          </c:extLst>
        </c:ser>
        <c:ser>
          <c:idx val="1"/>
          <c:order val="1"/>
          <c:tx>
            <c:strRef>
              <c:f>Sheet1!$A$2782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Sheet1!$B$2780:$E$2780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Sheet1!$B$2782:$E$2782</c:f>
              <c:numCache>
                <c:formatCode>General</c:formatCode>
                <c:ptCount val="4"/>
                <c:pt idx="0">
                  <c:v>38.700000000000003</c:v>
                </c:pt>
                <c:pt idx="1">
                  <c:v>34.1</c:v>
                </c:pt>
                <c:pt idx="2">
                  <c:v>14.9</c:v>
                </c:pt>
                <c:pt idx="3">
                  <c:v>21.9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1D-44E7-B32F-5ED2095251E6}"/>
            </c:ext>
          </c:extLst>
        </c:ser>
        <c:ser>
          <c:idx val="2"/>
          <c:order val="2"/>
          <c:tx>
            <c:strRef>
              <c:f>Sheet1!$A$2783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Sheet1!$B$2780:$E$2780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Sheet1!$B$2783:$E$2783</c:f>
              <c:numCache>
                <c:formatCode>General</c:formatCode>
                <c:ptCount val="4"/>
                <c:pt idx="0">
                  <c:v>24.9</c:v>
                </c:pt>
                <c:pt idx="1">
                  <c:v>22.3</c:v>
                </c:pt>
                <c:pt idx="2">
                  <c:v>20.2</c:v>
                </c:pt>
                <c:pt idx="3">
                  <c:v>14.3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1D-44E7-B32F-5ED2095251E6}"/>
            </c:ext>
          </c:extLst>
        </c:ser>
        <c:ser>
          <c:idx val="3"/>
          <c:order val="3"/>
          <c:tx>
            <c:strRef>
              <c:f>Sheet1!$A$2784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Sheet1!$B$2780:$E$2780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Sheet1!$B$2784:$E$2784</c:f>
              <c:numCache>
                <c:formatCode>General</c:formatCode>
                <c:ptCount val="4"/>
                <c:pt idx="0">
                  <c:v>19.100000000000001</c:v>
                </c:pt>
                <c:pt idx="1">
                  <c:v>27</c:v>
                </c:pt>
                <c:pt idx="2">
                  <c:v>43</c:v>
                </c:pt>
                <c:pt idx="3">
                  <c:v>48.6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C1D-44E7-B32F-5ED2095251E6}"/>
            </c:ext>
          </c:extLst>
        </c:ser>
        <c:ser>
          <c:idx val="4"/>
          <c:order val="4"/>
          <c:tx>
            <c:strRef>
              <c:f>Sheet1!$A$2785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Sheet1!$B$2780:$E$2780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Sheet1!$B$2785:$E$2785</c:f>
              <c:numCache>
                <c:formatCode>General</c:formatCode>
                <c:ptCount val="4"/>
                <c:pt idx="0">
                  <c:v>1.7</c:v>
                </c:pt>
                <c:pt idx="1">
                  <c:v>5.3</c:v>
                </c:pt>
                <c:pt idx="2">
                  <c:v>13.2</c:v>
                </c:pt>
                <c:pt idx="3">
                  <c:v>10.5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C1D-44E7-B32F-5ED209525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8270696"/>
        <c:axId val="408271088"/>
      </c:barChart>
      <c:catAx>
        <c:axId val="408270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271088"/>
        <c:crosses val="autoZero"/>
        <c:auto val="1"/>
        <c:lblAlgn val="ctr"/>
        <c:lblOffset val="100"/>
        <c:noMultiLvlLbl val="0"/>
      </c:catAx>
      <c:valAx>
        <c:axId val="408271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270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Sheet1!$A$2821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Sheet1!$B$2820:$E$2820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Sheet1!$B$2821:$E$2821</c:f>
              <c:numCache>
                <c:formatCode>General</c:formatCode>
                <c:ptCount val="4"/>
                <c:pt idx="0">
                  <c:v>15.8</c:v>
                </c:pt>
                <c:pt idx="1">
                  <c:v>13.8</c:v>
                </c:pt>
                <c:pt idx="2">
                  <c:v>8.6999999999999993</c:v>
                </c:pt>
                <c:pt idx="3">
                  <c:v>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2B-4AF9-A6E9-1CA6509AF676}"/>
            </c:ext>
          </c:extLst>
        </c:ser>
        <c:ser>
          <c:idx val="1"/>
          <c:order val="1"/>
          <c:tx>
            <c:strRef>
              <c:f>Sheet1!$A$2822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Sheet1!$B$2820:$E$2820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Sheet1!$B$2822:$E$2822</c:f>
              <c:numCache>
                <c:formatCode>General</c:formatCode>
                <c:ptCount val="4"/>
                <c:pt idx="0">
                  <c:v>37.700000000000003</c:v>
                </c:pt>
                <c:pt idx="1">
                  <c:v>39.299999999999997</c:v>
                </c:pt>
                <c:pt idx="2">
                  <c:v>18.3</c:v>
                </c:pt>
                <c:pt idx="3">
                  <c:v>23.1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2B-4AF9-A6E9-1CA6509AF676}"/>
            </c:ext>
          </c:extLst>
        </c:ser>
        <c:ser>
          <c:idx val="2"/>
          <c:order val="2"/>
          <c:tx>
            <c:strRef>
              <c:f>Sheet1!$A$2823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Sheet1!$B$2820:$E$2820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Sheet1!$B$2823:$E$2823</c:f>
              <c:numCache>
                <c:formatCode>General</c:formatCode>
                <c:ptCount val="4"/>
                <c:pt idx="0">
                  <c:v>23.5</c:v>
                </c:pt>
                <c:pt idx="1">
                  <c:v>20.2</c:v>
                </c:pt>
                <c:pt idx="2">
                  <c:v>14.8</c:v>
                </c:pt>
                <c:pt idx="3">
                  <c:v>22.1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2B-4AF9-A6E9-1CA6509AF676}"/>
            </c:ext>
          </c:extLst>
        </c:ser>
        <c:ser>
          <c:idx val="3"/>
          <c:order val="3"/>
          <c:tx>
            <c:strRef>
              <c:f>Sheet1!$A$2824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Sheet1!$B$2820:$E$2820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Sheet1!$B$2824:$E$2824</c:f>
              <c:numCache>
                <c:formatCode>General</c:formatCode>
                <c:ptCount val="4"/>
                <c:pt idx="0">
                  <c:v>20.2</c:v>
                </c:pt>
                <c:pt idx="1">
                  <c:v>21.7</c:v>
                </c:pt>
                <c:pt idx="2">
                  <c:v>44.3</c:v>
                </c:pt>
                <c:pt idx="3">
                  <c:v>35.6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B2B-4AF9-A6E9-1CA6509AF676}"/>
            </c:ext>
          </c:extLst>
        </c:ser>
        <c:ser>
          <c:idx val="4"/>
          <c:order val="4"/>
          <c:tx>
            <c:strRef>
              <c:f>Sheet1!$A$2825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Sheet1!$B$2820:$E$2820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Sheet1!$B$2825:$E$2825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4.9000000000000004</c:v>
                </c:pt>
                <c:pt idx="2">
                  <c:v>13.9</c:v>
                </c:pt>
                <c:pt idx="3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B2B-4AF9-A6E9-1CA6509AF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5575248"/>
        <c:axId val="385575640"/>
      </c:barChart>
      <c:catAx>
        <c:axId val="385575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575640"/>
        <c:crosses val="autoZero"/>
        <c:auto val="1"/>
        <c:lblAlgn val="ctr"/>
        <c:lblOffset val="100"/>
        <c:noMultiLvlLbl val="0"/>
      </c:catAx>
      <c:valAx>
        <c:axId val="385575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57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Sheet1!$A$700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Sheet1!$B$699:$J$699</c:f>
              <c:strCache>
                <c:ptCount val="9"/>
                <c:pt idx="0">
                  <c:v>Koulupsykologi</c:v>
                </c:pt>
                <c:pt idx="1">
                  <c:v>Aineenopettaja</c:v>
                </c:pt>
                <c:pt idx="2">
                  <c:v>Oppilaanohjaaja</c:v>
                </c:pt>
                <c:pt idx="3">
                  <c:v>Luokanopettaja</c:v>
                </c:pt>
                <c:pt idx="4">
                  <c:v>Koulukuraattori</c:v>
                </c:pt>
                <c:pt idx="5">
                  <c:v>Erityisluokanopettaja</c:v>
                </c:pt>
                <c:pt idx="6">
                  <c:v>Laaja-alainen erityisopettaja</c:v>
                </c:pt>
                <c:pt idx="7">
                  <c:v>Rehtori/virka-apulaisrehtori</c:v>
                </c:pt>
                <c:pt idx="8">
                  <c:v>Muu/resurssiopettaja</c:v>
                </c:pt>
              </c:strCache>
            </c:strRef>
          </c:cat>
          <c:val>
            <c:numRef>
              <c:f>Sheet1!$B$700:$J$700</c:f>
              <c:numCache>
                <c:formatCode>General</c:formatCode>
                <c:ptCount val="9"/>
                <c:pt idx="1">
                  <c:v>3.7</c:v>
                </c:pt>
                <c:pt idx="3">
                  <c:v>0.4</c:v>
                </c:pt>
                <c:pt idx="8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2F-47E4-9E33-F41B95A1F4F2}"/>
            </c:ext>
          </c:extLst>
        </c:ser>
        <c:ser>
          <c:idx val="1"/>
          <c:order val="1"/>
          <c:tx>
            <c:strRef>
              <c:f>Sheet1!$A$701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Sheet1!$B$699:$J$699</c:f>
              <c:strCache>
                <c:ptCount val="9"/>
                <c:pt idx="0">
                  <c:v>Koulupsykologi</c:v>
                </c:pt>
                <c:pt idx="1">
                  <c:v>Aineenopettaja</c:v>
                </c:pt>
                <c:pt idx="2">
                  <c:v>Oppilaanohjaaja</c:v>
                </c:pt>
                <c:pt idx="3">
                  <c:v>Luokanopettaja</c:v>
                </c:pt>
                <c:pt idx="4">
                  <c:v>Koulukuraattori</c:v>
                </c:pt>
                <c:pt idx="5">
                  <c:v>Erityisluokanopettaja</c:v>
                </c:pt>
                <c:pt idx="6">
                  <c:v>Laaja-alainen erityisopettaja</c:v>
                </c:pt>
                <c:pt idx="7">
                  <c:v>Rehtori/virka-apulaisrehtori</c:v>
                </c:pt>
                <c:pt idx="8">
                  <c:v>Muu/resurssiopettaja</c:v>
                </c:pt>
              </c:strCache>
            </c:strRef>
          </c:cat>
          <c:val>
            <c:numRef>
              <c:f>Sheet1!$B$701:$J$701</c:f>
              <c:numCache>
                <c:formatCode>General</c:formatCode>
                <c:ptCount val="9"/>
                <c:pt idx="1">
                  <c:v>12.9</c:v>
                </c:pt>
                <c:pt idx="2">
                  <c:v>11.1</c:v>
                </c:pt>
                <c:pt idx="3">
                  <c:v>2.8</c:v>
                </c:pt>
                <c:pt idx="4">
                  <c:v>33.299999999999997</c:v>
                </c:pt>
                <c:pt idx="5">
                  <c:v>2.4</c:v>
                </c:pt>
                <c:pt idx="6">
                  <c:v>1.9</c:v>
                </c:pt>
                <c:pt idx="7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2F-47E4-9E33-F41B95A1F4F2}"/>
            </c:ext>
          </c:extLst>
        </c:ser>
        <c:ser>
          <c:idx val="2"/>
          <c:order val="2"/>
          <c:tx>
            <c:strRef>
              <c:f>Sheet1!$A$702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Sheet1!$B$699:$J$699</c:f>
              <c:strCache>
                <c:ptCount val="9"/>
                <c:pt idx="0">
                  <c:v>Koulupsykologi</c:v>
                </c:pt>
                <c:pt idx="1">
                  <c:v>Aineenopettaja</c:v>
                </c:pt>
                <c:pt idx="2">
                  <c:v>Oppilaanohjaaja</c:v>
                </c:pt>
                <c:pt idx="3">
                  <c:v>Luokanopettaja</c:v>
                </c:pt>
                <c:pt idx="4">
                  <c:v>Koulukuraattori</c:v>
                </c:pt>
                <c:pt idx="5">
                  <c:v>Erityisluokanopettaja</c:v>
                </c:pt>
                <c:pt idx="6">
                  <c:v>Laaja-alainen erityisopettaja</c:v>
                </c:pt>
                <c:pt idx="7">
                  <c:v>Rehtori/virka-apulaisrehtori</c:v>
                </c:pt>
                <c:pt idx="8">
                  <c:v>Muu/resurssiopettaja</c:v>
                </c:pt>
              </c:strCache>
            </c:strRef>
          </c:cat>
          <c:val>
            <c:numRef>
              <c:f>Sheet1!$B$702:$J$702</c:f>
              <c:numCache>
                <c:formatCode>General</c:formatCode>
                <c:ptCount val="9"/>
                <c:pt idx="0">
                  <c:v>25</c:v>
                </c:pt>
                <c:pt idx="1">
                  <c:v>33.9</c:v>
                </c:pt>
                <c:pt idx="2">
                  <c:v>16.7</c:v>
                </c:pt>
                <c:pt idx="3">
                  <c:v>14.1</c:v>
                </c:pt>
                <c:pt idx="5">
                  <c:v>17.600000000000001</c:v>
                </c:pt>
                <c:pt idx="6">
                  <c:v>15.9</c:v>
                </c:pt>
                <c:pt idx="8">
                  <c:v>11.1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02F-47E4-9E33-F41B95A1F4F2}"/>
            </c:ext>
          </c:extLst>
        </c:ser>
        <c:ser>
          <c:idx val="3"/>
          <c:order val="3"/>
          <c:tx>
            <c:strRef>
              <c:f>Sheet1!$A$703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Sheet1!$B$699:$J$699</c:f>
              <c:strCache>
                <c:ptCount val="9"/>
                <c:pt idx="0">
                  <c:v>Koulupsykologi</c:v>
                </c:pt>
                <c:pt idx="1">
                  <c:v>Aineenopettaja</c:v>
                </c:pt>
                <c:pt idx="2">
                  <c:v>Oppilaanohjaaja</c:v>
                </c:pt>
                <c:pt idx="3">
                  <c:v>Luokanopettaja</c:v>
                </c:pt>
                <c:pt idx="4">
                  <c:v>Koulukuraattori</c:v>
                </c:pt>
                <c:pt idx="5">
                  <c:v>Erityisluokanopettaja</c:v>
                </c:pt>
                <c:pt idx="6">
                  <c:v>Laaja-alainen erityisopettaja</c:v>
                </c:pt>
                <c:pt idx="7">
                  <c:v>Rehtori/virka-apulaisrehtori</c:v>
                </c:pt>
                <c:pt idx="8">
                  <c:v>Muu/resurssiopettaja</c:v>
                </c:pt>
              </c:strCache>
            </c:strRef>
          </c:cat>
          <c:val>
            <c:numRef>
              <c:f>Sheet1!$B$703:$J$703</c:f>
              <c:numCache>
                <c:formatCode>General</c:formatCode>
                <c:ptCount val="9"/>
                <c:pt idx="0">
                  <c:v>75</c:v>
                </c:pt>
                <c:pt idx="1">
                  <c:v>20.7</c:v>
                </c:pt>
                <c:pt idx="2">
                  <c:v>44.4</c:v>
                </c:pt>
                <c:pt idx="3">
                  <c:v>22.2</c:v>
                </c:pt>
                <c:pt idx="4">
                  <c:v>33.299999999999997</c:v>
                </c:pt>
                <c:pt idx="5">
                  <c:v>26.4</c:v>
                </c:pt>
                <c:pt idx="6">
                  <c:v>33.6</c:v>
                </c:pt>
                <c:pt idx="7">
                  <c:v>47.8</c:v>
                </c:pt>
                <c:pt idx="8">
                  <c:v>18.5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02F-47E4-9E33-F41B95A1F4F2}"/>
            </c:ext>
          </c:extLst>
        </c:ser>
        <c:ser>
          <c:idx val="4"/>
          <c:order val="4"/>
          <c:tx>
            <c:strRef>
              <c:f>Sheet1!$A$704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Sheet1!$B$699:$J$699</c:f>
              <c:strCache>
                <c:ptCount val="9"/>
                <c:pt idx="0">
                  <c:v>Koulupsykologi</c:v>
                </c:pt>
                <c:pt idx="1">
                  <c:v>Aineenopettaja</c:v>
                </c:pt>
                <c:pt idx="2">
                  <c:v>Oppilaanohjaaja</c:v>
                </c:pt>
                <c:pt idx="3">
                  <c:v>Luokanopettaja</c:v>
                </c:pt>
                <c:pt idx="4">
                  <c:v>Koulukuraattori</c:v>
                </c:pt>
                <c:pt idx="5">
                  <c:v>Erityisluokanopettaja</c:v>
                </c:pt>
                <c:pt idx="6">
                  <c:v>Laaja-alainen erityisopettaja</c:v>
                </c:pt>
                <c:pt idx="7">
                  <c:v>Rehtori/virka-apulaisrehtori</c:v>
                </c:pt>
                <c:pt idx="8">
                  <c:v>Muu/resurssiopettaja</c:v>
                </c:pt>
              </c:strCache>
            </c:strRef>
          </c:cat>
          <c:val>
            <c:numRef>
              <c:f>Sheet1!$B$704:$J$704</c:f>
              <c:numCache>
                <c:formatCode>General</c:formatCode>
                <c:ptCount val="9"/>
                <c:pt idx="1">
                  <c:v>11</c:v>
                </c:pt>
                <c:pt idx="2">
                  <c:v>16.7</c:v>
                </c:pt>
                <c:pt idx="3">
                  <c:v>15.6</c:v>
                </c:pt>
                <c:pt idx="4">
                  <c:v>33.299999999999997</c:v>
                </c:pt>
                <c:pt idx="5">
                  <c:v>24</c:v>
                </c:pt>
                <c:pt idx="6">
                  <c:v>28</c:v>
                </c:pt>
                <c:pt idx="7">
                  <c:v>39.1</c:v>
                </c:pt>
                <c:pt idx="8">
                  <c:v>25.9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02F-47E4-9E33-F41B95A1F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091344"/>
        <c:axId val="162091736"/>
      </c:barChart>
      <c:catAx>
        <c:axId val="162091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91736"/>
        <c:crosses val="autoZero"/>
        <c:auto val="1"/>
        <c:lblAlgn val="ctr"/>
        <c:lblOffset val="100"/>
        <c:noMultiLvlLbl val="0"/>
      </c:catAx>
      <c:valAx>
        <c:axId val="162091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9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Sheet1!$A$2861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Sheet1!$B$2860:$E$2860</c:f>
              <c:strCache>
                <c:ptCount val="4"/>
                <c:pt idx="0">
                  <c:v>Erityisluokanopettaja</c:v>
                </c:pt>
                <c:pt idx="1">
                  <c:v>Luokanopettaja</c:v>
                </c:pt>
                <c:pt idx="2">
                  <c:v>Aineenopettaja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Sheet1!$B$2861:$E$2861</c:f>
              <c:numCache>
                <c:formatCode>General</c:formatCode>
                <c:ptCount val="4"/>
                <c:pt idx="0">
                  <c:v>22.8</c:v>
                </c:pt>
                <c:pt idx="1">
                  <c:v>22.1</c:v>
                </c:pt>
                <c:pt idx="2">
                  <c:v>20.3</c:v>
                </c:pt>
                <c:pt idx="3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E3-4CA5-897C-7D04B20AF6FC}"/>
            </c:ext>
          </c:extLst>
        </c:ser>
        <c:ser>
          <c:idx val="1"/>
          <c:order val="1"/>
          <c:tx>
            <c:strRef>
              <c:f>Sheet1!$A$2862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Sheet1!$B$2860:$E$2860</c:f>
              <c:strCache>
                <c:ptCount val="4"/>
                <c:pt idx="0">
                  <c:v>Erityisluokanopettaja</c:v>
                </c:pt>
                <c:pt idx="1">
                  <c:v>Luokanopettaja</c:v>
                </c:pt>
                <c:pt idx="2">
                  <c:v>Aineenopettaja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Sheet1!$B$2862:$E$2862</c:f>
              <c:numCache>
                <c:formatCode>General</c:formatCode>
                <c:ptCount val="4"/>
                <c:pt idx="0">
                  <c:v>25.4</c:v>
                </c:pt>
                <c:pt idx="1">
                  <c:v>38.299999999999997</c:v>
                </c:pt>
                <c:pt idx="2">
                  <c:v>33.9</c:v>
                </c:pt>
                <c:pt idx="3">
                  <c:v>30.5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E3-4CA5-897C-7D04B20AF6FC}"/>
            </c:ext>
          </c:extLst>
        </c:ser>
        <c:ser>
          <c:idx val="2"/>
          <c:order val="2"/>
          <c:tx>
            <c:strRef>
              <c:f>Sheet1!$A$2863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Sheet1!$B$2860:$E$2860</c:f>
              <c:strCache>
                <c:ptCount val="4"/>
                <c:pt idx="0">
                  <c:v>Erityisluokanopettaja</c:v>
                </c:pt>
                <c:pt idx="1">
                  <c:v>Luokanopettaja</c:v>
                </c:pt>
                <c:pt idx="2">
                  <c:v>Aineenopettaja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Sheet1!$B$2863:$E$2863</c:f>
              <c:numCache>
                <c:formatCode>General</c:formatCode>
                <c:ptCount val="4"/>
                <c:pt idx="0">
                  <c:v>20.2</c:v>
                </c:pt>
                <c:pt idx="1">
                  <c:v>19.7</c:v>
                </c:pt>
                <c:pt idx="2">
                  <c:v>23.9</c:v>
                </c:pt>
                <c:pt idx="3">
                  <c:v>18.100000000000001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E3-4CA5-897C-7D04B20AF6FC}"/>
            </c:ext>
          </c:extLst>
        </c:ser>
        <c:ser>
          <c:idx val="3"/>
          <c:order val="3"/>
          <c:tx>
            <c:strRef>
              <c:f>Sheet1!$A$2864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Sheet1!$B$2860:$E$2860</c:f>
              <c:strCache>
                <c:ptCount val="4"/>
                <c:pt idx="0">
                  <c:v>Erityisluokanopettaja</c:v>
                </c:pt>
                <c:pt idx="1">
                  <c:v>Luokanopettaja</c:v>
                </c:pt>
                <c:pt idx="2">
                  <c:v>Aineenopettaja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Sheet1!$B$2864:$E$2864</c:f>
              <c:numCache>
                <c:formatCode>General</c:formatCode>
                <c:ptCount val="4"/>
                <c:pt idx="0">
                  <c:v>25.4</c:v>
                </c:pt>
                <c:pt idx="1">
                  <c:v>14.6</c:v>
                </c:pt>
                <c:pt idx="2">
                  <c:v>15</c:v>
                </c:pt>
                <c:pt idx="3">
                  <c:v>35.200000000000003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E3-4CA5-897C-7D04B20AF6FC}"/>
            </c:ext>
          </c:extLst>
        </c:ser>
        <c:ser>
          <c:idx val="4"/>
          <c:order val="4"/>
          <c:tx>
            <c:strRef>
              <c:f>Sheet1!$A$2865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Sheet1!$B$2860:$E$2860</c:f>
              <c:strCache>
                <c:ptCount val="4"/>
                <c:pt idx="0">
                  <c:v>Erityisluokanopettaja</c:v>
                </c:pt>
                <c:pt idx="1">
                  <c:v>Luokanopettaja</c:v>
                </c:pt>
                <c:pt idx="2">
                  <c:v>Aineenopettaja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Sheet1!$B$2865:$E$2865</c:f>
              <c:numCache>
                <c:formatCode>General</c:formatCode>
                <c:ptCount val="4"/>
                <c:pt idx="0">
                  <c:v>6.1</c:v>
                </c:pt>
                <c:pt idx="1">
                  <c:v>4.9000000000000004</c:v>
                </c:pt>
                <c:pt idx="2">
                  <c:v>3.6</c:v>
                </c:pt>
                <c:pt idx="3">
                  <c:v>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AE3-4CA5-897C-7D04B20AF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3417480"/>
        <c:axId val="385576424"/>
      </c:barChart>
      <c:catAx>
        <c:axId val="383417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576424"/>
        <c:crosses val="autoZero"/>
        <c:auto val="1"/>
        <c:lblAlgn val="ctr"/>
        <c:lblOffset val="100"/>
        <c:noMultiLvlLbl val="0"/>
      </c:catAx>
      <c:valAx>
        <c:axId val="385576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417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Sheet1!$A$2872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Sheet1!$B$2871:$I$2871</c:f>
              <c:strCache>
                <c:ptCount val="8"/>
                <c:pt idx="0">
                  <c:v>Kodin ja koulun väliseen yhteistyöhön</c:v>
                </c:pt>
                <c:pt idx="1">
                  <c:v>Oppilaiden tukitoimien toteutukseen</c:v>
                </c:pt>
                <c:pt idx="2">
                  <c:v> Oppilaiden tuen tarpeiden kartoitukseen</c:v>
                </c:pt>
                <c:pt idx="3">
                  <c:v>Yhteisopettajuuden/samanaikaisopetuksen suunnitteluun ja toteutukseen</c:v>
                </c:pt>
                <c:pt idx="4">
                  <c:v>Oppimisympäristöjen suunnitteluun ja toteutukseen oppilaiden tarpeiden mukaan</c:v>
                </c:pt>
                <c:pt idx="5">
                  <c:v>Oppilaiden tukitoimien suunnitteluun</c:v>
                </c:pt>
                <c:pt idx="6">
                  <c:v>Moniammatilliseen yhteistyöhön</c:v>
                </c:pt>
                <c:pt idx="7">
                  <c:v>Pedagogisten asiakirjojen laatimiseen</c:v>
                </c:pt>
              </c:strCache>
            </c:strRef>
          </c:cat>
          <c:val>
            <c:numRef>
              <c:f>Sheet1!$B$2872:$I$2872</c:f>
              <c:numCache>
                <c:formatCode>General</c:formatCode>
                <c:ptCount val="8"/>
                <c:pt idx="2">
                  <c:v>5</c:v>
                </c:pt>
                <c:pt idx="3">
                  <c:v>5</c:v>
                </c:pt>
                <c:pt idx="5">
                  <c:v>5.3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F-4DF4-9168-52723043C9CE}"/>
            </c:ext>
          </c:extLst>
        </c:ser>
        <c:ser>
          <c:idx val="1"/>
          <c:order val="1"/>
          <c:tx>
            <c:strRef>
              <c:f>Sheet1!$A$2873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Sheet1!$B$2871:$I$2871</c:f>
              <c:strCache>
                <c:ptCount val="8"/>
                <c:pt idx="0">
                  <c:v>Kodin ja koulun väliseen yhteistyöhön</c:v>
                </c:pt>
                <c:pt idx="1">
                  <c:v>Oppilaiden tukitoimien toteutukseen</c:v>
                </c:pt>
                <c:pt idx="2">
                  <c:v> Oppilaiden tuen tarpeiden kartoitukseen</c:v>
                </c:pt>
                <c:pt idx="3">
                  <c:v>Yhteisopettajuuden/samanaikaisopetuksen suunnitteluun ja toteutukseen</c:v>
                </c:pt>
                <c:pt idx="4">
                  <c:v>Oppimisympäristöjen suunnitteluun ja toteutukseen oppilaiden tarpeiden mukaan</c:v>
                </c:pt>
                <c:pt idx="5">
                  <c:v>Oppilaiden tukitoimien suunnitteluun</c:v>
                </c:pt>
                <c:pt idx="6">
                  <c:v>Moniammatilliseen yhteistyöhön</c:v>
                </c:pt>
                <c:pt idx="7">
                  <c:v>Pedagogisten asiakirjojen laatimiseen</c:v>
                </c:pt>
              </c:strCache>
            </c:strRef>
          </c:cat>
          <c:val>
            <c:numRef>
              <c:f>Sheet1!$B$2873:$I$2873</c:f>
              <c:numCache>
                <c:formatCode>General</c:formatCode>
                <c:ptCount val="8"/>
                <c:pt idx="0">
                  <c:v>5</c:v>
                </c:pt>
                <c:pt idx="2">
                  <c:v>15</c:v>
                </c:pt>
                <c:pt idx="3">
                  <c:v>30</c:v>
                </c:pt>
                <c:pt idx="4">
                  <c:v>20</c:v>
                </c:pt>
                <c:pt idx="5">
                  <c:v>5.3</c:v>
                </c:pt>
                <c:pt idx="6">
                  <c:v>30</c:v>
                </c:pt>
                <c:pt idx="7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2F-4DF4-9168-52723043C9CE}"/>
            </c:ext>
          </c:extLst>
        </c:ser>
        <c:ser>
          <c:idx val="2"/>
          <c:order val="2"/>
          <c:tx>
            <c:strRef>
              <c:f>Sheet1!$A$2874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Sheet1!$B$2871:$I$2871</c:f>
              <c:strCache>
                <c:ptCount val="8"/>
                <c:pt idx="0">
                  <c:v>Kodin ja koulun väliseen yhteistyöhön</c:v>
                </c:pt>
                <c:pt idx="1">
                  <c:v>Oppilaiden tukitoimien toteutukseen</c:v>
                </c:pt>
                <c:pt idx="2">
                  <c:v> Oppilaiden tuen tarpeiden kartoitukseen</c:v>
                </c:pt>
                <c:pt idx="3">
                  <c:v>Yhteisopettajuuden/samanaikaisopetuksen suunnitteluun ja toteutukseen</c:v>
                </c:pt>
                <c:pt idx="4">
                  <c:v>Oppimisympäristöjen suunnitteluun ja toteutukseen oppilaiden tarpeiden mukaan</c:v>
                </c:pt>
                <c:pt idx="5">
                  <c:v>Oppilaiden tukitoimien suunnitteluun</c:v>
                </c:pt>
                <c:pt idx="6">
                  <c:v>Moniammatilliseen yhteistyöhön</c:v>
                </c:pt>
                <c:pt idx="7">
                  <c:v>Pedagogisten asiakirjojen laatimiseen</c:v>
                </c:pt>
              </c:strCache>
            </c:strRef>
          </c:cat>
          <c:val>
            <c:numRef>
              <c:f>Sheet1!$B$2874:$I$2874</c:f>
              <c:numCache>
                <c:formatCode>General</c:formatCode>
                <c:ptCount val="8"/>
                <c:pt idx="0">
                  <c:v>25</c:v>
                </c:pt>
                <c:pt idx="1">
                  <c:v>35</c:v>
                </c:pt>
                <c:pt idx="2">
                  <c:v>15</c:v>
                </c:pt>
                <c:pt idx="3">
                  <c:v>10</c:v>
                </c:pt>
                <c:pt idx="4">
                  <c:v>35</c:v>
                </c:pt>
                <c:pt idx="5">
                  <c:v>26.3</c:v>
                </c:pt>
                <c:pt idx="6">
                  <c:v>25</c:v>
                </c:pt>
                <c:pt idx="7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72F-4DF4-9168-52723043C9CE}"/>
            </c:ext>
          </c:extLst>
        </c:ser>
        <c:ser>
          <c:idx val="3"/>
          <c:order val="3"/>
          <c:tx>
            <c:strRef>
              <c:f>Sheet1!$A$2875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Sheet1!$B$2871:$I$2871</c:f>
              <c:strCache>
                <c:ptCount val="8"/>
                <c:pt idx="0">
                  <c:v>Kodin ja koulun väliseen yhteistyöhön</c:v>
                </c:pt>
                <c:pt idx="1">
                  <c:v>Oppilaiden tukitoimien toteutukseen</c:v>
                </c:pt>
                <c:pt idx="2">
                  <c:v> Oppilaiden tuen tarpeiden kartoitukseen</c:v>
                </c:pt>
                <c:pt idx="3">
                  <c:v>Yhteisopettajuuden/samanaikaisopetuksen suunnitteluun ja toteutukseen</c:v>
                </c:pt>
                <c:pt idx="4">
                  <c:v>Oppimisympäristöjen suunnitteluun ja toteutukseen oppilaiden tarpeiden mukaan</c:v>
                </c:pt>
                <c:pt idx="5">
                  <c:v>Oppilaiden tukitoimien suunnitteluun</c:v>
                </c:pt>
                <c:pt idx="6">
                  <c:v>Moniammatilliseen yhteistyöhön</c:v>
                </c:pt>
                <c:pt idx="7">
                  <c:v>Pedagogisten asiakirjojen laatimiseen</c:v>
                </c:pt>
              </c:strCache>
            </c:strRef>
          </c:cat>
          <c:val>
            <c:numRef>
              <c:f>Sheet1!$B$2875:$I$2875</c:f>
              <c:numCache>
                <c:formatCode>General</c:formatCode>
                <c:ptCount val="8"/>
                <c:pt idx="0">
                  <c:v>55</c:v>
                </c:pt>
                <c:pt idx="1">
                  <c:v>55</c:v>
                </c:pt>
                <c:pt idx="2">
                  <c:v>60</c:v>
                </c:pt>
                <c:pt idx="3">
                  <c:v>50</c:v>
                </c:pt>
                <c:pt idx="4">
                  <c:v>40</c:v>
                </c:pt>
                <c:pt idx="5">
                  <c:v>63.2</c:v>
                </c:pt>
                <c:pt idx="6">
                  <c:v>40</c:v>
                </c:pt>
                <c:pt idx="7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2F-4DF4-9168-52723043C9CE}"/>
            </c:ext>
          </c:extLst>
        </c:ser>
        <c:ser>
          <c:idx val="4"/>
          <c:order val="4"/>
          <c:tx>
            <c:strRef>
              <c:f>Sheet1!$A$2876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Sheet1!$B$2871:$I$2871</c:f>
              <c:strCache>
                <c:ptCount val="8"/>
                <c:pt idx="0">
                  <c:v>Kodin ja koulun väliseen yhteistyöhön</c:v>
                </c:pt>
                <c:pt idx="1">
                  <c:v>Oppilaiden tukitoimien toteutukseen</c:v>
                </c:pt>
                <c:pt idx="2">
                  <c:v> Oppilaiden tuen tarpeiden kartoitukseen</c:v>
                </c:pt>
                <c:pt idx="3">
                  <c:v>Yhteisopettajuuden/samanaikaisopetuksen suunnitteluun ja toteutukseen</c:v>
                </c:pt>
                <c:pt idx="4">
                  <c:v>Oppimisympäristöjen suunnitteluun ja toteutukseen oppilaiden tarpeiden mukaan</c:v>
                </c:pt>
                <c:pt idx="5">
                  <c:v>Oppilaiden tukitoimien suunnitteluun</c:v>
                </c:pt>
                <c:pt idx="6">
                  <c:v>Moniammatilliseen yhteistyöhön</c:v>
                </c:pt>
                <c:pt idx="7">
                  <c:v>Pedagogisten asiakirjojen laatimiseen</c:v>
                </c:pt>
              </c:strCache>
            </c:strRef>
          </c:cat>
          <c:val>
            <c:numRef>
              <c:f>Sheet1!$B$2876:$I$2876</c:f>
              <c:numCache>
                <c:formatCode>General</c:formatCode>
                <c:ptCount val="8"/>
                <c:pt idx="0">
                  <c:v>15</c:v>
                </c:pt>
                <c:pt idx="1">
                  <c:v>10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2F-4DF4-9168-52723043C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111352"/>
        <c:axId val="411111744"/>
      </c:barChart>
      <c:catAx>
        <c:axId val="411111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111744"/>
        <c:crosses val="autoZero"/>
        <c:auto val="1"/>
        <c:lblAlgn val="ctr"/>
        <c:lblOffset val="100"/>
        <c:noMultiLvlLbl val="0"/>
      </c:catAx>
      <c:valAx>
        <c:axId val="411111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111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Sheet1!$A$2891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Sheet1!$B$2890:$J$2890</c:f>
              <c:strCache>
                <c:ptCount val="9"/>
                <c:pt idx="0">
                  <c:v>Koulukuraattori</c:v>
                </c:pt>
                <c:pt idx="1">
                  <c:v>Muu/resurssiopettaja</c:v>
                </c:pt>
                <c:pt idx="2">
                  <c:v>Oppilaanohjaaja</c:v>
                </c:pt>
                <c:pt idx="3">
                  <c:v>Laaja-alainen erityisopettaja</c:v>
                </c:pt>
                <c:pt idx="4">
                  <c:v>Rehtori/virka-apulaisrehtori</c:v>
                </c:pt>
                <c:pt idx="5">
                  <c:v>Erityisluokanopettaja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Sheet1!$B$2891:$J$2891</c:f>
              <c:numCache>
                <c:formatCode>General</c:formatCode>
                <c:ptCount val="9"/>
                <c:pt idx="1">
                  <c:v>3.7</c:v>
                </c:pt>
                <c:pt idx="3">
                  <c:v>1.9</c:v>
                </c:pt>
                <c:pt idx="5">
                  <c:v>6.9</c:v>
                </c:pt>
                <c:pt idx="6">
                  <c:v>2.6</c:v>
                </c:pt>
                <c:pt idx="7">
                  <c:v>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53-4DE0-962E-F3B9B39F47BB}"/>
            </c:ext>
          </c:extLst>
        </c:ser>
        <c:ser>
          <c:idx val="1"/>
          <c:order val="1"/>
          <c:tx>
            <c:strRef>
              <c:f>Sheet1!$A$2892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Sheet1!$B$2890:$J$2890</c:f>
              <c:strCache>
                <c:ptCount val="9"/>
                <c:pt idx="0">
                  <c:v>Koulukuraattori</c:v>
                </c:pt>
                <c:pt idx="1">
                  <c:v>Muu/resurssiopettaja</c:v>
                </c:pt>
                <c:pt idx="2">
                  <c:v>Oppilaanohjaaja</c:v>
                </c:pt>
                <c:pt idx="3">
                  <c:v>Laaja-alainen erityisopettaja</c:v>
                </c:pt>
                <c:pt idx="4">
                  <c:v>Rehtori/virka-apulaisrehtori</c:v>
                </c:pt>
                <c:pt idx="5">
                  <c:v>Erityisluokanopettaja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Sheet1!$B$2892:$J$2892</c:f>
              <c:numCache>
                <c:formatCode>General</c:formatCode>
                <c:ptCount val="9"/>
                <c:pt idx="1">
                  <c:v>3.7</c:v>
                </c:pt>
                <c:pt idx="2">
                  <c:v>5.6</c:v>
                </c:pt>
                <c:pt idx="3">
                  <c:v>7.8</c:v>
                </c:pt>
                <c:pt idx="4">
                  <c:v>5</c:v>
                </c:pt>
                <c:pt idx="5">
                  <c:v>12.1</c:v>
                </c:pt>
                <c:pt idx="6">
                  <c:v>12.3</c:v>
                </c:pt>
                <c:pt idx="7">
                  <c:v>12.2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F53-4DE0-962E-F3B9B39F47BB}"/>
            </c:ext>
          </c:extLst>
        </c:ser>
        <c:ser>
          <c:idx val="2"/>
          <c:order val="2"/>
          <c:tx>
            <c:strRef>
              <c:f>Sheet1!$A$2893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Sheet1!$B$2890:$J$2890</c:f>
              <c:strCache>
                <c:ptCount val="9"/>
                <c:pt idx="0">
                  <c:v>Koulukuraattori</c:v>
                </c:pt>
                <c:pt idx="1">
                  <c:v>Muu/resurssiopettaja</c:v>
                </c:pt>
                <c:pt idx="2">
                  <c:v>Oppilaanohjaaja</c:v>
                </c:pt>
                <c:pt idx="3">
                  <c:v>Laaja-alainen erityisopettaja</c:v>
                </c:pt>
                <c:pt idx="4">
                  <c:v>Rehtori/virka-apulaisrehtori</c:v>
                </c:pt>
                <c:pt idx="5">
                  <c:v>Erityisluokanopettaja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Sheet1!$B$2893:$J$2893</c:f>
              <c:numCache>
                <c:formatCode>General</c:formatCode>
                <c:ptCount val="9"/>
                <c:pt idx="0">
                  <c:v>33.299999999999997</c:v>
                </c:pt>
                <c:pt idx="1">
                  <c:v>22.2</c:v>
                </c:pt>
                <c:pt idx="2">
                  <c:v>16.7</c:v>
                </c:pt>
                <c:pt idx="3">
                  <c:v>28.2</c:v>
                </c:pt>
                <c:pt idx="4">
                  <c:v>20</c:v>
                </c:pt>
                <c:pt idx="5">
                  <c:v>28.4</c:v>
                </c:pt>
                <c:pt idx="6">
                  <c:v>24.7</c:v>
                </c:pt>
                <c:pt idx="7">
                  <c:v>31.7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F53-4DE0-962E-F3B9B39F47BB}"/>
            </c:ext>
          </c:extLst>
        </c:ser>
        <c:ser>
          <c:idx val="3"/>
          <c:order val="3"/>
          <c:tx>
            <c:strRef>
              <c:f>Sheet1!$A$2894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Sheet1!$B$2890:$J$2890</c:f>
              <c:strCache>
                <c:ptCount val="9"/>
                <c:pt idx="0">
                  <c:v>Koulukuraattori</c:v>
                </c:pt>
                <c:pt idx="1">
                  <c:v>Muu/resurssiopettaja</c:v>
                </c:pt>
                <c:pt idx="2">
                  <c:v>Oppilaanohjaaja</c:v>
                </c:pt>
                <c:pt idx="3">
                  <c:v>Laaja-alainen erityisopettaja</c:v>
                </c:pt>
                <c:pt idx="4">
                  <c:v>Rehtori/virka-apulaisrehtori</c:v>
                </c:pt>
                <c:pt idx="5">
                  <c:v>Erityisluokanopettaja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Sheet1!$B$2894:$J$2894</c:f>
              <c:numCache>
                <c:formatCode>General</c:formatCode>
                <c:ptCount val="9"/>
                <c:pt idx="0">
                  <c:v>33.299999999999997</c:v>
                </c:pt>
                <c:pt idx="1">
                  <c:v>51.9</c:v>
                </c:pt>
                <c:pt idx="2">
                  <c:v>61.1</c:v>
                </c:pt>
                <c:pt idx="3">
                  <c:v>46.6</c:v>
                </c:pt>
                <c:pt idx="4">
                  <c:v>60</c:v>
                </c:pt>
                <c:pt idx="5">
                  <c:v>43.1</c:v>
                </c:pt>
                <c:pt idx="6">
                  <c:v>51.4</c:v>
                </c:pt>
                <c:pt idx="7">
                  <c:v>45.8</c:v>
                </c:pt>
                <c:pt idx="8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F53-4DE0-962E-F3B9B39F47BB}"/>
            </c:ext>
          </c:extLst>
        </c:ser>
        <c:ser>
          <c:idx val="4"/>
          <c:order val="4"/>
          <c:tx>
            <c:strRef>
              <c:f>Sheet1!$A$2895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Sheet1!$B$2890:$J$2890</c:f>
              <c:strCache>
                <c:ptCount val="9"/>
                <c:pt idx="0">
                  <c:v>Koulukuraattori</c:v>
                </c:pt>
                <c:pt idx="1">
                  <c:v>Muu/resurssiopettaja</c:v>
                </c:pt>
                <c:pt idx="2">
                  <c:v>Oppilaanohjaaja</c:v>
                </c:pt>
                <c:pt idx="3">
                  <c:v>Laaja-alainen erityisopettaja</c:v>
                </c:pt>
                <c:pt idx="4">
                  <c:v>Rehtori/virka-apulaisrehtori</c:v>
                </c:pt>
                <c:pt idx="5">
                  <c:v>Erityisluokanopettaja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Sheet1!$B$2895:$J$2895</c:f>
              <c:numCache>
                <c:formatCode>General</c:formatCode>
                <c:ptCount val="9"/>
                <c:pt idx="0">
                  <c:v>33.299999999999997</c:v>
                </c:pt>
                <c:pt idx="1">
                  <c:v>18.5</c:v>
                </c:pt>
                <c:pt idx="2">
                  <c:v>16.7</c:v>
                </c:pt>
                <c:pt idx="3">
                  <c:v>15.5</c:v>
                </c:pt>
                <c:pt idx="4">
                  <c:v>15</c:v>
                </c:pt>
                <c:pt idx="5">
                  <c:v>9.5</c:v>
                </c:pt>
                <c:pt idx="6">
                  <c:v>8.9</c:v>
                </c:pt>
                <c:pt idx="7">
                  <c:v>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53-4DE0-962E-F3B9B39F4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112528"/>
        <c:axId val="411112920"/>
      </c:barChart>
      <c:catAx>
        <c:axId val="411112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112920"/>
        <c:crosses val="autoZero"/>
        <c:auto val="1"/>
        <c:lblAlgn val="ctr"/>
        <c:lblOffset val="100"/>
        <c:noMultiLvlLbl val="0"/>
      </c:catAx>
      <c:valAx>
        <c:axId val="411112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11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Sheet1!$A$2909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Sheet1!$B$2908:$J$2908</c:f>
              <c:strCache>
                <c:ptCount val="9"/>
                <c:pt idx="0">
                  <c:v>Koulukuraattori</c:v>
                </c:pt>
                <c:pt idx="1">
                  <c:v>Muu/resurssiopettaja</c:v>
                </c:pt>
                <c:pt idx="2">
                  <c:v>Rehtori/virka-apulaisrehtori</c:v>
                </c:pt>
                <c:pt idx="3">
                  <c:v>Laaja-alainen erityisopettaja</c:v>
                </c:pt>
                <c:pt idx="4">
                  <c:v>Erityisluokanopettaja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Sheet1!$B$2909:$J$2909</c:f>
              <c:numCache>
                <c:formatCode>General</c:formatCode>
                <c:ptCount val="9"/>
                <c:pt idx="1">
                  <c:v>7.4</c:v>
                </c:pt>
                <c:pt idx="2">
                  <c:v>5</c:v>
                </c:pt>
                <c:pt idx="3">
                  <c:v>1</c:v>
                </c:pt>
                <c:pt idx="4">
                  <c:v>4.4000000000000004</c:v>
                </c:pt>
                <c:pt idx="6">
                  <c:v>3.8</c:v>
                </c:pt>
                <c:pt idx="7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3D-4B32-AD7B-9D2FAF6B3C20}"/>
            </c:ext>
          </c:extLst>
        </c:ser>
        <c:ser>
          <c:idx val="1"/>
          <c:order val="1"/>
          <c:tx>
            <c:strRef>
              <c:f>Sheet1!$A$2910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Sheet1!$B$2908:$J$2908</c:f>
              <c:strCache>
                <c:ptCount val="9"/>
                <c:pt idx="0">
                  <c:v>Koulukuraattori</c:v>
                </c:pt>
                <c:pt idx="1">
                  <c:v>Muu/resurssiopettaja</c:v>
                </c:pt>
                <c:pt idx="2">
                  <c:v>Rehtori/virka-apulaisrehtori</c:v>
                </c:pt>
                <c:pt idx="3">
                  <c:v>Laaja-alainen erityisopettaja</c:v>
                </c:pt>
                <c:pt idx="4">
                  <c:v>Erityisluokanopettaja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Sheet1!$B$2910:$J$2910</c:f>
              <c:numCache>
                <c:formatCode>General</c:formatCode>
                <c:ptCount val="9"/>
                <c:pt idx="1">
                  <c:v>3.7</c:v>
                </c:pt>
                <c:pt idx="2">
                  <c:v>5</c:v>
                </c:pt>
                <c:pt idx="3">
                  <c:v>10.6</c:v>
                </c:pt>
                <c:pt idx="4">
                  <c:v>11.4</c:v>
                </c:pt>
                <c:pt idx="5">
                  <c:v>5.6</c:v>
                </c:pt>
                <c:pt idx="6">
                  <c:v>14.5</c:v>
                </c:pt>
                <c:pt idx="7">
                  <c:v>10.4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3D-4B32-AD7B-9D2FAF6B3C20}"/>
            </c:ext>
          </c:extLst>
        </c:ser>
        <c:ser>
          <c:idx val="2"/>
          <c:order val="2"/>
          <c:tx>
            <c:strRef>
              <c:f>Sheet1!$A$2911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Sheet1!$B$2908:$J$2908</c:f>
              <c:strCache>
                <c:ptCount val="9"/>
                <c:pt idx="0">
                  <c:v>Koulukuraattori</c:v>
                </c:pt>
                <c:pt idx="1">
                  <c:v>Muu/resurssiopettaja</c:v>
                </c:pt>
                <c:pt idx="2">
                  <c:v>Rehtori/virka-apulaisrehtori</c:v>
                </c:pt>
                <c:pt idx="3">
                  <c:v>Laaja-alainen erityisopettaja</c:v>
                </c:pt>
                <c:pt idx="4">
                  <c:v>Erityisluokanopettaja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Sheet1!$B$2911:$J$2911</c:f>
              <c:numCache>
                <c:formatCode>General</c:formatCode>
                <c:ptCount val="9"/>
                <c:pt idx="0">
                  <c:v>33.299999999999997</c:v>
                </c:pt>
                <c:pt idx="1">
                  <c:v>14.8</c:v>
                </c:pt>
                <c:pt idx="2">
                  <c:v>20</c:v>
                </c:pt>
                <c:pt idx="3">
                  <c:v>26.9</c:v>
                </c:pt>
                <c:pt idx="4">
                  <c:v>29.8</c:v>
                </c:pt>
                <c:pt idx="5">
                  <c:v>22.2</c:v>
                </c:pt>
                <c:pt idx="6">
                  <c:v>29</c:v>
                </c:pt>
                <c:pt idx="7">
                  <c:v>35.700000000000003</c:v>
                </c:pt>
                <c:pt idx="8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73D-4B32-AD7B-9D2FAF6B3C20}"/>
            </c:ext>
          </c:extLst>
        </c:ser>
        <c:ser>
          <c:idx val="3"/>
          <c:order val="3"/>
          <c:tx>
            <c:strRef>
              <c:f>Sheet1!$A$2912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Sheet1!$B$2908:$J$2908</c:f>
              <c:strCache>
                <c:ptCount val="9"/>
                <c:pt idx="0">
                  <c:v>Koulukuraattori</c:v>
                </c:pt>
                <c:pt idx="1">
                  <c:v>Muu/resurssiopettaja</c:v>
                </c:pt>
                <c:pt idx="2">
                  <c:v>Rehtori/virka-apulaisrehtori</c:v>
                </c:pt>
                <c:pt idx="3">
                  <c:v>Laaja-alainen erityisopettaja</c:v>
                </c:pt>
                <c:pt idx="4">
                  <c:v>Erityisluokanopettaja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Sheet1!$B$2912:$J$2912</c:f>
              <c:numCache>
                <c:formatCode>General</c:formatCode>
                <c:ptCount val="9"/>
                <c:pt idx="1">
                  <c:v>40.700000000000003</c:v>
                </c:pt>
                <c:pt idx="2">
                  <c:v>40</c:v>
                </c:pt>
                <c:pt idx="3">
                  <c:v>39.4</c:v>
                </c:pt>
                <c:pt idx="4">
                  <c:v>34.200000000000003</c:v>
                </c:pt>
                <c:pt idx="5">
                  <c:v>55.6</c:v>
                </c:pt>
                <c:pt idx="6">
                  <c:v>40.1</c:v>
                </c:pt>
                <c:pt idx="7">
                  <c:v>40.700000000000003</c:v>
                </c:pt>
                <c:pt idx="8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73D-4B32-AD7B-9D2FAF6B3C20}"/>
            </c:ext>
          </c:extLst>
        </c:ser>
        <c:ser>
          <c:idx val="4"/>
          <c:order val="4"/>
          <c:tx>
            <c:strRef>
              <c:f>Sheet1!$A$2913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Sheet1!$B$2908:$J$2908</c:f>
              <c:strCache>
                <c:ptCount val="9"/>
                <c:pt idx="0">
                  <c:v>Koulukuraattori</c:v>
                </c:pt>
                <c:pt idx="1">
                  <c:v>Muu/resurssiopettaja</c:v>
                </c:pt>
                <c:pt idx="2">
                  <c:v>Rehtori/virka-apulaisrehtori</c:v>
                </c:pt>
                <c:pt idx="3">
                  <c:v>Laaja-alainen erityisopettaja</c:v>
                </c:pt>
                <c:pt idx="4">
                  <c:v>Erityisluokanopettaja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Sheet1!$B$2913:$J$2913</c:f>
              <c:numCache>
                <c:formatCode>General</c:formatCode>
                <c:ptCount val="9"/>
                <c:pt idx="0">
                  <c:v>66.7</c:v>
                </c:pt>
                <c:pt idx="1">
                  <c:v>33.299999999999997</c:v>
                </c:pt>
                <c:pt idx="2">
                  <c:v>30</c:v>
                </c:pt>
                <c:pt idx="3">
                  <c:v>22.1</c:v>
                </c:pt>
                <c:pt idx="4">
                  <c:v>20.2</c:v>
                </c:pt>
                <c:pt idx="5">
                  <c:v>16.7</c:v>
                </c:pt>
                <c:pt idx="6">
                  <c:v>12.5</c:v>
                </c:pt>
                <c:pt idx="7">
                  <c:v>11.2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3D-4B32-AD7B-9D2FAF6B3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113704"/>
        <c:axId val="411114096"/>
      </c:barChart>
      <c:catAx>
        <c:axId val="411113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114096"/>
        <c:crosses val="autoZero"/>
        <c:auto val="1"/>
        <c:lblAlgn val="ctr"/>
        <c:lblOffset val="100"/>
        <c:noMultiLvlLbl val="0"/>
      </c:catAx>
      <c:valAx>
        <c:axId val="411114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113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Sheet1!$A$2918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Sheet1!$B$2917:$I$2917</c:f>
              <c:strCache>
                <c:ptCount val="8"/>
                <c:pt idx="0">
                  <c:v>Koulukuraattori</c:v>
                </c:pt>
                <c:pt idx="1">
                  <c:v>Muu/resurssiopettaja</c:v>
                </c:pt>
                <c:pt idx="2">
                  <c:v>Oppilaanohjaaja</c:v>
                </c:pt>
                <c:pt idx="3">
                  <c:v>Luokanopettaja</c:v>
                </c:pt>
                <c:pt idx="4">
                  <c:v>Laaja-alainen erityisopettaja</c:v>
                </c:pt>
                <c:pt idx="5">
                  <c:v>Erityisluokanopettaja</c:v>
                </c:pt>
                <c:pt idx="6">
                  <c:v>Aineenopettaja</c:v>
                </c:pt>
                <c:pt idx="7">
                  <c:v>Koulupsykologi</c:v>
                </c:pt>
              </c:strCache>
            </c:strRef>
          </c:cat>
          <c:val>
            <c:numRef>
              <c:f>Sheet1!$B$2918:$I$2918</c:f>
              <c:numCache>
                <c:formatCode>General</c:formatCode>
                <c:ptCount val="8"/>
                <c:pt idx="1">
                  <c:v>7.4</c:v>
                </c:pt>
                <c:pt idx="3">
                  <c:v>2</c:v>
                </c:pt>
                <c:pt idx="5">
                  <c:v>4.3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3B-4D0D-B493-1368B1B7FF3F}"/>
            </c:ext>
          </c:extLst>
        </c:ser>
        <c:ser>
          <c:idx val="1"/>
          <c:order val="1"/>
          <c:tx>
            <c:strRef>
              <c:f>Sheet1!$A$2919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Sheet1!$B$2917:$I$2917</c:f>
              <c:strCache>
                <c:ptCount val="8"/>
                <c:pt idx="0">
                  <c:v>Koulukuraattori</c:v>
                </c:pt>
                <c:pt idx="1">
                  <c:v>Muu/resurssiopettaja</c:v>
                </c:pt>
                <c:pt idx="2">
                  <c:v>Oppilaanohjaaja</c:v>
                </c:pt>
                <c:pt idx="3">
                  <c:v>Luokanopettaja</c:v>
                </c:pt>
                <c:pt idx="4">
                  <c:v>Laaja-alainen erityisopettaja</c:v>
                </c:pt>
                <c:pt idx="5">
                  <c:v>Erityisluokanopettaja</c:v>
                </c:pt>
                <c:pt idx="6">
                  <c:v>Aineenopettaja</c:v>
                </c:pt>
                <c:pt idx="7">
                  <c:v>Koulupsykologi</c:v>
                </c:pt>
              </c:strCache>
            </c:strRef>
          </c:cat>
          <c:val>
            <c:numRef>
              <c:f>Sheet1!$B$2919:$I$2919</c:f>
              <c:numCache>
                <c:formatCode>General</c:formatCode>
                <c:ptCount val="8"/>
                <c:pt idx="3">
                  <c:v>4.7</c:v>
                </c:pt>
                <c:pt idx="4">
                  <c:v>2.9</c:v>
                </c:pt>
                <c:pt idx="5">
                  <c:v>4.3</c:v>
                </c:pt>
                <c:pt idx="6">
                  <c:v>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3B-4D0D-B493-1368B1B7FF3F}"/>
            </c:ext>
          </c:extLst>
        </c:ser>
        <c:ser>
          <c:idx val="2"/>
          <c:order val="2"/>
          <c:tx>
            <c:strRef>
              <c:f>Sheet1!$A$2920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Sheet1!$B$2917:$I$2917</c:f>
              <c:strCache>
                <c:ptCount val="8"/>
                <c:pt idx="0">
                  <c:v>Koulukuraattori</c:v>
                </c:pt>
                <c:pt idx="1">
                  <c:v>Muu/resurssiopettaja</c:v>
                </c:pt>
                <c:pt idx="2">
                  <c:v>Oppilaanohjaaja</c:v>
                </c:pt>
                <c:pt idx="3">
                  <c:v>Luokanopettaja</c:v>
                </c:pt>
                <c:pt idx="4">
                  <c:v>Laaja-alainen erityisopettaja</c:v>
                </c:pt>
                <c:pt idx="5">
                  <c:v>Erityisluokanopettaja</c:v>
                </c:pt>
                <c:pt idx="6">
                  <c:v>Aineenopettaja</c:v>
                </c:pt>
                <c:pt idx="7">
                  <c:v>Koulupsykologi</c:v>
                </c:pt>
              </c:strCache>
            </c:strRef>
          </c:cat>
          <c:val>
            <c:numRef>
              <c:f>Sheet1!$B$2920:$I$2920</c:f>
              <c:numCache>
                <c:formatCode>General</c:formatCode>
                <c:ptCount val="8"/>
                <c:pt idx="0">
                  <c:v>33.299999999999997</c:v>
                </c:pt>
                <c:pt idx="1">
                  <c:v>14.8</c:v>
                </c:pt>
                <c:pt idx="2">
                  <c:v>22.2</c:v>
                </c:pt>
                <c:pt idx="3">
                  <c:v>15.6</c:v>
                </c:pt>
                <c:pt idx="4">
                  <c:v>14.3</c:v>
                </c:pt>
                <c:pt idx="5">
                  <c:v>14.7</c:v>
                </c:pt>
                <c:pt idx="6">
                  <c:v>22.2</c:v>
                </c:pt>
                <c:pt idx="7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3B-4D0D-B493-1368B1B7FF3F}"/>
            </c:ext>
          </c:extLst>
        </c:ser>
        <c:ser>
          <c:idx val="3"/>
          <c:order val="3"/>
          <c:tx>
            <c:strRef>
              <c:f>Sheet1!$A$2921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Sheet1!$B$2917:$I$2917</c:f>
              <c:strCache>
                <c:ptCount val="8"/>
                <c:pt idx="0">
                  <c:v>Koulukuraattori</c:v>
                </c:pt>
                <c:pt idx="1">
                  <c:v>Muu/resurssiopettaja</c:v>
                </c:pt>
                <c:pt idx="2">
                  <c:v>Oppilaanohjaaja</c:v>
                </c:pt>
                <c:pt idx="3">
                  <c:v>Luokanopettaja</c:v>
                </c:pt>
                <c:pt idx="4">
                  <c:v>Laaja-alainen erityisopettaja</c:v>
                </c:pt>
                <c:pt idx="5">
                  <c:v>Erityisluokanopettaja</c:v>
                </c:pt>
                <c:pt idx="6">
                  <c:v>Aineenopettaja</c:v>
                </c:pt>
                <c:pt idx="7">
                  <c:v>Koulupsykologi</c:v>
                </c:pt>
              </c:strCache>
            </c:strRef>
          </c:cat>
          <c:val>
            <c:numRef>
              <c:f>Sheet1!$B$2921:$I$2921</c:f>
              <c:numCache>
                <c:formatCode>General</c:formatCode>
                <c:ptCount val="8"/>
                <c:pt idx="1">
                  <c:v>25.9</c:v>
                </c:pt>
                <c:pt idx="2">
                  <c:v>33.299999999999997</c:v>
                </c:pt>
                <c:pt idx="3">
                  <c:v>34.299999999999997</c:v>
                </c:pt>
                <c:pt idx="4">
                  <c:v>40</c:v>
                </c:pt>
                <c:pt idx="5">
                  <c:v>38.799999999999997</c:v>
                </c:pt>
                <c:pt idx="6">
                  <c:v>44.1</c:v>
                </c:pt>
                <c:pt idx="7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A3B-4D0D-B493-1368B1B7FF3F}"/>
            </c:ext>
          </c:extLst>
        </c:ser>
        <c:ser>
          <c:idx val="4"/>
          <c:order val="4"/>
          <c:tx>
            <c:strRef>
              <c:f>Sheet1!$A$2922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Sheet1!$B$2917:$I$2917</c:f>
              <c:strCache>
                <c:ptCount val="8"/>
                <c:pt idx="0">
                  <c:v>Koulukuraattori</c:v>
                </c:pt>
                <c:pt idx="1">
                  <c:v>Muu/resurssiopettaja</c:v>
                </c:pt>
                <c:pt idx="2">
                  <c:v>Oppilaanohjaaja</c:v>
                </c:pt>
                <c:pt idx="3">
                  <c:v>Luokanopettaja</c:v>
                </c:pt>
                <c:pt idx="4">
                  <c:v>Laaja-alainen erityisopettaja</c:v>
                </c:pt>
                <c:pt idx="5">
                  <c:v>Erityisluokanopettaja</c:v>
                </c:pt>
                <c:pt idx="6">
                  <c:v>Aineenopettaja</c:v>
                </c:pt>
                <c:pt idx="7">
                  <c:v>Koulupsykologi</c:v>
                </c:pt>
              </c:strCache>
            </c:strRef>
          </c:cat>
          <c:val>
            <c:numRef>
              <c:f>Sheet1!$B$2922:$I$2922</c:f>
              <c:numCache>
                <c:formatCode>General</c:formatCode>
                <c:ptCount val="8"/>
                <c:pt idx="0">
                  <c:v>66.7</c:v>
                </c:pt>
                <c:pt idx="1">
                  <c:v>51.9</c:v>
                </c:pt>
                <c:pt idx="2">
                  <c:v>44.4</c:v>
                </c:pt>
                <c:pt idx="3">
                  <c:v>43.4</c:v>
                </c:pt>
                <c:pt idx="4">
                  <c:v>42.9</c:v>
                </c:pt>
                <c:pt idx="5">
                  <c:v>37.9</c:v>
                </c:pt>
                <c:pt idx="6">
                  <c:v>26.1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A3B-4D0D-B493-1368B1B7F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114880"/>
        <c:axId val="398493408"/>
      </c:barChart>
      <c:catAx>
        <c:axId val="411114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93408"/>
        <c:crosses val="autoZero"/>
        <c:auto val="1"/>
        <c:lblAlgn val="ctr"/>
        <c:lblOffset val="100"/>
        <c:noMultiLvlLbl val="0"/>
      </c:catAx>
      <c:valAx>
        <c:axId val="398493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11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Sheet1!$A$3151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Sheet1!$B$3150:$J$3150</c:f>
              <c:strCache>
                <c:ptCount val="9"/>
                <c:pt idx="0">
                  <c:v>Koulukuraattori</c:v>
                </c:pt>
                <c:pt idx="1">
                  <c:v>Rehtori/virka-apulaisrehtori</c:v>
                </c:pt>
                <c:pt idx="2">
                  <c:v>Oppilaanohjaaja</c:v>
                </c:pt>
                <c:pt idx="3">
                  <c:v>Erityisluokanopettaja</c:v>
                </c:pt>
                <c:pt idx="4">
                  <c:v>Laaja-alainen erityisopettaja</c:v>
                </c:pt>
                <c:pt idx="5">
                  <c:v>Muu/resurssiopettaja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Sheet1!$B$3151:$J$3151</c:f>
              <c:numCache>
                <c:formatCode>General</c:formatCode>
                <c:ptCount val="9"/>
                <c:pt idx="3">
                  <c:v>4.3</c:v>
                </c:pt>
                <c:pt idx="4">
                  <c:v>3.8</c:v>
                </c:pt>
                <c:pt idx="5">
                  <c:v>7.7</c:v>
                </c:pt>
                <c:pt idx="6">
                  <c:v>1.2</c:v>
                </c:pt>
                <c:pt idx="7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A5-4D30-A820-7B9393229CCE}"/>
            </c:ext>
          </c:extLst>
        </c:ser>
        <c:ser>
          <c:idx val="1"/>
          <c:order val="1"/>
          <c:tx>
            <c:strRef>
              <c:f>Sheet1!$A$3152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Sheet1!$B$3150:$J$3150</c:f>
              <c:strCache>
                <c:ptCount val="9"/>
                <c:pt idx="0">
                  <c:v>Koulukuraattori</c:v>
                </c:pt>
                <c:pt idx="1">
                  <c:v>Rehtori/virka-apulaisrehtori</c:v>
                </c:pt>
                <c:pt idx="2">
                  <c:v>Oppilaanohjaaja</c:v>
                </c:pt>
                <c:pt idx="3">
                  <c:v>Erityisluokanopettaja</c:v>
                </c:pt>
                <c:pt idx="4">
                  <c:v>Laaja-alainen erityisopettaja</c:v>
                </c:pt>
                <c:pt idx="5">
                  <c:v>Muu/resurssiopettaja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Sheet1!$B$3152:$J$3152</c:f>
              <c:numCache>
                <c:formatCode>General</c:formatCode>
                <c:ptCount val="9"/>
                <c:pt idx="2">
                  <c:v>5.6</c:v>
                </c:pt>
                <c:pt idx="3">
                  <c:v>2.6</c:v>
                </c:pt>
                <c:pt idx="4">
                  <c:v>1.9</c:v>
                </c:pt>
                <c:pt idx="6">
                  <c:v>4.8</c:v>
                </c:pt>
                <c:pt idx="7">
                  <c:v>2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FA5-4D30-A820-7B9393229CCE}"/>
            </c:ext>
          </c:extLst>
        </c:ser>
        <c:ser>
          <c:idx val="2"/>
          <c:order val="2"/>
          <c:tx>
            <c:strRef>
              <c:f>Sheet1!$A$3153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Sheet1!$B$3150:$J$3150</c:f>
              <c:strCache>
                <c:ptCount val="9"/>
                <c:pt idx="0">
                  <c:v>Koulukuraattori</c:v>
                </c:pt>
                <c:pt idx="1">
                  <c:v>Rehtori/virka-apulaisrehtori</c:v>
                </c:pt>
                <c:pt idx="2">
                  <c:v>Oppilaanohjaaja</c:v>
                </c:pt>
                <c:pt idx="3">
                  <c:v>Erityisluokanopettaja</c:v>
                </c:pt>
                <c:pt idx="4">
                  <c:v>Laaja-alainen erityisopettaja</c:v>
                </c:pt>
                <c:pt idx="5">
                  <c:v>Muu/resurssiopettaja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Sheet1!$B$3153:$J$3153</c:f>
              <c:numCache>
                <c:formatCode>General</c:formatCode>
                <c:ptCount val="9"/>
                <c:pt idx="1">
                  <c:v>15</c:v>
                </c:pt>
                <c:pt idx="2">
                  <c:v>16.7</c:v>
                </c:pt>
                <c:pt idx="3">
                  <c:v>6.1</c:v>
                </c:pt>
                <c:pt idx="4">
                  <c:v>7.7</c:v>
                </c:pt>
                <c:pt idx="5">
                  <c:v>11.5</c:v>
                </c:pt>
                <c:pt idx="6">
                  <c:v>16.8</c:v>
                </c:pt>
                <c:pt idx="7">
                  <c:v>15.1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FA5-4D30-A820-7B9393229CCE}"/>
            </c:ext>
          </c:extLst>
        </c:ser>
        <c:ser>
          <c:idx val="3"/>
          <c:order val="3"/>
          <c:tx>
            <c:strRef>
              <c:f>Sheet1!$A$3154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Sheet1!$B$3150:$J$3150</c:f>
              <c:strCache>
                <c:ptCount val="9"/>
                <c:pt idx="0">
                  <c:v>Koulukuraattori</c:v>
                </c:pt>
                <c:pt idx="1">
                  <c:v>Rehtori/virka-apulaisrehtori</c:v>
                </c:pt>
                <c:pt idx="2">
                  <c:v>Oppilaanohjaaja</c:v>
                </c:pt>
                <c:pt idx="3">
                  <c:v>Erityisluokanopettaja</c:v>
                </c:pt>
                <c:pt idx="4">
                  <c:v>Laaja-alainen erityisopettaja</c:v>
                </c:pt>
                <c:pt idx="5">
                  <c:v>Muu/resurssiopettaja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Sheet1!$B$3154:$J$3154</c:f>
              <c:numCache>
                <c:formatCode>General</c:formatCode>
                <c:ptCount val="9"/>
                <c:pt idx="1">
                  <c:v>25</c:v>
                </c:pt>
                <c:pt idx="2">
                  <c:v>16.7</c:v>
                </c:pt>
                <c:pt idx="3">
                  <c:v>28.7</c:v>
                </c:pt>
                <c:pt idx="4">
                  <c:v>32.700000000000003</c:v>
                </c:pt>
                <c:pt idx="5">
                  <c:v>26.9</c:v>
                </c:pt>
                <c:pt idx="6">
                  <c:v>29.7</c:v>
                </c:pt>
                <c:pt idx="7">
                  <c:v>38.1</c:v>
                </c:pt>
                <c:pt idx="8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FA5-4D30-A820-7B9393229CCE}"/>
            </c:ext>
          </c:extLst>
        </c:ser>
        <c:ser>
          <c:idx val="4"/>
          <c:order val="4"/>
          <c:tx>
            <c:strRef>
              <c:f>Sheet1!$A$3155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Sheet1!$B$3150:$J$3150</c:f>
              <c:strCache>
                <c:ptCount val="9"/>
                <c:pt idx="0">
                  <c:v>Koulukuraattori</c:v>
                </c:pt>
                <c:pt idx="1">
                  <c:v>Rehtori/virka-apulaisrehtori</c:v>
                </c:pt>
                <c:pt idx="2">
                  <c:v>Oppilaanohjaaja</c:v>
                </c:pt>
                <c:pt idx="3">
                  <c:v>Erityisluokanopettaja</c:v>
                </c:pt>
                <c:pt idx="4">
                  <c:v>Laaja-alainen erityisopettaja</c:v>
                </c:pt>
                <c:pt idx="5">
                  <c:v>Muu/resurssiopettaja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Sheet1!$B$3155:$J$3155</c:f>
              <c:numCache>
                <c:formatCode>General</c:formatCode>
                <c:ptCount val="9"/>
                <c:pt idx="0">
                  <c:v>66.7</c:v>
                </c:pt>
                <c:pt idx="1">
                  <c:v>60</c:v>
                </c:pt>
                <c:pt idx="2">
                  <c:v>55.6</c:v>
                </c:pt>
                <c:pt idx="3">
                  <c:v>54.8</c:v>
                </c:pt>
                <c:pt idx="4">
                  <c:v>53.8</c:v>
                </c:pt>
                <c:pt idx="5">
                  <c:v>34.6</c:v>
                </c:pt>
                <c:pt idx="6">
                  <c:v>39.799999999999997</c:v>
                </c:pt>
                <c:pt idx="7">
                  <c:v>32.200000000000003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FA5-4D30-A820-7B9393229C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94192"/>
        <c:axId val="398494584"/>
      </c:barChart>
      <c:catAx>
        <c:axId val="398494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94584"/>
        <c:crosses val="autoZero"/>
        <c:auto val="1"/>
        <c:lblAlgn val="ctr"/>
        <c:lblOffset val="100"/>
        <c:noMultiLvlLbl val="0"/>
      </c:catAx>
      <c:valAx>
        <c:axId val="398494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9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Sheet1!$A$3171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Sheet1!$B$3170:$J$3170</c:f>
              <c:strCache>
                <c:ptCount val="9"/>
                <c:pt idx="0">
                  <c:v>Oppilaanohjaaja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Muu/resurssiopettaja</c:v>
                </c:pt>
                <c:pt idx="4">
                  <c:v>Luokanopettaja</c:v>
                </c:pt>
                <c:pt idx="5">
                  <c:v>Aineenopettaja</c:v>
                </c:pt>
                <c:pt idx="6">
                  <c:v>Rehtori/virka-apulaisrehtori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Sheet1!$B$3171:$J$3171</c:f>
              <c:numCache>
                <c:formatCode>General</c:formatCode>
                <c:ptCount val="9"/>
                <c:pt idx="1">
                  <c:v>1</c:v>
                </c:pt>
                <c:pt idx="2">
                  <c:v>4.5</c:v>
                </c:pt>
                <c:pt idx="3">
                  <c:v>3.8</c:v>
                </c:pt>
                <c:pt idx="4">
                  <c:v>2</c:v>
                </c:pt>
                <c:pt idx="5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A4-44D9-94FA-900B4A4C78E6}"/>
            </c:ext>
          </c:extLst>
        </c:ser>
        <c:ser>
          <c:idx val="1"/>
          <c:order val="1"/>
          <c:tx>
            <c:strRef>
              <c:f>Sheet1!$A$3172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Sheet1!$B$3170:$J$3170</c:f>
              <c:strCache>
                <c:ptCount val="9"/>
                <c:pt idx="0">
                  <c:v>Oppilaanohjaaja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Muu/resurssiopettaja</c:v>
                </c:pt>
                <c:pt idx="4">
                  <c:v>Luokanopettaja</c:v>
                </c:pt>
                <c:pt idx="5">
                  <c:v>Aineenopettaja</c:v>
                </c:pt>
                <c:pt idx="6">
                  <c:v>Rehtori/virka-apulaisrehtori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Sheet1!$B$3172:$J$3172</c:f>
              <c:numCache>
                <c:formatCode>General</c:formatCode>
                <c:ptCount val="9"/>
                <c:pt idx="0">
                  <c:v>16.7</c:v>
                </c:pt>
                <c:pt idx="1">
                  <c:v>10.6</c:v>
                </c:pt>
                <c:pt idx="2">
                  <c:v>6.2</c:v>
                </c:pt>
                <c:pt idx="4">
                  <c:v>9.3000000000000007</c:v>
                </c:pt>
                <c:pt idx="5">
                  <c:v>5.6</c:v>
                </c:pt>
                <c:pt idx="6">
                  <c:v>10.5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A4-44D9-94FA-900B4A4C78E6}"/>
            </c:ext>
          </c:extLst>
        </c:ser>
        <c:ser>
          <c:idx val="2"/>
          <c:order val="2"/>
          <c:tx>
            <c:strRef>
              <c:f>Sheet1!$A$3173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Sheet1!$B$3170:$J$3170</c:f>
              <c:strCache>
                <c:ptCount val="9"/>
                <c:pt idx="0">
                  <c:v>Oppilaanohjaaja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Muu/resurssiopettaja</c:v>
                </c:pt>
                <c:pt idx="4">
                  <c:v>Luokanopettaja</c:v>
                </c:pt>
                <c:pt idx="5">
                  <c:v>Aineenopettaja</c:v>
                </c:pt>
                <c:pt idx="6">
                  <c:v>Rehtori/virka-apulaisrehtori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Sheet1!$B$3173:$J$3173</c:f>
              <c:numCache>
                <c:formatCode>General</c:formatCode>
                <c:ptCount val="9"/>
                <c:pt idx="0">
                  <c:v>16.7</c:v>
                </c:pt>
                <c:pt idx="1">
                  <c:v>20.2</c:v>
                </c:pt>
                <c:pt idx="2">
                  <c:v>20.5</c:v>
                </c:pt>
                <c:pt idx="3">
                  <c:v>23.1</c:v>
                </c:pt>
                <c:pt idx="4">
                  <c:v>25.8</c:v>
                </c:pt>
                <c:pt idx="5">
                  <c:v>26.8</c:v>
                </c:pt>
                <c:pt idx="6">
                  <c:v>26.3</c:v>
                </c:pt>
                <c:pt idx="7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7A4-44D9-94FA-900B4A4C78E6}"/>
            </c:ext>
          </c:extLst>
        </c:ser>
        <c:ser>
          <c:idx val="3"/>
          <c:order val="3"/>
          <c:tx>
            <c:strRef>
              <c:f>Sheet1!$A$3174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Sheet1!$B$3170:$J$3170</c:f>
              <c:strCache>
                <c:ptCount val="9"/>
                <c:pt idx="0">
                  <c:v>Oppilaanohjaaja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Muu/resurssiopettaja</c:v>
                </c:pt>
                <c:pt idx="4">
                  <c:v>Luokanopettaja</c:v>
                </c:pt>
                <c:pt idx="5">
                  <c:v>Aineenopettaja</c:v>
                </c:pt>
                <c:pt idx="6">
                  <c:v>Rehtori/virka-apulaisrehtori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Sheet1!$B$3174:$J$3174</c:f>
              <c:numCache>
                <c:formatCode>General</c:formatCode>
                <c:ptCount val="9"/>
                <c:pt idx="0">
                  <c:v>16.7</c:v>
                </c:pt>
                <c:pt idx="1">
                  <c:v>34.6</c:v>
                </c:pt>
                <c:pt idx="2">
                  <c:v>31.2</c:v>
                </c:pt>
                <c:pt idx="3">
                  <c:v>23.1</c:v>
                </c:pt>
                <c:pt idx="4">
                  <c:v>27.4</c:v>
                </c:pt>
                <c:pt idx="5">
                  <c:v>29.9</c:v>
                </c:pt>
                <c:pt idx="6">
                  <c:v>47.4</c:v>
                </c:pt>
                <c:pt idx="7">
                  <c:v>33.299999999999997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7A4-44D9-94FA-900B4A4C78E6}"/>
            </c:ext>
          </c:extLst>
        </c:ser>
        <c:ser>
          <c:idx val="4"/>
          <c:order val="4"/>
          <c:tx>
            <c:strRef>
              <c:f>Sheet1!$A$3175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Sheet1!$B$3170:$J$3170</c:f>
              <c:strCache>
                <c:ptCount val="9"/>
                <c:pt idx="0">
                  <c:v>Oppilaanohjaaja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Muu/resurssiopettaja</c:v>
                </c:pt>
                <c:pt idx="4">
                  <c:v>Luokanopettaja</c:v>
                </c:pt>
                <c:pt idx="5">
                  <c:v>Aineenopettaja</c:v>
                </c:pt>
                <c:pt idx="6">
                  <c:v>Rehtori/virka-apulaisrehtori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Sheet1!$B$3175:$J$3175</c:f>
              <c:numCache>
                <c:formatCode>General</c:formatCode>
                <c:ptCount val="9"/>
                <c:pt idx="0">
                  <c:v>27.8</c:v>
                </c:pt>
                <c:pt idx="1">
                  <c:v>31.7</c:v>
                </c:pt>
                <c:pt idx="2">
                  <c:v>30.4</c:v>
                </c:pt>
                <c:pt idx="3">
                  <c:v>23.1</c:v>
                </c:pt>
                <c:pt idx="4">
                  <c:v>22.9</c:v>
                </c:pt>
                <c:pt idx="5">
                  <c:v>17.2</c:v>
                </c:pt>
                <c:pt idx="6">
                  <c:v>15.8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7A4-44D9-94FA-900B4A4C7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95368"/>
        <c:axId val="398495760"/>
      </c:barChart>
      <c:catAx>
        <c:axId val="398495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95760"/>
        <c:crosses val="autoZero"/>
        <c:auto val="1"/>
        <c:lblAlgn val="ctr"/>
        <c:lblOffset val="100"/>
        <c:noMultiLvlLbl val="0"/>
      </c:catAx>
      <c:valAx>
        <c:axId val="398495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95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Sheet1!$A$3191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Sheet1!$B$3190:$J$3190</c:f>
              <c:strCache>
                <c:ptCount val="9"/>
                <c:pt idx="0">
                  <c:v>Erityisluokanopettaja</c:v>
                </c:pt>
                <c:pt idx="1">
                  <c:v>Laaja-alainen erityisopettaja</c:v>
                </c:pt>
                <c:pt idx="2">
                  <c:v>Muu/resurssiopettaja</c:v>
                </c:pt>
                <c:pt idx="3">
                  <c:v>Luokanopettaja</c:v>
                </c:pt>
                <c:pt idx="4">
                  <c:v>Oppilaanohjaaja</c:v>
                </c:pt>
                <c:pt idx="5">
                  <c:v>Rehtori/virka-apulaisrehtori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Sheet1!$B$3191:$J$3191</c:f>
              <c:numCache>
                <c:formatCode>General</c:formatCode>
                <c:ptCount val="9"/>
                <c:pt idx="0">
                  <c:v>2.6</c:v>
                </c:pt>
                <c:pt idx="1">
                  <c:v>1</c:v>
                </c:pt>
                <c:pt idx="3">
                  <c:v>1.2</c:v>
                </c:pt>
                <c:pt idx="5">
                  <c:v>10</c:v>
                </c:pt>
                <c:pt idx="6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63-4749-96A0-415F99A6D5D0}"/>
            </c:ext>
          </c:extLst>
        </c:ser>
        <c:ser>
          <c:idx val="1"/>
          <c:order val="1"/>
          <c:tx>
            <c:strRef>
              <c:f>Sheet1!$A$3192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Sheet1!$B$3190:$J$3190</c:f>
              <c:strCache>
                <c:ptCount val="9"/>
                <c:pt idx="0">
                  <c:v>Erityisluokanopettaja</c:v>
                </c:pt>
                <c:pt idx="1">
                  <c:v>Laaja-alainen erityisopettaja</c:v>
                </c:pt>
                <c:pt idx="2">
                  <c:v>Muu/resurssiopettaja</c:v>
                </c:pt>
                <c:pt idx="3">
                  <c:v>Luokanopettaja</c:v>
                </c:pt>
                <c:pt idx="4">
                  <c:v>Oppilaanohjaaja</c:v>
                </c:pt>
                <c:pt idx="5">
                  <c:v>Rehtori/virka-apulaisrehtori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Sheet1!$B$3192:$J$3192</c:f>
              <c:numCache>
                <c:formatCode>General</c:formatCode>
                <c:ptCount val="9"/>
                <c:pt idx="0">
                  <c:v>10.4</c:v>
                </c:pt>
                <c:pt idx="1">
                  <c:v>7.6</c:v>
                </c:pt>
                <c:pt idx="2">
                  <c:v>3.7</c:v>
                </c:pt>
                <c:pt idx="3">
                  <c:v>8.5</c:v>
                </c:pt>
                <c:pt idx="5">
                  <c:v>5</c:v>
                </c:pt>
                <c:pt idx="6">
                  <c:v>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63-4749-96A0-415F99A6D5D0}"/>
            </c:ext>
          </c:extLst>
        </c:ser>
        <c:ser>
          <c:idx val="2"/>
          <c:order val="2"/>
          <c:tx>
            <c:strRef>
              <c:f>Sheet1!$A$3193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Sheet1!$B$3190:$J$3190</c:f>
              <c:strCache>
                <c:ptCount val="9"/>
                <c:pt idx="0">
                  <c:v>Erityisluokanopettaja</c:v>
                </c:pt>
                <c:pt idx="1">
                  <c:v>Laaja-alainen erityisopettaja</c:v>
                </c:pt>
                <c:pt idx="2">
                  <c:v>Muu/resurssiopettaja</c:v>
                </c:pt>
                <c:pt idx="3">
                  <c:v>Luokanopettaja</c:v>
                </c:pt>
                <c:pt idx="4">
                  <c:v>Oppilaanohjaaja</c:v>
                </c:pt>
                <c:pt idx="5">
                  <c:v>Rehtori/virka-apulaisrehtori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Sheet1!$B$3193:$J$3193</c:f>
              <c:numCache>
                <c:formatCode>General</c:formatCode>
                <c:ptCount val="9"/>
                <c:pt idx="0">
                  <c:v>21.7</c:v>
                </c:pt>
                <c:pt idx="1">
                  <c:v>20</c:v>
                </c:pt>
                <c:pt idx="2">
                  <c:v>11.1</c:v>
                </c:pt>
                <c:pt idx="3">
                  <c:v>24.8</c:v>
                </c:pt>
                <c:pt idx="4">
                  <c:v>33.299999999999997</c:v>
                </c:pt>
                <c:pt idx="5">
                  <c:v>20</c:v>
                </c:pt>
                <c:pt idx="6">
                  <c:v>26.1</c:v>
                </c:pt>
                <c:pt idx="7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C63-4749-96A0-415F99A6D5D0}"/>
            </c:ext>
          </c:extLst>
        </c:ser>
        <c:ser>
          <c:idx val="3"/>
          <c:order val="3"/>
          <c:tx>
            <c:strRef>
              <c:f>Sheet1!$A$3194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Sheet1!$B$3190:$J$3190</c:f>
              <c:strCache>
                <c:ptCount val="9"/>
                <c:pt idx="0">
                  <c:v>Erityisluokanopettaja</c:v>
                </c:pt>
                <c:pt idx="1">
                  <c:v>Laaja-alainen erityisopettaja</c:v>
                </c:pt>
                <c:pt idx="2">
                  <c:v>Muu/resurssiopettaja</c:v>
                </c:pt>
                <c:pt idx="3">
                  <c:v>Luokanopettaja</c:v>
                </c:pt>
                <c:pt idx="4">
                  <c:v>Oppilaanohjaaja</c:v>
                </c:pt>
                <c:pt idx="5">
                  <c:v>Rehtori/virka-apulaisrehtori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Sheet1!$B$3194:$J$3194</c:f>
              <c:numCache>
                <c:formatCode>General</c:formatCode>
                <c:ptCount val="9"/>
                <c:pt idx="0">
                  <c:v>25.2</c:v>
                </c:pt>
                <c:pt idx="1">
                  <c:v>35.200000000000003</c:v>
                </c:pt>
                <c:pt idx="2">
                  <c:v>33.299999999999997</c:v>
                </c:pt>
                <c:pt idx="3">
                  <c:v>31.3</c:v>
                </c:pt>
                <c:pt idx="4">
                  <c:v>33.299999999999997</c:v>
                </c:pt>
                <c:pt idx="5">
                  <c:v>45</c:v>
                </c:pt>
                <c:pt idx="6">
                  <c:v>33.700000000000003</c:v>
                </c:pt>
                <c:pt idx="7">
                  <c:v>66.7</c:v>
                </c:pt>
                <c:pt idx="8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C63-4749-96A0-415F99A6D5D0}"/>
            </c:ext>
          </c:extLst>
        </c:ser>
        <c:ser>
          <c:idx val="4"/>
          <c:order val="4"/>
          <c:tx>
            <c:strRef>
              <c:f>Sheet1!$A$3195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Sheet1!$B$3190:$J$3190</c:f>
              <c:strCache>
                <c:ptCount val="9"/>
                <c:pt idx="0">
                  <c:v>Erityisluokanopettaja</c:v>
                </c:pt>
                <c:pt idx="1">
                  <c:v>Laaja-alainen erityisopettaja</c:v>
                </c:pt>
                <c:pt idx="2">
                  <c:v>Muu/resurssiopettaja</c:v>
                </c:pt>
                <c:pt idx="3">
                  <c:v>Luokanopettaja</c:v>
                </c:pt>
                <c:pt idx="4">
                  <c:v>Oppilaanohjaaja</c:v>
                </c:pt>
                <c:pt idx="5">
                  <c:v>Rehtori/virka-apulaisrehtori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Sheet1!$B$3195:$J$3195</c:f>
              <c:numCache>
                <c:formatCode>General</c:formatCode>
                <c:ptCount val="9"/>
                <c:pt idx="0">
                  <c:v>33.9</c:v>
                </c:pt>
                <c:pt idx="1">
                  <c:v>32.4</c:v>
                </c:pt>
                <c:pt idx="2">
                  <c:v>18.5</c:v>
                </c:pt>
                <c:pt idx="3">
                  <c:v>23.6</c:v>
                </c:pt>
                <c:pt idx="4">
                  <c:v>22.2</c:v>
                </c:pt>
                <c:pt idx="5">
                  <c:v>20</c:v>
                </c:pt>
                <c:pt idx="6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63-4749-96A0-415F99A6D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96544"/>
        <c:axId val="398496936"/>
      </c:barChart>
      <c:catAx>
        <c:axId val="398496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96936"/>
        <c:crosses val="autoZero"/>
        <c:auto val="1"/>
        <c:lblAlgn val="ctr"/>
        <c:lblOffset val="100"/>
        <c:noMultiLvlLbl val="0"/>
      </c:catAx>
      <c:valAx>
        <c:axId val="398496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9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Sheet1!$A$3356</c:f>
              <c:strCache>
                <c:ptCount val="1"/>
                <c:pt idx="0">
                  <c:v>En lainkaan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Sheet1!$B$3355:$J$3355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Koulupsykologi</c:v>
                </c:pt>
                <c:pt idx="4">
                  <c:v>Koulukuraattori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Muu/resurssiopettaja</c:v>
                </c:pt>
              </c:strCache>
            </c:strRef>
          </c:cat>
          <c:val>
            <c:numRef>
              <c:f>Sheet1!$B$3356:$J$3356</c:f>
              <c:numCache>
                <c:formatCode>General</c:formatCode>
                <c:ptCount val="9"/>
                <c:pt idx="6">
                  <c:v>0.6</c:v>
                </c:pt>
                <c:pt idx="7">
                  <c:v>0.3</c:v>
                </c:pt>
                <c:pt idx="8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D8-4AFB-A0E5-EE4B79720050}"/>
            </c:ext>
          </c:extLst>
        </c:ser>
        <c:ser>
          <c:idx val="1"/>
          <c:order val="1"/>
          <c:tx>
            <c:strRef>
              <c:f>Sheet1!$A$3357</c:f>
              <c:strCache>
                <c:ptCount val="1"/>
                <c:pt idx="0">
                  <c:v>Välttävästi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Sheet1!$B$3355:$J$3355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Koulupsykologi</c:v>
                </c:pt>
                <c:pt idx="4">
                  <c:v>Koulukuraattori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Muu/resurssiopettaja</c:v>
                </c:pt>
              </c:strCache>
            </c:strRef>
          </c:cat>
          <c:val>
            <c:numRef>
              <c:f>Sheet1!$B$3357:$J$3357</c:f>
              <c:numCache>
                <c:formatCode>General</c:formatCode>
                <c:ptCount val="9"/>
                <c:pt idx="2">
                  <c:v>1.7</c:v>
                </c:pt>
                <c:pt idx="4">
                  <c:v>33.299999999999997</c:v>
                </c:pt>
                <c:pt idx="6">
                  <c:v>4.4000000000000004</c:v>
                </c:pt>
                <c:pt idx="7">
                  <c:v>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D8-4AFB-A0E5-EE4B79720050}"/>
            </c:ext>
          </c:extLst>
        </c:ser>
        <c:ser>
          <c:idx val="2"/>
          <c:order val="2"/>
          <c:tx>
            <c:strRef>
              <c:f>Sheet1!$A$3358</c:f>
              <c:strCache>
                <c:ptCount val="1"/>
                <c:pt idx="0">
                  <c:v>Kohtalaisesti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Sheet1!$B$3355:$J$3355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Koulupsykologi</c:v>
                </c:pt>
                <c:pt idx="4">
                  <c:v>Koulukuraattori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Muu/resurssiopettaja</c:v>
                </c:pt>
              </c:strCache>
            </c:strRef>
          </c:cat>
          <c:val>
            <c:numRef>
              <c:f>Sheet1!$B$3358:$J$3358</c:f>
              <c:numCache>
                <c:formatCode>General</c:formatCode>
                <c:ptCount val="9"/>
                <c:pt idx="0">
                  <c:v>1.9</c:v>
                </c:pt>
                <c:pt idx="1">
                  <c:v>5</c:v>
                </c:pt>
                <c:pt idx="2">
                  <c:v>9.6</c:v>
                </c:pt>
                <c:pt idx="3">
                  <c:v>33.299999999999997</c:v>
                </c:pt>
                <c:pt idx="5">
                  <c:v>22.2</c:v>
                </c:pt>
                <c:pt idx="6">
                  <c:v>27.2</c:v>
                </c:pt>
                <c:pt idx="7">
                  <c:v>42.6</c:v>
                </c:pt>
                <c:pt idx="8">
                  <c:v>40.700000000000003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FD8-4AFB-A0E5-EE4B79720050}"/>
            </c:ext>
          </c:extLst>
        </c:ser>
        <c:ser>
          <c:idx val="3"/>
          <c:order val="3"/>
          <c:tx>
            <c:strRef>
              <c:f>Sheet1!$A$3359</c:f>
              <c:strCache>
                <c:ptCount val="1"/>
                <c:pt idx="0">
                  <c:v>Hyvin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Sheet1!$B$3355:$J$3355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Koulupsykologi</c:v>
                </c:pt>
                <c:pt idx="4">
                  <c:v>Koulukuraattori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Muu/resurssiopettaja</c:v>
                </c:pt>
              </c:strCache>
            </c:strRef>
          </c:cat>
          <c:val>
            <c:numRef>
              <c:f>Sheet1!$B$3359:$J$3359</c:f>
              <c:numCache>
                <c:formatCode>General</c:formatCode>
                <c:ptCount val="9"/>
                <c:pt idx="0">
                  <c:v>26.7</c:v>
                </c:pt>
                <c:pt idx="1">
                  <c:v>45</c:v>
                </c:pt>
                <c:pt idx="2">
                  <c:v>54.8</c:v>
                </c:pt>
                <c:pt idx="3">
                  <c:v>33.299999999999997</c:v>
                </c:pt>
                <c:pt idx="4">
                  <c:v>33.299999999999997</c:v>
                </c:pt>
                <c:pt idx="5">
                  <c:v>55.6</c:v>
                </c:pt>
                <c:pt idx="6">
                  <c:v>54.6</c:v>
                </c:pt>
                <c:pt idx="7">
                  <c:v>41.5</c:v>
                </c:pt>
                <c:pt idx="8">
                  <c:v>51.9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FD8-4AFB-A0E5-EE4B79720050}"/>
            </c:ext>
          </c:extLst>
        </c:ser>
        <c:ser>
          <c:idx val="4"/>
          <c:order val="4"/>
          <c:tx>
            <c:strRef>
              <c:f>Sheet1!$A$3360</c:f>
              <c:strCache>
                <c:ptCount val="1"/>
                <c:pt idx="0">
                  <c:v>Erittäin hyvin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Sheet1!$B$3355:$J$3355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Koulupsykologi</c:v>
                </c:pt>
                <c:pt idx="4">
                  <c:v>Koulukuraattori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Aineenopettaja</c:v>
                </c:pt>
                <c:pt idx="8">
                  <c:v>Muu/resurssiopettaja</c:v>
                </c:pt>
              </c:strCache>
            </c:strRef>
          </c:cat>
          <c:val>
            <c:numRef>
              <c:f>Sheet1!$B$3360:$J$3360</c:f>
              <c:numCache>
                <c:formatCode>General</c:formatCode>
                <c:ptCount val="9"/>
                <c:pt idx="0">
                  <c:v>71.400000000000006</c:v>
                </c:pt>
                <c:pt idx="1">
                  <c:v>50</c:v>
                </c:pt>
                <c:pt idx="2">
                  <c:v>33.9</c:v>
                </c:pt>
                <c:pt idx="3">
                  <c:v>33.299999999999997</c:v>
                </c:pt>
                <c:pt idx="4">
                  <c:v>33.299999999999997</c:v>
                </c:pt>
                <c:pt idx="5">
                  <c:v>22.2</c:v>
                </c:pt>
                <c:pt idx="6">
                  <c:v>13.1</c:v>
                </c:pt>
                <c:pt idx="7">
                  <c:v>6.2</c:v>
                </c:pt>
                <c:pt idx="8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FD8-4AFB-A0E5-EE4B79720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939928"/>
        <c:axId val="411940320"/>
      </c:barChart>
      <c:catAx>
        <c:axId val="411939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940320"/>
        <c:crosses val="autoZero"/>
        <c:auto val="1"/>
        <c:lblAlgn val="ctr"/>
        <c:lblOffset val="100"/>
        <c:noMultiLvlLbl val="0"/>
      </c:catAx>
      <c:valAx>
        <c:axId val="411940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939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Sheet1!$A$3365</c:f>
              <c:strCache>
                <c:ptCount val="1"/>
                <c:pt idx="0">
                  <c:v>En lainkaan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Sheet1!$B$3364:$J$3364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Koulukuraattori</c:v>
                </c:pt>
                <c:pt idx="3">
                  <c:v>Erityisluokanopettaja</c:v>
                </c:pt>
                <c:pt idx="4">
                  <c:v>Oppilaanohjaaja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Muu/resurssiopettaja</c:v>
                </c:pt>
              </c:strCache>
            </c:strRef>
          </c:cat>
          <c:val>
            <c:numRef>
              <c:f>Sheet1!$B$3365:$J$3365</c:f>
              <c:numCache>
                <c:formatCode>General</c:formatCode>
                <c:ptCount val="9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70-465D-A6F4-F87863680D74}"/>
            </c:ext>
          </c:extLst>
        </c:ser>
        <c:ser>
          <c:idx val="1"/>
          <c:order val="1"/>
          <c:tx>
            <c:strRef>
              <c:f>Sheet1!$A$3366</c:f>
              <c:strCache>
                <c:ptCount val="1"/>
                <c:pt idx="0">
                  <c:v>Välttävästi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Sheet1!$B$3364:$J$3364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Koulukuraattori</c:v>
                </c:pt>
                <c:pt idx="3">
                  <c:v>Erityisluokanopettaja</c:v>
                </c:pt>
                <c:pt idx="4">
                  <c:v>Oppilaanohjaaja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Muu/resurssiopettaja</c:v>
                </c:pt>
              </c:strCache>
            </c:strRef>
          </c:cat>
          <c:val>
            <c:numRef>
              <c:f>Sheet1!$B$3366:$J$3366</c:f>
              <c:numCache>
                <c:formatCode>General</c:formatCode>
                <c:ptCount val="9"/>
                <c:pt idx="5">
                  <c:v>1.4</c:v>
                </c:pt>
                <c:pt idx="6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70-465D-A6F4-F87863680D74}"/>
            </c:ext>
          </c:extLst>
        </c:ser>
        <c:ser>
          <c:idx val="2"/>
          <c:order val="2"/>
          <c:tx>
            <c:strRef>
              <c:f>Sheet1!$A$3367</c:f>
              <c:strCache>
                <c:ptCount val="1"/>
                <c:pt idx="0">
                  <c:v>Kohtalaisesti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Sheet1!$B$3364:$J$3364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Koulukuraattori</c:v>
                </c:pt>
                <c:pt idx="3">
                  <c:v>Erityisluokanopettaja</c:v>
                </c:pt>
                <c:pt idx="4">
                  <c:v>Oppilaanohjaaja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Muu/resurssiopettaja</c:v>
                </c:pt>
              </c:strCache>
            </c:strRef>
          </c:cat>
          <c:val>
            <c:numRef>
              <c:f>Sheet1!$B$3367:$J$3367</c:f>
              <c:numCache>
                <c:formatCode>General</c:formatCode>
                <c:ptCount val="9"/>
                <c:pt idx="0">
                  <c:v>1</c:v>
                </c:pt>
                <c:pt idx="3">
                  <c:v>7.8</c:v>
                </c:pt>
                <c:pt idx="4">
                  <c:v>11.1</c:v>
                </c:pt>
                <c:pt idx="5">
                  <c:v>21.7</c:v>
                </c:pt>
                <c:pt idx="6">
                  <c:v>40.200000000000003</c:v>
                </c:pt>
                <c:pt idx="8">
                  <c:v>25.9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70-465D-A6F4-F87863680D74}"/>
            </c:ext>
          </c:extLst>
        </c:ser>
        <c:ser>
          <c:idx val="3"/>
          <c:order val="3"/>
          <c:tx>
            <c:strRef>
              <c:f>Sheet1!$A$3368</c:f>
              <c:strCache>
                <c:ptCount val="1"/>
                <c:pt idx="0">
                  <c:v>Hyvin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Sheet1!$B$3364:$J$3364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Koulukuraattori</c:v>
                </c:pt>
                <c:pt idx="3">
                  <c:v>Erityisluokanopettaja</c:v>
                </c:pt>
                <c:pt idx="4">
                  <c:v>Oppilaanohjaaja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Muu/resurssiopettaja</c:v>
                </c:pt>
              </c:strCache>
            </c:strRef>
          </c:cat>
          <c:val>
            <c:numRef>
              <c:f>Sheet1!$B$3368:$J$3368</c:f>
              <c:numCache>
                <c:formatCode>General</c:formatCode>
                <c:ptCount val="9"/>
                <c:pt idx="0">
                  <c:v>32.4</c:v>
                </c:pt>
                <c:pt idx="1">
                  <c:v>40</c:v>
                </c:pt>
                <c:pt idx="2">
                  <c:v>66.7</c:v>
                </c:pt>
                <c:pt idx="3">
                  <c:v>59.1</c:v>
                </c:pt>
                <c:pt idx="4">
                  <c:v>72.2</c:v>
                </c:pt>
                <c:pt idx="5">
                  <c:v>64.099999999999994</c:v>
                </c:pt>
                <c:pt idx="6">
                  <c:v>49.2</c:v>
                </c:pt>
                <c:pt idx="7">
                  <c:v>100</c:v>
                </c:pt>
                <c:pt idx="8">
                  <c:v>74.099999999999994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370-465D-A6F4-F87863680D74}"/>
            </c:ext>
          </c:extLst>
        </c:ser>
        <c:ser>
          <c:idx val="4"/>
          <c:order val="4"/>
          <c:tx>
            <c:strRef>
              <c:f>Sheet1!$A$3369</c:f>
              <c:strCache>
                <c:ptCount val="1"/>
                <c:pt idx="0">
                  <c:v>Erittäin hyvin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Sheet1!$B$3364:$J$3364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Koulukuraattori</c:v>
                </c:pt>
                <c:pt idx="3">
                  <c:v>Erityisluokanopettaja</c:v>
                </c:pt>
                <c:pt idx="4">
                  <c:v>Oppilaanohjaaja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Muu/resurssiopettaja</c:v>
                </c:pt>
              </c:strCache>
            </c:strRef>
          </c:cat>
          <c:val>
            <c:numRef>
              <c:f>Sheet1!$B$3369:$J$3369</c:f>
              <c:numCache>
                <c:formatCode>General</c:formatCode>
                <c:ptCount val="9"/>
                <c:pt idx="0">
                  <c:v>66.7</c:v>
                </c:pt>
                <c:pt idx="1">
                  <c:v>60</c:v>
                </c:pt>
                <c:pt idx="2">
                  <c:v>33.299999999999997</c:v>
                </c:pt>
                <c:pt idx="3">
                  <c:v>33</c:v>
                </c:pt>
                <c:pt idx="4">
                  <c:v>16.7</c:v>
                </c:pt>
                <c:pt idx="5">
                  <c:v>12.8</c:v>
                </c:pt>
                <c:pt idx="6">
                  <c:v>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370-465D-A6F4-F87863680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2106432"/>
        <c:axId val="412106824"/>
      </c:barChart>
      <c:catAx>
        <c:axId val="412106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06824"/>
        <c:crosses val="autoZero"/>
        <c:auto val="1"/>
        <c:lblAlgn val="ctr"/>
        <c:lblOffset val="100"/>
        <c:noMultiLvlLbl val="0"/>
      </c:catAx>
      <c:valAx>
        <c:axId val="412106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0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Sheet1!$A$740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Sheet1!$B$739:$J$739</c:f>
              <c:strCache>
                <c:ptCount val="9"/>
                <c:pt idx="0">
                  <c:v>Koulukuraattori</c:v>
                </c:pt>
                <c:pt idx="1">
                  <c:v>Koulupsykologi</c:v>
                </c:pt>
                <c:pt idx="2">
                  <c:v>Muu/resurssiopettaja</c:v>
                </c:pt>
                <c:pt idx="3">
                  <c:v>Laaja-alainen erityisopettaja</c:v>
                </c:pt>
                <c:pt idx="4">
                  <c:v>Aineenopettaja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Erityisluokanopettaja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Sheet1!$B$740:$J$740</c:f>
              <c:numCache>
                <c:formatCode>General</c:formatCode>
                <c:ptCount val="9"/>
                <c:pt idx="3">
                  <c:v>1</c:v>
                </c:pt>
                <c:pt idx="4">
                  <c:v>1</c:v>
                </c:pt>
                <c:pt idx="6">
                  <c:v>0.8</c:v>
                </c:pt>
                <c:pt idx="7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3C-4AEA-897C-12970D71662C}"/>
            </c:ext>
          </c:extLst>
        </c:ser>
        <c:ser>
          <c:idx val="1"/>
          <c:order val="1"/>
          <c:tx>
            <c:strRef>
              <c:f>Sheet1!$A$741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Sheet1!$B$739:$J$739</c:f>
              <c:strCache>
                <c:ptCount val="9"/>
                <c:pt idx="0">
                  <c:v>Koulukuraattori</c:v>
                </c:pt>
                <c:pt idx="1">
                  <c:v>Koulupsykologi</c:v>
                </c:pt>
                <c:pt idx="2">
                  <c:v>Muu/resurssiopettaja</c:v>
                </c:pt>
                <c:pt idx="3">
                  <c:v>Laaja-alainen erityisopettaja</c:v>
                </c:pt>
                <c:pt idx="4">
                  <c:v>Aineenopettaja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Erityisluokanopettaja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Sheet1!$B$741:$J$741</c:f>
              <c:numCache>
                <c:formatCode>General</c:formatCode>
                <c:ptCount val="9"/>
                <c:pt idx="0">
                  <c:v>33.299999999999997</c:v>
                </c:pt>
                <c:pt idx="1">
                  <c:v>25</c:v>
                </c:pt>
                <c:pt idx="3">
                  <c:v>8.1999999999999993</c:v>
                </c:pt>
                <c:pt idx="4">
                  <c:v>3.4</c:v>
                </c:pt>
                <c:pt idx="5">
                  <c:v>11.1</c:v>
                </c:pt>
                <c:pt idx="6">
                  <c:v>0.6</c:v>
                </c:pt>
                <c:pt idx="7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3C-4AEA-897C-12970D71662C}"/>
            </c:ext>
          </c:extLst>
        </c:ser>
        <c:ser>
          <c:idx val="2"/>
          <c:order val="2"/>
          <c:tx>
            <c:strRef>
              <c:f>Sheet1!$A$742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Sheet1!$B$739:$J$739</c:f>
              <c:strCache>
                <c:ptCount val="9"/>
                <c:pt idx="0">
                  <c:v>Koulukuraattori</c:v>
                </c:pt>
                <c:pt idx="1">
                  <c:v>Koulupsykologi</c:v>
                </c:pt>
                <c:pt idx="2">
                  <c:v>Muu/resurssiopettaja</c:v>
                </c:pt>
                <c:pt idx="3">
                  <c:v>Laaja-alainen erityisopettaja</c:v>
                </c:pt>
                <c:pt idx="4">
                  <c:v>Aineenopettaja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Erityisluokanopettaja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Sheet1!$B$742:$J$742</c:f>
              <c:numCache>
                <c:formatCode>General</c:formatCode>
                <c:ptCount val="9"/>
                <c:pt idx="1">
                  <c:v>25</c:v>
                </c:pt>
                <c:pt idx="2">
                  <c:v>15.4</c:v>
                </c:pt>
                <c:pt idx="3">
                  <c:v>12.2</c:v>
                </c:pt>
                <c:pt idx="4">
                  <c:v>13.1</c:v>
                </c:pt>
                <c:pt idx="5">
                  <c:v>55.6</c:v>
                </c:pt>
                <c:pt idx="6">
                  <c:v>6.7</c:v>
                </c:pt>
                <c:pt idx="7">
                  <c:v>15.8</c:v>
                </c:pt>
                <c:pt idx="8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D3C-4AEA-897C-12970D71662C}"/>
            </c:ext>
          </c:extLst>
        </c:ser>
        <c:ser>
          <c:idx val="3"/>
          <c:order val="3"/>
          <c:tx>
            <c:strRef>
              <c:f>Sheet1!$A$743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Sheet1!$B$739:$J$739</c:f>
              <c:strCache>
                <c:ptCount val="9"/>
                <c:pt idx="0">
                  <c:v>Koulukuraattori</c:v>
                </c:pt>
                <c:pt idx="1">
                  <c:v>Koulupsykologi</c:v>
                </c:pt>
                <c:pt idx="2">
                  <c:v>Muu/resurssiopettaja</c:v>
                </c:pt>
                <c:pt idx="3">
                  <c:v>Laaja-alainen erityisopettaja</c:v>
                </c:pt>
                <c:pt idx="4">
                  <c:v>Aineenopettaja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Erityisluokanopettaja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Sheet1!$B$743:$J$743</c:f>
              <c:numCache>
                <c:formatCode>General</c:formatCode>
                <c:ptCount val="9"/>
                <c:pt idx="2">
                  <c:v>7.7</c:v>
                </c:pt>
                <c:pt idx="3">
                  <c:v>6.1</c:v>
                </c:pt>
                <c:pt idx="4">
                  <c:v>10.5</c:v>
                </c:pt>
                <c:pt idx="5">
                  <c:v>11.1</c:v>
                </c:pt>
                <c:pt idx="6">
                  <c:v>3.2</c:v>
                </c:pt>
                <c:pt idx="7">
                  <c:v>10.8</c:v>
                </c:pt>
                <c:pt idx="8">
                  <c:v>21.7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D3C-4AEA-897C-12970D71662C}"/>
            </c:ext>
          </c:extLst>
        </c:ser>
        <c:ser>
          <c:idx val="4"/>
          <c:order val="4"/>
          <c:tx>
            <c:strRef>
              <c:f>Sheet1!$A$744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Sheet1!$B$739:$J$739</c:f>
              <c:strCache>
                <c:ptCount val="9"/>
                <c:pt idx="0">
                  <c:v>Koulukuraattori</c:v>
                </c:pt>
                <c:pt idx="1">
                  <c:v>Koulupsykologi</c:v>
                </c:pt>
                <c:pt idx="2">
                  <c:v>Muu/resurssiopettaja</c:v>
                </c:pt>
                <c:pt idx="3">
                  <c:v>Laaja-alainen erityisopettaja</c:v>
                </c:pt>
                <c:pt idx="4">
                  <c:v>Aineenopettaja</c:v>
                </c:pt>
                <c:pt idx="5">
                  <c:v>Oppilaanohjaaja</c:v>
                </c:pt>
                <c:pt idx="6">
                  <c:v>Luokanopettaja</c:v>
                </c:pt>
                <c:pt idx="7">
                  <c:v>Erityisluokanopettaja</c:v>
                </c:pt>
                <c:pt idx="8">
                  <c:v>Rehtori/virka-apulaisrehtori</c:v>
                </c:pt>
              </c:strCache>
            </c:strRef>
          </c:cat>
          <c:val>
            <c:numRef>
              <c:f>Sheet1!$B$744:$J$744</c:f>
              <c:numCache>
                <c:formatCode>General</c:formatCode>
                <c:ptCount val="9"/>
                <c:pt idx="3">
                  <c:v>3.1</c:v>
                </c:pt>
                <c:pt idx="4">
                  <c:v>3.4</c:v>
                </c:pt>
                <c:pt idx="5">
                  <c:v>11.1</c:v>
                </c:pt>
                <c:pt idx="6">
                  <c:v>2.4</c:v>
                </c:pt>
                <c:pt idx="7">
                  <c:v>9.1999999999999993</c:v>
                </c:pt>
                <c:pt idx="8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D3C-4AEA-897C-12970D716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092520"/>
        <c:axId val="162092912"/>
      </c:barChart>
      <c:catAx>
        <c:axId val="162092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92912"/>
        <c:crosses val="autoZero"/>
        <c:auto val="1"/>
        <c:lblAlgn val="ctr"/>
        <c:lblOffset val="100"/>
        <c:noMultiLvlLbl val="0"/>
      </c:catAx>
      <c:valAx>
        <c:axId val="162092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92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Sheet1!$A$3419</c:f>
              <c:strCache>
                <c:ptCount val="1"/>
                <c:pt idx="0">
                  <c:v>En lainkaan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Sheet1!$B$3418:$J$3418</c:f>
              <c:strCache>
                <c:ptCount val="9"/>
                <c:pt idx="0">
                  <c:v>Laaja-alainen erityisopettaja</c:v>
                </c:pt>
                <c:pt idx="1">
                  <c:v>Koulukuraattori</c:v>
                </c:pt>
                <c:pt idx="2">
                  <c:v>Erityisluokanopettaja</c:v>
                </c:pt>
                <c:pt idx="3">
                  <c:v>Rehtori/virka-apulaisrehtori</c:v>
                </c:pt>
                <c:pt idx="4">
                  <c:v>Oppilaanohjaaja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Muu/resurssiopettaja</c:v>
                </c:pt>
              </c:strCache>
            </c:strRef>
          </c:cat>
          <c:val>
            <c:numRef>
              <c:f>Sheet1!$B$3419:$J$3419</c:f>
              <c:numCache>
                <c:formatCode>General</c:formatCode>
                <c:ptCount val="9"/>
                <c:pt idx="4">
                  <c:v>5.6</c:v>
                </c:pt>
                <c:pt idx="5">
                  <c:v>0.4</c:v>
                </c:pt>
                <c:pt idx="6">
                  <c:v>3.1</c:v>
                </c:pt>
                <c:pt idx="8">
                  <c:v>11.1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DF-4B72-9709-ACBBED61981E}"/>
            </c:ext>
          </c:extLst>
        </c:ser>
        <c:ser>
          <c:idx val="1"/>
          <c:order val="1"/>
          <c:tx>
            <c:strRef>
              <c:f>Sheet1!$A$3420</c:f>
              <c:strCache>
                <c:ptCount val="1"/>
                <c:pt idx="0">
                  <c:v>Välttävästi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Sheet1!$B$3418:$J$3418</c:f>
              <c:strCache>
                <c:ptCount val="9"/>
                <c:pt idx="0">
                  <c:v>Laaja-alainen erityisopettaja</c:v>
                </c:pt>
                <c:pt idx="1">
                  <c:v>Koulukuraattori</c:v>
                </c:pt>
                <c:pt idx="2">
                  <c:v>Erityisluokanopettaja</c:v>
                </c:pt>
                <c:pt idx="3">
                  <c:v>Rehtori/virka-apulaisrehtori</c:v>
                </c:pt>
                <c:pt idx="4">
                  <c:v>Oppilaanohjaaja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Muu/resurssiopettaja</c:v>
                </c:pt>
              </c:strCache>
            </c:strRef>
          </c:cat>
          <c:val>
            <c:numRef>
              <c:f>Sheet1!$B$3420:$J$3420</c:f>
              <c:numCache>
                <c:formatCode>General</c:formatCode>
                <c:ptCount val="9"/>
                <c:pt idx="2">
                  <c:v>0.9</c:v>
                </c:pt>
                <c:pt idx="4">
                  <c:v>5.6</c:v>
                </c:pt>
                <c:pt idx="5">
                  <c:v>13</c:v>
                </c:pt>
                <c:pt idx="6">
                  <c:v>30.3</c:v>
                </c:pt>
                <c:pt idx="8">
                  <c:v>18.5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DF-4B72-9709-ACBBED61981E}"/>
            </c:ext>
          </c:extLst>
        </c:ser>
        <c:ser>
          <c:idx val="2"/>
          <c:order val="2"/>
          <c:tx>
            <c:strRef>
              <c:f>Sheet1!$A$3421</c:f>
              <c:strCache>
                <c:ptCount val="1"/>
                <c:pt idx="0">
                  <c:v>Kohtalaisesti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Sheet1!$B$3418:$J$3418</c:f>
              <c:strCache>
                <c:ptCount val="9"/>
                <c:pt idx="0">
                  <c:v>Laaja-alainen erityisopettaja</c:v>
                </c:pt>
                <c:pt idx="1">
                  <c:v>Koulukuraattori</c:v>
                </c:pt>
                <c:pt idx="2">
                  <c:v>Erityisluokanopettaja</c:v>
                </c:pt>
                <c:pt idx="3">
                  <c:v>Rehtori/virka-apulaisrehtori</c:v>
                </c:pt>
                <c:pt idx="4">
                  <c:v>Oppilaanohjaaja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Muu/resurssiopettaja</c:v>
                </c:pt>
              </c:strCache>
            </c:strRef>
          </c:cat>
          <c:val>
            <c:numRef>
              <c:f>Sheet1!$B$3421:$J$3421</c:f>
              <c:numCache>
                <c:formatCode>General</c:formatCode>
                <c:ptCount val="9"/>
                <c:pt idx="0">
                  <c:v>1.9</c:v>
                </c:pt>
                <c:pt idx="1">
                  <c:v>33.299999999999997</c:v>
                </c:pt>
                <c:pt idx="2">
                  <c:v>14.8</c:v>
                </c:pt>
                <c:pt idx="3">
                  <c:v>20</c:v>
                </c:pt>
                <c:pt idx="4">
                  <c:v>38.9</c:v>
                </c:pt>
                <c:pt idx="5">
                  <c:v>47.2</c:v>
                </c:pt>
                <c:pt idx="6">
                  <c:v>44.3</c:v>
                </c:pt>
                <c:pt idx="7">
                  <c:v>33.299999999999997</c:v>
                </c:pt>
                <c:pt idx="8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DF-4B72-9709-ACBBED61981E}"/>
            </c:ext>
          </c:extLst>
        </c:ser>
        <c:ser>
          <c:idx val="3"/>
          <c:order val="3"/>
          <c:tx>
            <c:strRef>
              <c:f>Sheet1!$A$3422</c:f>
              <c:strCache>
                <c:ptCount val="1"/>
                <c:pt idx="0">
                  <c:v>Hyvin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Sheet1!$B$3418:$J$3418</c:f>
              <c:strCache>
                <c:ptCount val="9"/>
                <c:pt idx="0">
                  <c:v>Laaja-alainen erityisopettaja</c:v>
                </c:pt>
                <c:pt idx="1">
                  <c:v>Koulukuraattori</c:v>
                </c:pt>
                <c:pt idx="2">
                  <c:v>Erityisluokanopettaja</c:v>
                </c:pt>
                <c:pt idx="3">
                  <c:v>Rehtori/virka-apulaisrehtori</c:v>
                </c:pt>
                <c:pt idx="4">
                  <c:v>Oppilaanohjaaja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Muu/resurssiopettaja</c:v>
                </c:pt>
              </c:strCache>
            </c:strRef>
          </c:cat>
          <c:val>
            <c:numRef>
              <c:f>Sheet1!$B$3422:$J$3422</c:f>
              <c:numCache>
                <c:formatCode>General</c:formatCode>
                <c:ptCount val="9"/>
                <c:pt idx="0">
                  <c:v>34.6</c:v>
                </c:pt>
                <c:pt idx="1">
                  <c:v>33.299999999999997</c:v>
                </c:pt>
                <c:pt idx="2">
                  <c:v>53</c:v>
                </c:pt>
                <c:pt idx="3">
                  <c:v>50</c:v>
                </c:pt>
                <c:pt idx="4">
                  <c:v>38.9</c:v>
                </c:pt>
                <c:pt idx="5">
                  <c:v>34.299999999999997</c:v>
                </c:pt>
                <c:pt idx="6">
                  <c:v>19.600000000000001</c:v>
                </c:pt>
                <c:pt idx="7">
                  <c:v>66.7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1DF-4B72-9709-ACBBED61981E}"/>
            </c:ext>
          </c:extLst>
        </c:ser>
        <c:ser>
          <c:idx val="4"/>
          <c:order val="4"/>
          <c:tx>
            <c:strRef>
              <c:f>Sheet1!$A$3423</c:f>
              <c:strCache>
                <c:ptCount val="1"/>
                <c:pt idx="0">
                  <c:v>Erittin hyvin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Sheet1!$B$3418:$J$3418</c:f>
              <c:strCache>
                <c:ptCount val="9"/>
                <c:pt idx="0">
                  <c:v>Laaja-alainen erityisopettaja</c:v>
                </c:pt>
                <c:pt idx="1">
                  <c:v>Koulukuraattori</c:v>
                </c:pt>
                <c:pt idx="2">
                  <c:v>Erityisluokanopettaja</c:v>
                </c:pt>
                <c:pt idx="3">
                  <c:v>Rehtori/virka-apulaisrehtori</c:v>
                </c:pt>
                <c:pt idx="4">
                  <c:v>Oppilaanohjaaja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Muu/resurssiopettaja</c:v>
                </c:pt>
              </c:strCache>
            </c:strRef>
          </c:cat>
          <c:val>
            <c:numRef>
              <c:f>Sheet1!$B$3423:$J$3423</c:f>
              <c:numCache>
                <c:formatCode>General</c:formatCode>
                <c:ptCount val="9"/>
                <c:pt idx="0">
                  <c:v>63.5</c:v>
                </c:pt>
                <c:pt idx="1">
                  <c:v>33.299999999999997</c:v>
                </c:pt>
                <c:pt idx="2">
                  <c:v>31.3</c:v>
                </c:pt>
                <c:pt idx="3">
                  <c:v>30</c:v>
                </c:pt>
                <c:pt idx="4">
                  <c:v>11.1</c:v>
                </c:pt>
                <c:pt idx="5">
                  <c:v>5.0999999999999996</c:v>
                </c:pt>
                <c:pt idx="6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1DF-4B72-9709-ACBBED619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2107608"/>
        <c:axId val="412108000"/>
      </c:barChart>
      <c:catAx>
        <c:axId val="412107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08000"/>
        <c:crosses val="autoZero"/>
        <c:auto val="1"/>
        <c:lblAlgn val="ctr"/>
        <c:lblOffset val="100"/>
        <c:noMultiLvlLbl val="0"/>
      </c:catAx>
      <c:valAx>
        <c:axId val="412108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07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Sheet1!$A$3482</c:f>
              <c:strCache>
                <c:ptCount val="1"/>
                <c:pt idx="0">
                  <c:v>Hyvin harvoin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Sheet1!$B$3481:$J$3481</c:f>
              <c:strCache>
                <c:ptCount val="9"/>
                <c:pt idx="0">
                  <c:v>Erityisluokanopettaja</c:v>
                </c:pt>
                <c:pt idx="1">
                  <c:v>Laaja-alainen erityisopettaja</c:v>
                </c:pt>
                <c:pt idx="2">
                  <c:v>Koulukuraattori</c:v>
                </c:pt>
                <c:pt idx="3">
                  <c:v>Rehtori/virka-apulaisrehtori</c:v>
                </c:pt>
                <c:pt idx="4">
                  <c:v>Oppilaanohjaaja</c:v>
                </c:pt>
                <c:pt idx="5">
                  <c:v>Muu/resurssiopettaja</c:v>
                </c:pt>
                <c:pt idx="6">
                  <c:v>Aineenopettaja</c:v>
                </c:pt>
                <c:pt idx="7">
                  <c:v>Luokanopettaja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Sheet1!$B$3482:$J$3482</c:f>
              <c:numCache>
                <c:formatCode>General</c:formatCode>
                <c:ptCount val="9"/>
                <c:pt idx="1">
                  <c:v>1</c:v>
                </c:pt>
                <c:pt idx="6">
                  <c:v>0.6</c:v>
                </c:pt>
                <c:pt idx="7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5C-49E8-A6CD-7F0A07857166}"/>
            </c:ext>
          </c:extLst>
        </c:ser>
        <c:ser>
          <c:idx val="1"/>
          <c:order val="1"/>
          <c:tx>
            <c:strRef>
              <c:f>Sheet1!$A$3483</c:f>
              <c:strCache>
                <c:ptCount val="1"/>
                <c:pt idx="0">
                  <c:v>Harvoin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Sheet1!$B$3481:$J$3481</c:f>
              <c:strCache>
                <c:ptCount val="9"/>
                <c:pt idx="0">
                  <c:v>Erityisluokanopettaja</c:v>
                </c:pt>
                <c:pt idx="1">
                  <c:v>Laaja-alainen erityisopettaja</c:v>
                </c:pt>
                <c:pt idx="2">
                  <c:v>Koulukuraattori</c:v>
                </c:pt>
                <c:pt idx="3">
                  <c:v>Rehtori/virka-apulaisrehtori</c:v>
                </c:pt>
                <c:pt idx="4">
                  <c:v>Oppilaanohjaaja</c:v>
                </c:pt>
                <c:pt idx="5">
                  <c:v>Muu/resurssiopettaja</c:v>
                </c:pt>
                <c:pt idx="6">
                  <c:v>Aineenopettaja</c:v>
                </c:pt>
                <c:pt idx="7">
                  <c:v>Luokanopettaja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Sheet1!$B$3483:$J$3483</c:f>
              <c:numCache>
                <c:formatCode>General</c:formatCode>
                <c:ptCount val="9"/>
                <c:pt idx="0">
                  <c:v>1.7</c:v>
                </c:pt>
                <c:pt idx="5">
                  <c:v>3.8</c:v>
                </c:pt>
                <c:pt idx="6">
                  <c:v>5.0999999999999996</c:v>
                </c:pt>
                <c:pt idx="7">
                  <c:v>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5C-49E8-A6CD-7F0A07857166}"/>
            </c:ext>
          </c:extLst>
        </c:ser>
        <c:ser>
          <c:idx val="2"/>
          <c:order val="2"/>
          <c:tx>
            <c:strRef>
              <c:f>Sheet1!$A$3484</c:f>
              <c:strCache>
                <c:ptCount val="1"/>
                <c:pt idx="0">
                  <c:v>Joskus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Sheet1!$B$3481:$J$3481</c:f>
              <c:strCache>
                <c:ptCount val="9"/>
                <c:pt idx="0">
                  <c:v>Erityisluokanopettaja</c:v>
                </c:pt>
                <c:pt idx="1">
                  <c:v>Laaja-alainen erityisopettaja</c:v>
                </c:pt>
                <c:pt idx="2">
                  <c:v>Koulukuraattori</c:v>
                </c:pt>
                <c:pt idx="3">
                  <c:v>Rehtori/virka-apulaisrehtori</c:v>
                </c:pt>
                <c:pt idx="4">
                  <c:v>Oppilaanohjaaja</c:v>
                </c:pt>
                <c:pt idx="5">
                  <c:v>Muu/resurssiopettaja</c:v>
                </c:pt>
                <c:pt idx="6">
                  <c:v>Aineenopettaja</c:v>
                </c:pt>
                <c:pt idx="7">
                  <c:v>Luokanopettaja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Sheet1!$B$3484:$J$3484</c:f>
              <c:numCache>
                <c:formatCode>General</c:formatCode>
                <c:ptCount val="9"/>
                <c:pt idx="0">
                  <c:v>5.0999999999999996</c:v>
                </c:pt>
                <c:pt idx="1">
                  <c:v>4.9000000000000004</c:v>
                </c:pt>
                <c:pt idx="3">
                  <c:v>5.3</c:v>
                </c:pt>
                <c:pt idx="4">
                  <c:v>22.2</c:v>
                </c:pt>
                <c:pt idx="5">
                  <c:v>19.2</c:v>
                </c:pt>
                <c:pt idx="6">
                  <c:v>45.8</c:v>
                </c:pt>
                <c:pt idx="7">
                  <c:v>40.9</c:v>
                </c:pt>
                <c:pt idx="8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35C-49E8-A6CD-7F0A07857166}"/>
            </c:ext>
          </c:extLst>
        </c:ser>
        <c:ser>
          <c:idx val="3"/>
          <c:order val="3"/>
          <c:tx>
            <c:strRef>
              <c:f>Sheet1!$A$3485</c:f>
              <c:strCache>
                <c:ptCount val="1"/>
                <c:pt idx="0">
                  <c:v>Usein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Sheet1!$B$3481:$J$3481</c:f>
              <c:strCache>
                <c:ptCount val="9"/>
                <c:pt idx="0">
                  <c:v>Erityisluokanopettaja</c:v>
                </c:pt>
                <c:pt idx="1">
                  <c:v>Laaja-alainen erityisopettaja</c:v>
                </c:pt>
                <c:pt idx="2">
                  <c:v>Koulukuraattori</c:v>
                </c:pt>
                <c:pt idx="3">
                  <c:v>Rehtori/virka-apulaisrehtori</c:v>
                </c:pt>
                <c:pt idx="4">
                  <c:v>Oppilaanohjaaja</c:v>
                </c:pt>
                <c:pt idx="5">
                  <c:v>Muu/resurssiopettaja</c:v>
                </c:pt>
                <c:pt idx="6">
                  <c:v>Aineenopettaja</c:v>
                </c:pt>
                <c:pt idx="7">
                  <c:v>Luokanopettaja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Sheet1!$B$3485:$J$3485</c:f>
              <c:numCache>
                <c:formatCode>General</c:formatCode>
                <c:ptCount val="9"/>
                <c:pt idx="0">
                  <c:v>53</c:v>
                </c:pt>
                <c:pt idx="1">
                  <c:v>56.3</c:v>
                </c:pt>
                <c:pt idx="2">
                  <c:v>66.7</c:v>
                </c:pt>
                <c:pt idx="3">
                  <c:v>63.2</c:v>
                </c:pt>
                <c:pt idx="4">
                  <c:v>50</c:v>
                </c:pt>
                <c:pt idx="5">
                  <c:v>57.7</c:v>
                </c:pt>
                <c:pt idx="6">
                  <c:v>41.6</c:v>
                </c:pt>
                <c:pt idx="7">
                  <c:v>50.2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35C-49E8-A6CD-7F0A07857166}"/>
            </c:ext>
          </c:extLst>
        </c:ser>
        <c:ser>
          <c:idx val="4"/>
          <c:order val="4"/>
          <c:tx>
            <c:strRef>
              <c:f>Sheet1!$A$3486</c:f>
              <c:strCache>
                <c:ptCount val="1"/>
                <c:pt idx="0">
                  <c:v>Hyvin usein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Sheet1!$B$3481:$J$3481</c:f>
              <c:strCache>
                <c:ptCount val="9"/>
                <c:pt idx="0">
                  <c:v>Erityisluokanopettaja</c:v>
                </c:pt>
                <c:pt idx="1">
                  <c:v>Laaja-alainen erityisopettaja</c:v>
                </c:pt>
                <c:pt idx="2">
                  <c:v>Koulukuraattori</c:v>
                </c:pt>
                <c:pt idx="3">
                  <c:v>Rehtori/virka-apulaisrehtori</c:v>
                </c:pt>
                <c:pt idx="4">
                  <c:v>Oppilaanohjaaja</c:v>
                </c:pt>
                <c:pt idx="5">
                  <c:v>Muu/resurssiopettaja</c:v>
                </c:pt>
                <c:pt idx="6">
                  <c:v>Aineenopettaja</c:v>
                </c:pt>
                <c:pt idx="7">
                  <c:v>Luokanopettaja</c:v>
                </c:pt>
                <c:pt idx="8">
                  <c:v>Koulupsykologi</c:v>
                </c:pt>
              </c:strCache>
            </c:strRef>
          </c:cat>
          <c:val>
            <c:numRef>
              <c:f>Sheet1!$B$3486:$J$3486</c:f>
              <c:numCache>
                <c:formatCode>General</c:formatCode>
                <c:ptCount val="9"/>
                <c:pt idx="0">
                  <c:v>40.200000000000003</c:v>
                </c:pt>
                <c:pt idx="1">
                  <c:v>37.9</c:v>
                </c:pt>
                <c:pt idx="2">
                  <c:v>33.299999999999997</c:v>
                </c:pt>
                <c:pt idx="3">
                  <c:v>31.6</c:v>
                </c:pt>
                <c:pt idx="4">
                  <c:v>27.8</c:v>
                </c:pt>
                <c:pt idx="5">
                  <c:v>19.2</c:v>
                </c:pt>
                <c:pt idx="6">
                  <c:v>7</c:v>
                </c:pt>
                <c:pt idx="7">
                  <c:v>4.9000000000000004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35C-49E8-A6CD-7F0A07857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2108392"/>
        <c:axId val="412108784"/>
      </c:barChart>
      <c:catAx>
        <c:axId val="412108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08784"/>
        <c:crosses val="autoZero"/>
        <c:auto val="1"/>
        <c:lblAlgn val="ctr"/>
        <c:lblOffset val="100"/>
        <c:noMultiLvlLbl val="0"/>
      </c:catAx>
      <c:valAx>
        <c:axId val="412108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08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Sheet1!$A$3509</c:f>
              <c:strCache>
                <c:ptCount val="1"/>
                <c:pt idx="0">
                  <c:v>Hyvin harvoin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Sheet1!$B$3508:$J$3508</c:f>
              <c:strCache>
                <c:ptCount val="9"/>
                <c:pt idx="0">
                  <c:v>Muu/resurssiopettaja</c:v>
                </c:pt>
                <c:pt idx="1">
                  <c:v>Oppilaanohjaaja</c:v>
                </c:pt>
                <c:pt idx="2">
                  <c:v>Rehtori/virka-apulaisrehtori</c:v>
                </c:pt>
                <c:pt idx="3">
                  <c:v>Luokanopettaja</c:v>
                </c:pt>
                <c:pt idx="4">
                  <c:v>Erityisluokanopettaja</c:v>
                </c:pt>
                <c:pt idx="5">
                  <c:v>Laaja-alainen erityisopettaja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Sheet1!$B$3509:$J$3509</c:f>
              <c:numCache>
                <c:formatCode>General</c:formatCode>
                <c:ptCount val="9"/>
                <c:pt idx="0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0B-4D5F-A4DF-BCBF46BFA2B7}"/>
            </c:ext>
          </c:extLst>
        </c:ser>
        <c:ser>
          <c:idx val="1"/>
          <c:order val="1"/>
          <c:tx>
            <c:strRef>
              <c:f>Sheet1!$A$3510</c:f>
              <c:strCache>
                <c:ptCount val="1"/>
                <c:pt idx="0">
                  <c:v>Harvoin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Sheet1!$B$3508:$J$3508</c:f>
              <c:strCache>
                <c:ptCount val="9"/>
                <c:pt idx="0">
                  <c:v>Muu/resurssiopettaja</c:v>
                </c:pt>
                <c:pt idx="1">
                  <c:v>Oppilaanohjaaja</c:v>
                </c:pt>
                <c:pt idx="2">
                  <c:v>Rehtori/virka-apulaisrehtori</c:v>
                </c:pt>
                <c:pt idx="3">
                  <c:v>Luokanopettaja</c:v>
                </c:pt>
                <c:pt idx="4">
                  <c:v>Erityisluokanopettaja</c:v>
                </c:pt>
                <c:pt idx="5">
                  <c:v>Laaja-alainen erityisopettaja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Sheet1!$B$3510:$J$3510</c:f>
              <c:numCache>
                <c:formatCode>General</c:formatCode>
                <c:ptCount val="9"/>
                <c:pt idx="3">
                  <c:v>1.8</c:v>
                </c:pt>
                <c:pt idx="4">
                  <c:v>0.9</c:v>
                </c:pt>
                <c:pt idx="5">
                  <c:v>1.9</c:v>
                </c:pt>
                <c:pt idx="6">
                  <c:v>5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90B-4D5F-A4DF-BCBF46BFA2B7}"/>
            </c:ext>
          </c:extLst>
        </c:ser>
        <c:ser>
          <c:idx val="2"/>
          <c:order val="2"/>
          <c:tx>
            <c:strRef>
              <c:f>Sheet1!$A$3511</c:f>
              <c:strCache>
                <c:ptCount val="1"/>
                <c:pt idx="0">
                  <c:v>Joskus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Sheet1!$B$3508:$J$3508</c:f>
              <c:strCache>
                <c:ptCount val="9"/>
                <c:pt idx="0">
                  <c:v>Muu/resurssiopettaja</c:v>
                </c:pt>
                <c:pt idx="1">
                  <c:v>Oppilaanohjaaja</c:v>
                </c:pt>
                <c:pt idx="2">
                  <c:v>Rehtori/virka-apulaisrehtori</c:v>
                </c:pt>
                <c:pt idx="3">
                  <c:v>Luokanopettaja</c:v>
                </c:pt>
                <c:pt idx="4">
                  <c:v>Erityisluokanopettaja</c:v>
                </c:pt>
                <c:pt idx="5">
                  <c:v>Laaja-alainen erityisopettaja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Sheet1!$B$3511:$J$3511</c:f>
              <c:numCache>
                <c:formatCode>General</c:formatCode>
                <c:ptCount val="9"/>
                <c:pt idx="0">
                  <c:v>40.700000000000003</c:v>
                </c:pt>
                <c:pt idx="1">
                  <c:v>33.299999999999997</c:v>
                </c:pt>
                <c:pt idx="2">
                  <c:v>20</c:v>
                </c:pt>
                <c:pt idx="3">
                  <c:v>28.4</c:v>
                </c:pt>
                <c:pt idx="4">
                  <c:v>29.9</c:v>
                </c:pt>
                <c:pt idx="5">
                  <c:v>36.5</c:v>
                </c:pt>
                <c:pt idx="6">
                  <c:v>50.8</c:v>
                </c:pt>
                <c:pt idx="7">
                  <c:v>100</c:v>
                </c:pt>
                <c:pt idx="8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90B-4D5F-A4DF-BCBF46BFA2B7}"/>
            </c:ext>
          </c:extLst>
        </c:ser>
        <c:ser>
          <c:idx val="3"/>
          <c:order val="3"/>
          <c:tx>
            <c:strRef>
              <c:f>Sheet1!$A$3512</c:f>
              <c:strCache>
                <c:ptCount val="1"/>
                <c:pt idx="0">
                  <c:v>Usein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Sheet1!$B$3508:$J$3508</c:f>
              <c:strCache>
                <c:ptCount val="9"/>
                <c:pt idx="0">
                  <c:v>Muu/resurssiopettaja</c:v>
                </c:pt>
                <c:pt idx="1">
                  <c:v>Oppilaanohjaaja</c:v>
                </c:pt>
                <c:pt idx="2">
                  <c:v>Rehtori/virka-apulaisrehtori</c:v>
                </c:pt>
                <c:pt idx="3">
                  <c:v>Luokanopettaja</c:v>
                </c:pt>
                <c:pt idx="4">
                  <c:v>Erityisluokanopettaja</c:v>
                </c:pt>
                <c:pt idx="5">
                  <c:v>Laaja-alainen erityisopettaja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Sheet1!$B$3512:$J$3512</c:f>
              <c:numCache>
                <c:formatCode>General</c:formatCode>
                <c:ptCount val="9"/>
                <c:pt idx="0">
                  <c:v>25.9</c:v>
                </c:pt>
                <c:pt idx="1">
                  <c:v>38.9</c:v>
                </c:pt>
                <c:pt idx="2">
                  <c:v>60</c:v>
                </c:pt>
                <c:pt idx="3">
                  <c:v>55</c:v>
                </c:pt>
                <c:pt idx="4">
                  <c:v>54.7</c:v>
                </c:pt>
                <c:pt idx="5">
                  <c:v>47.1</c:v>
                </c:pt>
                <c:pt idx="6">
                  <c:v>33.799999999999997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90B-4D5F-A4DF-BCBF46BFA2B7}"/>
            </c:ext>
          </c:extLst>
        </c:ser>
        <c:ser>
          <c:idx val="4"/>
          <c:order val="4"/>
          <c:tx>
            <c:strRef>
              <c:f>Sheet1!$A$3513</c:f>
              <c:strCache>
                <c:ptCount val="1"/>
                <c:pt idx="0">
                  <c:v>Hyvin usein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Sheet1!$B$3508:$J$3508</c:f>
              <c:strCache>
                <c:ptCount val="9"/>
                <c:pt idx="0">
                  <c:v>Muu/resurssiopettaja</c:v>
                </c:pt>
                <c:pt idx="1">
                  <c:v>Oppilaanohjaaja</c:v>
                </c:pt>
                <c:pt idx="2">
                  <c:v>Rehtori/virka-apulaisrehtori</c:v>
                </c:pt>
                <c:pt idx="3">
                  <c:v>Luokanopettaja</c:v>
                </c:pt>
                <c:pt idx="4">
                  <c:v>Erityisluokanopettaja</c:v>
                </c:pt>
                <c:pt idx="5">
                  <c:v>Laaja-alainen erityisopettaja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Sheet1!$B$3513:$J$3513</c:f>
              <c:numCache>
                <c:formatCode>General</c:formatCode>
                <c:ptCount val="9"/>
                <c:pt idx="0">
                  <c:v>29.6</c:v>
                </c:pt>
                <c:pt idx="1">
                  <c:v>27.8</c:v>
                </c:pt>
                <c:pt idx="2">
                  <c:v>20</c:v>
                </c:pt>
                <c:pt idx="3">
                  <c:v>14.8</c:v>
                </c:pt>
                <c:pt idx="4">
                  <c:v>14.5</c:v>
                </c:pt>
                <c:pt idx="5">
                  <c:v>14.4</c:v>
                </c:pt>
                <c:pt idx="6">
                  <c:v>10.3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90B-4D5F-A4DF-BCBF46BFA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2109568"/>
        <c:axId val="412109960"/>
      </c:barChart>
      <c:catAx>
        <c:axId val="412109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09960"/>
        <c:crosses val="autoZero"/>
        <c:auto val="1"/>
        <c:lblAlgn val="ctr"/>
        <c:lblOffset val="100"/>
        <c:noMultiLvlLbl val="0"/>
      </c:catAx>
      <c:valAx>
        <c:axId val="412109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0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Sheet1!$A$3527</c:f>
              <c:strCache>
                <c:ptCount val="1"/>
                <c:pt idx="0">
                  <c:v>Hyvin harvoin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Sheet1!$B$3526:$J$3526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Muu/resurssiopettaja</c:v>
                </c:pt>
                <c:pt idx="4">
                  <c:v>Luokanopettaja</c:v>
                </c:pt>
                <c:pt idx="5">
                  <c:v>Erityisluokanopettaja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Sheet1!$B$3527:$J$3527</c:f>
              <c:numCache>
                <c:formatCode>General</c:formatCode>
                <c:ptCount val="9"/>
                <c:pt idx="3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66-4B7D-8880-82AF3DE38B39}"/>
            </c:ext>
          </c:extLst>
        </c:ser>
        <c:ser>
          <c:idx val="1"/>
          <c:order val="1"/>
          <c:tx>
            <c:strRef>
              <c:f>Sheet1!$A$3528</c:f>
              <c:strCache>
                <c:ptCount val="1"/>
                <c:pt idx="0">
                  <c:v>Harvoin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Sheet1!$B$3526:$J$3526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Muu/resurssiopettaja</c:v>
                </c:pt>
                <c:pt idx="4">
                  <c:v>Luokanopettaja</c:v>
                </c:pt>
                <c:pt idx="5">
                  <c:v>Erityisluokanopettaja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Sheet1!$B$3528:$J$3528</c:f>
              <c:numCache>
                <c:formatCode>General</c:formatCode>
                <c:ptCount val="9"/>
                <c:pt idx="2">
                  <c:v>2.9</c:v>
                </c:pt>
                <c:pt idx="4">
                  <c:v>0.4</c:v>
                </c:pt>
                <c:pt idx="5">
                  <c:v>2.6</c:v>
                </c:pt>
                <c:pt idx="6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66-4B7D-8880-82AF3DE38B39}"/>
            </c:ext>
          </c:extLst>
        </c:ser>
        <c:ser>
          <c:idx val="2"/>
          <c:order val="2"/>
          <c:tx>
            <c:strRef>
              <c:f>Sheet1!$A$3529</c:f>
              <c:strCache>
                <c:ptCount val="1"/>
                <c:pt idx="0">
                  <c:v>Joskus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Sheet1!$B$3526:$J$3526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Muu/resurssiopettaja</c:v>
                </c:pt>
                <c:pt idx="4">
                  <c:v>Luokanopettaja</c:v>
                </c:pt>
                <c:pt idx="5">
                  <c:v>Erityisluokanopettaja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Sheet1!$B$3529:$J$3529</c:f>
              <c:numCache>
                <c:formatCode>General</c:formatCode>
                <c:ptCount val="9"/>
                <c:pt idx="1">
                  <c:v>11.1</c:v>
                </c:pt>
                <c:pt idx="2">
                  <c:v>8.6999999999999993</c:v>
                </c:pt>
                <c:pt idx="3">
                  <c:v>7.4</c:v>
                </c:pt>
                <c:pt idx="4">
                  <c:v>14.8</c:v>
                </c:pt>
                <c:pt idx="5">
                  <c:v>12.8</c:v>
                </c:pt>
                <c:pt idx="6">
                  <c:v>18.7</c:v>
                </c:pt>
                <c:pt idx="7">
                  <c:v>33.299999999999997</c:v>
                </c:pt>
                <c:pt idx="8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66-4B7D-8880-82AF3DE38B39}"/>
            </c:ext>
          </c:extLst>
        </c:ser>
        <c:ser>
          <c:idx val="3"/>
          <c:order val="3"/>
          <c:tx>
            <c:strRef>
              <c:f>Sheet1!$A$3530</c:f>
              <c:strCache>
                <c:ptCount val="1"/>
                <c:pt idx="0">
                  <c:v>Usein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Sheet1!$B$3526:$J$3526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Muu/resurssiopettaja</c:v>
                </c:pt>
                <c:pt idx="4">
                  <c:v>Luokanopettaja</c:v>
                </c:pt>
                <c:pt idx="5">
                  <c:v>Erityisluokanopettaja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Sheet1!$B$3530:$J$3530</c:f>
              <c:numCache>
                <c:formatCode>General</c:formatCode>
                <c:ptCount val="9"/>
                <c:pt idx="0">
                  <c:v>35</c:v>
                </c:pt>
                <c:pt idx="1">
                  <c:v>55.6</c:v>
                </c:pt>
                <c:pt idx="2">
                  <c:v>57.7</c:v>
                </c:pt>
                <c:pt idx="3">
                  <c:v>59.3</c:v>
                </c:pt>
                <c:pt idx="4">
                  <c:v>63</c:v>
                </c:pt>
                <c:pt idx="5">
                  <c:v>66.7</c:v>
                </c:pt>
                <c:pt idx="6">
                  <c:v>63.1</c:v>
                </c:pt>
                <c:pt idx="7">
                  <c:v>66.7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C66-4B7D-8880-82AF3DE38B39}"/>
            </c:ext>
          </c:extLst>
        </c:ser>
        <c:ser>
          <c:idx val="4"/>
          <c:order val="4"/>
          <c:tx>
            <c:strRef>
              <c:f>Sheet1!$A$3531</c:f>
              <c:strCache>
                <c:ptCount val="1"/>
                <c:pt idx="0">
                  <c:v>Hyvin usein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Sheet1!$B$3526:$J$3526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Muu/resurssiopettaja</c:v>
                </c:pt>
                <c:pt idx="4">
                  <c:v>Luokanopettaja</c:v>
                </c:pt>
                <c:pt idx="5">
                  <c:v>Erityisluokanopettaja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Sheet1!$B$3531:$J$3531</c:f>
              <c:numCache>
                <c:formatCode>General</c:formatCode>
                <c:ptCount val="9"/>
                <c:pt idx="0">
                  <c:v>65</c:v>
                </c:pt>
                <c:pt idx="1">
                  <c:v>33.299999999999997</c:v>
                </c:pt>
                <c:pt idx="2">
                  <c:v>30.8</c:v>
                </c:pt>
                <c:pt idx="3">
                  <c:v>29.6</c:v>
                </c:pt>
                <c:pt idx="4">
                  <c:v>21.9</c:v>
                </c:pt>
                <c:pt idx="5">
                  <c:v>17.899999999999999</c:v>
                </c:pt>
                <c:pt idx="6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C66-4B7D-8880-82AF3DE38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378928"/>
        <c:axId val="411379320"/>
      </c:barChart>
      <c:catAx>
        <c:axId val="411378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79320"/>
        <c:crosses val="autoZero"/>
        <c:auto val="1"/>
        <c:lblAlgn val="ctr"/>
        <c:lblOffset val="100"/>
        <c:noMultiLvlLbl val="0"/>
      </c:catAx>
      <c:valAx>
        <c:axId val="411379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7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Sheet1!$A$3536</c:f>
              <c:strCache>
                <c:ptCount val="1"/>
                <c:pt idx="0">
                  <c:v>Hyvin harvoin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Sheet1!$B$3535:$E$3535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Luokanopettaja</c:v>
                </c:pt>
              </c:strCache>
            </c:strRef>
          </c:cat>
          <c:val>
            <c:numRef>
              <c:f>Sheet1!$B$3536:$E$3536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D0-446A-ABDC-ECE9208E62F2}"/>
            </c:ext>
          </c:extLst>
        </c:ser>
        <c:ser>
          <c:idx val="1"/>
          <c:order val="1"/>
          <c:tx>
            <c:strRef>
              <c:f>Sheet1!$A$3537</c:f>
              <c:strCache>
                <c:ptCount val="1"/>
                <c:pt idx="0">
                  <c:v>Harvoin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Sheet1!$B$3535:$E$3535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Luokanopettaja</c:v>
                </c:pt>
              </c:strCache>
            </c:strRef>
          </c:cat>
          <c:val>
            <c:numRef>
              <c:f>Sheet1!$B$3537:$E$3537</c:f>
              <c:numCache>
                <c:formatCode>General</c:formatCode>
                <c:ptCount val="4"/>
                <c:pt idx="0">
                  <c:v>1</c:v>
                </c:pt>
                <c:pt idx="1">
                  <c:v>0.8</c:v>
                </c:pt>
                <c:pt idx="2">
                  <c:v>2.6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D0-446A-ABDC-ECE9208E62F2}"/>
            </c:ext>
          </c:extLst>
        </c:ser>
        <c:ser>
          <c:idx val="2"/>
          <c:order val="2"/>
          <c:tx>
            <c:strRef>
              <c:f>Sheet1!$A$3538</c:f>
              <c:strCache>
                <c:ptCount val="1"/>
                <c:pt idx="0">
                  <c:v>Joskus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Sheet1!$B$3535:$E$3535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Luokanopettaja</c:v>
                </c:pt>
              </c:strCache>
            </c:strRef>
          </c:cat>
          <c:val>
            <c:numRef>
              <c:f>Sheet1!$B$3538:$E$3538</c:f>
              <c:numCache>
                <c:formatCode>General</c:formatCode>
                <c:ptCount val="4"/>
                <c:pt idx="0">
                  <c:v>7.7</c:v>
                </c:pt>
                <c:pt idx="1">
                  <c:v>13.2</c:v>
                </c:pt>
                <c:pt idx="2">
                  <c:v>19.7</c:v>
                </c:pt>
                <c:pt idx="3">
                  <c:v>14.6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4D0-446A-ABDC-ECE9208E62F2}"/>
            </c:ext>
          </c:extLst>
        </c:ser>
        <c:ser>
          <c:idx val="3"/>
          <c:order val="3"/>
          <c:tx>
            <c:strRef>
              <c:f>Sheet1!$A$3539</c:f>
              <c:strCache>
                <c:ptCount val="1"/>
                <c:pt idx="0">
                  <c:v>Usein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Sheet1!$B$3535:$E$3535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Luokanopettaja</c:v>
                </c:pt>
              </c:strCache>
            </c:strRef>
          </c:cat>
          <c:val>
            <c:numRef>
              <c:f>Sheet1!$B$3539:$E$3539</c:f>
              <c:numCache>
                <c:formatCode>General</c:formatCode>
                <c:ptCount val="4"/>
                <c:pt idx="0">
                  <c:v>69.2</c:v>
                </c:pt>
                <c:pt idx="1">
                  <c:v>70.5</c:v>
                </c:pt>
                <c:pt idx="2">
                  <c:v>63.2</c:v>
                </c:pt>
                <c:pt idx="3">
                  <c:v>70.7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4D0-446A-ABDC-ECE9208E62F2}"/>
            </c:ext>
          </c:extLst>
        </c:ser>
        <c:ser>
          <c:idx val="4"/>
          <c:order val="4"/>
          <c:tx>
            <c:strRef>
              <c:f>Sheet1!$A$3540</c:f>
              <c:strCache>
                <c:ptCount val="1"/>
                <c:pt idx="0">
                  <c:v>Hyvin usein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Sheet1!$B$3535:$E$3535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Luokanopettaja</c:v>
                </c:pt>
              </c:strCache>
            </c:strRef>
          </c:cat>
          <c:val>
            <c:numRef>
              <c:f>Sheet1!$B$3540:$E$3540</c:f>
              <c:numCache>
                <c:formatCode>General</c:formatCode>
                <c:ptCount val="4"/>
                <c:pt idx="0">
                  <c:v>22.1</c:v>
                </c:pt>
                <c:pt idx="1">
                  <c:v>15.4</c:v>
                </c:pt>
                <c:pt idx="2">
                  <c:v>14.5</c:v>
                </c:pt>
                <c:pt idx="3">
                  <c:v>13.4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D0-446A-ABDC-ECE9208E6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380888"/>
        <c:axId val="411381280"/>
      </c:barChart>
      <c:catAx>
        <c:axId val="411380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81280"/>
        <c:crosses val="autoZero"/>
        <c:auto val="1"/>
        <c:lblAlgn val="ctr"/>
        <c:lblOffset val="100"/>
        <c:noMultiLvlLbl val="0"/>
      </c:catAx>
      <c:valAx>
        <c:axId val="411381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80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Sheet1!$A$3572</c:f>
              <c:strCache>
                <c:ptCount val="1"/>
                <c:pt idx="0">
                  <c:v>Hyvin harvoin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Sheet1!$B$3571:$E$3571</c:f>
              <c:strCache>
                <c:ptCount val="4"/>
                <c:pt idx="0">
                  <c:v>Laaja-alainen erityisopettaja</c:v>
                </c:pt>
                <c:pt idx="1">
                  <c:v>Erityisluokanopettaja</c:v>
                </c:pt>
                <c:pt idx="2">
                  <c:v>Aineenopettaja</c:v>
                </c:pt>
                <c:pt idx="3">
                  <c:v>Luokanopettaja</c:v>
                </c:pt>
              </c:strCache>
            </c:strRef>
          </c:cat>
          <c:val>
            <c:numRef>
              <c:f>Sheet1!$B$3572:$E$3572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FF-43B3-A98D-86DF52DFD44D}"/>
            </c:ext>
          </c:extLst>
        </c:ser>
        <c:ser>
          <c:idx val="1"/>
          <c:order val="1"/>
          <c:tx>
            <c:strRef>
              <c:f>Sheet1!$A$3573</c:f>
              <c:strCache>
                <c:ptCount val="1"/>
                <c:pt idx="0">
                  <c:v>Harvoin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Sheet1!$B$3571:$E$3571</c:f>
              <c:strCache>
                <c:ptCount val="4"/>
                <c:pt idx="0">
                  <c:v>Laaja-alainen erityisopettaja</c:v>
                </c:pt>
                <c:pt idx="1">
                  <c:v>Erityisluokanopettaja</c:v>
                </c:pt>
                <c:pt idx="2">
                  <c:v>Aineenopettaja</c:v>
                </c:pt>
                <c:pt idx="3">
                  <c:v>Luokanopettaja</c:v>
                </c:pt>
              </c:strCache>
            </c:strRef>
          </c:cat>
          <c:val>
            <c:numRef>
              <c:f>Sheet1!$B$3573:$E$3573</c:f>
              <c:numCache>
                <c:formatCode>General</c:formatCode>
                <c:ptCount val="4"/>
                <c:pt idx="2">
                  <c:v>1.7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FF-43B3-A98D-86DF52DFD44D}"/>
            </c:ext>
          </c:extLst>
        </c:ser>
        <c:ser>
          <c:idx val="2"/>
          <c:order val="2"/>
          <c:tx>
            <c:strRef>
              <c:f>Sheet1!$A$3574</c:f>
              <c:strCache>
                <c:ptCount val="1"/>
                <c:pt idx="0">
                  <c:v>Joskus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Sheet1!$B$3571:$E$3571</c:f>
              <c:strCache>
                <c:ptCount val="4"/>
                <c:pt idx="0">
                  <c:v>Laaja-alainen erityisopettaja</c:v>
                </c:pt>
                <c:pt idx="1">
                  <c:v>Erityisluokanopettaja</c:v>
                </c:pt>
                <c:pt idx="2">
                  <c:v>Aineenopettaja</c:v>
                </c:pt>
                <c:pt idx="3">
                  <c:v>Luokanopettaja</c:v>
                </c:pt>
              </c:strCache>
            </c:strRef>
          </c:cat>
          <c:val>
            <c:numRef>
              <c:f>Sheet1!$B$3574:$E$3574</c:f>
              <c:numCache>
                <c:formatCode>General</c:formatCode>
                <c:ptCount val="4"/>
                <c:pt idx="0">
                  <c:v>4.8</c:v>
                </c:pt>
                <c:pt idx="1">
                  <c:v>6</c:v>
                </c:pt>
                <c:pt idx="2">
                  <c:v>29.1</c:v>
                </c:pt>
                <c:pt idx="3">
                  <c:v>23.3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FF-43B3-A98D-86DF52DFD44D}"/>
            </c:ext>
          </c:extLst>
        </c:ser>
        <c:ser>
          <c:idx val="3"/>
          <c:order val="3"/>
          <c:tx>
            <c:strRef>
              <c:f>Sheet1!$A$3575</c:f>
              <c:strCache>
                <c:ptCount val="1"/>
                <c:pt idx="0">
                  <c:v>Usein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Sheet1!$B$3571:$E$3571</c:f>
              <c:strCache>
                <c:ptCount val="4"/>
                <c:pt idx="0">
                  <c:v>Laaja-alainen erityisopettaja</c:v>
                </c:pt>
                <c:pt idx="1">
                  <c:v>Erityisluokanopettaja</c:v>
                </c:pt>
                <c:pt idx="2">
                  <c:v>Aineenopettaja</c:v>
                </c:pt>
                <c:pt idx="3">
                  <c:v>Luokanopettaja</c:v>
                </c:pt>
              </c:strCache>
            </c:strRef>
          </c:cat>
          <c:val>
            <c:numRef>
              <c:f>Sheet1!$B$3575:$E$3575</c:f>
              <c:numCache>
                <c:formatCode>General</c:formatCode>
                <c:ptCount val="4"/>
                <c:pt idx="0">
                  <c:v>68.3</c:v>
                </c:pt>
                <c:pt idx="1">
                  <c:v>75.2</c:v>
                </c:pt>
                <c:pt idx="2">
                  <c:v>62.5</c:v>
                </c:pt>
                <c:pt idx="3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FF-43B3-A98D-86DF52DFD44D}"/>
            </c:ext>
          </c:extLst>
        </c:ser>
        <c:ser>
          <c:idx val="4"/>
          <c:order val="4"/>
          <c:tx>
            <c:strRef>
              <c:f>Sheet1!$A$3576</c:f>
              <c:strCache>
                <c:ptCount val="1"/>
                <c:pt idx="0">
                  <c:v>Hyvin usein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Sheet1!$B$3571:$E$3571</c:f>
              <c:strCache>
                <c:ptCount val="4"/>
                <c:pt idx="0">
                  <c:v>Laaja-alainen erityisopettaja</c:v>
                </c:pt>
                <c:pt idx="1">
                  <c:v>Erityisluokanopettaja</c:v>
                </c:pt>
                <c:pt idx="2">
                  <c:v>Aineenopettaja</c:v>
                </c:pt>
                <c:pt idx="3">
                  <c:v>Luokanopettaja</c:v>
                </c:pt>
              </c:strCache>
            </c:strRef>
          </c:cat>
          <c:val>
            <c:numRef>
              <c:f>Sheet1!$B$3576:$E$3576</c:f>
              <c:numCache>
                <c:formatCode>General</c:formatCode>
                <c:ptCount val="4"/>
                <c:pt idx="0">
                  <c:v>26.9</c:v>
                </c:pt>
                <c:pt idx="1">
                  <c:v>18.8</c:v>
                </c:pt>
                <c:pt idx="2">
                  <c:v>6.7</c:v>
                </c:pt>
                <c:pt idx="3">
                  <c:v>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BFF-43B3-A98D-86DF52DFD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2708416"/>
        <c:axId val="402707632"/>
      </c:barChart>
      <c:catAx>
        <c:axId val="402708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707632"/>
        <c:crosses val="autoZero"/>
        <c:auto val="1"/>
        <c:lblAlgn val="ctr"/>
        <c:lblOffset val="100"/>
        <c:noMultiLvlLbl val="0"/>
      </c:catAx>
      <c:valAx>
        <c:axId val="402707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708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Sheet1!$A$3581</c:f>
              <c:strCache>
                <c:ptCount val="1"/>
                <c:pt idx="0">
                  <c:v>Hyvin harvoin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Sheet1!$B$3580:$E$3580</c:f>
              <c:strCache>
                <c:ptCount val="4"/>
                <c:pt idx="0">
                  <c:v>Luokanopettaja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Sheet1!$B$3581:$E$3581</c:f>
              <c:numCache>
                <c:formatCode>General</c:formatCode>
                <c:ptCount val="4"/>
                <c:pt idx="0">
                  <c:v>1.2</c:v>
                </c:pt>
                <c:pt idx="1">
                  <c:v>0.8</c:v>
                </c:pt>
                <c:pt idx="2">
                  <c:v>11.3</c:v>
                </c:pt>
                <c:pt idx="3">
                  <c:v>9.8000000000000007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E6-4B40-BADC-A70E073BA8C1}"/>
            </c:ext>
          </c:extLst>
        </c:ser>
        <c:ser>
          <c:idx val="1"/>
          <c:order val="1"/>
          <c:tx>
            <c:strRef>
              <c:f>Sheet1!$A$3582</c:f>
              <c:strCache>
                <c:ptCount val="1"/>
                <c:pt idx="0">
                  <c:v>Harvoin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Sheet1!$B$3580:$E$3580</c:f>
              <c:strCache>
                <c:ptCount val="4"/>
                <c:pt idx="0">
                  <c:v>Luokanopettaja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Sheet1!$B$3582:$E$3582</c:f>
              <c:numCache>
                <c:formatCode>General</c:formatCode>
                <c:ptCount val="4"/>
                <c:pt idx="0">
                  <c:v>4.3</c:v>
                </c:pt>
                <c:pt idx="1">
                  <c:v>6.7</c:v>
                </c:pt>
                <c:pt idx="2">
                  <c:v>12.2</c:v>
                </c:pt>
                <c:pt idx="3">
                  <c:v>29.4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E6-4B40-BADC-A70E073BA8C1}"/>
            </c:ext>
          </c:extLst>
        </c:ser>
        <c:ser>
          <c:idx val="2"/>
          <c:order val="2"/>
          <c:tx>
            <c:strRef>
              <c:f>Sheet1!$A$3583</c:f>
              <c:strCache>
                <c:ptCount val="1"/>
                <c:pt idx="0">
                  <c:v>Joskus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Sheet1!$B$3580:$E$3580</c:f>
              <c:strCache>
                <c:ptCount val="4"/>
                <c:pt idx="0">
                  <c:v>Luokanopettaja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Sheet1!$B$3583:$E$3583</c:f>
              <c:numCache>
                <c:formatCode>General</c:formatCode>
                <c:ptCount val="4"/>
                <c:pt idx="0">
                  <c:v>31.2</c:v>
                </c:pt>
                <c:pt idx="1">
                  <c:v>29.2</c:v>
                </c:pt>
                <c:pt idx="2">
                  <c:v>33.9</c:v>
                </c:pt>
                <c:pt idx="3">
                  <c:v>37.299999999999997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E6-4B40-BADC-A70E073BA8C1}"/>
            </c:ext>
          </c:extLst>
        </c:ser>
        <c:ser>
          <c:idx val="3"/>
          <c:order val="3"/>
          <c:tx>
            <c:strRef>
              <c:f>Sheet1!$A$3584</c:f>
              <c:strCache>
                <c:ptCount val="1"/>
                <c:pt idx="0">
                  <c:v>Usein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Sheet1!$B$3580:$E$3580</c:f>
              <c:strCache>
                <c:ptCount val="4"/>
                <c:pt idx="0">
                  <c:v>Luokanopettaja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Sheet1!$B$3584:$E$3584</c:f>
              <c:numCache>
                <c:formatCode>General</c:formatCode>
                <c:ptCount val="4"/>
                <c:pt idx="0">
                  <c:v>35.700000000000003</c:v>
                </c:pt>
                <c:pt idx="1">
                  <c:v>41.9</c:v>
                </c:pt>
                <c:pt idx="2">
                  <c:v>27</c:v>
                </c:pt>
                <c:pt idx="3">
                  <c:v>11.8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E6-4B40-BADC-A70E073BA8C1}"/>
            </c:ext>
          </c:extLst>
        </c:ser>
        <c:ser>
          <c:idx val="4"/>
          <c:order val="4"/>
          <c:tx>
            <c:strRef>
              <c:f>Sheet1!$A$3585</c:f>
              <c:strCache>
                <c:ptCount val="1"/>
                <c:pt idx="0">
                  <c:v>Hyvin usein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Sheet1!$B$3580:$E$3580</c:f>
              <c:strCache>
                <c:ptCount val="4"/>
                <c:pt idx="0">
                  <c:v>Luokanopettaja</c:v>
                </c:pt>
                <c:pt idx="1">
                  <c:v>Aineenopettaja</c:v>
                </c:pt>
                <c:pt idx="2">
                  <c:v>Erityisluokanopettaja</c:v>
                </c:pt>
                <c:pt idx="3">
                  <c:v>Laaja-alainen erityisopettaja</c:v>
                </c:pt>
              </c:strCache>
            </c:strRef>
          </c:cat>
          <c:val>
            <c:numRef>
              <c:f>Sheet1!$B$3585:$E$3585</c:f>
              <c:numCache>
                <c:formatCode>General</c:formatCode>
                <c:ptCount val="4"/>
                <c:pt idx="0">
                  <c:v>27.6</c:v>
                </c:pt>
                <c:pt idx="1">
                  <c:v>21.3</c:v>
                </c:pt>
                <c:pt idx="2">
                  <c:v>15.7</c:v>
                </c:pt>
                <c:pt idx="3">
                  <c:v>11.8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4E6-4B40-BADC-A70E073BA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2975512"/>
        <c:axId val="412975904"/>
      </c:barChart>
      <c:catAx>
        <c:axId val="412975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975904"/>
        <c:crosses val="autoZero"/>
        <c:auto val="1"/>
        <c:lblAlgn val="ctr"/>
        <c:lblOffset val="100"/>
        <c:noMultiLvlLbl val="0"/>
      </c:catAx>
      <c:valAx>
        <c:axId val="412975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975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Sheet1!$A$3610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Sheet1!$B$3609:$J$3609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Muu/resurssiopettaja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Sheet1!$B$3610:$J$3610</c:f>
              <c:numCache>
                <c:formatCode>General</c:formatCode>
                <c:ptCount val="9"/>
                <c:pt idx="4">
                  <c:v>3.4</c:v>
                </c:pt>
                <c:pt idx="6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F2-4026-95C2-CF6D074AE5A5}"/>
            </c:ext>
          </c:extLst>
        </c:ser>
        <c:ser>
          <c:idx val="1"/>
          <c:order val="1"/>
          <c:tx>
            <c:strRef>
              <c:f>Sheet1!$A$3611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Sheet1!$B$3609:$J$3609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Muu/resurssiopettaja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Sheet1!$B$3611:$J$3611</c:f>
              <c:numCache>
                <c:formatCode>General</c:formatCode>
                <c:ptCount val="9"/>
                <c:pt idx="1">
                  <c:v>5.6</c:v>
                </c:pt>
                <c:pt idx="2">
                  <c:v>5.9</c:v>
                </c:pt>
                <c:pt idx="3">
                  <c:v>7.7</c:v>
                </c:pt>
                <c:pt idx="4">
                  <c:v>4.3</c:v>
                </c:pt>
                <c:pt idx="5">
                  <c:v>6.3</c:v>
                </c:pt>
                <c:pt idx="6">
                  <c:v>10.8</c:v>
                </c:pt>
                <c:pt idx="7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F2-4026-95C2-CF6D074AE5A5}"/>
            </c:ext>
          </c:extLst>
        </c:ser>
        <c:ser>
          <c:idx val="2"/>
          <c:order val="2"/>
          <c:tx>
            <c:strRef>
              <c:f>Sheet1!$A$3612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Sheet1!$B$3609:$J$3609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Muu/resurssiopettaja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Sheet1!$B$3612:$J$3612</c:f>
              <c:numCache>
                <c:formatCode>General</c:formatCode>
                <c:ptCount val="9"/>
                <c:pt idx="0">
                  <c:v>15</c:v>
                </c:pt>
                <c:pt idx="1">
                  <c:v>11.1</c:v>
                </c:pt>
                <c:pt idx="2">
                  <c:v>16.8</c:v>
                </c:pt>
                <c:pt idx="3">
                  <c:v>34.6</c:v>
                </c:pt>
                <c:pt idx="4">
                  <c:v>28.2</c:v>
                </c:pt>
                <c:pt idx="5">
                  <c:v>30.9</c:v>
                </c:pt>
                <c:pt idx="6">
                  <c:v>39</c:v>
                </c:pt>
                <c:pt idx="7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0F2-4026-95C2-CF6D074AE5A5}"/>
            </c:ext>
          </c:extLst>
        </c:ser>
        <c:ser>
          <c:idx val="3"/>
          <c:order val="3"/>
          <c:tx>
            <c:strRef>
              <c:f>Sheet1!$A$3613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Sheet1!$B$3609:$J$3609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Muu/resurssiopettaja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Sheet1!$B$3613:$J$3613</c:f>
              <c:numCache>
                <c:formatCode>General</c:formatCode>
                <c:ptCount val="9"/>
                <c:pt idx="0">
                  <c:v>40</c:v>
                </c:pt>
                <c:pt idx="1">
                  <c:v>38.9</c:v>
                </c:pt>
                <c:pt idx="2">
                  <c:v>42.6</c:v>
                </c:pt>
                <c:pt idx="3">
                  <c:v>19.2</c:v>
                </c:pt>
                <c:pt idx="4">
                  <c:v>41</c:v>
                </c:pt>
                <c:pt idx="5">
                  <c:v>34.6</c:v>
                </c:pt>
                <c:pt idx="6">
                  <c:v>27.1</c:v>
                </c:pt>
                <c:pt idx="8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0F2-4026-95C2-CF6D074AE5A5}"/>
            </c:ext>
          </c:extLst>
        </c:ser>
        <c:ser>
          <c:idx val="4"/>
          <c:order val="4"/>
          <c:tx>
            <c:strRef>
              <c:f>Sheet1!$A$3614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Sheet1!$B$3609:$J$3609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Muu/resurssiopettaja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Sheet1!$B$3614:$J$3614</c:f>
              <c:numCache>
                <c:formatCode>General</c:formatCode>
                <c:ptCount val="9"/>
                <c:pt idx="0">
                  <c:v>45</c:v>
                </c:pt>
                <c:pt idx="1">
                  <c:v>44.4</c:v>
                </c:pt>
                <c:pt idx="2">
                  <c:v>32.700000000000003</c:v>
                </c:pt>
                <c:pt idx="3">
                  <c:v>26.9</c:v>
                </c:pt>
                <c:pt idx="4">
                  <c:v>21.4</c:v>
                </c:pt>
                <c:pt idx="5">
                  <c:v>18.899999999999999</c:v>
                </c:pt>
                <c:pt idx="6">
                  <c:v>12.3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0F2-4026-95C2-CF6D074AE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282472"/>
        <c:axId val="411282864"/>
      </c:barChart>
      <c:catAx>
        <c:axId val="411282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2864"/>
        <c:crosses val="autoZero"/>
        <c:auto val="1"/>
        <c:lblAlgn val="ctr"/>
        <c:lblOffset val="100"/>
        <c:noMultiLvlLbl val="0"/>
      </c:catAx>
      <c:valAx>
        <c:axId val="411282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2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Sheet1!$A$3590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Sheet1!$B$3589:$J$3589</c:f>
              <c:strCache>
                <c:ptCount val="9"/>
                <c:pt idx="0">
                  <c:v>Rehtori/virka-apulaisrehtori</c:v>
                </c:pt>
                <c:pt idx="1">
                  <c:v>Muu/resurssiopettaja</c:v>
                </c:pt>
                <c:pt idx="2">
                  <c:v>Laaja-alainen erityisopettaja</c:v>
                </c:pt>
                <c:pt idx="3">
                  <c:v>Oppilaanohjaaja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Sheet1!$B$3590:$J$3590</c:f>
              <c:numCache>
                <c:formatCode>General</c:formatCode>
                <c:ptCount val="9"/>
                <c:pt idx="4">
                  <c:v>1.7</c:v>
                </c:pt>
                <c:pt idx="5">
                  <c:v>0.4</c:v>
                </c:pt>
                <c:pt idx="6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7C-4738-953B-14179C0487DC}"/>
            </c:ext>
          </c:extLst>
        </c:ser>
        <c:ser>
          <c:idx val="1"/>
          <c:order val="1"/>
          <c:tx>
            <c:strRef>
              <c:f>Sheet1!$A$3591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Sheet1!$B$3589:$J$3589</c:f>
              <c:strCache>
                <c:ptCount val="9"/>
                <c:pt idx="0">
                  <c:v>Rehtori/virka-apulaisrehtori</c:v>
                </c:pt>
                <c:pt idx="1">
                  <c:v>Muu/resurssiopettaja</c:v>
                </c:pt>
                <c:pt idx="2">
                  <c:v>Laaja-alainen erityisopettaja</c:v>
                </c:pt>
                <c:pt idx="3">
                  <c:v>Oppilaanohjaaja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Sheet1!$B$3591:$J$3591</c:f>
              <c:numCache>
                <c:formatCode>General</c:formatCode>
                <c:ptCount val="9"/>
                <c:pt idx="2">
                  <c:v>4.9000000000000004</c:v>
                </c:pt>
                <c:pt idx="3">
                  <c:v>11.1</c:v>
                </c:pt>
                <c:pt idx="4">
                  <c:v>3.5</c:v>
                </c:pt>
                <c:pt idx="5">
                  <c:v>7.5</c:v>
                </c:pt>
                <c:pt idx="6">
                  <c:v>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27C-4738-953B-14179C0487DC}"/>
            </c:ext>
          </c:extLst>
        </c:ser>
        <c:ser>
          <c:idx val="2"/>
          <c:order val="2"/>
          <c:tx>
            <c:strRef>
              <c:f>Sheet1!$A$3592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Sheet1!$B$3589:$J$3589</c:f>
              <c:strCache>
                <c:ptCount val="9"/>
                <c:pt idx="0">
                  <c:v>Rehtori/virka-apulaisrehtori</c:v>
                </c:pt>
                <c:pt idx="1">
                  <c:v>Muu/resurssiopettaja</c:v>
                </c:pt>
                <c:pt idx="2">
                  <c:v>Laaja-alainen erityisopettaja</c:v>
                </c:pt>
                <c:pt idx="3">
                  <c:v>Oppilaanohjaaja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Sheet1!$B$3592:$J$3592</c:f>
              <c:numCache>
                <c:formatCode>General</c:formatCode>
                <c:ptCount val="9"/>
                <c:pt idx="1">
                  <c:v>30.8</c:v>
                </c:pt>
                <c:pt idx="2">
                  <c:v>16.5</c:v>
                </c:pt>
                <c:pt idx="3">
                  <c:v>16.7</c:v>
                </c:pt>
                <c:pt idx="4">
                  <c:v>23.5</c:v>
                </c:pt>
                <c:pt idx="5">
                  <c:v>21.7</c:v>
                </c:pt>
                <c:pt idx="6">
                  <c:v>24.1</c:v>
                </c:pt>
                <c:pt idx="7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27C-4738-953B-14179C0487DC}"/>
            </c:ext>
          </c:extLst>
        </c:ser>
        <c:ser>
          <c:idx val="3"/>
          <c:order val="3"/>
          <c:tx>
            <c:strRef>
              <c:f>Sheet1!$A$3593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Sheet1!$B$3589:$J$3589</c:f>
              <c:strCache>
                <c:ptCount val="9"/>
                <c:pt idx="0">
                  <c:v>Rehtori/virka-apulaisrehtori</c:v>
                </c:pt>
                <c:pt idx="1">
                  <c:v>Muu/resurssiopettaja</c:v>
                </c:pt>
                <c:pt idx="2">
                  <c:v>Laaja-alainen erityisopettaja</c:v>
                </c:pt>
                <c:pt idx="3">
                  <c:v>Oppilaanohjaaja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Sheet1!$B$3593:$J$3593</c:f>
              <c:numCache>
                <c:formatCode>General</c:formatCode>
                <c:ptCount val="9"/>
                <c:pt idx="0">
                  <c:v>55</c:v>
                </c:pt>
                <c:pt idx="1">
                  <c:v>30.8</c:v>
                </c:pt>
                <c:pt idx="2">
                  <c:v>43.7</c:v>
                </c:pt>
                <c:pt idx="3">
                  <c:v>38.9</c:v>
                </c:pt>
                <c:pt idx="4">
                  <c:v>40.9</c:v>
                </c:pt>
                <c:pt idx="5">
                  <c:v>42.7</c:v>
                </c:pt>
                <c:pt idx="6">
                  <c:v>46.9</c:v>
                </c:pt>
                <c:pt idx="7">
                  <c:v>66.7</c:v>
                </c:pt>
                <c:pt idx="8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27C-4738-953B-14179C0487DC}"/>
            </c:ext>
          </c:extLst>
        </c:ser>
        <c:ser>
          <c:idx val="4"/>
          <c:order val="4"/>
          <c:tx>
            <c:strRef>
              <c:f>Sheet1!$A$3594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Sheet1!$B$3589:$J$3589</c:f>
              <c:strCache>
                <c:ptCount val="9"/>
                <c:pt idx="0">
                  <c:v>Rehtori/virka-apulaisrehtori</c:v>
                </c:pt>
                <c:pt idx="1">
                  <c:v>Muu/resurssiopettaja</c:v>
                </c:pt>
                <c:pt idx="2">
                  <c:v>Laaja-alainen erityisopettaja</c:v>
                </c:pt>
                <c:pt idx="3">
                  <c:v>Oppilaanohjaaja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Sheet1!$B$3594:$J$3594</c:f>
              <c:numCache>
                <c:formatCode>General</c:formatCode>
                <c:ptCount val="9"/>
                <c:pt idx="0">
                  <c:v>45</c:v>
                </c:pt>
                <c:pt idx="1">
                  <c:v>38.5</c:v>
                </c:pt>
                <c:pt idx="2">
                  <c:v>35</c:v>
                </c:pt>
                <c:pt idx="3">
                  <c:v>33.299999999999997</c:v>
                </c:pt>
                <c:pt idx="4">
                  <c:v>27.8</c:v>
                </c:pt>
                <c:pt idx="5">
                  <c:v>27.5</c:v>
                </c:pt>
                <c:pt idx="6">
                  <c:v>20.7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27C-4738-953B-14179C048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283648"/>
        <c:axId val="411284040"/>
      </c:barChart>
      <c:catAx>
        <c:axId val="411283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4040"/>
        <c:crosses val="autoZero"/>
        <c:auto val="1"/>
        <c:lblAlgn val="ctr"/>
        <c:lblOffset val="100"/>
        <c:noMultiLvlLbl val="0"/>
      </c:catAx>
      <c:valAx>
        <c:axId val="411284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Sheet1!$A$3630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Sheet1!$B$3629:$J$3629</c:f>
              <c:strCache>
                <c:ptCount val="9"/>
                <c:pt idx="0">
                  <c:v>Oppilaanohjaaja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Luokanopettaja</c:v>
                </c:pt>
                <c:pt idx="4">
                  <c:v>Laaja-alainen erityisopettaja</c:v>
                </c:pt>
                <c:pt idx="5">
                  <c:v>Muu/resurssiopettaja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Sheet1!$B$3630:$J$3630</c:f>
              <c:numCache>
                <c:formatCode>General</c:formatCode>
                <c:ptCount val="9"/>
                <c:pt idx="3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72-4585-8FA9-84E5E33B9C8B}"/>
            </c:ext>
          </c:extLst>
        </c:ser>
        <c:ser>
          <c:idx val="1"/>
          <c:order val="1"/>
          <c:tx>
            <c:strRef>
              <c:f>Sheet1!$A$3631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Sheet1!$B$3629:$J$3629</c:f>
              <c:strCache>
                <c:ptCount val="9"/>
                <c:pt idx="0">
                  <c:v>Oppilaanohjaaja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Luokanopettaja</c:v>
                </c:pt>
                <c:pt idx="4">
                  <c:v>Laaja-alainen erityisopettaja</c:v>
                </c:pt>
                <c:pt idx="5">
                  <c:v>Muu/resurssiopettaja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Sheet1!$B$3631:$J$3631</c:f>
              <c:numCache>
                <c:formatCode>General</c:formatCode>
                <c:ptCount val="9"/>
                <c:pt idx="2">
                  <c:v>0.9</c:v>
                </c:pt>
                <c:pt idx="3">
                  <c:v>3.4</c:v>
                </c:pt>
                <c:pt idx="4">
                  <c:v>1</c:v>
                </c:pt>
                <c:pt idx="5">
                  <c:v>3.8</c:v>
                </c:pt>
                <c:pt idx="6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72-4585-8FA9-84E5E33B9C8B}"/>
            </c:ext>
          </c:extLst>
        </c:ser>
        <c:ser>
          <c:idx val="2"/>
          <c:order val="2"/>
          <c:tx>
            <c:strRef>
              <c:f>Sheet1!$A$3632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Sheet1!$B$3629:$J$3629</c:f>
              <c:strCache>
                <c:ptCount val="9"/>
                <c:pt idx="0">
                  <c:v>Oppilaanohjaaja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Luokanopettaja</c:v>
                </c:pt>
                <c:pt idx="4">
                  <c:v>Laaja-alainen erityisopettaja</c:v>
                </c:pt>
                <c:pt idx="5">
                  <c:v>Muu/resurssiopettaja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Sheet1!$B$3632:$J$3632</c:f>
              <c:numCache>
                <c:formatCode>General</c:formatCode>
                <c:ptCount val="9"/>
                <c:pt idx="1">
                  <c:v>5</c:v>
                </c:pt>
                <c:pt idx="2">
                  <c:v>6.8</c:v>
                </c:pt>
                <c:pt idx="3">
                  <c:v>12.6</c:v>
                </c:pt>
                <c:pt idx="4">
                  <c:v>8.6999999999999993</c:v>
                </c:pt>
                <c:pt idx="5">
                  <c:v>15.4</c:v>
                </c:pt>
                <c:pt idx="6">
                  <c:v>19.5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372-4585-8FA9-84E5E33B9C8B}"/>
            </c:ext>
          </c:extLst>
        </c:ser>
        <c:ser>
          <c:idx val="3"/>
          <c:order val="3"/>
          <c:tx>
            <c:strRef>
              <c:f>Sheet1!$A$3633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Sheet1!$B$3629:$J$3629</c:f>
              <c:strCache>
                <c:ptCount val="9"/>
                <c:pt idx="0">
                  <c:v>Oppilaanohjaaja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Luokanopettaja</c:v>
                </c:pt>
                <c:pt idx="4">
                  <c:v>Laaja-alainen erityisopettaja</c:v>
                </c:pt>
                <c:pt idx="5">
                  <c:v>Muu/resurssiopettaja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Sheet1!$B$3633:$J$3633</c:f>
              <c:numCache>
                <c:formatCode>General</c:formatCode>
                <c:ptCount val="9"/>
                <c:pt idx="0">
                  <c:v>27.8</c:v>
                </c:pt>
                <c:pt idx="1">
                  <c:v>50</c:v>
                </c:pt>
                <c:pt idx="2">
                  <c:v>45.3</c:v>
                </c:pt>
                <c:pt idx="3">
                  <c:v>43.9</c:v>
                </c:pt>
                <c:pt idx="4">
                  <c:v>54.4</c:v>
                </c:pt>
                <c:pt idx="5">
                  <c:v>46.2</c:v>
                </c:pt>
                <c:pt idx="6">
                  <c:v>46.7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372-4585-8FA9-84E5E33B9C8B}"/>
            </c:ext>
          </c:extLst>
        </c:ser>
        <c:ser>
          <c:idx val="4"/>
          <c:order val="4"/>
          <c:tx>
            <c:strRef>
              <c:f>Sheet1!$A$3634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Sheet1!$B$3629:$J$3629</c:f>
              <c:strCache>
                <c:ptCount val="9"/>
                <c:pt idx="0">
                  <c:v>Oppilaanohjaaja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Luokanopettaja</c:v>
                </c:pt>
                <c:pt idx="4">
                  <c:v>Laaja-alainen erityisopettaja</c:v>
                </c:pt>
                <c:pt idx="5">
                  <c:v>Muu/resurssiopettaja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Sheet1!$B$3634:$J$3634</c:f>
              <c:numCache>
                <c:formatCode>General</c:formatCode>
                <c:ptCount val="9"/>
                <c:pt idx="0">
                  <c:v>72.2</c:v>
                </c:pt>
                <c:pt idx="1">
                  <c:v>45</c:v>
                </c:pt>
                <c:pt idx="2">
                  <c:v>43.6</c:v>
                </c:pt>
                <c:pt idx="3">
                  <c:v>38.299999999999997</c:v>
                </c:pt>
                <c:pt idx="4">
                  <c:v>35.9</c:v>
                </c:pt>
                <c:pt idx="5">
                  <c:v>34.6</c:v>
                </c:pt>
                <c:pt idx="6">
                  <c:v>27.8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372-4585-8FA9-84E5E33B9C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284824"/>
        <c:axId val="411285216"/>
      </c:barChart>
      <c:catAx>
        <c:axId val="411284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5216"/>
        <c:crosses val="autoZero"/>
        <c:auto val="1"/>
        <c:lblAlgn val="ctr"/>
        <c:lblOffset val="100"/>
        <c:noMultiLvlLbl val="0"/>
      </c:catAx>
      <c:valAx>
        <c:axId val="411285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4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Sheet1!$A$750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Sheet1!$B$749:$J$749</c:f>
              <c:strCache>
                <c:ptCount val="9"/>
                <c:pt idx="0">
                  <c:v>Koulupsykologi</c:v>
                </c:pt>
                <c:pt idx="1">
                  <c:v>Muu/resurssiopettaja</c:v>
                </c:pt>
                <c:pt idx="2">
                  <c:v>Laaja-alainen erityisopettaja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Oppilaanohjaaja</c:v>
                </c:pt>
                <c:pt idx="7">
                  <c:v>Rehtori/virka-apulaisrehtori</c:v>
                </c:pt>
                <c:pt idx="8">
                  <c:v>Koulukuraattori</c:v>
                </c:pt>
              </c:strCache>
            </c:strRef>
          </c:cat>
          <c:val>
            <c:numRef>
              <c:f>Sheet1!$B$750:$J$750</c:f>
              <c:numCache>
                <c:formatCode>General</c:formatCode>
                <c:ptCount val="9"/>
                <c:pt idx="1">
                  <c:v>3.7</c:v>
                </c:pt>
                <c:pt idx="2">
                  <c:v>6.5</c:v>
                </c:pt>
                <c:pt idx="3">
                  <c:v>3.7</c:v>
                </c:pt>
                <c:pt idx="4">
                  <c:v>3.3</c:v>
                </c:pt>
                <c:pt idx="5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DE-4C8E-973B-988EFF854F2B}"/>
            </c:ext>
          </c:extLst>
        </c:ser>
        <c:ser>
          <c:idx val="1"/>
          <c:order val="1"/>
          <c:tx>
            <c:strRef>
              <c:f>Sheet1!$A$751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Sheet1!$B$749:$J$749</c:f>
              <c:strCache>
                <c:ptCount val="9"/>
                <c:pt idx="0">
                  <c:v>Koulupsykologi</c:v>
                </c:pt>
                <c:pt idx="1">
                  <c:v>Muu/resurssiopettaja</c:v>
                </c:pt>
                <c:pt idx="2">
                  <c:v>Laaja-alainen erityisopettaja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Oppilaanohjaaja</c:v>
                </c:pt>
                <c:pt idx="7">
                  <c:v>Rehtori/virka-apulaisrehtori</c:v>
                </c:pt>
                <c:pt idx="8">
                  <c:v>Koulukuraattori</c:v>
                </c:pt>
              </c:strCache>
            </c:strRef>
          </c:cat>
          <c:val>
            <c:numRef>
              <c:f>Sheet1!$B$751:$J$751</c:f>
              <c:numCache>
                <c:formatCode>General</c:formatCode>
                <c:ptCount val="9"/>
                <c:pt idx="0">
                  <c:v>50</c:v>
                </c:pt>
                <c:pt idx="1">
                  <c:v>3.7</c:v>
                </c:pt>
                <c:pt idx="2">
                  <c:v>11.1</c:v>
                </c:pt>
                <c:pt idx="3">
                  <c:v>11.8</c:v>
                </c:pt>
                <c:pt idx="4">
                  <c:v>6.5</c:v>
                </c:pt>
                <c:pt idx="5">
                  <c:v>13.3</c:v>
                </c:pt>
                <c:pt idx="6">
                  <c:v>16.7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DE-4C8E-973B-988EFF854F2B}"/>
            </c:ext>
          </c:extLst>
        </c:ser>
        <c:ser>
          <c:idx val="2"/>
          <c:order val="2"/>
          <c:tx>
            <c:strRef>
              <c:f>Sheet1!$A$752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Sheet1!$B$749:$J$749</c:f>
              <c:strCache>
                <c:ptCount val="9"/>
                <c:pt idx="0">
                  <c:v>Koulupsykologi</c:v>
                </c:pt>
                <c:pt idx="1">
                  <c:v>Muu/resurssiopettaja</c:v>
                </c:pt>
                <c:pt idx="2">
                  <c:v>Laaja-alainen erityisopettaja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Oppilaanohjaaja</c:v>
                </c:pt>
                <c:pt idx="7">
                  <c:v>Rehtori/virka-apulaisrehtori</c:v>
                </c:pt>
                <c:pt idx="8">
                  <c:v>Koulukuraattori</c:v>
                </c:pt>
              </c:strCache>
            </c:strRef>
          </c:cat>
          <c:val>
            <c:numRef>
              <c:f>Sheet1!$B$752:$J$752</c:f>
              <c:numCache>
                <c:formatCode>General</c:formatCode>
                <c:ptCount val="9"/>
                <c:pt idx="0">
                  <c:v>50</c:v>
                </c:pt>
                <c:pt idx="1">
                  <c:v>33.299999999999997</c:v>
                </c:pt>
                <c:pt idx="2">
                  <c:v>37</c:v>
                </c:pt>
                <c:pt idx="3">
                  <c:v>26</c:v>
                </c:pt>
                <c:pt idx="4">
                  <c:v>33.299999999999997</c:v>
                </c:pt>
                <c:pt idx="5">
                  <c:v>29.2</c:v>
                </c:pt>
                <c:pt idx="6">
                  <c:v>16.7</c:v>
                </c:pt>
                <c:pt idx="7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7DE-4C8E-973B-988EFF854F2B}"/>
            </c:ext>
          </c:extLst>
        </c:ser>
        <c:ser>
          <c:idx val="3"/>
          <c:order val="3"/>
          <c:tx>
            <c:strRef>
              <c:f>Sheet1!$A$753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Sheet1!$B$749:$J$749</c:f>
              <c:strCache>
                <c:ptCount val="9"/>
                <c:pt idx="0">
                  <c:v>Koulupsykologi</c:v>
                </c:pt>
                <c:pt idx="1">
                  <c:v>Muu/resurssiopettaja</c:v>
                </c:pt>
                <c:pt idx="2">
                  <c:v>Laaja-alainen erityisopettaja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Oppilaanohjaaja</c:v>
                </c:pt>
                <c:pt idx="7">
                  <c:v>Rehtori/virka-apulaisrehtori</c:v>
                </c:pt>
                <c:pt idx="8">
                  <c:v>Koulukuraattori</c:v>
                </c:pt>
              </c:strCache>
            </c:strRef>
          </c:cat>
          <c:val>
            <c:numRef>
              <c:f>Sheet1!$B$753:$J$753</c:f>
              <c:numCache>
                <c:formatCode>General</c:formatCode>
                <c:ptCount val="9"/>
                <c:pt idx="1">
                  <c:v>33.299999999999997</c:v>
                </c:pt>
                <c:pt idx="2">
                  <c:v>22.2</c:v>
                </c:pt>
                <c:pt idx="3">
                  <c:v>20.7</c:v>
                </c:pt>
                <c:pt idx="4">
                  <c:v>21.1</c:v>
                </c:pt>
                <c:pt idx="5">
                  <c:v>28.4</c:v>
                </c:pt>
                <c:pt idx="6">
                  <c:v>38.9</c:v>
                </c:pt>
                <c:pt idx="7">
                  <c:v>43.5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7DE-4C8E-973B-988EFF854F2B}"/>
            </c:ext>
          </c:extLst>
        </c:ser>
        <c:ser>
          <c:idx val="4"/>
          <c:order val="4"/>
          <c:tx>
            <c:strRef>
              <c:f>Sheet1!$A$754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Sheet1!$B$749:$J$749</c:f>
              <c:strCache>
                <c:ptCount val="9"/>
                <c:pt idx="0">
                  <c:v>Koulupsykologi</c:v>
                </c:pt>
                <c:pt idx="1">
                  <c:v>Muu/resurssiopettaja</c:v>
                </c:pt>
                <c:pt idx="2">
                  <c:v>Laaja-alainen erityisopettaja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Oppilaanohjaaja</c:v>
                </c:pt>
                <c:pt idx="7">
                  <c:v>Rehtori/virka-apulaisrehtori</c:v>
                </c:pt>
                <c:pt idx="8">
                  <c:v>Koulukuraattori</c:v>
                </c:pt>
              </c:strCache>
            </c:strRef>
          </c:cat>
          <c:val>
            <c:numRef>
              <c:f>Sheet1!$B$754:$J$754</c:f>
              <c:numCache>
                <c:formatCode>General</c:formatCode>
                <c:ptCount val="9"/>
                <c:pt idx="1">
                  <c:v>3.7</c:v>
                </c:pt>
                <c:pt idx="2">
                  <c:v>11.1</c:v>
                </c:pt>
                <c:pt idx="3">
                  <c:v>10.8</c:v>
                </c:pt>
                <c:pt idx="4">
                  <c:v>13</c:v>
                </c:pt>
                <c:pt idx="5">
                  <c:v>15.7</c:v>
                </c:pt>
                <c:pt idx="6">
                  <c:v>22.2</c:v>
                </c:pt>
                <c:pt idx="7">
                  <c:v>34.799999999999997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7DE-4C8E-973B-988EFF854F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093696"/>
        <c:axId val="162094088"/>
      </c:barChart>
      <c:catAx>
        <c:axId val="162093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94088"/>
        <c:crosses val="autoZero"/>
        <c:auto val="1"/>
        <c:lblAlgn val="ctr"/>
        <c:lblOffset val="100"/>
        <c:noMultiLvlLbl val="0"/>
      </c:catAx>
      <c:valAx>
        <c:axId val="162094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9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Sheet1!$A$3650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Sheet1!$B$3649:$I$3649</c:f>
              <c:strCache>
                <c:ptCount val="8"/>
                <c:pt idx="0">
                  <c:v>Erityisluokanopettaja</c:v>
                </c:pt>
                <c:pt idx="1">
                  <c:v>Laaja-alainen erityisopettaja</c:v>
                </c:pt>
                <c:pt idx="2">
                  <c:v>Aineenopettaja</c:v>
                </c:pt>
                <c:pt idx="3">
                  <c:v>Luokanopettaja</c:v>
                </c:pt>
                <c:pt idx="4">
                  <c:v>Oppilaanohjaaja</c:v>
                </c:pt>
                <c:pt idx="5">
                  <c:v>Muu/resurssiopettaja</c:v>
                </c:pt>
                <c:pt idx="6">
                  <c:v>Koulukuraattori</c:v>
                </c:pt>
                <c:pt idx="7">
                  <c:v>Koulupsykologi</c:v>
                </c:pt>
              </c:strCache>
            </c:strRef>
          </c:cat>
          <c:val>
            <c:numRef>
              <c:f>Sheet1!$B$3650:$I$3650</c:f>
              <c:numCache>
                <c:formatCode>General</c:formatCode>
                <c:ptCount val="8"/>
                <c:pt idx="0">
                  <c:v>3.4</c:v>
                </c:pt>
                <c:pt idx="2">
                  <c:v>0.9</c:v>
                </c:pt>
                <c:pt idx="3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20-4329-9C95-E9DD22E2C7A1}"/>
            </c:ext>
          </c:extLst>
        </c:ser>
        <c:ser>
          <c:idx val="1"/>
          <c:order val="1"/>
          <c:tx>
            <c:strRef>
              <c:f>Sheet1!$A$3651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Sheet1!$B$3649:$I$3649</c:f>
              <c:strCache>
                <c:ptCount val="8"/>
                <c:pt idx="0">
                  <c:v>Erityisluokanopettaja</c:v>
                </c:pt>
                <c:pt idx="1">
                  <c:v>Laaja-alainen erityisopettaja</c:v>
                </c:pt>
                <c:pt idx="2">
                  <c:v>Aineenopettaja</c:v>
                </c:pt>
                <c:pt idx="3">
                  <c:v>Luokanopettaja</c:v>
                </c:pt>
                <c:pt idx="4">
                  <c:v>Oppilaanohjaaja</c:v>
                </c:pt>
                <c:pt idx="5">
                  <c:v>Muu/resurssiopettaja</c:v>
                </c:pt>
                <c:pt idx="6">
                  <c:v>Koulukuraattori</c:v>
                </c:pt>
                <c:pt idx="7">
                  <c:v>Koulupsykologi</c:v>
                </c:pt>
              </c:strCache>
            </c:strRef>
          </c:cat>
          <c:val>
            <c:numRef>
              <c:f>Sheet1!$B$3651:$I$3651</c:f>
              <c:numCache>
                <c:formatCode>General</c:formatCode>
                <c:ptCount val="8"/>
                <c:pt idx="0">
                  <c:v>4.3</c:v>
                </c:pt>
                <c:pt idx="1">
                  <c:v>4.9000000000000004</c:v>
                </c:pt>
                <c:pt idx="2">
                  <c:v>8.4</c:v>
                </c:pt>
                <c:pt idx="3">
                  <c:v>9.4</c:v>
                </c:pt>
                <c:pt idx="4">
                  <c:v>5.6</c:v>
                </c:pt>
                <c:pt idx="7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20-4329-9C95-E9DD22E2C7A1}"/>
            </c:ext>
          </c:extLst>
        </c:ser>
        <c:ser>
          <c:idx val="2"/>
          <c:order val="2"/>
          <c:tx>
            <c:strRef>
              <c:f>Sheet1!$A$3652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Sheet1!$B$3649:$I$3649</c:f>
              <c:strCache>
                <c:ptCount val="8"/>
                <c:pt idx="0">
                  <c:v>Erityisluokanopettaja</c:v>
                </c:pt>
                <c:pt idx="1">
                  <c:v>Laaja-alainen erityisopettaja</c:v>
                </c:pt>
                <c:pt idx="2">
                  <c:v>Aineenopettaja</c:v>
                </c:pt>
                <c:pt idx="3">
                  <c:v>Luokanopettaja</c:v>
                </c:pt>
                <c:pt idx="4">
                  <c:v>Oppilaanohjaaja</c:v>
                </c:pt>
                <c:pt idx="5">
                  <c:v>Muu/resurssiopettaja</c:v>
                </c:pt>
                <c:pt idx="6">
                  <c:v>Koulukuraattori</c:v>
                </c:pt>
                <c:pt idx="7">
                  <c:v>Koulupsykologi</c:v>
                </c:pt>
              </c:strCache>
            </c:strRef>
          </c:cat>
          <c:val>
            <c:numRef>
              <c:f>Sheet1!$B$3652:$I$3652</c:f>
              <c:numCache>
                <c:formatCode>General</c:formatCode>
                <c:ptCount val="8"/>
                <c:pt idx="0">
                  <c:v>35.299999999999997</c:v>
                </c:pt>
                <c:pt idx="1">
                  <c:v>27.5</c:v>
                </c:pt>
                <c:pt idx="2">
                  <c:v>33</c:v>
                </c:pt>
                <c:pt idx="3">
                  <c:v>32.9</c:v>
                </c:pt>
                <c:pt idx="4">
                  <c:v>27.8</c:v>
                </c:pt>
                <c:pt idx="5">
                  <c:v>26.9</c:v>
                </c:pt>
                <c:pt idx="6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820-4329-9C95-E9DD22E2C7A1}"/>
            </c:ext>
          </c:extLst>
        </c:ser>
        <c:ser>
          <c:idx val="3"/>
          <c:order val="3"/>
          <c:tx>
            <c:strRef>
              <c:f>Sheet1!$A$3653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Sheet1!$B$3649:$I$3649</c:f>
              <c:strCache>
                <c:ptCount val="8"/>
                <c:pt idx="0">
                  <c:v>Erityisluokanopettaja</c:v>
                </c:pt>
                <c:pt idx="1">
                  <c:v>Laaja-alainen erityisopettaja</c:v>
                </c:pt>
                <c:pt idx="2">
                  <c:v>Aineenopettaja</c:v>
                </c:pt>
                <c:pt idx="3">
                  <c:v>Luokanopettaja</c:v>
                </c:pt>
                <c:pt idx="4">
                  <c:v>Oppilaanohjaaja</c:v>
                </c:pt>
                <c:pt idx="5">
                  <c:v>Muu/resurssiopettaja</c:v>
                </c:pt>
                <c:pt idx="6">
                  <c:v>Koulukuraattori</c:v>
                </c:pt>
                <c:pt idx="7">
                  <c:v>Koulupsykologi</c:v>
                </c:pt>
              </c:strCache>
            </c:strRef>
          </c:cat>
          <c:val>
            <c:numRef>
              <c:f>Sheet1!$B$3653:$I$3653</c:f>
              <c:numCache>
                <c:formatCode>General</c:formatCode>
                <c:ptCount val="8"/>
                <c:pt idx="0">
                  <c:v>31.9</c:v>
                </c:pt>
                <c:pt idx="1">
                  <c:v>44.1</c:v>
                </c:pt>
                <c:pt idx="2">
                  <c:v>40.299999999999997</c:v>
                </c:pt>
                <c:pt idx="3">
                  <c:v>38.200000000000003</c:v>
                </c:pt>
                <c:pt idx="4">
                  <c:v>55.6</c:v>
                </c:pt>
                <c:pt idx="5">
                  <c:v>38.5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820-4329-9C95-E9DD22E2C7A1}"/>
            </c:ext>
          </c:extLst>
        </c:ser>
        <c:ser>
          <c:idx val="4"/>
          <c:order val="4"/>
          <c:tx>
            <c:strRef>
              <c:f>Sheet1!$A$3654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Sheet1!$B$3649:$I$3649</c:f>
              <c:strCache>
                <c:ptCount val="8"/>
                <c:pt idx="0">
                  <c:v>Erityisluokanopettaja</c:v>
                </c:pt>
                <c:pt idx="1">
                  <c:v>Laaja-alainen erityisopettaja</c:v>
                </c:pt>
                <c:pt idx="2">
                  <c:v>Aineenopettaja</c:v>
                </c:pt>
                <c:pt idx="3">
                  <c:v>Luokanopettaja</c:v>
                </c:pt>
                <c:pt idx="4">
                  <c:v>Oppilaanohjaaja</c:v>
                </c:pt>
                <c:pt idx="5">
                  <c:v>Muu/resurssiopettaja</c:v>
                </c:pt>
                <c:pt idx="6">
                  <c:v>Koulukuraattori</c:v>
                </c:pt>
                <c:pt idx="7">
                  <c:v>Koulupsykologi</c:v>
                </c:pt>
              </c:strCache>
            </c:strRef>
          </c:cat>
          <c:val>
            <c:numRef>
              <c:f>Sheet1!$B$3654:$I$3654</c:f>
              <c:numCache>
                <c:formatCode>General</c:formatCode>
                <c:ptCount val="8"/>
                <c:pt idx="0">
                  <c:v>23.3</c:v>
                </c:pt>
                <c:pt idx="1">
                  <c:v>22.5</c:v>
                </c:pt>
                <c:pt idx="2">
                  <c:v>10.7</c:v>
                </c:pt>
                <c:pt idx="3">
                  <c:v>9.9</c:v>
                </c:pt>
                <c:pt idx="4">
                  <c:v>5.6</c:v>
                </c:pt>
                <c:pt idx="5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820-4329-9C95-E9DD22E2C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286000"/>
        <c:axId val="411286392"/>
      </c:barChart>
      <c:catAx>
        <c:axId val="411286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6392"/>
        <c:crosses val="autoZero"/>
        <c:auto val="1"/>
        <c:lblAlgn val="ctr"/>
        <c:lblOffset val="100"/>
        <c:noMultiLvlLbl val="0"/>
      </c:catAx>
      <c:valAx>
        <c:axId val="411286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'[Copy of Perusopetus_Henkilöstökysymykset_20180929_SK.xlsx]Sheet1'!$A$3720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'[Copy of Perusopetus_Henkilöstökysymykset_20180929_SK.xlsx]Sheet1'!$B$3719:$I$3719</c:f>
              <c:strCache>
                <c:ptCount val="8"/>
                <c:pt idx="0">
                  <c:v>Muu/resurssiopettaja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Aineenopettaja</c:v>
                </c:pt>
                <c:pt idx="4">
                  <c:v>Luokanopettaja</c:v>
                </c:pt>
                <c:pt idx="5">
                  <c:v>Oppilaanohjaaja</c:v>
                </c:pt>
                <c:pt idx="6">
                  <c:v>Koulukuraattori</c:v>
                </c:pt>
                <c:pt idx="7">
                  <c:v>Koulupsykologi</c:v>
                </c:pt>
              </c:strCache>
            </c:strRef>
          </c:cat>
          <c:val>
            <c:numRef>
              <c:f>'[Copy of Perusopetus_Henkilöstökysymykset_20180929_SK.xlsx]Sheet1'!$B$3720:$I$3720</c:f>
              <c:numCache>
                <c:formatCode>General</c:formatCode>
                <c:ptCount val="8"/>
                <c:pt idx="0">
                  <c:v>12</c:v>
                </c:pt>
                <c:pt idx="1">
                  <c:v>3</c:v>
                </c:pt>
                <c:pt idx="2">
                  <c:v>5.3</c:v>
                </c:pt>
                <c:pt idx="3">
                  <c:v>11</c:v>
                </c:pt>
                <c:pt idx="4">
                  <c:v>13.4</c:v>
                </c:pt>
                <c:pt idx="5">
                  <c:v>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5B-4746-9DE0-9570BDB118A7}"/>
            </c:ext>
          </c:extLst>
        </c:ser>
        <c:ser>
          <c:idx val="1"/>
          <c:order val="1"/>
          <c:tx>
            <c:strRef>
              <c:f>'[Copy of Perusopetus_Henkilöstökysymykset_20180929_SK.xlsx]Sheet1'!$A$3721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'[Copy of Perusopetus_Henkilöstökysymykset_20180929_SK.xlsx]Sheet1'!$B$3719:$I$3719</c:f>
              <c:strCache>
                <c:ptCount val="8"/>
                <c:pt idx="0">
                  <c:v>Muu/resurssiopettaja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Aineenopettaja</c:v>
                </c:pt>
                <c:pt idx="4">
                  <c:v>Luokanopettaja</c:v>
                </c:pt>
                <c:pt idx="5">
                  <c:v>Oppilaanohjaaja</c:v>
                </c:pt>
                <c:pt idx="6">
                  <c:v>Koulukuraattori</c:v>
                </c:pt>
                <c:pt idx="7">
                  <c:v>Koulupsykologi</c:v>
                </c:pt>
              </c:strCache>
            </c:strRef>
          </c:cat>
          <c:val>
            <c:numRef>
              <c:f>'[Copy of Perusopetus_Henkilöstökysymykset_20180929_SK.xlsx]Sheet1'!$B$3721:$I$3721</c:f>
              <c:numCache>
                <c:formatCode>General</c:formatCode>
                <c:ptCount val="8"/>
                <c:pt idx="0">
                  <c:v>4</c:v>
                </c:pt>
                <c:pt idx="1">
                  <c:v>19</c:v>
                </c:pt>
                <c:pt idx="2">
                  <c:v>19.3</c:v>
                </c:pt>
                <c:pt idx="3">
                  <c:v>21.6</c:v>
                </c:pt>
                <c:pt idx="4">
                  <c:v>26.2</c:v>
                </c:pt>
                <c:pt idx="7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5B-4746-9DE0-9570BDB118A7}"/>
            </c:ext>
          </c:extLst>
        </c:ser>
        <c:ser>
          <c:idx val="2"/>
          <c:order val="2"/>
          <c:tx>
            <c:strRef>
              <c:f>'[Copy of Perusopetus_Henkilöstökysymykset_20180929_SK.xlsx]Sheet1'!$A$3722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'[Copy of Perusopetus_Henkilöstökysymykset_20180929_SK.xlsx]Sheet1'!$B$3719:$I$3719</c:f>
              <c:strCache>
                <c:ptCount val="8"/>
                <c:pt idx="0">
                  <c:v>Muu/resurssiopettaja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Aineenopettaja</c:v>
                </c:pt>
                <c:pt idx="4">
                  <c:v>Luokanopettaja</c:v>
                </c:pt>
                <c:pt idx="5">
                  <c:v>Oppilaanohjaaja</c:v>
                </c:pt>
                <c:pt idx="6">
                  <c:v>Koulukuraattori</c:v>
                </c:pt>
                <c:pt idx="7">
                  <c:v>Koulupsykologi</c:v>
                </c:pt>
              </c:strCache>
            </c:strRef>
          </c:cat>
          <c:val>
            <c:numRef>
              <c:f>'[Copy of Perusopetus_Henkilöstökysymykset_20180929_SK.xlsx]Sheet1'!$B$3722:$I$3722</c:f>
              <c:numCache>
                <c:formatCode>General</c:formatCode>
                <c:ptCount val="8"/>
                <c:pt idx="0">
                  <c:v>32</c:v>
                </c:pt>
                <c:pt idx="1">
                  <c:v>36</c:v>
                </c:pt>
                <c:pt idx="2">
                  <c:v>41.2</c:v>
                </c:pt>
                <c:pt idx="3">
                  <c:v>29.9</c:v>
                </c:pt>
                <c:pt idx="4">
                  <c:v>27.7</c:v>
                </c:pt>
                <c:pt idx="5">
                  <c:v>61.1</c:v>
                </c:pt>
                <c:pt idx="6">
                  <c:v>50</c:v>
                </c:pt>
                <c:pt idx="7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A5B-4746-9DE0-9570BDB118A7}"/>
            </c:ext>
          </c:extLst>
        </c:ser>
        <c:ser>
          <c:idx val="3"/>
          <c:order val="3"/>
          <c:tx>
            <c:strRef>
              <c:f>'[Copy of Perusopetus_Henkilöstökysymykset_20180929_SK.xlsx]Sheet1'!$A$3723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'[Copy of Perusopetus_Henkilöstökysymykset_20180929_SK.xlsx]Sheet1'!$B$3719:$I$3719</c:f>
              <c:strCache>
                <c:ptCount val="8"/>
                <c:pt idx="0">
                  <c:v>Muu/resurssiopettaja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Aineenopettaja</c:v>
                </c:pt>
                <c:pt idx="4">
                  <c:v>Luokanopettaja</c:v>
                </c:pt>
                <c:pt idx="5">
                  <c:v>Oppilaanohjaaja</c:v>
                </c:pt>
                <c:pt idx="6">
                  <c:v>Koulukuraattori</c:v>
                </c:pt>
                <c:pt idx="7">
                  <c:v>Koulupsykologi</c:v>
                </c:pt>
              </c:strCache>
            </c:strRef>
          </c:cat>
          <c:val>
            <c:numRef>
              <c:f>'[Copy of Perusopetus_Henkilöstökysymykset_20180929_SK.xlsx]Sheet1'!$B$3723:$I$3723</c:f>
              <c:numCache>
                <c:formatCode>General</c:formatCode>
                <c:ptCount val="8"/>
                <c:pt idx="0">
                  <c:v>4</c:v>
                </c:pt>
                <c:pt idx="1">
                  <c:v>30</c:v>
                </c:pt>
                <c:pt idx="2">
                  <c:v>22.8</c:v>
                </c:pt>
                <c:pt idx="3">
                  <c:v>9.8000000000000007</c:v>
                </c:pt>
                <c:pt idx="4">
                  <c:v>10.6</c:v>
                </c:pt>
                <c:pt idx="5">
                  <c:v>27.8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A5B-4746-9DE0-9570BDB118A7}"/>
            </c:ext>
          </c:extLst>
        </c:ser>
        <c:ser>
          <c:idx val="4"/>
          <c:order val="4"/>
          <c:tx>
            <c:strRef>
              <c:f>'[Copy of Perusopetus_Henkilöstökysymykset_20180929_SK.xlsx]Sheet1'!$A$3724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'[Copy of Perusopetus_Henkilöstökysymykset_20180929_SK.xlsx]Sheet1'!$B$3719:$I$3719</c:f>
              <c:strCache>
                <c:ptCount val="8"/>
                <c:pt idx="0">
                  <c:v>Muu/resurssiopettaja</c:v>
                </c:pt>
                <c:pt idx="1">
                  <c:v>Laaja-alainen erityisopettaja</c:v>
                </c:pt>
                <c:pt idx="2">
                  <c:v>Erityisluokanopettaja</c:v>
                </c:pt>
                <c:pt idx="3">
                  <c:v>Aineenopettaja</c:v>
                </c:pt>
                <c:pt idx="4">
                  <c:v>Luokanopettaja</c:v>
                </c:pt>
                <c:pt idx="5">
                  <c:v>Oppilaanohjaaja</c:v>
                </c:pt>
                <c:pt idx="6">
                  <c:v>Koulukuraattori</c:v>
                </c:pt>
                <c:pt idx="7">
                  <c:v>Koulupsykologi</c:v>
                </c:pt>
              </c:strCache>
            </c:strRef>
          </c:cat>
          <c:val>
            <c:numRef>
              <c:f>'[Copy of Perusopetus_Henkilöstökysymykset_20180929_SK.xlsx]Sheet1'!$B$3724:$I$3724</c:f>
              <c:numCache>
                <c:formatCode>General</c:formatCode>
                <c:ptCount val="8"/>
                <c:pt idx="0">
                  <c:v>16</c:v>
                </c:pt>
                <c:pt idx="1">
                  <c:v>10</c:v>
                </c:pt>
                <c:pt idx="2">
                  <c:v>8.8000000000000007</c:v>
                </c:pt>
                <c:pt idx="3">
                  <c:v>4.5999999999999996</c:v>
                </c:pt>
                <c:pt idx="4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A5B-4746-9DE0-9570BDB11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287176"/>
        <c:axId val="411286784"/>
      </c:barChart>
      <c:catAx>
        <c:axId val="411287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6784"/>
        <c:crosses val="autoZero"/>
        <c:auto val="1"/>
        <c:lblAlgn val="ctr"/>
        <c:lblOffset val="100"/>
        <c:noMultiLvlLbl val="0"/>
      </c:catAx>
      <c:valAx>
        <c:axId val="411286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7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Sheet1!$A$3670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Sheet1!$B$3669:$H$3669</c:f>
              <c:strCache>
                <c:ptCount val="7"/>
                <c:pt idx="0">
                  <c:v>Laaja-alainen erityisopettaja</c:v>
                </c:pt>
                <c:pt idx="1">
                  <c:v>Erityisluokanopettaja</c:v>
                </c:pt>
                <c:pt idx="2">
                  <c:v>Luokanopettaja</c:v>
                </c:pt>
                <c:pt idx="3">
                  <c:v>Aineenopettaja</c:v>
                </c:pt>
                <c:pt idx="4">
                  <c:v>Muu/resurssiopettaja</c:v>
                </c:pt>
                <c:pt idx="5">
                  <c:v>Oppilaanohjaaja</c:v>
                </c:pt>
                <c:pt idx="6">
                  <c:v>Koulukuraattori</c:v>
                </c:pt>
              </c:strCache>
            </c:strRef>
          </c:cat>
          <c:val>
            <c:numRef>
              <c:f>Sheet1!$B$3670:$H$3670</c:f>
              <c:numCache>
                <c:formatCode>General</c:formatCode>
                <c:ptCount val="7"/>
                <c:pt idx="0">
                  <c:v>5.2</c:v>
                </c:pt>
                <c:pt idx="1">
                  <c:v>5.2</c:v>
                </c:pt>
                <c:pt idx="2">
                  <c:v>12.6</c:v>
                </c:pt>
                <c:pt idx="3">
                  <c:v>11.1</c:v>
                </c:pt>
                <c:pt idx="4">
                  <c:v>7.7</c:v>
                </c:pt>
                <c:pt idx="5">
                  <c:v>11.1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1B-4E03-94B8-3F97FACD99E2}"/>
            </c:ext>
          </c:extLst>
        </c:ser>
        <c:ser>
          <c:idx val="1"/>
          <c:order val="1"/>
          <c:tx>
            <c:strRef>
              <c:f>Sheet1!$A$3671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Sheet1!$B$3669:$H$3669</c:f>
              <c:strCache>
                <c:ptCount val="7"/>
                <c:pt idx="0">
                  <c:v>Laaja-alainen erityisopettaja</c:v>
                </c:pt>
                <c:pt idx="1">
                  <c:v>Erityisluokanopettaja</c:v>
                </c:pt>
                <c:pt idx="2">
                  <c:v>Luokanopettaja</c:v>
                </c:pt>
                <c:pt idx="3">
                  <c:v>Aineenopettaja</c:v>
                </c:pt>
                <c:pt idx="4">
                  <c:v>Muu/resurssiopettaja</c:v>
                </c:pt>
                <c:pt idx="5">
                  <c:v>Oppilaanohjaaja</c:v>
                </c:pt>
                <c:pt idx="6">
                  <c:v>Koulukuraattori</c:v>
                </c:pt>
              </c:strCache>
            </c:strRef>
          </c:cat>
          <c:val>
            <c:numRef>
              <c:f>Sheet1!$B$3671:$H$3671</c:f>
              <c:numCache>
                <c:formatCode>General</c:formatCode>
                <c:ptCount val="7"/>
                <c:pt idx="0">
                  <c:v>35.1</c:v>
                </c:pt>
                <c:pt idx="1">
                  <c:v>27</c:v>
                </c:pt>
                <c:pt idx="2">
                  <c:v>34.299999999999997</c:v>
                </c:pt>
                <c:pt idx="3">
                  <c:v>32.5</c:v>
                </c:pt>
                <c:pt idx="4">
                  <c:v>3.8</c:v>
                </c:pt>
                <c:pt idx="5">
                  <c:v>38.9</c:v>
                </c:pt>
                <c:pt idx="6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11B-4E03-94B8-3F97FACD99E2}"/>
            </c:ext>
          </c:extLst>
        </c:ser>
        <c:ser>
          <c:idx val="2"/>
          <c:order val="2"/>
          <c:tx>
            <c:strRef>
              <c:f>Sheet1!$A$3672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Sheet1!$B$3669:$H$3669</c:f>
              <c:strCache>
                <c:ptCount val="7"/>
                <c:pt idx="0">
                  <c:v>Laaja-alainen erityisopettaja</c:v>
                </c:pt>
                <c:pt idx="1">
                  <c:v>Erityisluokanopettaja</c:v>
                </c:pt>
                <c:pt idx="2">
                  <c:v>Luokanopettaja</c:v>
                </c:pt>
                <c:pt idx="3">
                  <c:v>Aineenopettaja</c:v>
                </c:pt>
                <c:pt idx="4">
                  <c:v>Muu/resurssiopettaja</c:v>
                </c:pt>
                <c:pt idx="5">
                  <c:v>Oppilaanohjaaja</c:v>
                </c:pt>
                <c:pt idx="6">
                  <c:v>Koulukuraattori</c:v>
                </c:pt>
              </c:strCache>
            </c:strRef>
          </c:cat>
          <c:val>
            <c:numRef>
              <c:f>Sheet1!$B$3672:$H$3672</c:f>
              <c:numCache>
                <c:formatCode>General</c:formatCode>
                <c:ptCount val="7"/>
                <c:pt idx="0">
                  <c:v>35.1</c:v>
                </c:pt>
                <c:pt idx="1">
                  <c:v>40.9</c:v>
                </c:pt>
                <c:pt idx="2">
                  <c:v>29.1</c:v>
                </c:pt>
                <c:pt idx="3">
                  <c:v>36.5</c:v>
                </c:pt>
                <c:pt idx="4">
                  <c:v>30.8</c:v>
                </c:pt>
                <c:pt idx="5">
                  <c:v>22.2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11B-4E03-94B8-3F97FACD99E2}"/>
            </c:ext>
          </c:extLst>
        </c:ser>
        <c:ser>
          <c:idx val="3"/>
          <c:order val="3"/>
          <c:tx>
            <c:strRef>
              <c:f>Sheet1!$A$3673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Sheet1!$B$3669:$H$3669</c:f>
              <c:strCache>
                <c:ptCount val="7"/>
                <c:pt idx="0">
                  <c:v>Laaja-alainen erityisopettaja</c:v>
                </c:pt>
                <c:pt idx="1">
                  <c:v>Erityisluokanopettaja</c:v>
                </c:pt>
                <c:pt idx="2">
                  <c:v>Luokanopettaja</c:v>
                </c:pt>
                <c:pt idx="3">
                  <c:v>Aineenopettaja</c:v>
                </c:pt>
                <c:pt idx="4">
                  <c:v>Muu/resurssiopettaja</c:v>
                </c:pt>
                <c:pt idx="5">
                  <c:v>Oppilaanohjaaja</c:v>
                </c:pt>
                <c:pt idx="6">
                  <c:v>Koulukuraattori</c:v>
                </c:pt>
              </c:strCache>
            </c:strRef>
          </c:cat>
          <c:val>
            <c:numRef>
              <c:f>Sheet1!$B$3673:$H$3673</c:f>
              <c:numCache>
                <c:formatCode>General</c:formatCode>
                <c:ptCount val="7"/>
                <c:pt idx="0">
                  <c:v>14.4</c:v>
                </c:pt>
                <c:pt idx="1">
                  <c:v>17.399999999999999</c:v>
                </c:pt>
                <c:pt idx="2">
                  <c:v>13.3</c:v>
                </c:pt>
                <c:pt idx="3">
                  <c:v>11.1</c:v>
                </c:pt>
                <c:pt idx="4">
                  <c:v>23.1</c:v>
                </c:pt>
                <c:pt idx="5">
                  <c:v>22.2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11B-4E03-94B8-3F97FACD99E2}"/>
            </c:ext>
          </c:extLst>
        </c:ser>
        <c:ser>
          <c:idx val="4"/>
          <c:order val="4"/>
          <c:tx>
            <c:strRef>
              <c:f>Sheet1!$A$3674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Sheet1!$B$3669:$H$3669</c:f>
              <c:strCache>
                <c:ptCount val="7"/>
                <c:pt idx="0">
                  <c:v>Laaja-alainen erityisopettaja</c:v>
                </c:pt>
                <c:pt idx="1">
                  <c:v>Erityisluokanopettaja</c:v>
                </c:pt>
                <c:pt idx="2">
                  <c:v>Luokanopettaja</c:v>
                </c:pt>
                <c:pt idx="3">
                  <c:v>Aineenopettaja</c:v>
                </c:pt>
                <c:pt idx="4">
                  <c:v>Muu/resurssiopettaja</c:v>
                </c:pt>
                <c:pt idx="5">
                  <c:v>Oppilaanohjaaja</c:v>
                </c:pt>
                <c:pt idx="6">
                  <c:v>Koulukuraattori</c:v>
                </c:pt>
              </c:strCache>
            </c:strRef>
          </c:cat>
          <c:val>
            <c:numRef>
              <c:f>Sheet1!$B$3674:$H$3674</c:f>
              <c:numCache>
                <c:formatCode>General</c:formatCode>
                <c:ptCount val="7"/>
                <c:pt idx="0">
                  <c:v>7.2</c:v>
                </c:pt>
                <c:pt idx="1">
                  <c:v>4.3</c:v>
                </c:pt>
                <c:pt idx="2">
                  <c:v>3.6</c:v>
                </c:pt>
                <c:pt idx="3">
                  <c:v>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11B-4E03-94B8-3F97FACD99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912808"/>
        <c:axId val="413913200"/>
      </c:barChart>
      <c:catAx>
        <c:axId val="413912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3200"/>
        <c:crosses val="autoZero"/>
        <c:auto val="1"/>
        <c:lblAlgn val="ctr"/>
        <c:lblOffset val="100"/>
        <c:noMultiLvlLbl val="0"/>
      </c:catAx>
      <c:valAx>
        <c:axId val="413913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2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Sheet1!$A$3778</c:f>
              <c:strCache>
                <c:ptCount val="1"/>
                <c:pt idx="0">
                  <c:v>Ei yhtään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Sheet1!$B$3777:$K$3777</c:f>
              <c:strCache>
                <c:ptCount val="10"/>
                <c:pt idx="0">
                  <c:v>Käytännön opetusjärjestelyt</c:v>
                </c:pt>
                <c:pt idx="1">
                  <c:v>Pedagogisten asiakirjojen laadintaan liittyvät käytänteet</c:v>
                </c:pt>
                <c:pt idx="2">
                  <c:v>Moniammatillinen yhteistyö</c:v>
                </c:pt>
                <c:pt idx="3">
                  <c:v>Koulunkäynnin tuen käytänteet</c:v>
                </c:pt>
                <c:pt idx="4">
                  <c:v>Oppimisen tuen hallinnollinen prosessi </c:v>
                </c:pt>
                <c:pt idx="5">
                  <c:v>Tehostetun ja erityisen tuen oppilaiden tukitoimien johtaminen</c:v>
                </c:pt>
                <c:pt idx="6">
                  <c:v>Moniammatillisen yhteistyön johtaminen</c:v>
                </c:pt>
                <c:pt idx="7">
                  <c:v>Tehostetun ja erityisen tuen oppilaiden oppimisen arviointi</c:v>
                </c:pt>
                <c:pt idx="8">
                  <c:v>Aluekoordinaattorin osaamisen hyödyntäminen</c:v>
                </c:pt>
                <c:pt idx="9">
                  <c:v>Opettajien erityispedagoginen täydennyskoulutus</c:v>
                </c:pt>
              </c:strCache>
            </c:strRef>
          </c:cat>
          <c:val>
            <c:numRef>
              <c:f>Sheet1!$B$3778:$K$3778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4A-43CD-B64F-5AA928061645}"/>
            </c:ext>
          </c:extLst>
        </c:ser>
        <c:ser>
          <c:idx val="1"/>
          <c:order val="1"/>
          <c:tx>
            <c:strRef>
              <c:f>Sheet1!$A$3779</c:f>
              <c:strCache>
                <c:ptCount val="1"/>
                <c:pt idx="0">
                  <c:v>Vähän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Sheet1!$B$3777:$K$3777</c:f>
              <c:strCache>
                <c:ptCount val="10"/>
                <c:pt idx="0">
                  <c:v>Käytännön opetusjärjestelyt</c:v>
                </c:pt>
                <c:pt idx="1">
                  <c:v>Pedagogisten asiakirjojen laadintaan liittyvät käytänteet</c:v>
                </c:pt>
                <c:pt idx="2">
                  <c:v>Moniammatillinen yhteistyö</c:v>
                </c:pt>
                <c:pt idx="3">
                  <c:v>Koulunkäynnin tuen käytänteet</c:v>
                </c:pt>
                <c:pt idx="4">
                  <c:v>Oppimisen tuen hallinnollinen prosessi </c:v>
                </c:pt>
                <c:pt idx="5">
                  <c:v>Tehostetun ja erityisen tuen oppilaiden tukitoimien johtaminen</c:v>
                </c:pt>
                <c:pt idx="6">
                  <c:v>Moniammatillisen yhteistyön johtaminen</c:v>
                </c:pt>
                <c:pt idx="7">
                  <c:v>Tehostetun ja erityisen tuen oppilaiden oppimisen arviointi</c:v>
                </c:pt>
                <c:pt idx="8">
                  <c:v>Aluekoordinaattorin osaamisen hyödyntäminen</c:v>
                </c:pt>
                <c:pt idx="9">
                  <c:v>Opettajien erityispedagoginen täydennyskoulutus</c:v>
                </c:pt>
              </c:strCache>
            </c:strRef>
          </c:cat>
          <c:val>
            <c:numRef>
              <c:f>Sheet1!$B$3779:$K$3779</c:f>
              <c:numCache>
                <c:formatCode>General</c:formatCode>
                <c:ptCount val="10"/>
                <c:pt idx="5">
                  <c:v>5.6</c:v>
                </c:pt>
                <c:pt idx="6">
                  <c:v>5.6</c:v>
                </c:pt>
                <c:pt idx="7">
                  <c:v>11.1</c:v>
                </c:pt>
                <c:pt idx="8">
                  <c:v>11.1</c:v>
                </c:pt>
                <c:pt idx="9">
                  <c:v>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4A-43CD-B64F-5AA928061645}"/>
            </c:ext>
          </c:extLst>
        </c:ser>
        <c:ser>
          <c:idx val="2"/>
          <c:order val="2"/>
          <c:tx>
            <c:strRef>
              <c:f>Sheet1!$A$3780</c:f>
              <c:strCache>
                <c:ptCount val="1"/>
                <c:pt idx="0">
                  <c:v>Jonkin verran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Sheet1!$B$3777:$K$3777</c:f>
              <c:strCache>
                <c:ptCount val="10"/>
                <c:pt idx="0">
                  <c:v>Käytännön opetusjärjestelyt</c:v>
                </c:pt>
                <c:pt idx="1">
                  <c:v>Pedagogisten asiakirjojen laadintaan liittyvät käytänteet</c:v>
                </c:pt>
                <c:pt idx="2">
                  <c:v>Moniammatillinen yhteistyö</c:v>
                </c:pt>
                <c:pt idx="3">
                  <c:v>Koulunkäynnin tuen käytänteet</c:v>
                </c:pt>
                <c:pt idx="4">
                  <c:v>Oppimisen tuen hallinnollinen prosessi </c:v>
                </c:pt>
                <c:pt idx="5">
                  <c:v>Tehostetun ja erityisen tuen oppilaiden tukitoimien johtaminen</c:v>
                </c:pt>
                <c:pt idx="6">
                  <c:v>Moniammatillisen yhteistyön johtaminen</c:v>
                </c:pt>
                <c:pt idx="7">
                  <c:v>Tehostetun ja erityisen tuen oppilaiden oppimisen arviointi</c:v>
                </c:pt>
                <c:pt idx="8">
                  <c:v>Aluekoordinaattorin osaamisen hyödyntäminen</c:v>
                </c:pt>
                <c:pt idx="9">
                  <c:v>Opettajien erityispedagoginen täydennyskoulutus</c:v>
                </c:pt>
              </c:strCache>
            </c:strRef>
          </c:cat>
          <c:val>
            <c:numRef>
              <c:f>Sheet1!$B$3780:$K$3780</c:f>
              <c:numCache>
                <c:formatCode>General</c:formatCode>
                <c:ptCount val="10"/>
                <c:pt idx="0">
                  <c:v>5.6</c:v>
                </c:pt>
                <c:pt idx="1">
                  <c:v>5.6</c:v>
                </c:pt>
                <c:pt idx="2">
                  <c:v>16.7</c:v>
                </c:pt>
                <c:pt idx="3">
                  <c:v>16.7</c:v>
                </c:pt>
                <c:pt idx="4">
                  <c:v>11.1</c:v>
                </c:pt>
                <c:pt idx="5">
                  <c:v>11.1</c:v>
                </c:pt>
                <c:pt idx="6">
                  <c:v>22.2</c:v>
                </c:pt>
                <c:pt idx="7">
                  <c:v>5.6</c:v>
                </c:pt>
                <c:pt idx="8">
                  <c:v>22.2</c:v>
                </c:pt>
                <c:pt idx="9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4A-43CD-B64F-5AA928061645}"/>
            </c:ext>
          </c:extLst>
        </c:ser>
        <c:ser>
          <c:idx val="3"/>
          <c:order val="3"/>
          <c:tx>
            <c:strRef>
              <c:f>Sheet1!$A$3781</c:f>
              <c:strCache>
                <c:ptCount val="1"/>
                <c:pt idx="0">
                  <c:v>Melko paljon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Sheet1!$B$3777:$K$3777</c:f>
              <c:strCache>
                <c:ptCount val="10"/>
                <c:pt idx="0">
                  <c:v>Käytännön opetusjärjestelyt</c:v>
                </c:pt>
                <c:pt idx="1">
                  <c:v>Pedagogisten asiakirjojen laadintaan liittyvät käytänteet</c:v>
                </c:pt>
                <c:pt idx="2">
                  <c:v>Moniammatillinen yhteistyö</c:v>
                </c:pt>
                <c:pt idx="3">
                  <c:v>Koulunkäynnin tuen käytänteet</c:v>
                </c:pt>
                <c:pt idx="4">
                  <c:v>Oppimisen tuen hallinnollinen prosessi </c:v>
                </c:pt>
                <c:pt idx="5">
                  <c:v>Tehostetun ja erityisen tuen oppilaiden tukitoimien johtaminen</c:v>
                </c:pt>
                <c:pt idx="6">
                  <c:v>Moniammatillisen yhteistyön johtaminen</c:v>
                </c:pt>
                <c:pt idx="7">
                  <c:v>Tehostetun ja erityisen tuen oppilaiden oppimisen arviointi</c:v>
                </c:pt>
                <c:pt idx="8">
                  <c:v>Aluekoordinaattorin osaamisen hyödyntäminen</c:v>
                </c:pt>
                <c:pt idx="9">
                  <c:v>Opettajien erityispedagoginen täydennyskoulutus</c:v>
                </c:pt>
              </c:strCache>
            </c:strRef>
          </c:cat>
          <c:val>
            <c:numRef>
              <c:f>Sheet1!$B$3781:$K$3781</c:f>
              <c:numCache>
                <c:formatCode>General</c:formatCode>
                <c:ptCount val="10"/>
                <c:pt idx="0">
                  <c:v>33.299999999999997</c:v>
                </c:pt>
                <c:pt idx="1">
                  <c:v>44.4</c:v>
                </c:pt>
                <c:pt idx="2">
                  <c:v>38.9</c:v>
                </c:pt>
                <c:pt idx="3">
                  <c:v>38.9</c:v>
                </c:pt>
                <c:pt idx="4">
                  <c:v>55.6</c:v>
                </c:pt>
                <c:pt idx="5">
                  <c:v>50</c:v>
                </c:pt>
                <c:pt idx="6">
                  <c:v>38.9</c:v>
                </c:pt>
                <c:pt idx="7">
                  <c:v>55.6</c:v>
                </c:pt>
                <c:pt idx="8">
                  <c:v>27.8</c:v>
                </c:pt>
                <c:pt idx="9">
                  <c:v>22.2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84A-43CD-B64F-5AA928061645}"/>
            </c:ext>
          </c:extLst>
        </c:ser>
        <c:ser>
          <c:idx val="4"/>
          <c:order val="4"/>
          <c:tx>
            <c:strRef>
              <c:f>Sheet1!$A$3782</c:f>
              <c:strCache>
                <c:ptCount val="1"/>
                <c:pt idx="0">
                  <c:v>Erittäin paljon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Sheet1!$B$3777:$K$3777</c:f>
              <c:strCache>
                <c:ptCount val="10"/>
                <c:pt idx="0">
                  <c:v>Käytännön opetusjärjestelyt</c:v>
                </c:pt>
                <c:pt idx="1">
                  <c:v>Pedagogisten asiakirjojen laadintaan liittyvät käytänteet</c:v>
                </c:pt>
                <c:pt idx="2">
                  <c:v>Moniammatillinen yhteistyö</c:v>
                </c:pt>
                <c:pt idx="3">
                  <c:v>Koulunkäynnin tuen käytänteet</c:v>
                </c:pt>
                <c:pt idx="4">
                  <c:v>Oppimisen tuen hallinnollinen prosessi </c:v>
                </c:pt>
                <c:pt idx="5">
                  <c:v>Tehostetun ja erityisen tuen oppilaiden tukitoimien johtaminen</c:v>
                </c:pt>
                <c:pt idx="6">
                  <c:v>Moniammatillisen yhteistyön johtaminen</c:v>
                </c:pt>
                <c:pt idx="7">
                  <c:v>Tehostetun ja erityisen tuen oppilaiden oppimisen arviointi</c:v>
                </c:pt>
                <c:pt idx="8">
                  <c:v>Aluekoordinaattorin osaamisen hyödyntäminen</c:v>
                </c:pt>
                <c:pt idx="9">
                  <c:v>Opettajien erityispedagoginen täydennyskoulutus</c:v>
                </c:pt>
              </c:strCache>
            </c:strRef>
          </c:cat>
          <c:val>
            <c:numRef>
              <c:f>Sheet1!$B$3782:$K$3782</c:f>
              <c:numCache>
                <c:formatCode>General</c:formatCode>
                <c:ptCount val="10"/>
                <c:pt idx="0">
                  <c:v>61.1</c:v>
                </c:pt>
                <c:pt idx="1">
                  <c:v>44.4</c:v>
                </c:pt>
                <c:pt idx="2">
                  <c:v>44.4</c:v>
                </c:pt>
                <c:pt idx="3">
                  <c:v>44.4</c:v>
                </c:pt>
                <c:pt idx="4">
                  <c:v>33.299999999999997</c:v>
                </c:pt>
                <c:pt idx="5">
                  <c:v>33.299999999999997</c:v>
                </c:pt>
                <c:pt idx="6">
                  <c:v>33.299999999999997</c:v>
                </c:pt>
                <c:pt idx="7">
                  <c:v>27.8</c:v>
                </c:pt>
                <c:pt idx="8">
                  <c:v>22.2</c:v>
                </c:pt>
                <c:pt idx="9">
                  <c:v>22.2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84A-43CD-B64F-5AA928061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913984"/>
        <c:axId val="413914376"/>
      </c:barChart>
      <c:catAx>
        <c:axId val="413913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4376"/>
        <c:crosses val="autoZero"/>
        <c:auto val="1"/>
        <c:lblAlgn val="ctr"/>
        <c:lblOffset val="100"/>
        <c:noMultiLvlLbl val="0"/>
      </c:catAx>
      <c:valAx>
        <c:axId val="413914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Sheet1!$A$3938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Sheet1!$B$3937:$J$3937</c:f>
              <c:strCache>
                <c:ptCount val="9"/>
                <c:pt idx="0">
                  <c:v>Oppilaanohjaaja</c:v>
                </c:pt>
                <c:pt idx="1">
                  <c:v>Laaja-alainen erityisopettaja</c:v>
                </c:pt>
                <c:pt idx="2">
                  <c:v>Muu/resurssiopettaja</c:v>
                </c:pt>
                <c:pt idx="3">
                  <c:v>Rehtori/virka-apulaisrehtori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Sheet1!$B$3938:$J$3938</c:f>
              <c:numCache>
                <c:formatCode>General</c:formatCode>
                <c:ptCount val="9"/>
                <c:pt idx="0">
                  <c:v>5.6</c:v>
                </c:pt>
                <c:pt idx="1">
                  <c:v>11.7</c:v>
                </c:pt>
                <c:pt idx="2">
                  <c:v>19.2</c:v>
                </c:pt>
                <c:pt idx="3">
                  <c:v>10.5</c:v>
                </c:pt>
                <c:pt idx="4">
                  <c:v>27.4</c:v>
                </c:pt>
                <c:pt idx="5">
                  <c:v>26.7</c:v>
                </c:pt>
                <c:pt idx="6">
                  <c:v>26.4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4B-4E4B-BB7D-228512086641}"/>
            </c:ext>
          </c:extLst>
        </c:ser>
        <c:ser>
          <c:idx val="1"/>
          <c:order val="1"/>
          <c:tx>
            <c:strRef>
              <c:f>Sheet1!$A$3939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Sheet1!$B$3937:$J$3937</c:f>
              <c:strCache>
                <c:ptCount val="9"/>
                <c:pt idx="0">
                  <c:v>Oppilaanohjaaja</c:v>
                </c:pt>
                <c:pt idx="1">
                  <c:v>Laaja-alainen erityisopettaja</c:v>
                </c:pt>
                <c:pt idx="2">
                  <c:v>Muu/resurssiopettaja</c:v>
                </c:pt>
                <c:pt idx="3">
                  <c:v>Rehtori/virka-apulaisrehtori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Sheet1!$B$3939:$J$3939</c:f>
              <c:numCache>
                <c:formatCode>General</c:formatCode>
                <c:ptCount val="9"/>
                <c:pt idx="0">
                  <c:v>33.299999999999997</c:v>
                </c:pt>
                <c:pt idx="1">
                  <c:v>26.2</c:v>
                </c:pt>
                <c:pt idx="2">
                  <c:v>26.9</c:v>
                </c:pt>
                <c:pt idx="3">
                  <c:v>36.799999999999997</c:v>
                </c:pt>
                <c:pt idx="4">
                  <c:v>35.9</c:v>
                </c:pt>
                <c:pt idx="5">
                  <c:v>32.799999999999997</c:v>
                </c:pt>
                <c:pt idx="6">
                  <c:v>34.700000000000003</c:v>
                </c:pt>
                <c:pt idx="8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4B-4E4B-BB7D-228512086641}"/>
            </c:ext>
          </c:extLst>
        </c:ser>
        <c:ser>
          <c:idx val="2"/>
          <c:order val="2"/>
          <c:tx>
            <c:strRef>
              <c:f>Sheet1!$A$3940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Sheet1!$B$3937:$J$3937</c:f>
              <c:strCache>
                <c:ptCount val="9"/>
                <c:pt idx="0">
                  <c:v>Oppilaanohjaaja</c:v>
                </c:pt>
                <c:pt idx="1">
                  <c:v>Laaja-alainen erityisopettaja</c:v>
                </c:pt>
                <c:pt idx="2">
                  <c:v>Muu/resurssiopettaja</c:v>
                </c:pt>
                <c:pt idx="3">
                  <c:v>Rehtori/virka-apulaisrehtori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Sheet1!$B$3940:$J$3940</c:f>
              <c:numCache>
                <c:formatCode>General</c:formatCode>
                <c:ptCount val="9"/>
                <c:pt idx="0">
                  <c:v>38.9</c:v>
                </c:pt>
                <c:pt idx="1">
                  <c:v>21.4</c:v>
                </c:pt>
                <c:pt idx="2">
                  <c:v>34.6</c:v>
                </c:pt>
                <c:pt idx="3">
                  <c:v>10.5</c:v>
                </c:pt>
                <c:pt idx="4">
                  <c:v>15.4</c:v>
                </c:pt>
                <c:pt idx="5">
                  <c:v>20.399999999999999</c:v>
                </c:pt>
                <c:pt idx="6">
                  <c:v>28.1</c:v>
                </c:pt>
                <c:pt idx="7">
                  <c:v>100</c:v>
                </c:pt>
                <c:pt idx="8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74B-4E4B-BB7D-228512086641}"/>
            </c:ext>
          </c:extLst>
        </c:ser>
        <c:ser>
          <c:idx val="3"/>
          <c:order val="3"/>
          <c:tx>
            <c:strRef>
              <c:f>Sheet1!$A$3941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Sheet1!$B$3937:$J$3937</c:f>
              <c:strCache>
                <c:ptCount val="9"/>
                <c:pt idx="0">
                  <c:v>Oppilaanohjaaja</c:v>
                </c:pt>
                <c:pt idx="1">
                  <c:v>Laaja-alainen erityisopettaja</c:v>
                </c:pt>
                <c:pt idx="2">
                  <c:v>Muu/resurssiopettaja</c:v>
                </c:pt>
                <c:pt idx="3">
                  <c:v>Rehtori/virka-apulaisrehtori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Sheet1!$B$3941:$J$3941</c:f>
              <c:numCache>
                <c:formatCode>General</c:formatCode>
                <c:ptCount val="9"/>
                <c:pt idx="0">
                  <c:v>11.1</c:v>
                </c:pt>
                <c:pt idx="1">
                  <c:v>30.1</c:v>
                </c:pt>
                <c:pt idx="2">
                  <c:v>11.5</c:v>
                </c:pt>
                <c:pt idx="3">
                  <c:v>36.799999999999997</c:v>
                </c:pt>
                <c:pt idx="4">
                  <c:v>18.8</c:v>
                </c:pt>
                <c:pt idx="5">
                  <c:v>17.7</c:v>
                </c:pt>
                <c:pt idx="6">
                  <c:v>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74B-4E4B-BB7D-228512086641}"/>
            </c:ext>
          </c:extLst>
        </c:ser>
        <c:ser>
          <c:idx val="4"/>
          <c:order val="4"/>
          <c:tx>
            <c:strRef>
              <c:f>Sheet1!$A$3942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Sheet1!$B$3937:$J$3937</c:f>
              <c:strCache>
                <c:ptCount val="9"/>
                <c:pt idx="0">
                  <c:v>Oppilaanohjaaja</c:v>
                </c:pt>
                <c:pt idx="1">
                  <c:v>Laaja-alainen erityisopettaja</c:v>
                </c:pt>
                <c:pt idx="2">
                  <c:v>Muu/resurssiopettaja</c:v>
                </c:pt>
                <c:pt idx="3">
                  <c:v>Rehtori/virka-apulaisrehtori</c:v>
                </c:pt>
                <c:pt idx="4">
                  <c:v>Erityisluokanopettaja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Koulukuraattori</c:v>
                </c:pt>
                <c:pt idx="8">
                  <c:v>Koulupsykologi</c:v>
                </c:pt>
              </c:strCache>
            </c:strRef>
          </c:cat>
          <c:val>
            <c:numRef>
              <c:f>Sheet1!$B$3942:$J$3942</c:f>
              <c:numCache>
                <c:formatCode>General</c:formatCode>
                <c:ptCount val="9"/>
                <c:pt idx="0">
                  <c:v>11.1</c:v>
                </c:pt>
                <c:pt idx="1">
                  <c:v>10.7</c:v>
                </c:pt>
                <c:pt idx="2">
                  <c:v>7.7</c:v>
                </c:pt>
                <c:pt idx="3">
                  <c:v>5.3</c:v>
                </c:pt>
                <c:pt idx="4">
                  <c:v>2.6</c:v>
                </c:pt>
                <c:pt idx="5">
                  <c:v>2.4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74B-4E4B-BB7D-2285120866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915160"/>
        <c:axId val="413915552"/>
      </c:barChart>
      <c:catAx>
        <c:axId val="413915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5552"/>
        <c:crosses val="autoZero"/>
        <c:auto val="1"/>
        <c:lblAlgn val="ctr"/>
        <c:lblOffset val="100"/>
        <c:noMultiLvlLbl val="0"/>
      </c:catAx>
      <c:valAx>
        <c:axId val="413915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Sheet1!$A$3947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Sheet1!$B$3946:$J$3946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Erityisluokanopettaja</c:v>
                </c:pt>
                <c:pt idx="4">
                  <c:v>Muu/resurssiopettaja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Sheet1!$B$3947:$J$3947</c:f>
              <c:numCache>
                <c:formatCode>General</c:formatCode>
                <c:ptCount val="9"/>
                <c:pt idx="2">
                  <c:v>3.9</c:v>
                </c:pt>
                <c:pt idx="3">
                  <c:v>10.6</c:v>
                </c:pt>
                <c:pt idx="4">
                  <c:v>11.5</c:v>
                </c:pt>
                <c:pt idx="5">
                  <c:v>10.199999999999999</c:v>
                </c:pt>
                <c:pt idx="6">
                  <c:v>14.4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98-4B6C-B904-527D78F6E8A1}"/>
            </c:ext>
          </c:extLst>
        </c:ser>
        <c:ser>
          <c:idx val="1"/>
          <c:order val="1"/>
          <c:tx>
            <c:strRef>
              <c:f>Sheet1!$A$3948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Sheet1!$B$3946:$J$3946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Erityisluokanopettaja</c:v>
                </c:pt>
                <c:pt idx="4">
                  <c:v>Muu/resurssiopettaja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Sheet1!$B$3948:$J$3948</c:f>
              <c:numCache>
                <c:formatCode>General</c:formatCode>
                <c:ptCount val="9"/>
                <c:pt idx="0">
                  <c:v>11.1</c:v>
                </c:pt>
                <c:pt idx="1">
                  <c:v>33.299999999999997</c:v>
                </c:pt>
                <c:pt idx="2">
                  <c:v>26.5</c:v>
                </c:pt>
                <c:pt idx="3">
                  <c:v>30.1</c:v>
                </c:pt>
                <c:pt idx="4">
                  <c:v>7.7</c:v>
                </c:pt>
                <c:pt idx="5">
                  <c:v>30.7</c:v>
                </c:pt>
                <c:pt idx="6">
                  <c:v>32.200000000000003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A98-4B6C-B904-527D78F6E8A1}"/>
            </c:ext>
          </c:extLst>
        </c:ser>
        <c:ser>
          <c:idx val="2"/>
          <c:order val="2"/>
          <c:tx>
            <c:strRef>
              <c:f>Sheet1!$A$3949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Sheet1!$B$3946:$J$3946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Erityisluokanopettaja</c:v>
                </c:pt>
                <c:pt idx="4">
                  <c:v>Muu/resurssiopettaja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Sheet1!$B$3949:$J$3949</c:f>
              <c:numCache>
                <c:formatCode>General</c:formatCode>
                <c:ptCount val="9"/>
                <c:pt idx="0">
                  <c:v>38.9</c:v>
                </c:pt>
                <c:pt idx="1">
                  <c:v>33.299999999999997</c:v>
                </c:pt>
                <c:pt idx="2">
                  <c:v>31.4</c:v>
                </c:pt>
                <c:pt idx="3">
                  <c:v>35.4</c:v>
                </c:pt>
                <c:pt idx="4">
                  <c:v>65.400000000000006</c:v>
                </c:pt>
                <c:pt idx="5">
                  <c:v>33.5</c:v>
                </c:pt>
                <c:pt idx="6">
                  <c:v>40.799999999999997</c:v>
                </c:pt>
                <c:pt idx="7">
                  <c:v>33.299999999999997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A98-4B6C-B904-527D78F6E8A1}"/>
            </c:ext>
          </c:extLst>
        </c:ser>
        <c:ser>
          <c:idx val="3"/>
          <c:order val="3"/>
          <c:tx>
            <c:strRef>
              <c:f>Sheet1!$A$3950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Sheet1!$B$3946:$J$3946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Erityisluokanopettaja</c:v>
                </c:pt>
                <c:pt idx="4">
                  <c:v>Muu/resurssiopettaja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Sheet1!$B$3950:$J$3950</c:f>
              <c:numCache>
                <c:formatCode>General</c:formatCode>
                <c:ptCount val="9"/>
                <c:pt idx="0">
                  <c:v>33.299999999999997</c:v>
                </c:pt>
                <c:pt idx="1">
                  <c:v>22.2</c:v>
                </c:pt>
                <c:pt idx="2">
                  <c:v>28.4</c:v>
                </c:pt>
                <c:pt idx="3">
                  <c:v>19.5</c:v>
                </c:pt>
                <c:pt idx="4">
                  <c:v>11.5</c:v>
                </c:pt>
                <c:pt idx="5">
                  <c:v>22.7</c:v>
                </c:pt>
                <c:pt idx="6">
                  <c:v>11.5</c:v>
                </c:pt>
                <c:pt idx="7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A98-4B6C-B904-527D78F6E8A1}"/>
            </c:ext>
          </c:extLst>
        </c:ser>
        <c:ser>
          <c:idx val="4"/>
          <c:order val="4"/>
          <c:tx>
            <c:strRef>
              <c:f>Sheet1!$A$3951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Sheet1!$B$3946:$J$3946</c:f>
              <c:strCache>
                <c:ptCount val="9"/>
                <c:pt idx="0">
                  <c:v>Rehtori/virka-apulaisrehtori</c:v>
                </c:pt>
                <c:pt idx="1">
                  <c:v>Oppilaanohjaaja</c:v>
                </c:pt>
                <c:pt idx="2">
                  <c:v>Laaja-alainen erityisopettaja</c:v>
                </c:pt>
                <c:pt idx="3">
                  <c:v>Erityisluokanopettaja</c:v>
                </c:pt>
                <c:pt idx="4">
                  <c:v>Muu/resurssiopettaja</c:v>
                </c:pt>
                <c:pt idx="5">
                  <c:v>Luokanopettaja</c:v>
                </c:pt>
                <c:pt idx="6">
                  <c:v>Aineenopettaja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Sheet1!$B$3951:$J$3951</c:f>
              <c:numCache>
                <c:formatCode>General</c:formatCode>
                <c:ptCount val="9"/>
                <c:pt idx="0">
                  <c:v>16.7</c:v>
                </c:pt>
                <c:pt idx="1">
                  <c:v>11.1</c:v>
                </c:pt>
                <c:pt idx="2">
                  <c:v>9.8000000000000007</c:v>
                </c:pt>
                <c:pt idx="3">
                  <c:v>4.4000000000000004</c:v>
                </c:pt>
                <c:pt idx="4">
                  <c:v>3.8</c:v>
                </c:pt>
                <c:pt idx="5">
                  <c:v>2.9</c:v>
                </c:pt>
                <c:pt idx="6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A98-4B6C-B904-527D78F6E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916336"/>
        <c:axId val="413916728"/>
      </c:barChart>
      <c:catAx>
        <c:axId val="413916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6728"/>
        <c:crosses val="autoZero"/>
        <c:auto val="1"/>
        <c:lblAlgn val="ctr"/>
        <c:lblOffset val="100"/>
        <c:noMultiLvlLbl val="0"/>
      </c:catAx>
      <c:valAx>
        <c:axId val="413916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Sheet1!$A$3956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Sheet1!$B$3955:$J$3955</c:f>
              <c:strCache>
                <c:ptCount val="9"/>
                <c:pt idx="0">
                  <c:v>Muu/resurssiopettaja</c:v>
                </c:pt>
                <c:pt idx="1">
                  <c:v>Laaja-alainen erityisopettaja</c:v>
                </c:pt>
                <c:pt idx="2">
                  <c:v>Oppilaanohjaaja</c:v>
                </c:pt>
                <c:pt idx="3">
                  <c:v>Rehtori/virka-apulaisrehtori</c:v>
                </c:pt>
                <c:pt idx="4">
                  <c:v>Erityisluokanopettaja</c:v>
                </c:pt>
                <c:pt idx="5">
                  <c:v>Aineenopettaja</c:v>
                </c:pt>
                <c:pt idx="6">
                  <c:v>Luokanopettaja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Sheet1!$B$3956:$J$3956</c:f>
              <c:numCache>
                <c:formatCode>General</c:formatCode>
                <c:ptCount val="9"/>
                <c:pt idx="0">
                  <c:v>3.8</c:v>
                </c:pt>
                <c:pt idx="1">
                  <c:v>12.7</c:v>
                </c:pt>
                <c:pt idx="2">
                  <c:v>5.6</c:v>
                </c:pt>
                <c:pt idx="3">
                  <c:v>5.3</c:v>
                </c:pt>
                <c:pt idx="4">
                  <c:v>17.100000000000001</c:v>
                </c:pt>
                <c:pt idx="5">
                  <c:v>13.9</c:v>
                </c:pt>
                <c:pt idx="6">
                  <c:v>15.8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22-4AB1-8BA2-99D9360FDD8A}"/>
            </c:ext>
          </c:extLst>
        </c:ser>
        <c:ser>
          <c:idx val="1"/>
          <c:order val="1"/>
          <c:tx>
            <c:strRef>
              <c:f>Sheet1!$A$3957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Sheet1!$B$3955:$J$3955</c:f>
              <c:strCache>
                <c:ptCount val="9"/>
                <c:pt idx="0">
                  <c:v>Muu/resurssiopettaja</c:v>
                </c:pt>
                <c:pt idx="1">
                  <c:v>Laaja-alainen erityisopettaja</c:v>
                </c:pt>
                <c:pt idx="2">
                  <c:v>Oppilaanohjaaja</c:v>
                </c:pt>
                <c:pt idx="3">
                  <c:v>Rehtori/virka-apulaisrehtori</c:v>
                </c:pt>
                <c:pt idx="4">
                  <c:v>Erityisluokanopettaja</c:v>
                </c:pt>
                <c:pt idx="5">
                  <c:v>Aineenopettaja</c:v>
                </c:pt>
                <c:pt idx="6">
                  <c:v>Luokanopettaja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Sheet1!$B$3957:$J$3957</c:f>
              <c:numCache>
                <c:formatCode>General</c:formatCode>
                <c:ptCount val="9"/>
                <c:pt idx="0">
                  <c:v>7.7</c:v>
                </c:pt>
                <c:pt idx="1">
                  <c:v>26.5</c:v>
                </c:pt>
                <c:pt idx="2">
                  <c:v>50</c:v>
                </c:pt>
                <c:pt idx="3">
                  <c:v>21.1</c:v>
                </c:pt>
                <c:pt idx="4">
                  <c:v>30.8</c:v>
                </c:pt>
                <c:pt idx="5">
                  <c:v>24.9</c:v>
                </c:pt>
                <c:pt idx="6">
                  <c:v>25.5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22-4AB1-8BA2-99D9360FDD8A}"/>
            </c:ext>
          </c:extLst>
        </c:ser>
        <c:ser>
          <c:idx val="2"/>
          <c:order val="2"/>
          <c:tx>
            <c:strRef>
              <c:f>Sheet1!$A$3958</c:f>
              <c:strCache>
                <c:ptCount val="1"/>
                <c:pt idx="0">
                  <c:v>En samaa eikä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Sheet1!$B$3955:$J$3955</c:f>
              <c:strCache>
                <c:ptCount val="9"/>
                <c:pt idx="0">
                  <c:v>Muu/resurssiopettaja</c:v>
                </c:pt>
                <c:pt idx="1">
                  <c:v>Laaja-alainen erityisopettaja</c:v>
                </c:pt>
                <c:pt idx="2">
                  <c:v>Oppilaanohjaaja</c:v>
                </c:pt>
                <c:pt idx="3">
                  <c:v>Rehtori/virka-apulaisrehtori</c:v>
                </c:pt>
                <c:pt idx="4">
                  <c:v>Erityisluokanopettaja</c:v>
                </c:pt>
                <c:pt idx="5">
                  <c:v>Aineenopettaja</c:v>
                </c:pt>
                <c:pt idx="6">
                  <c:v>Luokanopettaja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Sheet1!$B$3958:$J$3958</c:f>
              <c:numCache>
                <c:formatCode>General</c:formatCode>
                <c:ptCount val="9"/>
                <c:pt idx="0">
                  <c:v>73.099999999999994</c:v>
                </c:pt>
                <c:pt idx="1">
                  <c:v>33.299999999999997</c:v>
                </c:pt>
                <c:pt idx="2">
                  <c:v>33.299999999999997</c:v>
                </c:pt>
                <c:pt idx="3">
                  <c:v>26.3</c:v>
                </c:pt>
                <c:pt idx="4">
                  <c:v>36.799999999999997</c:v>
                </c:pt>
                <c:pt idx="5">
                  <c:v>52.5</c:v>
                </c:pt>
                <c:pt idx="6">
                  <c:v>47.7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B22-4AB1-8BA2-99D9360FDD8A}"/>
            </c:ext>
          </c:extLst>
        </c:ser>
        <c:ser>
          <c:idx val="3"/>
          <c:order val="3"/>
          <c:tx>
            <c:strRef>
              <c:f>Sheet1!$A$3959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Sheet1!$B$3955:$J$3955</c:f>
              <c:strCache>
                <c:ptCount val="9"/>
                <c:pt idx="0">
                  <c:v>Muu/resurssiopettaja</c:v>
                </c:pt>
                <c:pt idx="1">
                  <c:v>Laaja-alainen erityisopettaja</c:v>
                </c:pt>
                <c:pt idx="2">
                  <c:v>Oppilaanohjaaja</c:v>
                </c:pt>
                <c:pt idx="3">
                  <c:v>Rehtori/virka-apulaisrehtori</c:v>
                </c:pt>
                <c:pt idx="4">
                  <c:v>Erityisluokanopettaja</c:v>
                </c:pt>
                <c:pt idx="5">
                  <c:v>Aineenopettaja</c:v>
                </c:pt>
                <c:pt idx="6">
                  <c:v>Luokanopettaja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Sheet1!$B$3959:$J$3959</c:f>
              <c:numCache>
                <c:formatCode>General</c:formatCode>
                <c:ptCount val="9"/>
                <c:pt idx="0">
                  <c:v>7.7</c:v>
                </c:pt>
                <c:pt idx="1">
                  <c:v>21.6</c:v>
                </c:pt>
                <c:pt idx="2">
                  <c:v>5.6</c:v>
                </c:pt>
                <c:pt idx="3">
                  <c:v>42.1</c:v>
                </c:pt>
                <c:pt idx="4">
                  <c:v>13.7</c:v>
                </c:pt>
                <c:pt idx="5">
                  <c:v>7.5</c:v>
                </c:pt>
                <c:pt idx="6">
                  <c:v>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B22-4AB1-8BA2-99D9360FDD8A}"/>
            </c:ext>
          </c:extLst>
        </c:ser>
        <c:ser>
          <c:idx val="4"/>
          <c:order val="4"/>
          <c:tx>
            <c:strRef>
              <c:f>Sheet1!$A$3960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Sheet1!$B$3955:$J$3955</c:f>
              <c:strCache>
                <c:ptCount val="9"/>
                <c:pt idx="0">
                  <c:v>Muu/resurssiopettaja</c:v>
                </c:pt>
                <c:pt idx="1">
                  <c:v>Laaja-alainen erityisopettaja</c:v>
                </c:pt>
                <c:pt idx="2">
                  <c:v>Oppilaanohjaaja</c:v>
                </c:pt>
                <c:pt idx="3">
                  <c:v>Rehtori/virka-apulaisrehtori</c:v>
                </c:pt>
                <c:pt idx="4">
                  <c:v>Erityisluokanopettaja</c:v>
                </c:pt>
                <c:pt idx="5">
                  <c:v>Aineenopettaja</c:v>
                </c:pt>
                <c:pt idx="6">
                  <c:v>Luokanopettaja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Sheet1!$B$3960:$J$3960</c:f>
              <c:numCache>
                <c:formatCode>General</c:formatCode>
                <c:ptCount val="9"/>
                <c:pt idx="0">
                  <c:v>7.7</c:v>
                </c:pt>
                <c:pt idx="1">
                  <c:v>5.9</c:v>
                </c:pt>
                <c:pt idx="2">
                  <c:v>5.6</c:v>
                </c:pt>
                <c:pt idx="3">
                  <c:v>5.3</c:v>
                </c:pt>
                <c:pt idx="4">
                  <c:v>1.7</c:v>
                </c:pt>
                <c:pt idx="5">
                  <c:v>1.2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B22-4AB1-8BA2-99D9360FD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917512"/>
        <c:axId val="413917904"/>
      </c:barChart>
      <c:catAx>
        <c:axId val="413917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7904"/>
        <c:crosses val="autoZero"/>
        <c:auto val="1"/>
        <c:lblAlgn val="ctr"/>
        <c:lblOffset val="100"/>
        <c:noMultiLvlLbl val="0"/>
      </c:catAx>
      <c:valAx>
        <c:axId val="413917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7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Sheet1!$A$3980</c:f>
              <c:strCache>
                <c:ptCount val="1"/>
                <c:pt idx="0">
                  <c:v>En ole saanut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Sheet1!$B$3979:$J$3979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Aineenopettaja</c:v>
                </c:pt>
                <c:pt idx="4">
                  <c:v>Muu/resurssiopettaja</c:v>
                </c:pt>
                <c:pt idx="5">
                  <c:v>Luokanopettaja</c:v>
                </c:pt>
                <c:pt idx="6">
                  <c:v>Oppilaanohjaaja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Sheet1!$B$3980:$J$3980</c:f>
              <c:numCache>
                <c:formatCode>General</c:formatCode>
                <c:ptCount val="9"/>
                <c:pt idx="0">
                  <c:v>29.3</c:v>
                </c:pt>
                <c:pt idx="1">
                  <c:v>42.1</c:v>
                </c:pt>
                <c:pt idx="2">
                  <c:v>48.2</c:v>
                </c:pt>
                <c:pt idx="3">
                  <c:v>63.8</c:v>
                </c:pt>
                <c:pt idx="4">
                  <c:v>66.7</c:v>
                </c:pt>
                <c:pt idx="5">
                  <c:v>69</c:v>
                </c:pt>
                <c:pt idx="6">
                  <c:v>72.2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77-42DD-8544-8020E6D5AB7C}"/>
            </c:ext>
          </c:extLst>
        </c:ser>
        <c:ser>
          <c:idx val="1"/>
          <c:order val="1"/>
          <c:tx>
            <c:strRef>
              <c:f>Sheet1!$A$3981</c:f>
              <c:strCache>
                <c:ptCount val="1"/>
                <c:pt idx="0">
                  <c:v>Olen saanut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Sheet1!$B$3979:$J$3979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Aineenopettaja</c:v>
                </c:pt>
                <c:pt idx="4">
                  <c:v>Muu/resurssiopettaja</c:v>
                </c:pt>
                <c:pt idx="5">
                  <c:v>Luokanopettaja</c:v>
                </c:pt>
                <c:pt idx="6">
                  <c:v>Oppilaanohjaaja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Sheet1!$B$3981:$J$3981</c:f>
              <c:numCache>
                <c:formatCode>General</c:formatCode>
                <c:ptCount val="9"/>
                <c:pt idx="0">
                  <c:v>70.7</c:v>
                </c:pt>
                <c:pt idx="1">
                  <c:v>57.9</c:v>
                </c:pt>
                <c:pt idx="2">
                  <c:v>51.8</c:v>
                </c:pt>
                <c:pt idx="3">
                  <c:v>36.200000000000003</c:v>
                </c:pt>
                <c:pt idx="4">
                  <c:v>33.299999999999997</c:v>
                </c:pt>
                <c:pt idx="5">
                  <c:v>31</c:v>
                </c:pt>
                <c:pt idx="6">
                  <c:v>27.8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77-42DD-8544-8020E6D5A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918296"/>
        <c:axId val="413918688"/>
      </c:barChart>
      <c:catAx>
        <c:axId val="413918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8688"/>
        <c:crosses val="autoZero"/>
        <c:auto val="1"/>
        <c:lblAlgn val="ctr"/>
        <c:lblOffset val="100"/>
        <c:noMultiLvlLbl val="0"/>
      </c:catAx>
      <c:valAx>
        <c:axId val="413918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8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Sheet1!$A$3986</c:f>
              <c:strCache>
                <c:ptCount val="1"/>
                <c:pt idx="0">
                  <c:v>En ole saanut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Sheet1!$B$3985:$J$3985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Aineenopettaja</c:v>
                </c:pt>
                <c:pt idx="4">
                  <c:v>Muu/resurssiopettaja</c:v>
                </c:pt>
                <c:pt idx="5">
                  <c:v>Luokanopettaja</c:v>
                </c:pt>
                <c:pt idx="6">
                  <c:v>Oppilaanohjaaja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Sheet1!$B$3986:$J$3986</c:f>
              <c:numCache>
                <c:formatCode>General</c:formatCode>
                <c:ptCount val="9"/>
                <c:pt idx="0">
                  <c:v>16</c:v>
                </c:pt>
                <c:pt idx="1">
                  <c:v>31.6</c:v>
                </c:pt>
                <c:pt idx="2">
                  <c:v>39.6</c:v>
                </c:pt>
                <c:pt idx="3">
                  <c:v>52.7</c:v>
                </c:pt>
                <c:pt idx="4">
                  <c:v>62.5</c:v>
                </c:pt>
                <c:pt idx="5">
                  <c:v>63</c:v>
                </c:pt>
                <c:pt idx="6">
                  <c:v>66.7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10-4B07-9701-1147509F71A8}"/>
            </c:ext>
          </c:extLst>
        </c:ser>
        <c:ser>
          <c:idx val="1"/>
          <c:order val="1"/>
          <c:tx>
            <c:strRef>
              <c:f>Sheet1!$A$3987</c:f>
              <c:strCache>
                <c:ptCount val="1"/>
                <c:pt idx="0">
                  <c:v>Olen saanut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Sheet1!$B$3985:$J$3985</c:f>
              <c:strCache>
                <c:ptCount val="9"/>
                <c:pt idx="0">
                  <c:v>Laaja-alainen erityisopettaja</c:v>
                </c:pt>
                <c:pt idx="1">
                  <c:v>Rehtori/virka-apulaisrehtori</c:v>
                </c:pt>
                <c:pt idx="2">
                  <c:v>Erityisluokanopettaja</c:v>
                </c:pt>
                <c:pt idx="3">
                  <c:v>Aineenopettaja</c:v>
                </c:pt>
                <c:pt idx="4">
                  <c:v>Muu/resurssiopettaja</c:v>
                </c:pt>
                <c:pt idx="5">
                  <c:v>Luokanopettaja</c:v>
                </c:pt>
                <c:pt idx="6">
                  <c:v>Oppilaanohjaaja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Sheet1!$B$3987:$J$3987</c:f>
              <c:numCache>
                <c:formatCode>General</c:formatCode>
                <c:ptCount val="9"/>
                <c:pt idx="0">
                  <c:v>84</c:v>
                </c:pt>
                <c:pt idx="1">
                  <c:v>68.400000000000006</c:v>
                </c:pt>
                <c:pt idx="2">
                  <c:v>60.4</c:v>
                </c:pt>
                <c:pt idx="3">
                  <c:v>47.3</c:v>
                </c:pt>
                <c:pt idx="4">
                  <c:v>37.5</c:v>
                </c:pt>
                <c:pt idx="5">
                  <c:v>37</c:v>
                </c:pt>
                <c:pt idx="6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10-4B07-9701-1147509F7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919472"/>
        <c:axId val="413919864"/>
      </c:barChart>
      <c:catAx>
        <c:axId val="413919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9864"/>
        <c:crosses val="autoZero"/>
        <c:auto val="1"/>
        <c:lblAlgn val="ctr"/>
        <c:lblOffset val="100"/>
        <c:noMultiLvlLbl val="0"/>
      </c:catAx>
      <c:valAx>
        <c:axId val="413919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1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Sheet1!$A$3992</c:f>
              <c:strCache>
                <c:ptCount val="1"/>
                <c:pt idx="0">
                  <c:v>En ole saanut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Sheet1!$B$3991:$J$3991</c:f>
              <c:strCache>
                <c:ptCount val="9"/>
                <c:pt idx="0">
                  <c:v>Laaja-alainen erityisopettaja</c:v>
                </c:pt>
                <c:pt idx="1">
                  <c:v>Erityisluokanopettaja</c:v>
                </c:pt>
                <c:pt idx="2">
                  <c:v>Oppilaanohjaaja</c:v>
                </c:pt>
                <c:pt idx="3">
                  <c:v>Muu/resurssiopettaja</c:v>
                </c:pt>
                <c:pt idx="4">
                  <c:v>Rehtori/virka-apulaisrehtori</c:v>
                </c:pt>
                <c:pt idx="5">
                  <c:v>Aineenopettaja</c:v>
                </c:pt>
                <c:pt idx="6">
                  <c:v>Luokanopettaja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Sheet1!$B$3992:$J$3992</c:f>
              <c:numCache>
                <c:formatCode>General</c:formatCode>
                <c:ptCount val="9"/>
                <c:pt idx="0">
                  <c:v>26.5</c:v>
                </c:pt>
                <c:pt idx="1">
                  <c:v>31.9</c:v>
                </c:pt>
                <c:pt idx="2">
                  <c:v>50</c:v>
                </c:pt>
                <c:pt idx="3">
                  <c:v>54.2</c:v>
                </c:pt>
                <c:pt idx="4">
                  <c:v>57.9</c:v>
                </c:pt>
                <c:pt idx="5">
                  <c:v>75.099999999999994</c:v>
                </c:pt>
                <c:pt idx="6">
                  <c:v>76.400000000000006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25-4B1D-AC09-04627302B167}"/>
            </c:ext>
          </c:extLst>
        </c:ser>
        <c:ser>
          <c:idx val="1"/>
          <c:order val="1"/>
          <c:tx>
            <c:strRef>
              <c:f>Sheet1!$A$3993</c:f>
              <c:strCache>
                <c:ptCount val="1"/>
                <c:pt idx="0">
                  <c:v>Olen saanut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Sheet1!$B$3991:$J$3991</c:f>
              <c:strCache>
                <c:ptCount val="9"/>
                <c:pt idx="0">
                  <c:v>Laaja-alainen erityisopettaja</c:v>
                </c:pt>
                <c:pt idx="1">
                  <c:v>Erityisluokanopettaja</c:v>
                </c:pt>
                <c:pt idx="2">
                  <c:v>Oppilaanohjaaja</c:v>
                </c:pt>
                <c:pt idx="3">
                  <c:v>Muu/resurssiopettaja</c:v>
                </c:pt>
                <c:pt idx="4">
                  <c:v>Rehtori/virka-apulaisrehtori</c:v>
                </c:pt>
                <c:pt idx="5">
                  <c:v>Aineenopettaja</c:v>
                </c:pt>
                <c:pt idx="6">
                  <c:v>Luokanopettaja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Sheet1!$B$3993:$J$3993</c:f>
              <c:numCache>
                <c:formatCode>General</c:formatCode>
                <c:ptCount val="9"/>
                <c:pt idx="0">
                  <c:v>73.5</c:v>
                </c:pt>
                <c:pt idx="1">
                  <c:v>68.099999999999994</c:v>
                </c:pt>
                <c:pt idx="2">
                  <c:v>50</c:v>
                </c:pt>
                <c:pt idx="3">
                  <c:v>45.8</c:v>
                </c:pt>
                <c:pt idx="4">
                  <c:v>42.1</c:v>
                </c:pt>
                <c:pt idx="5">
                  <c:v>24.9</c:v>
                </c:pt>
                <c:pt idx="6">
                  <c:v>23.6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A25-4B1D-AC09-04627302B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2973944"/>
        <c:axId val="412973552"/>
      </c:barChart>
      <c:catAx>
        <c:axId val="412973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973552"/>
        <c:crosses val="autoZero"/>
        <c:auto val="1"/>
        <c:lblAlgn val="ctr"/>
        <c:lblOffset val="100"/>
        <c:noMultiLvlLbl val="0"/>
      </c:catAx>
      <c:valAx>
        <c:axId val="412973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973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Sheet1!$A$823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Sheet1!$B$822:$E$822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Sheet1!$B$823:$E$823</c:f>
              <c:numCache>
                <c:formatCode>General</c:formatCode>
                <c:ptCount val="4"/>
                <c:pt idx="0">
                  <c:v>2.9</c:v>
                </c:pt>
                <c:pt idx="1">
                  <c:v>3.5</c:v>
                </c:pt>
                <c:pt idx="2">
                  <c:v>4.5999999999999996</c:v>
                </c:pt>
                <c:pt idx="3">
                  <c:v>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D5-4989-B356-2620C9B1C380}"/>
            </c:ext>
          </c:extLst>
        </c:ser>
        <c:ser>
          <c:idx val="1"/>
          <c:order val="1"/>
          <c:tx>
            <c:strRef>
              <c:f>Sheet1!$A$824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Sheet1!$B$822:$E$822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Sheet1!$B$824:$E$824</c:f>
              <c:numCache>
                <c:formatCode>General</c:formatCode>
                <c:ptCount val="4"/>
                <c:pt idx="0">
                  <c:v>11.5</c:v>
                </c:pt>
                <c:pt idx="1">
                  <c:v>14.4</c:v>
                </c:pt>
                <c:pt idx="2">
                  <c:v>15</c:v>
                </c:pt>
                <c:pt idx="3">
                  <c:v>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2D5-4989-B356-2620C9B1C380}"/>
            </c:ext>
          </c:extLst>
        </c:ser>
        <c:ser>
          <c:idx val="2"/>
          <c:order val="2"/>
          <c:tx>
            <c:strRef>
              <c:f>Sheet1!$A$825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Sheet1!$B$822:$E$822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Sheet1!$B$825:$E$825</c:f>
              <c:numCache>
                <c:formatCode>General</c:formatCode>
                <c:ptCount val="4"/>
                <c:pt idx="0">
                  <c:v>51.9</c:v>
                </c:pt>
                <c:pt idx="1">
                  <c:v>44.1</c:v>
                </c:pt>
                <c:pt idx="2">
                  <c:v>39.700000000000003</c:v>
                </c:pt>
                <c:pt idx="3">
                  <c:v>37.1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2D5-4989-B356-2620C9B1C380}"/>
            </c:ext>
          </c:extLst>
        </c:ser>
        <c:ser>
          <c:idx val="3"/>
          <c:order val="3"/>
          <c:tx>
            <c:strRef>
              <c:f>Sheet1!$A$826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Sheet1!$B$822:$E$822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Sheet1!$B$826:$E$826</c:f>
              <c:numCache>
                <c:formatCode>General</c:formatCode>
                <c:ptCount val="4"/>
                <c:pt idx="0">
                  <c:v>26.9</c:v>
                </c:pt>
                <c:pt idx="1">
                  <c:v>24.1</c:v>
                </c:pt>
                <c:pt idx="2">
                  <c:v>24.9</c:v>
                </c:pt>
                <c:pt idx="3">
                  <c:v>25.9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2D5-4989-B356-2620C9B1C380}"/>
            </c:ext>
          </c:extLst>
        </c:ser>
        <c:ser>
          <c:idx val="4"/>
          <c:order val="4"/>
          <c:tx>
            <c:strRef>
              <c:f>Sheet1!$A$827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Sheet1!$B$822:$E$822</c:f>
              <c:strCache>
                <c:ptCount val="4"/>
                <c:pt idx="0">
                  <c:v>Laaja-alainen erityisopettaja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Sheet1!$B$827:$E$827</c:f>
              <c:numCache>
                <c:formatCode>General</c:formatCode>
                <c:ptCount val="4"/>
                <c:pt idx="0">
                  <c:v>6.7</c:v>
                </c:pt>
                <c:pt idx="1">
                  <c:v>13.9</c:v>
                </c:pt>
                <c:pt idx="2">
                  <c:v>15.8</c:v>
                </c:pt>
                <c:pt idx="3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2D5-4989-B356-2620C9B1C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4338488"/>
        <c:axId val="324338880"/>
      </c:barChart>
      <c:catAx>
        <c:axId val="324338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338880"/>
        <c:crosses val="autoZero"/>
        <c:auto val="1"/>
        <c:lblAlgn val="ctr"/>
        <c:lblOffset val="100"/>
        <c:noMultiLvlLbl val="0"/>
      </c:catAx>
      <c:valAx>
        <c:axId val="324338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338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Sheet1!$A$4100</c:f>
              <c:strCache>
                <c:ptCount val="1"/>
                <c:pt idx="0">
                  <c:v>En tarvitse lisäkoulutusta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Sheet1!$B$4099:$J$4099</c:f>
              <c:strCache>
                <c:ptCount val="9"/>
                <c:pt idx="0">
                  <c:v>Muu/resurssiopettaja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Oppilaanohjaaja</c:v>
                </c:pt>
                <c:pt idx="4">
                  <c:v>Rehtori/virka-apulaisrehtori</c:v>
                </c:pt>
                <c:pt idx="5">
                  <c:v>Laaja-alainen erityisopettaja</c:v>
                </c:pt>
                <c:pt idx="6">
                  <c:v>Erityisluokanopettaja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Sheet1!$B$4100:$J$4100</c:f>
              <c:numCache>
                <c:formatCode>General</c:formatCode>
                <c:ptCount val="9"/>
                <c:pt idx="0">
                  <c:v>31.2</c:v>
                </c:pt>
                <c:pt idx="1">
                  <c:v>43.2</c:v>
                </c:pt>
                <c:pt idx="2">
                  <c:v>48.7</c:v>
                </c:pt>
                <c:pt idx="3">
                  <c:v>50</c:v>
                </c:pt>
                <c:pt idx="4">
                  <c:v>70.599999999999994</c:v>
                </c:pt>
                <c:pt idx="5">
                  <c:v>72.8</c:v>
                </c:pt>
                <c:pt idx="6">
                  <c:v>73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D9-4FCB-80DF-E22E7E5758A9}"/>
            </c:ext>
          </c:extLst>
        </c:ser>
        <c:ser>
          <c:idx val="1"/>
          <c:order val="1"/>
          <c:tx>
            <c:strRef>
              <c:f>Sheet1!$A$4101</c:f>
              <c:strCache>
                <c:ptCount val="1"/>
                <c:pt idx="0">
                  <c:v>Tarvitsen lisäkoulutusta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Sheet1!$B$4099:$J$4099</c:f>
              <c:strCache>
                <c:ptCount val="9"/>
                <c:pt idx="0">
                  <c:v>Muu/resurssiopettaja</c:v>
                </c:pt>
                <c:pt idx="1">
                  <c:v>Aineenopettaja</c:v>
                </c:pt>
                <c:pt idx="2">
                  <c:v>Luokanopettaja</c:v>
                </c:pt>
                <c:pt idx="3">
                  <c:v>Oppilaanohjaaja</c:v>
                </c:pt>
                <c:pt idx="4">
                  <c:v>Rehtori/virka-apulaisrehtori</c:v>
                </c:pt>
                <c:pt idx="5">
                  <c:v>Laaja-alainen erityisopettaja</c:v>
                </c:pt>
                <c:pt idx="6">
                  <c:v>Erityisluokanopettaja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Sheet1!$B$4101:$J$4101</c:f>
              <c:numCache>
                <c:formatCode>General</c:formatCode>
                <c:ptCount val="9"/>
                <c:pt idx="0">
                  <c:v>68.8</c:v>
                </c:pt>
                <c:pt idx="1">
                  <c:v>56.8</c:v>
                </c:pt>
                <c:pt idx="2">
                  <c:v>51.3</c:v>
                </c:pt>
                <c:pt idx="3">
                  <c:v>50</c:v>
                </c:pt>
                <c:pt idx="4">
                  <c:v>29.4</c:v>
                </c:pt>
                <c:pt idx="5">
                  <c:v>27.2</c:v>
                </c:pt>
                <c:pt idx="6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D9-4FCB-80DF-E22E7E575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2971200"/>
        <c:axId val="412970808"/>
      </c:barChart>
      <c:catAx>
        <c:axId val="41297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970808"/>
        <c:crosses val="autoZero"/>
        <c:auto val="1"/>
        <c:lblAlgn val="ctr"/>
        <c:lblOffset val="100"/>
        <c:noMultiLvlLbl val="0"/>
      </c:catAx>
      <c:valAx>
        <c:axId val="412970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97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Sheet1!$A$4106</c:f>
              <c:strCache>
                <c:ptCount val="1"/>
                <c:pt idx="0">
                  <c:v>En tarvitse lisäkoulutusta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Sheet1!$B$4105:$J$4105</c:f>
              <c:strCache>
                <c:ptCount val="9"/>
                <c:pt idx="0">
                  <c:v>Muu/resurssiopettaja</c:v>
                </c:pt>
                <c:pt idx="1">
                  <c:v>Luokanopettaja</c:v>
                </c:pt>
                <c:pt idx="2">
                  <c:v>Oppilaanohjaaja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Laaja-alainen erityisopettaja</c:v>
                </c:pt>
                <c:pt idx="6">
                  <c:v>Rehtori/virka-apulaisrehtori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Sheet1!$B$4106:$J$4106</c:f>
              <c:numCache>
                <c:formatCode>General</c:formatCode>
                <c:ptCount val="9"/>
                <c:pt idx="0">
                  <c:v>43.8</c:v>
                </c:pt>
                <c:pt idx="1">
                  <c:v>52</c:v>
                </c:pt>
                <c:pt idx="2">
                  <c:v>53.3</c:v>
                </c:pt>
                <c:pt idx="3">
                  <c:v>54</c:v>
                </c:pt>
                <c:pt idx="4">
                  <c:v>76.900000000000006</c:v>
                </c:pt>
                <c:pt idx="5">
                  <c:v>79.7</c:v>
                </c:pt>
                <c:pt idx="6">
                  <c:v>82.4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C8-474F-8924-1C6D9C53D0B6}"/>
            </c:ext>
          </c:extLst>
        </c:ser>
        <c:ser>
          <c:idx val="1"/>
          <c:order val="1"/>
          <c:tx>
            <c:strRef>
              <c:f>Sheet1!$A$4107</c:f>
              <c:strCache>
                <c:ptCount val="1"/>
                <c:pt idx="0">
                  <c:v>Tarvitsen lisäkoulutusta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Sheet1!$B$4105:$J$4105</c:f>
              <c:strCache>
                <c:ptCount val="9"/>
                <c:pt idx="0">
                  <c:v>Muu/resurssiopettaja</c:v>
                </c:pt>
                <c:pt idx="1">
                  <c:v>Luokanopettaja</c:v>
                </c:pt>
                <c:pt idx="2">
                  <c:v>Oppilaanohjaaja</c:v>
                </c:pt>
                <c:pt idx="3">
                  <c:v>Aineenopettaja</c:v>
                </c:pt>
                <c:pt idx="4">
                  <c:v>Erityisluokanopettaja</c:v>
                </c:pt>
                <c:pt idx="5">
                  <c:v>Laaja-alainen erityisopettaja</c:v>
                </c:pt>
                <c:pt idx="6">
                  <c:v>Rehtori/virka-apulaisrehtori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Sheet1!$B$4107:$J$4107</c:f>
              <c:numCache>
                <c:formatCode>General</c:formatCode>
                <c:ptCount val="9"/>
                <c:pt idx="0">
                  <c:v>56.2</c:v>
                </c:pt>
                <c:pt idx="1">
                  <c:v>48</c:v>
                </c:pt>
                <c:pt idx="2">
                  <c:v>46.7</c:v>
                </c:pt>
                <c:pt idx="3">
                  <c:v>46</c:v>
                </c:pt>
                <c:pt idx="4">
                  <c:v>23.1</c:v>
                </c:pt>
                <c:pt idx="5">
                  <c:v>20.3</c:v>
                </c:pt>
                <c:pt idx="6">
                  <c:v>17.600000000000001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CC8-474F-8924-1C6D9C53D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2969632"/>
        <c:axId val="411385984"/>
      </c:barChart>
      <c:catAx>
        <c:axId val="412969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85984"/>
        <c:crosses val="autoZero"/>
        <c:auto val="1"/>
        <c:lblAlgn val="ctr"/>
        <c:lblOffset val="100"/>
        <c:noMultiLvlLbl val="0"/>
      </c:catAx>
      <c:valAx>
        <c:axId val="411385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96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Sheet1!$A$4112</c:f>
              <c:strCache>
                <c:ptCount val="1"/>
                <c:pt idx="0">
                  <c:v>En tarvitse lisäkoulutusta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Sheet1!$B$4111:$J$4111</c:f>
              <c:strCache>
                <c:ptCount val="9"/>
                <c:pt idx="0">
                  <c:v>Luokanopettaja</c:v>
                </c:pt>
                <c:pt idx="1">
                  <c:v>Aineenopettaja</c:v>
                </c:pt>
                <c:pt idx="2">
                  <c:v>Muu/resurssiopettaja</c:v>
                </c:pt>
                <c:pt idx="3">
                  <c:v>Oppilaanohjaaja</c:v>
                </c:pt>
                <c:pt idx="4">
                  <c:v>Erityisluokanopettaja</c:v>
                </c:pt>
                <c:pt idx="5">
                  <c:v>Rehtori/virka-apulaisrehtori</c:v>
                </c:pt>
                <c:pt idx="6">
                  <c:v>Laaja-alainen erityisopettaja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Sheet1!$B$4112:$J$4112</c:f>
              <c:numCache>
                <c:formatCode>General</c:formatCode>
                <c:ptCount val="9"/>
                <c:pt idx="0">
                  <c:v>30.1</c:v>
                </c:pt>
                <c:pt idx="1">
                  <c:v>31.8</c:v>
                </c:pt>
                <c:pt idx="2">
                  <c:v>33.299999999999997</c:v>
                </c:pt>
                <c:pt idx="3">
                  <c:v>33.299999999999997</c:v>
                </c:pt>
                <c:pt idx="4">
                  <c:v>56.7</c:v>
                </c:pt>
                <c:pt idx="5">
                  <c:v>58.8</c:v>
                </c:pt>
                <c:pt idx="6">
                  <c:v>59.8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A8-4386-8840-09E8455859FD}"/>
            </c:ext>
          </c:extLst>
        </c:ser>
        <c:ser>
          <c:idx val="1"/>
          <c:order val="1"/>
          <c:tx>
            <c:strRef>
              <c:f>Sheet1!$A$4113</c:f>
              <c:strCache>
                <c:ptCount val="1"/>
                <c:pt idx="0">
                  <c:v>Tarvitsen lisäkoulutusta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Sheet1!$B$4111:$J$4111</c:f>
              <c:strCache>
                <c:ptCount val="9"/>
                <c:pt idx="0">
                  <c:v>Luokanopettaja</c:v>
                </c:pt>
                <c:pt idx="1">
                  <c:v>Aineenopettaja</c:v>
                </c:pt>
                <c:pt idx="2">
                  <c:v>Muu/resurssiopettaja</c:v>
                </c:pt>
                <c:pt idx="3">
                  <c:v>Oppilaanohjaaja</c:v>
                </c:pt>
                <c:pt idx="4">
                  <c:v>Erityisluokanopettaja</c:v>
                </c:pt>
                <c:pt idx="5">
                  <c:v>Rehtori/virka-apulaisrehtori</c:v>
                </c:pt>
                <c:pt idx="6">
                  <c:v>Laaja-alainen erityisopettaja</c:v>
                </c:pt>
                <c:pt idx="7">
                  <c:v>Koulupsykologi</c:v>
                </c:pt>
                <c:pt idx="8">
                  <c:v>Koulukuraattori</c:v>
                </c:pt>
              </c:strCache>
            </c:strRef>
          </c:cat>
          <c:val>
            <c:numRef>
              <c:f>Sheet1!$B$4113:$J$4113</c:f>
              <c:numCache>
                <c:formatCode>General</c:formatCode>
                <c:ptCount val="9"/>
                <c:pt idx="0">
                  <c:v>69.900000000000006</c:v>
                </c:pt>
                <c:pt idx="1">
                  <c:v>68.2</c:v>
                </c:pt>
                <c:pt idx="2">
                  <c:v>66.7</c:v>
                </c:pt>
                <c:pt idx="3">
                  <c:v>66.7</c:v>
                </c:pt>
                <c:pt idx="4">
                  <c:v>43.3</c:v>
                </c:pt>
                <c:pt idx="5">
                  <c:v>41.2</c:v>
                </c:pt>
                <c:pt idx="6">
                  <c:v>40.200000000000003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A8-4386-8840-09E845585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385592"/>
        <c:axId val="411385200"/>
      </c:barChart>
      <c:catAx>
        <c:axId val="411385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85200"/>
        <c:crosses val="autoZero"/>
        <c:auto val="1"/>
        <c:lblAlgn val="ctr"/>
        <c:lblOffset val="100"/>
        <c:noMultiLvlLbl val="0"/>
      </c:catAx>
      <c:valAx>
        <c:axId val="411385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85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'ei en osaa sanoa'!$A$115</c:f>
              <c:strCache>
                <c:ptCount val="1"/>
                <c:pt idx="0">
                  <c:v>Ei pidä lainkaan paikkaansa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'ei en osaa sanoa'!$B$114:$E$114</c:f>
              <c:strCache>
                <c:ptCount val="4"/>
                <c:pt idx="0">
                  <c:v>Päiväkodin johtaja (n=75)</c:v>
                </c:pt>
                <c:pt idx="1">
                  <c:v>Lastentarhanopettaja (n=420)</c:v>
                </c:pt>
                <c:pt idx="2">
                  <c:v>Lastenhoitaja (n=426)</c:v>
                </c:pt>
                <c:pt idx="3">
                  <c:v>Erityislastentarhanopettaja (n=37)</c:v>
                </c:pt>
              </c:strCache>
            </c:strRef>
          </c:cat>
          <c:val>
            <c:numRef>
              <c:f>'ei en osaa sanoa'!$B$115:$E$115</c:f>
              <c:numCache>
                <c:formatCode>General</c:formatCode>
                <c:ptCount val="4"/>
                <c:pt idx="0">
                  <c:v>1.3</c:v>
                </c:pt>
                <c:pt idx="1">
                  <c:v>1.2</c:v>
                </c:pt>
                <c:pt idx="2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AC-45C0-91FC-C1CA7BC366AC}"/>
            </c:ext>
          </c:extLst>
        </c:ser>
        <c:ser>
          <c:idx val="1"/>
          <c:order val="1"/>
          <c:tx>
            <c:strRef>
              <c:f>'ei en osaa sanoa'!$A$116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'ei en osaa sanoa'!$B$114:$E$114</c:f>
              <c:strCache>
                <c:ptCount val="4"/>
                <c:pt idx="0">
                  <c:v>Päiväkodin johtaja (n=75)</c:v>
                </c:pt>
                <c:pt idx="1">
                  <c:v>Lastentarhanopettaja (n=420)</c:v>
                </c:pt>
                <c:pt idx="2">
                  <c:v>Lastenhoitaja (n=426)</c:v>
                </c:pt>
                <c:pt idx="3">
                  <c:v>Erityislastentarhanopettaja (n=37)</c:v>
                </c:pt>
              </c:strCache>
            </c:strRef>
          </c:cat>
          <c:val>
            <c:numRef>
              <c:f>'ei en osaa sanoa'!$B$116:$E$116</c:f>
              <c:numCache>
                <c:formatCode>General</c:formatCode>
                <c:ptCount val="4"/>
                <c:pt idx="0">
                  <c:v>1.3</c:v>
                </c:pt>
                <c:pt idx="1">
                  <c:v>5.3</c:v>
                </c:pt>
                <c:pt idx="2">
                  <c:v>4.5</c:v>
                </c:pt>
                <c:pt idx="3">
                  <c:v>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AC-45C0-91FC-C1CA7BC366AC}"/>
            </c:ext>
          </c:extLst>
        </c:ser>
        <c:ser>
          <c:idx val="2"/>
          <c:order val="2"/>
          <c:tx>
            <c:strRef>
              <c:f>'ei en osaa sanoa'!$A$117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'ei en osaa sanoa'!$B$114:$E$114</c:f>
              <c:strCache>
                <c:ptCount val="4"/>
                <c:pt idx="0">
                  <c:v>Päiväkodin johtaja (n=75)</c:v>
                </c:pt>
                <c:pt idx="1">
                  <c:v>Lastentarhanopettaja (n=420)</c:v>
                </c:pt>
                <c:pt idx="2">
                  <c:v>Lastenhoitaja (n=426)</c:v>
                </c:pt>
                <c:pt idx="3">
                  <c:v>Erityislastentarhanopettaja (n=37)</c:v>
                </c:pt>
              </c:strCache>
            </c:strRef>
          </c:cat>
          <c:val>
            <c:numRef>
              <c:f>'ei en osaa sanoa'!$B$117:$E$117</c:f>
              <c:numCache>
                <c:formatCode>General</c:formatCode>
                <c:ptCount val="4"/>
                <c:pt idx="0">
                  <c:v>28.9</c:v>
                </c:pt>
                <c:pt idx="1">
                  <c:v>45.3</c:v>
                </c:pt>
                <c:pt idx="2">
                  <c:v>43.8</c:v>
                </c:pt>
                <c:pt idx="3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FAC-45C0-91FC-C1CA7BC366AC}"/>
            </c:ext>
          </c:extLst>
        </c:ser>
        <c:ser>
          <c:idx val="3"/>
          <c:order val="3"/>
          <c:tx>
            <c:strRef>
              <c:f>'ei en osaa sanoa'!$A$118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'ei en osaa sanoa'!$B$114:$E$114</c:f>
              <c:strCache>
                <c:ptCount val="4"/>
                <c:pt idx="0">
                  <c:v>Päiväkodin johtaja (n=75)</c:v>
                </c:pt>
                <c:pt idx="1">
                  <c:v>Lastentarhanopettaja (n=420)</c:v>
                </c:pt>
                <c:pt idx="2">
                  <c:v>Lastenhoitaja (n=426)</c:v>
                </c:pt>
                <c:pt idx="3">
                  <c:v>Erityislastentarhanopettaja (n=37)</c:v>
                </c:pt>
              </c:strCache>
            </c:strRef>
          </c:cat>
          <c:val>
            <c:numRef>
              <c:f>'ei en osaa sanoa'!$B$118:$E$118</c:f>
              <c:numCache>
                <c:formatCode>General</c:formatCode>
                <c:ptCount val="4"/>
                <c:pt idx="0">
                  <c:v>34.200000000000003</c:v>
                </c:pt>
                <c:pt idx="1">
                  <c:v>26.5</c:v>
                </c:pt>
                <c:pt idx="2">
                  <c:v>23.7</c:v>
                </c:pt>
                <c:pt idx="3">
                  <c:v>43.2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FAC-45C0-91FC-C1CA7BC366AC}"/>
            </c:ext>
          </c:extLst>
        </c:ser>
        <c:ser>
          <c:idx val="4"/>
          <c:order val="4"/>
          <c:tx>
            <c:strRef>
              <c:f>'ei en osaa sanoa'!$A$119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'ei en osaa sanoa'!$B$114:$E$114</c:f>
              <c:strCache>
                <c:ptCount val="4"/>
                <c:pt idx="0">
                  <c:v>Päiväkodin johtaja (n=75)</c:v>
                </c:pt>
                <c:pt idx="1">
                  <c:v>Lastentarhanopettaja (n=420)</c:v>
                </c:pt>
                <c:pt idx="2">
                  <c:v>Lastenhoitaja (n=426)</c:v>
                </c:pt>
                <c:pt idx="3">
                  <c:v>Erityislastentarhanopettaja (n=37)</c:v>
                </c:pt>
              </c:strCache>
            </c:strRef>
          </c:cat>
          <c:val>
            <c:numRef>
              <c:f>'ei en osaa sanoa'!$B$119:$E$119</c:f>
              <c:numCache>
                <c:formatCode>General</c:formatCode>
                <c:ptCount val="4"/>
                <c:pt idx="0">
                  <c:v>32.9</c:v>
                </c:pt>
                <c:pt idx="1">
                  <c:v>19.3</c:v>
                </c:pt>
                <c:pt idx="2">
                  <c:v>22.3</c:v>
                </c:pt>
                <c:pt idx="3">
                  <c:v>24.3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FAC-45C0-91FC-C1CA7BC36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383632"/>
        <c:axId val="411384808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'ei en osaa sanoa'!$A$120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'ei en osaa sanoa'!$B$114:$E$114</c15:sqref>
                        </c15:formulaRef>
                      </c:ext>
                    </c:extLst>
                    <c:strCache>
                      <c:ptCount val="4"/>
                      <c:pt idx="0">
                        <c:v>Päiväkodin johtaja (n=75)</c:v>
                      </c:pt>
                      <c:pt idx="1">
                        <c:v>Lastentarhanopettaja (n=420)</c:v>
                      </c:pt>
                      <c:pt idx="2">
                        <c:v>Lastenhoitaja (n=426)</c:v>
                      </c:pt>
                      <c:pt idx="3">
                        <c:v>Erityislastentarhanopettaja (n=37)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'ei en osaa sanoa'!$B$120:$E$120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DFAC-45C0-91FC-C1CA7BC366AC}"/>
                  </c:ext>
                </c:extLst>
              </c15:ser>
            </c15:filteredBarSeries>
          </c:ext>
        </c:extLst>
      </c:barChart>
      <c:catAx>
        <c:axId val="411383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84808"/>
        <c:crosses val="autoZero"/>
        <c:auto val="1"/>
        <c:lblAlgn val="ctr"/>
        <c:lblOffset val="100"/>
        <c:noMultiLvlLbl val="0"/>
      </c:catAx>
      <c:valAx>
        <c:axId val="411384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8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'ei en osaa sanoa'!$A$145</c:f>
              <c:strCache>
                <c:ptCount val="1"/>
                <c:pt idx="0">
                  <c:v>Ei pidä lainkaan paikkaansa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'ei en osaa sanoa'!$B$144:$E$144</c:f>
              <c:strCache>
                <c:ptCount val="4"/>
                <c:pt idx="0">
                  <c:v>Päiväkodin johtaja (n=31)</c:v>
                </c:pt>
                <c:pt idx="1">
                  <c:v>Lastentarhanopettaja (n=92)</c:v>
                </c:pt>
                <c:pt idx="2">
                  <c:v>Lastenhoitaja (n=113)</c:v>
                </c:pt>
                <c:pt idx="3">
                  <c:v>Erityislastentarhanopettaja (n=17)</c:v>
                </c:pt>
              </c:strCache>
            </c:strRef>
          </c:cat>
          <c:val>
            <c:numRef>
              <c:f>'ei en osaa sanoa'!$B$145:$E$145</c:f>
              <c:numCache>
                <c:formatCode>General</c:formatCode>
                <c:ptCount val="4"/>
                <c:pt idx="1">
                  <c:v>4</c:v>
                </c:pt>
                <c:pt idx="2">
                  <c:v>0.8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1E-47E7-B6A1-C54A7BECF6E3}"/>
            </c:ext>
          </c:extLst>
        </c:ser>
        <c:ser>
          <c:idx val="1"/>
          <c:order val="1"/>
          <c:tx>
            <c:strRef>
              <c:f>'ei en osaa sanoa'!$A$146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'ei en osaa sanoa'!$B$144:$E$144</c:f>
              <c:strCache>
                <c:ptCount val="4"/>
                <c:pt idx="0">
                  <c:v>Päiväkodin johtaja (n=31)</c:v>
                </c:pt>
                <c:pt idx="1">
                  <c:v>Lastentarhanopettaja (n=92)</c:v>
                </c:pt>
                <c:pt idx="2">
                  <c:v>Lastenhoitaja (n=113)</c:v>
                </c:pt>
                <c:pt idx="3">
                  <c:v>Erityislastentarhanopettaja (n=17)</c:v>
                </c:pt>
              </c:strCache>
            </c:strRef>
          </c:cat>
          <c:val>
            <c:numRef>
              <c:f>'ei en osaa sanoa'!$B$146:$E$146</c:f>
              <c:numCache>
                <c:formatCode>General</c:formatCode>
                <c:ptCount val="4"/>
                <c:pt idx="0">
                  <c:v>6.5</c:v>
                </c:pt>
                <c:pt idx="1">
                  <c:v>2</c:v>
                </c:pt>
                <c:pt idx="2">
                  <c:v>3.7</c:v>
                </c:pt>
                <c:pt idx="3">
                  <c:v>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1E-47E7-B6A1-C54A7BECF6E3}"/>
            </c:ext>
          </c:extLst>
        </c:ser>
        <c:ser>
          <c:idx val="2"/>
          <c:order val="2"/>
          <c:tx>
            <c:strRef>
              <c:f>'ei en osaa sanoa'!$A$147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'ei en osaa sanoa'!$B$144:$E$144</c:f>
              <c:strCache>
                <c:ptCount val="4"/>
                <c:pt idx="0">
                  <c:v>Päiväkodin johtaja (n=31)</c:v>
                </c:pt>
                <c:pt idx="1">
                  <c:v>Lastentarhanopettaja (n=92)</c:v>
                </c:pt>
                <c:pt idx="2">
                  <c:v>Lastenhoitaja (n=113)</c:v>
                </c:pt>
                <c:pt idx="3">
                  <c:v>Erityislastentarhanopettaja (n=17)</c:v>
                </c:pt>
              </c:strCache>
            </c:strRef>
          </c:cat>
          <c:val>
            <c:numRef>
              <c:f>'ei en osaa sanoa'!$B$147:$E$147</c:f>
              <c:numCache>
                <c:formatCode>General</c:formatCode>
                <c:ptCount val="4"/>
                <c:pt idx="0">
                  <c:v>19.600000000000001</c:v>
                </c:pt>
                <c:pt idx="1">
                  <c:v>8.4</c:v>
                </c:pt>
                <c:pt idx="2">
                  <c:v>14.9</c:v>
                </c:pt>
                <c:pt idx="3">
                  <c:v>18.2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11E-47E7-B6A1-C54A7BECF6E3}"/>
            </c:ext>
          </c:extLst>
        </c:ser>
        <c:ser>
          <c:idx val="3"/>
          <c:order val="3"/>
          <c:tx>
            <c:strRef>
              <c:f>'ei en osaa sanoa'!$A$148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'ei en osaa sanoa'!$B$144:$E$144</c:f>
              <c:strCache>
                <c:ptCount val="4"/>
                <c:pt idx="0">
                  <c:v>Päiväkodin johtaja (n=31)</c:v>
                </c:pt>
                <c:pt idx="1">
                  <c:v>Lastentarhanopettaja (n=92)</c:v>
                </c:pt>
                <c:pt idx="2">
                  <c:v>Lastenhoitaja (n=113)</c:v>
                </c:pt>
                <c:pt idx="3">
                  <c:v>Erityislastentarhanopettaja (n=17)</c:v>
                </c:pt>
              </c:strCache>
            </c:strRef>
          </c:cat>
          <c:val>
            <c:numRef>
              <c:f>'ei en osaa sanoa'!$B$148:$E$148</c:f>
              <c:numCache>
                <c:formatCode>General</c:formatCode>
                <c:ptCount val="4"/>
                <c:pt idx="0">
                  <c:v>10.9</c:v>
                </c:pt>
                <c:pt idx="1">
                  <c:v>8.8000000000000007</c:v>
                </c:pt>
                <c:pt idx="2">
                  <c:v>10.4</c:v>
                </c:pt>
                <c:pt idx="3">
                  <c:v>13.6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11E-47E7-B6A1-C54A7BECF6E3}"/>
            </c:ext>
          </c:extLst>
        </c:ser>
        <c:ser>
          <c:idx val="4"/>
          <c:order val="4"/>
          <c:tx>
            <c:strRef>
              <c:f>'ei en osaa sanoa'!$A$149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'ei en osaa sanoa'!$B$144:$E$144</c:f>
              <c:strCache>
                <c:ptCount val="4"/>
                <c:pt idx="0">
                  <c:v>Päiväkodin johtaja (n=31)</c:v>
                </c:pt>
                <c:pt idx="1">
                  <c:v>Lastentarhanopettaja (n=92)</c:v>
                </c:pt>
                <c:pt idx="2">
                  <c:v>Lastenhoitaja (n=113)</c:v>
                </c:pt>
                <c:pt idx="3">
                  <c:v>Erityislastentarhanopettaja (n=17)</c:v>
                </c:pt>
              </c:strCache>
            </c:strRef>
          </c:cat>
          <c:val>
            <c:numRef>
              <c:f>'ei en osaa sanoa'!$B$149:$E$149</c:f>
              <c:numCache>
                <c:formatCode>General</c:formatCode>
                <c:ptCount val="4"/>
                <c:pt idx="0">
                  <c:v>30.4</c:v>
                </c:pt>
                <c:pt idx="1">
                  <c:v>13.6</c:v>
                </c:pt>
                <c:pt idx="2">
                  <c:v>17</c:v>
                </c:pt>
                <c:pt idx="3">
                  <c:v>31.8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11E-47E7-B6A1-C54A7BECF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382848"/>
        <c:axId val="411382064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'ei en osaa sanoa'!$A$150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'ei en osaa sanoa'!$B$144:$E$144</c15:sqref>
                        </c15:formulaRef>
                      </c:ext>
                    </c:extLst>
                    <c:strCache>
                      <c:ptCount val="4"/>
                      <c:pt idx="0">
                        <c:v>Päiväkodin johtaja (n=31)</c:v>
                      </c:pt>
                      <c:pt idx="1">
                        <c:v>Lastentarhanopettaja (n=92)</c:v>
                      </c:pt>
                      <c:pt idx="2">
                        <c:v>Lastenhoitaja (n=113)</c:v>
                      </c:pt>
                      <c:pt idx="3">
                        <c:v>Erityislastentarhanopettaja (n=17)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'ei en osaa sanoa'!$B$150:$E$150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311E-47E7-B6A1-C54A7BECF6E3}"/>
                  </c:ext>
                </c:extLst>
              </c15:ser>
            </c15:filteredBarSeries>
          </c:ext>
        </c:extLst>
      </c:barChart>
      <c:catAx>
        <c:axId val="411382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82064"/>
        <c:crosses val="autoZero"/>
        <c:auto val="1"/>
        <c:lblAlgn val="ctr"/>
        <c:lblOffset val="100"/>
        <c:noMultiLvlLbl val="0"/>
      </c:catAx>
      <c:valAx>
        <c:axId val="411382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8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'ei en osaa sanoa'!$A$205</c:f>
              <c:strCache>
                <c:ptCount val="1"/>
                <c:pt idx="0">
                  <c:v>Ei pidä lainkaan paikkaansa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'ei en osaa sanoa'!$B$204:$E$204</c:f>
              <c:strCache>
                <c:ptCount val="4"/>
                <c:pt idx="0">
                  <c:v>Päiväkodin johtaja (n=72)</c:v>
                </c:pt>
                <c:pt idx="1">
                  <c:v>Lastentarhanopettaja (n=389)</c:v>
                </c:pt>
                <c:pt idx="2">
                  <c:v>Lastenhoitaja (n=409)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sanoa'!$B$205:$E$205</c:f>
              <c:numCache>
                <c:formatCode>General</c:formatCode>
                <c:ptCount val="4"/>
                <c:pt idx="1">
                  <c:v>2.2999999999999998</c:v>
                </c:pt>
                <c:pt idx="2">
                  <c:v>2.9</c:v>
                </c:pt>
                <c:pt idx="3">
                  <c:v>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C0-4430-8BE4-4D5DB62CD872}"/>
            </c:ext>
          </c:extLst>
        </c:ser>
        <c:ser>
          <c:idx val="1"/>
          <c:order val="1"/>
          <c:tx>
            <c:strRef>
              <c:f>'ei en osaa sanoa'!$A$206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'ei en osaa sanoa'!$B$204:$E$204</c:f>
              <c:strCache>
                <c:ptCount val="4"/>
                <c:pt idx="0">
                  <c:v>Päiväkodin johtaja (n=72)</c:v>
                </c:pt>
                <c:pt idx="1">
                  <c:v>Lastentarhanopettaja (n=389)</c:v>
                </c:pt>
                <c:pt idx="2">
                  <c:v>Lastenhoitaja (n=409)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sanoa'!$B$206:$E$206</c:f>
              <c:numCache>
                <c:formatCode>General</c:formatCode>
                <c:ptCount val="4"/>
                <c:pt idx="0">
                  <c:v>2.7</c:v>
                </c:pt>
                <c:pt idx="1">
                  <c:v>7.9</c:v>
                </c:pt>
                <c:pt idx="2">
                  <c:v>7.4</c:v>
                </c:pt>
                <c:pt idx="3">
                  <c:v>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C0-4430-8BE4-4D5DB62CD872}"/>
            </c:ext>
          </c:extLst>
        </c:ser>
        <c:ser>
          <c:idx val="2"/>
          <c:order val="2"/>
          <c:tx>
            <c:strRef>
              <c:f>'ei en osaa sanoa'!$A$207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'ei en osaa sanoa'!$B$204:$E$204</c:f>
              <c:strCache>
                <c:ptCount val="4"/>
                <c:pt idx="0">
                  <c:v>Päiväkodin johtaja (n=72)</c:v>
                </c:pt>
                <c:pt idx="1">
                  <c:v>Lastentarhanopettaja (n=389)</c:v>
                </c:pt>
                <c:pt idx="2">
                  <c:v>Lastenhoitaja (n=409)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sanoa'!$B$207:$E$207</c:f>
              <c:numCache>
                <c:formatCode>General</c:formatCode>
                <c:ptCount val="4"/>
                <c:pt idx="0">
                  <c:v>32.4</c:v>
                </c:pt>
                <c:pt idx="1">
                  <c:v>39</c:v>
                </c:pt>
                <c:pt idx="2">
                  <c:v>38.4</c:v>
                </c:pt>
                <c:pt idx="3">
                  <c:v>29.7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C0-4430-8BE4-4D5DB62CD872}"/>
            </c:ext>
          </c:extLst>
        </c:ser>
        <c:ser>
          <c:idx val="3"/>
          <c:order val="3"/>
          <c:tx>
            <c:strRef>
              <c:f>'ei en osaa sanoa'!$A$208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'ei en osaa sanoa'!$B$204:$E$204</c:f>
              <c:strCache>
                <c:ptCount val="4"/>
                <c:pt idx="0">
                  <c:v>Päiväkodin johtaja (n=72)</c:v>
                </c:pt>
                <c:pt idx="1">
                  <c:v>Lastentarhanopettaja (n=389)</c:v>
                </c:pt>
                <c:pt idx="2">
                  <c:v>Lastenhoitaja (n=409)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sanoa'!$B$208:$E$208</c:f>
              <c:numCache>
                <c:formatCode>General</c:formatCode>
                <c:ptCount val="4"/>
                <c:pt idx="0">
                  <c:v>37.799999999999997</c:v>
                </c:pt>
                <c:pt idx="1">
                  <c:v>23.6</c:v>
                </c:pt>
                <c:pt idx="2">
                  <c:v>25.2</c:v>
                </c:pt>
                <c:pt idx="3">
                  <c:v>32.4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C0-4430-8BE4-4D5DB62CD872}"/>
            </c:ext>
          </c:extLst>
        </c:ser>
        <c:ser>
          <c:idx val="4"/>
          <c:order val="4"/>
          <c:tx>
            <c:strRef>
              <c:f>'ei en osaa sanoa'!$A$209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'ei en osaa sanoa'!$B$204:$E$204</c:f>
              <c:strCache>
                <c:ptCount val="4"/>
                <c:pt idx="0">
                  <c:v>Päiväkodin johtaja (n=72)</c:v>
                </c:pt>
                <c:pt idx="1">
                  <c:v>Lastentarhanopettaja (n=389)</c:v>
                </c:pt>
                <c:pt idx="2">
                  <c:v>Lastenhoitaja (n=409)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sanoa'!$B$209:$E$209</c:f>
              <c:numCache>
                <c:formatCode>General</c:formatCode>
                <c:ptCount val="4"/>
                <c:pt idx="0">
                  <c:v>24.3</c:v>
                </c:pt>
                <c:pt idx="1">
                  <c:v>18</c:v>
                </c:pt>
                <c:pt idx="2">
                  <c:v>18</c:v>
                </c:pt>
                <c:pt idx="3">
                  <c:v>18.899999999999999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6C0-4430-8BE4-4D5DB62CD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379712"/>
        <c:axId val="383417088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'ei en osaa sanoa'!$A$210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'ei en osaa sanoa'!$B$204:$E$204</c15:sqref>
                        </c15:formulaRef>
                      </c:ext>
                    </c:extLst>
                    <c:strCache>
                      <c:ptCount val="4"/>
                      <c:pt idx="0">
                        <c:v>Päiväkodin johtaja (n=72)</c:v>
                      </c:pt>
                      <c:pt idx="1">
                        <c:v>Lastentarhanopettaja (n=389)</c:v>
                      </c:pt>
                      <c:pt idx="2">
                        <c:v>Lastenhoitaja (n=409)</c:v>
                      </c:pt>
                      <c:pt idx="3">
                        <c:v>Erityislastentarhanopettaja (n=36)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'ei en osaa sanoa'!$B$210:$E$210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A6C0-4430-8BE4-4D5DB62CD872}"/>
                  </c:ext>
                </c:extLst>
              </c15:ser>
            </c15:filteredBarSeries>
          </c:ext>
        </c:extLst>
      </c:barChart>
      <c:catAx>
        <c:axId val="411379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417088"/>
        <c:crosses val="autoZero"/>
        <c:auto val="1"/>
        <c:lblAlgn val="ctr"/>
        <c:lblOffset val="100"/>
        <c:noMultiLvlLbl val="0"/>
      </c:catAx>
      <c:valAx>
        <c:axId val="383417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379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'ei en osaa sanoa'!$A$490</c:f>
              <c:strCache>
                <c:ptCount val="1"/>
                <c:pt idx="0">
                  <c:v>Ei pidä lainkaan paikkaansa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'ei en osaa sanoa'!$B$489:$E$489</c:f>
              <c:strCache>
                <c:ptCount val="4"/>
                <c:pt idx="0">
                  <c:v>Päiväkodin johtaja (n=74)</c:v>
                </c:pt>
                <c:pt idx="1">
                  <c:v>Lastentarhanopettaja (n=412)</c:v>
                </c:pt>
                <c:pt idx="2">
                  <c:v>Lastenhoitaja (n=405)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sanoa'!$B$490:$E$490</c:f>
              <c:numCache>
                <c:formatCode>General</c:formatCode>
                <c:ptCount val="4"/>
                <c:pt idx="0">
                  <c:v>2.7</c:v>
                </c:pt>
                <c:pt idx="1">
                  <c:v>6.9</c:v>
                </c:pt>
                <c:pt idx="2">
                  <c:v>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29-4D3C-B219-27D7CD903CA5}"/>
            </c:ext>
          </c:extLst>
        </c:ser>
        <c:ser>
          <c:idx val="1"/>
          <c:order val="1"/>
          <c:tx>
            <c:strRef>
              <c:f>'ei en osaa sanoa'!$A$491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'ei en osaa sanoa'!$B$489:$E$489</c:f>
              <c:strCache>
                <c:ptCount val="4"/>
                <c:pt idx="0">
                  <c:v>Päiväkodin johtaja (n=74)</c:v>
                </c:pt>
                <c:pt idx="1">
                  <c:v>Lastentarhanopettaja (n=412)</c:v>
                </c:pt>
                <c:pt idx="2">
                  <c:v>Lastenhoitaja (n=405)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sanoa'!$B$491:$E$491</c:f>
              <c:numCache>
                <c:formatCode>General</c:formatCode>
                <c:ptCount val="4"/>
                <c:pt idx="0">
                  <c:v>9.3000000000000007</c:v>
                </c:pt>
                <c:pt idx="1">
                  <c:v>14.9</c:v>
                </c:pt>
                <c:pt idx="2">
                  <c:v>18</c:v>
                </c:pt>
                <c:pt idx="3">
                  <c:v>11.1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29-4D3C-B219-27D7CD903CA5}"/>
            </c:ext>
          </c:extLst>
        </c:ser>
        <c:ser>
          <c:idx val="2"/>
          <c:order val="2"/>
          <c:tx>
            <c:strRef>
              <c:f>'ei en osaa sanoa'!$A$492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'ei en osaa sanoa'!$B$489:$E$489</c:f>
              <c:strCache>
                <c:ptCount val="4"/>
                <c:pt idx="0">
                  <c:v>Päiväkodin johtaja (n=74)</c:v>
                </c:pt>
                <c:pt idx="1">
                  <c:v>Lastentarhanopettaja (n=412)</c:v>
                </c:pt>
                <c:pt idx="2">
                  <c:v>Lastenhoitaja (n=405)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sanoa'!$B$492:$E$492</c:f>
              <c:numCache>
                <c:formatCode>General</c:formatCode>
                <c:ptCount val="4"/>
                <c:pt idx="0">
                  <c:v>30.7</c:v>
                </c:pt>
                <c:pt idx="1">
                  <c:v>46.6</c:v>
                </c:pt>
                <c:pt idx="2">
                  <c:v>37.9</c:v>
                </c:pt>
                <c:pt idx="3">
                  <c:v>30.6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229-4D3C-B219-27D7CD903CA5}"/>
            </c:ext>
          </c:extLst>
        </c:ser>
        <c:ser>
          <c:idx val="3"/>
          <c:order val="3"/>
          <c:tx>
            <c:strRef>
              <c:f>'ei en osaa sanoa'!$A$493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'ei en osaa sanoa'!$B$489:$E$489</c:f>
              <c:strCache>
                <c:ptCount val="4"/>
                <c:pt idx="0">
                  <c:v>Päiväkodin johtaja (n=74)</c:v>
                </c:pt>
                <c:pt idx="1">
                  <c:v>Lastentarhanopettaja (n=412)</c:v>
                </c:pt>
                <c:pt idx="2">
                  <c:v>Lastenhoitaja (n=405)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sanoa'!$B$493:$E$493</c:f>
              <c:numCache>
                <c:formatCode>General</c:formatCode>
                <c:ptCount val="4"/>
                <c:pt idx="0">
                  <c:v>44</c:v>
                </c:pt>
                <c:pt idx="1">
                  <c:v>19.399999999999999</c:v>
                </c:pt>
                <c:pt idx="2">
                  <c:v>22.1</c:v>
                </c:pt>
                <c:pt idx="3">
                  <c:v>41.7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229-4D3C-B219-27D7CD903CA5}"/>
            </c:ext>
          </c:extLst>
        </c:ser>
        <c:ser>
          <c:idx val="4"/>
          <c:order val="4"/>
          <c:tx>
            <c:strRef>
              <c:f>'ei en osaa sanoa'!$A$494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'ei en osaa sanoa'!$B$489:$E$489</c:f>
              <c:strCache>
                <c:ptCount val="4"/>
                <c:pt idx="0">
                  <c:v>Päiväkodin johtaja (n=74)</c:v>
                </c:pt>
                <c:pt idx="1">
                  <c:v>Lastentarhanopettaja (n=412)</c:v>
                </c:pt>
                <c:pt idx="2">
                  <c:v>Lastenhoitaja (n=405)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sanoa'!$B$494:$E$494</c:f>
              <c:numCache>
                <c:formatCode>General</c:formatCode>
                <c:ptCount val="4"/>
                <c:pt idx="0">
                  <c:v>12</c:v>
                </c:pt>
                <c:pt idx="1">
                  <c:v>9.6999999999999993</c:v>
                </c:pt>
                <c:pt idx="2">
                  <c:v>8.9</c:v>
                </c:pt>
                <c:pt idx="3">
                  <c:v>16.7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229-4D3C-B219-27D7CD903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3322296"/>
        <c:axId val="425335368"/>
      </c:barChart>
      <c:catAx>
        <c:axId val="383322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335368"/>
        <c:crosses val="autoZero"/>
        <c:auto val="1"/>
        <c:lblAlgn val="ctr"/>
        <c:lblOffset val="100"/>
        <c:noMultiLvlLbl val="0"/>
      </c:catAx>
      <c:valAx>
        <c:axId val="425335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322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'ei en osaa sanoa'!$A$560</c:f>
              <c:strCache>
                <c:ptCount val="1"/>
                <c:pt idx="0">
                  <c:v>Ei pidä lainkaan paikkaansa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'ei en osaa sanoa'!$B$559:$E$559</c:f>
              <c:strCache>
                <c:ptCount val="4"/>
                <c:pt idx="0">
                  <c:v>Päiväkodin johtaja (n=62)</c:v>
                </c:pt>
                <c:pt idx="1">
                  <c:v>Lastentarhanopettaja (n=376)</c:v>
                </c:pt>
                <c:pt idx="2">
                  <c:v>Lastenhoitaja (n=389)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sanoa'!$B$560:$E$560</c:f>
              <c:numCache>
                <c:formatCode>General</c:formatCode>
                <c:ptCount val="4"/>
                <c:pt idx="0">
                  <c:v>35.1</c:v>
                </c:pt>
                <c:pt idx="1">
                  <c:v>47.8</c:v>
                </c:pt>
                <c:pt idx="2">
                  <c:v>43.1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4F-4C8C-9B82-39767C06948C}"/>
            </c:ext>
          </c:extLst>
        </c:ser>
        <c:ser>
          <c:idx val="1"/>
          <c:order val="1"/>
          <c:tx>
            <c:strRef>
              <c:f>'ei en osaa sanoa'!$A$561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'ei en osaa sanoa'!$B$559:$E$559</c:f>
              <c:strCache>
                <c:ptCount val="4"/>
                <c:pt idx="0">
                  <c:v>Päiväkodin johtaja (n=62)</c:v>
                </c:pt>
                <c:pt idx="1">
                  <c:v>Lastentarhanopettaja (n=376)</c:v>
                </c:pt>
                <c:pt idx="2">
                  <c:v>Lastenhoitaja (n=389)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sanoa'!$B$561:$E$561</c:f>
              <c:numCache>
                <c:formatCode>General</c:formatCode>
                <c:ptCount val="4"/>
                <c:pt idx="0">
                  <c:v>6.8</c:v>
                </c:pt>
                <c:pt idx="1">
                  <c:v>9.6</c:v>
                </c:pt>
                <c:pt idx="2">
                  <c:v>13.3</c:v>
                </c:pt>
                <c:pt idx="3">
                  <c:v>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F4F-4C8C-9B82-39767C06948C}"/>
            </c:ext>
          </c:extLst>
        </c:ser>
        <c:ser>
          <c:idx val="2"/>
          <c:order val="2"/>
          <c:tx>
            <c:strRef>
              <c:f>'ei en osaa sanoa'!$A$562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'ei en osaa sanoa'!$B$559:$E$559</c:f>
              <c:strCache>
                <c:ptCount val="4"/>
                <c:pt idx="0">
                  <c:v>Päiväkodin johtaja (n=62)</c:v>
                </c:pt>
                <c:pt idx="1">
                  <c:v>Lastentarhanopettaja (n=376)</c:v>
                </c:pt>
                <c:pt idx="2">
                  <c:v>Lastenhoitaja (n=389)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sanoa'!$B$562:$E$562</c:f>
              <c:numCache>
                <c:formatCode>General</c:formatCode>
                <c:ptCount val="4"/>
                <c:pt idx="0">
                  <c:v>8.1</c:v>
                </c:pt>
                <c:pt idx="1">
                  <c:v>9.4</c:v>
                </c:pt>
                <c:pt idx="2">
                  <c:v>10.1</c:v>
                </c:pt>
                <c:pt idx="3">
                  <c:v>11.1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F4F-4C8C-9B82-39767C06948C}"/>
            </c:ext>
          </c:extLst>
        </c:ser>
        <c:ser>
          <c:idx val="3"/>
          <c:order val="3"/>
          <c:tx>
            <c:strRef>
              <c:f>'ei en osaa sanoa'!$A$563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'ei en osaa sanoa'!$B$559:$E$559</c:f>
              <c:strCache>
                <c:ptCount val="4"/>
                <c:pt idx="0">
                  <c:v>Päiväkodin johtaja (n=62)</c:v>
                </c:pt>
                <c:pt idx="1">
                  <c:v>Lastentarhanopettaja (n=376)</c:v>
                </c:pt>
                <c:pt idx="2">
                  <c:v>Lastenhoitaja (n=389)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sanoa'!$B$563:$E$563</c:f>
              <c:numCache>
                <c:formatCode>General</c:formatCode>
                <c:ptCount val="4"/>
                <c:pt idx="0">
                  <c:v>4.0999999999999996</c:v>
                </c:pt>
                <c:pt idx="1">
                  <c:v>5.8</c:v>
                </c:pt>
                <c:pt idx="2">
                  <c:v>6.7</c:v>
                </c:pt>
                <c:pt idx="3">
                  <c:v>19.399999999999999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F4F-4C8C-9B82-39767C06948C}"/>
            </c:ext>
          </c:extLst>
        </c:ser>
        <c:ser>
          <c:idx val="4"/>
          <c:order val="4"/>
          <c:tx>
            <c:strRef>
              <c:f>'ei en osaa sanoa'!$A$564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'ei en osaa sanoa'!$B$559:$E$559</c:f>
              <c:strCache>
                <c:ptCount val="4"/>
                <c:pt idx="0">
                  <c:v>Päiväkodin johtaja (n=62)</c:v>
                </c:pt>
                <c:pt idx="1">
                  <c:v>Lastentarhanopettaja (n=376)</c:v>
                </c:pt>
                <c:pt idx="2">
                  <c:v>Lastenhoitaja (n=389)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sanoa'!$B$564:$E$564</c:f>
              <c:numCache>
                <c:formatCode>General</c:formatCode>
                <c:ptCount val="4"/>
                <c:pt idx="0">
                  <c:v>29.7</c:v>
                </c:pt>
                <c:pt idx="1">
                  <c:v>17.8</c:v>
                </c:pt>
                <c:pt idx="2">
                  <c:v>16.100000000000001</c:v>
                </c:pt>
                <c:pt idx="3">
                  <c:v>61.1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F4F-4C8C-9B82-39767C069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5336936"/>
        <c:axId val="425337328"/>
      </c:barChart>
      <c:catAx>
        <c:axId val="425336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337328"/>
        <c:crosses val="autoZero"/>
        <c:auto val="1"/>
        <c:lblAlgn val="ctr"/>
        <c:lblOffset val="100"/>
        <c:noMultiLvlLbl val="0"/>
      </c:catAx>
      <c:valAx>
        <c:axId val="425337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33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'ei en osaa sanoa'!$A$530</c:f>
              <c:strCache>
                <c:ptCount val="1"/>
                <c:pt idx="0">
                  <c:v>Ei pidä lainkaan paikkaansa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'ei en osaa sanoa'!$B$529:$E$529</c:f>
              <c:strCache>
                <c:ptCount val="4"/>
                <c:pt idx="0">
                  <c:v>Päiväkodin johtaja (n=74)</c:v>
                </c:pt>
                <c:pt idx="1">
                  <c:v>Lastentarhanopettaja (n=415)</c:v>
                </c:pt>
                <c:pt idx="2">
                  <c:v>Lastenhoitaja (n=436)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sanoa'!$B$530:$E$530</c:f>
              <c:numCache>
                <c:formatCode>General</c:formatCode>
                <c:ptCount val="4"/>
                <c:pt idx="1">
                  <c:v>1.4</c:v>
                </c:pt>
                <c:pt idx="2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EC-4EC7-9B14-7CF8040DC562}"/>
            </c:ext>
          </c:extLst>
        </c:ser>
        <c:ser>
          <c:idx val="1"/>
          <c:order val="1"/>
          <c:tx>
            <c:strRef>
              <c:f>'ei en osaa sanoa'!$A$531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'ei en osaa sanoa'!$B$529:$E$529</c:f>
              <c:strCache>
                <c:ptCount val="4"/>
                <c:pt idx="0">
                  <c:v>Päiväkodin johtaja (n=74)</c:v>
                </c:pt>
                <c:pt idx="1">
                  <c:v>Lastentarhanopettaja (n=415)</c:v>
                </c:pt>
                <c:pt idx="2">
                  <c:v>Lastenhoitaja (n=436)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sanoa'!$B$531:$E$531</c:f>
              <c:numCache>
                <c:formatCode>General</c:formatCode>
                <c:ptCount val="4"/>
                <c:pt idx="0">
                  <c:v>8</c:v>
                </c:pt>
                <c:pt idx="1">
                  <c:v>3.1</c:v>
                </c:pt>
                <c:pt idx="2">
                  <c:v>5</c:v>
                </c:pt>
                <c:pt idx="3">
                  <c:v>8.3000000000000007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EC-4EC7-9B14-7CF8040DC562}"/>
            </c:ext>
          </c:extLst>
        </c:ser>
        <c:ser>
          <c:idx val="2"/>
          <c:order val="2"/>
          <c:tx>
            <c:strRef>
              <c:f>'ei en osaa sanoa'!$A$532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'ei en osaa sanoa'!$B$529:$E$529</c:f>
              <c:strCache>
                <c:ptCount val="4"/>
                <c:pt idx="0">
                  <c:v>Päiväkodin johtaja (n=74)</c:v>
                </c:pt>
                <c:pt idx="1">
                  <c:v>Lastentarhanopettaja (n=415)</c:v>
                </c:pt>
                <c:pt idx="2">
                  <c:v>Lastenhoitaja (n=436)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sanoa'!$B$532:$E$532</c:f>
              <c:numCache>
                <c:formatCode>General</c:formatCode>
                <c:ptCount val="4"/>
                <c:pt idx="0">
                  <c:v>30.7</c:v>
                </c:pt>
                <c:pt idx="1">
                  <c:v>30.9</c:v>
                </c:pt>
                <c:pt idx="2">
                  <c:v>27.3</c:v>
                </c:pt>
                <c:pt idx="3">
                  <c:v>30.6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BEC-4EC7-9B14-7CF8040DC562}"/>
            </c:ext>
          </c:extLst>
        </c:ser>
        <c:ser>
          <c:idx val="3"/>
          <c:order val="3"/>
          <c:tx>
            <c:strRef>
              <c:f>'ei en osaa sanoa'!$A$533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'ei en osaa sanoa'!$B$529:$E$529</c:f>
              <c:strCache>
                <c:ptCount val="4"/>
                <c:pt idx="0">
                  <c:v>Päiväkodin johtaja (n=74)</c:v>
                </c:pt>
                <c:pt idx="1">
                  <c:v>Lastentarhanopettaja (n=415)</c:v>
                </c:pt>
                <c:pt idx="2">
                  <c:v>Lastenhoitaja (n=436)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sanoa'!$B$533:$E$533</c:f>
              <c:numCache>
                <c:formatCode>General</c:formatCode>
                <c:ptCount val="4"/>
                <c:pt idx="0">
                  <c:v>28</c:v>
                </c:pt>
                <c:pt idx="1">
                  <c:v>34.4</c:v>
                </c:pt>
                <c:pt idx="2">
                  <c:v>30.5</c:v>
                </c:pt>
                <c:pt idx="3">
                  <c:v>27.8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BEC-4EC7-9B14-7CF8040DC562}"/>
            </c:ext>
          </c:extLst>
        </c:ser>
        <c:ser>
          <c:idx val="4"/>
          <c:order val="4"/>
          <c:tx>
            <c:strRef>
              <c:f>'ei en osaa sanoa'!$A$534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'ei en osaa sanoa'!$B$529:$E$529</c:f>
              <c:strCache>
                <c:ptCount val="4"/>
                <c:pt idx="0">
                  <c:v>Päiväkodin johtaja (n=74)</c:v>
                </c:pt>
                <c:pt idx="1">
                  <c:v>Lastentarhanopettaja (n=415)</c:v>
                </c:pt>
                <c:pt idx="2">
                  <c:v>Lastenhoitaja (n=436)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'ei en osaa sanoa'!$B$534:$E$534</c:f>
              <c:numCache>
                <c:formatCode>General</c:formatCode>
                <c:ptCount val="4"/>
                <c:pt idx="0">
                  <c:v>32</c:v>
                </c:pt>
                <c:pt idx="1">
                  <c:v>28.7</c:v>
                </c:pt>
                <c:pt idx="2">
                  <c:v>35.700000000000003</c:v>
                </c:pt>
                <c:pt idx="3">
                  <c:v>33.299999999999997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BEC-4EC7-9B14-7CF8040DC5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5340856"/>
        <c:axId val="425341248"/>
      </c:barChart>
      <c:catAx>
        <c:axId val="425340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341248"/>
        <c:crosses val="autoZero"/>
        <c:auto val="1"/>
        <c:lblAlgn val="ctr"/>
        <c:lblOffset val="100"/>
        <c:noMultiLvlLbl val="0"/>
      </c:catAx>
      <c:valAx>
        <c:axId val="425341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340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[Varhis_PROS_FREQ_MTA_2KIERROS_1_MA_alku.xlsx]Sheet1!$A$698</c:f>
              <c:strCache>
                <c:ptCount val="1"/>
                <c:pt idx="0">
                  <c:v>Tarvetta on paljon enemmän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[Varhis_PROS_FREQ_MTA_2KIERROS_1_MA_alku.xlsx]Sheet1!$B$697:$E$697</c:f>
              <c:strCache>
                <c:ptCount val="4"/>
                <c:pt idx="0">
                  <c:v>Päiväkodin johtaja (n=74)</c:v>
                </c:pt>
                <c:pt idx="1">
                  <c:v>Lastentarhanopettaja (n=421)</c:v>
                </c:pt>
                <c:pt idx="2">
                  <c:v>Lastenhoitaja (n=426)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[Varhis_PROS_FREQ_MTA_2KIERROS_1_MA_alku.xlsx]Sheet1!$B$698:$E$698</c:f>
              <c:numCache>
                <c:formatCode>General</c:formatCode>
                <c:ptCount val="4"/>
                <c:pt idx="0">
                  <c:v>21.6</c:v>
                </c:pt>
                <c:pt idx="1">
                  <c:v>15.9</c:v>
                </c:pt>
                <c:pt idx="2">
                  <c:v>17.8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E3-4562-9B65-4B72B95D51F8}"/>
            </c:ext>
          </c:extLst>
        </c:ser>
        <c:ser>
          <c:idx val="1"/>
          <c:order val="1"/>
          <c:tx>
            <c:strRef>
              <c:f>[Varhis_PROS_FREQ_MTA_2KIERROS_1_MA_alku.xlsx]Sheet1!$A$699</c:f>
              <c:strCache>
                <c:ptCount val="1"/>
                <c:pt idx="0">
                  <c:v>Tarvetta on jonkin verran enemmän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[Varhis_PROS_FREQ_MTA_2KIERROS_1_MA_alku.xlsx]Sheet1!$B$697:$E$697</c:f>
              <c:strCache>
                <c:ptCount val="4"/>
                <c:pt idx="0">
                  <c:v>Päiväkodin johtaja (n=74)</c:v>
                </c:pt>
                <c:pt idx="1">
                  <c:v>Lastentarhanopettaja (n=421)</c:v>
                </c:pt>
                <c:pt idx="2">
                  <c:v>Lastenhoitaja (n=426)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[Varhis_PROS_FREQ_MTA_2KIERROS_1_MA_alku.xlsx]Sheet1!$B$699:$E$699</c:f>
              <c:numCache>
                <c:formatCode>General</c:formatCode>
                <c:ptCount val="4"/>
                <c:pt idx="0">
                  <c:v>54.1</c:v>
                </c:pt>
                <c:pt idx="1">
                  <c:v>62</c:v>
                </c:pt>
                <c:pt idx="2">
                  <c:v>58.7</c:v>
                </c:pt>
                <c:pt idx="3">
                  <c:v>47.2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E3-4562-9B65-4B72B95D51F8}"/>
            </c:ext>
          </c:extLst>
        </c:ser>
        <c:ser>
          <c:idx val="2"/>
          <c:order val="2"/>
          <c:tx>
            <c:strRef>
              <c:f>[Varhis_PROS_FREQ_MTA_2KIERROS_1_MA_alku.xlsx]Sheet1!$A$700</c:f>
              <c:strCache>
                <c:ptCount val="1"/>
                <c:pt idx="0">
                  <c:v>Tarve ja resurssit vastaavat toisiaan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[Varhis_PROS_FREQ_MTA_2KIERROS_1_MA_alku.xlsx]Sheet1!$B$697:$E$697</c:f>
              <c:strCache>
                <c:ptCount val="4"/>
                <c:pt idx="0">
                  <c:v>Päiväkodin johtaja (n=74)</c:v>
                </c:pt>
                <c:pt idx="1">
                  <c:v>Lastentarhanopettaja (n=421)</c:v>
                </c:pt>
                <c:pt idx="2">
                  <c:v>Lastenhoitaja (n=426)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[Varhis_PROS_FREQ_MTA_2KIERROS_1_MA_alku.xlsx]Sheet1!$B$700:$E$700</c:f>
              <c:numCache>
                <c:formatCode>General</c:formatCode>
                <c:ptCount val="4"/>
                <c:pt idx="0">
                  <c:v>23</c:v>
                </c:pt>
                <c:pt idx="1">
                  <c:v>20</c:v>
                </c:pt>
                <c:pt idx="2">
                  <c:v>22.3</c:v>
                </c:pt>
                <c:pt idx="3">
                  <c:v>27.8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5E3-4562-9B65-4B72B95D51F8}"/>
            </c:ext>
          </c:extLst>
        </c:ser>
        <c:ser>
          <c:idx val="3"/>
          <c:order val="3"/>
          <c:tx>
            <c:strRef>
              <c:f>[Varhis_PROS_FREQ_MTA_2KIERROS_1_MA_alku.xlsx]Sheet1!$A$701</c:f>
              <c:strCache>
                <c:ptCount val="1"/>
                <c:pt idx="0">
                  <c:v>Tarvetta on jonkin verran vähemmän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[Varhis_PROS_FREQ_MTA_2KIERROS_1_MA_alku.xlsx]Sheet1!$B$697:$E$697</c:f>
              <c:strCache>
                <c:ptCount val="4"/>
                <c:pt idx="0">
                  <c:v>Päiväkodin johtaja (n=74)</c:v>
                </c:pt>
                <c:pt idx="1">
                  <c:v>Lastentarhanopettaja (n=421)</c:v>
                </c:pt>
                <c:pt idx="2">
                  <c:v>Lastenhoitaja (n=426)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[Varhis_PROS_FREQ_MTA_2KIERROS_1_MA_alku.xlsx]Sheet1!$B$701:$E$701</c:f>
              <c:numCache>
                <c:formatCode>General</c:formatCode>
                <c:ptCount val="4"/>
                <c:pt idx="0">
                  <c:v>1.4</c:v>
                </c:pt>
                <c:pt idx="1">
                  <c:v>1.7</c:v>
                </c:pt>
                <c:pt idx="2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5E3-4562-9B65-4B72B95D51F8}"/>
            </c:ext>
          </c:extLst>
        </c:ser>
        <c:ser>
          <c:idx val="4"/>
          <c:order val="4"/>
          <c:tx>
            <c:strRef>
              <c:f>[Varhis_PROS_FREQ_MTA_2KIERROS_1_MA_alku.xlsx]Sheet1!$A$702</c:f>
              <c:strCache>
                <c:ptCount val="1"/>
                <c:pt idx="0">
                  <c:v>Tarvetta on paljon vähemmän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[Varhis_PROS_FREQ_MTA_2KIERROS_1_MA_alku.xlsx]Sheet1!$B$697:$E$697</c:f>
              <c:strCache>
                <c:ptCount val="4"/>
                <c:pt idx="0">
                  <c:v>Päiväkodin johtaja (n=74)</c:v>
                </c:pt>
                <c:pt idx="1">
                  <c:v>Lastentarhanopettaja (n=421)</c:v>
                </c:pt>
                <c:pt idx="2">
                  <c:v>Lastenhoitaja (n=426)</c:v>
                </c:pt>
                <c:pt idx="3">
                  <c:v>Erityislastentarhanopettaja (n=36)</c:v>
                </c:pt>
              </c:strCache>
            </c:strRef>
          </c:cat>
          <c:val>
            <c:numRef>
              <c:f>[Varhis_PROS_FREQ_MTA_2KIERROS_1_MA_alku.xlsx]Sheet1!$B$702:$E$702</c:f>
              <c:numCache>
                <c:formatCode>General</c:formatCode>
                <c:ptCount val="4"/>
                <c:pt idx="1">
                  <c:v>0.5</c:v>
                </c:pt>
                <c:pt idx="2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5E3-4562-9B65-4B72B95D5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5342816"/>
        <c:axId val="426197096"/>
      </c:barChart>
      <c:catAx>
        <c:axId val="42534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97096"/>
        <c:crosses val="autoZero"/>
        <c:auto val="1"/>
        <c:lblAlgn val="ctr"/>
        <c:lblOffset val="100"/>
        <c:noMultiLvlLbl val="0"/>
      </c:catAx>
      <c:valAx>
        <c:axId val="426197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34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Sheet1!$A$760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Sheet1!$B$759:$E$759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Sheet1!$B$760:$E$760</c:f>
              <c:numCache>
                <c:formatCode>General</c:formatCode>
                <c:ptCount val="4"/>
                <c:pt idx="0">
                  <c:v>3.1</c:v>
                </c:pt>
                <c:pt idx="1">
                  <c:v>2.2000000000000002</c:v>
                </c:pt>
                <c:pt idx="2">
                  <c:v>2.8</c:v>
                </c:pt>
                <c:pt idx="3">
                  <c:v>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A5-4DB9-9729-25887E11DDB9}"/>
            </c:ext>
          </c:extLst>
        </c:ser>
        <c:ser>
          <c:idx val="1"/>
          <c:order val="1"/>
          <c:tx>
            <c:strRef>
              <c:f>Sheet1!$A$761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Sheet1!$B$759:$E$759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Sheet1!$B$761:$E$761</c:f>
              <c:numCache>
                <c:formatCode>General</c:formatCode>
                <c:ptCount val="4"/>
                <c:pt idx="0">
                  <c:v>16.3</c:v>
                </c:pt>
                <c:pt idx="1">
                  <c:v>10.8</c:v>
                </c:pt>
                <c:pt idx="2">
                  <c:v>5.6</c:v>
                </c:pt>
                <c:pt idx="3">
                  <c:v>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DA5-4DB9-9729-25887E11DDB9}"/>
            </c:ext>
          </c:extLst>
        </c:ser>
        <c:ser>
          <c:idx val="2"/>
          <c:order val="2"/>
          <c:tx>
            <c:strRef>
              <c:f>Sheet1!$A$762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Sheet1!$B$759:$E$759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Sheet1!$B$762:$E$762</c:f>
              <c:numCache>
                <c:formatCode>General</c:formatCode>
                <c:ptCount val="4"/>
                <c:pt idx="0">
                  <c:v>52.5</c:v>
                </c:pt>
                <c:pt idx="1">
                  <c:v>42.5</c:v>
                </c:pt>
                <c:pt idx="2">
                  <c:v>48.1</c:v>
                </c:pt>
                <c:pt idx="3">
                  <c:v>28.7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DA5-4DB9-9729-25887E11DDB9}"/>
            </c:ext>
          </c:extLst>
        </c:ser>
        <c:ser>
          <c:idx val="3"/>
          <c:order val="3"/>
          <c:tx>
            <c:strRef>
              <c:f>Sheet1!$A$763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Sheet1!$B$759:$E$759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Sheet1!$B$763:$E$763</c:f>
              <c:numCache>
                <c:formatCode>General</c:formatCode>
                <c:ptCount val="4"/>
                <c:pt idx="0">
                  <c:v>22.6</c:v>
                </c:pt>
                <c:pt idx="1">
                  <c:v>32.700000000000003</c:v>
                </c:pt>
                <c:pt idx="2">
                  <c:v>30.6</c:v>
                </c:pt>
                <c:pt idx="3">
                  <c:v>38.5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DA5-4DB9-9729-25887E11DDB9}"/>
            </c:ext>
          </c:extLst>
        </c:ser>
        <c:ser>
          <c:idx val="4"/>
          <c:order val="4"/>
          <c:tx>
            <c:strRef>
              <c:f>Sheet1!$A$764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Sheet1!$B$759:$E$759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Sheet1!$B$764:$E$764</c:f>
              <c:numCache>
                <c:formatCode>General</c:formatCode>
                <c:ptCount val="4"/>
                <c:pt idx="0">
                  <c:v>5.5</c:v>
                </c:pt>
                <c:pt idx="1">
                  <c:v>11.8</c:v>
                </c:pt>
                <c:pt idx="2">
                  <c:v>13</c:v>
                </c:pt>
                <c:pt idx="3">
                  <c:v>26.2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DA5-4DB9-9729-25887E11D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4340448"/>
        <c:axId val="324340056"/>
      </c:barChart>
      <c:catAx>
        <c:axId val="324340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340056"/>
        <c:crosses val="autoZero"/>
        <c:auto val="1"/>
        <c:lblAlgn val="ctr"/>
        <c:lblOffset val="100"/>
        <c:noMultiLvlLbl val="0"/>
      </c:catAx>
      <c:valAx>
        <c:axId val="324340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34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[Varhis_PROS_FREQ_MTA_2KIERROS_1_MA_alku.xlsx]Sheet1!$A$631:$B$631</c:f>
              <c:strCache>
                <c:ptCount val="2"/>
                <c:pt idx="0">
                  <c:v>Ei pidä lainkaan paikkaansa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[Varhis_PROS_FREQ_MTA_2KIERROS_1_MA_alku.xlsx]Sheet1!$C$630:$E$630</c:f>
              <c:strCache>
                <c:ptCount val="3"/>
                <c:pt idx="0">
                  <c:v>Lastentarhanopettaja (n=422)</c:v>
                </c:pt>
                <c:pt idx="1">
                  <c:v>Lastenhoitaja (n=439)</c:v>
                </c:pt>
                <c:pt idx="2">
                  <c:v>Erityislastentarhanopettaja (n=36)</c:v>
                </c:pt>
              </c:strCache>
            </c:strRef>
          </c:cat>
          <c:val>
            <c:numRef>
              <c:f>[Varhis_PROS_FREQ_MTA_2KIERROS_1_MA_alku.xlsx]Sheet1!$C$631:$E$631</c:f>
              <c:numCache>
                <c:formatCode>General</c:formatCode>
                <c:ptCount val="3"/>
                <c:pt idx="0">
                  <c:v>1.9</c:v>
                </c:pt>
                <c:pt idx="1">
                  <c:v>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08-45DB-BD54-5135395C4768}"/>
            </c:ext>
          </c:extLst>
        </c:ser>
        <c:ser>
          <c:idx val="1"/>
          <c:order val="1"/>
          <c:tx>
            <c:strRef>
              <c:f>[Varhis_PROS_FREQ_MTA_2KIERROS_1_MA_alku.xlsx]Sheet1!$A$632:$B$632</c:f>
              <c:strCache>
                <c:ptCount val="2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[Varhis_PROS_FREQ_MTA_2KIERROS_1_MA_alku.xlsx]Sheet1!$C$630:$E$630</c:f>
              <c:strCache>
                <c:ptCount val="3"/>
                <c:pt idx="0">
                  <c:v>Lastentarhanopettaja (n=422)</c:v>
                </c:pt>
                <c:pt idx="1">
                  <c:v>Lastenhoitaja (n=439)</c:v>
                </c:pt>
                <c:pt idx="2">
                  <c:v>Erityislastentarhanopettaja (n=36)</c:v>
                </c:pt>
              </c:strCache>
            </c:strRef>
          </c:cat>
          <c:val>
            <c:numRef>
              <c:f>[Varhis_PROS_FREQ_MTA_2KIERROS_1_MA_alku.xlsx]Sheet1!$C$632:$E$632</c:f>
              <c:numCache>
                <c:formatCode>General</c:formatCode>
                <c:ptCount val="3"/>
                <c:pt idx="0">
                  <c:v>8.1</c:v>
                </c:pt>
                <c:pt idx="1">
                  <c:v>8.4</c:v>
                </c:pt>
                <c:pt idx="2">
                  <c:v>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08-45DB-BD54-5135395C4768}"/>
            </c:ext>
          </c:extLst>
        </c:ser>
        <c:ser>
          <c:idx val="2"/>
          <c:order val="2"/>
          <c:tx>
            <c:strRef>
              <c:f>[Varhis_PROS_FREQ_MTA_2KIERROS_1_MA_alku.xlsx]Sheet1!$A$633:$B$633</c:f>
              <c:strCache>
                <c:ptCount val="2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[Varhis_PROS_FREQ_MTA_2KIERROS_1_MA_alku.xlsx]Sheet1!$C$630:$E$630</c:f>
              <c:strCache>
                <c:ptCount val="3"/>
                <c:pt idx="0">
                  <c:v>Lastentarhanopettaja (n=422)</c:v>
                </c:pt>
                <c:pt idx="1">
                  <c:v>Lastenhoitaja (n=439)</c:v>
                </c:pt>
                <c:pt idx="2">
                  <c:v>Erityislastentarhanopettaja (n=36)</c:v>
                </c:pt>
              </c:strCache>
            </c:strRef>
          </c:cat>
          <c:val>
            <c:numRef>
              <c:f>[Varhis_PROS_FREQ_MTA_2KIERROS_1_MA_alku.xlsx]Sheet1!$C$633:$E$633</c:f>
              <c:numCache>
                <c:formatCode>General</c:formatCode>
                <c:ptCount val="3"/>
                <c:pt idx="0">
                  <c:v>37</c:v>
                </c:pt>
                <c:pt idx="1">
                  <c:v>39.4</c:v>
                </c:pt>
                <c:pt idx="2">
                  <c:v>13.9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F08-45DB-BD54-5135395C4768}"/>
            </c:ext>
          </c:extLst>
        </c:ser>
        <c:ser>
          <c:idx val="3"/>
          <c:order val="3"/>
          <c:tx>
            <c:strRef>
              <c:f>[Varhis_PROS_FREQ_MTA_2KIERROS_1_MA_alku.xlsx]Sheet1!$A$634:$B$634</c:f>
              <c:strCache>
                <c:ptCount val="2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[Varhis_PROS_FREQ_MTA_2KIERROS_1_MA_alku.xlsx]Sheet1!$C$630:$E$630</c:f>
              <c:strCache>
                <c:ptCount val="3"/>
                <c:pt idx="0">
                  <c:v>Lastentarhanopettaja (n=422)</c:v>
                </c:pt>
                <c:pt idx="1">
                  <c:v>Lastenhoitaja (n=439)</c:v>
                </c:pt>
                <c:pt idx="2">
                  <c:v>Erityislastentarhanopettaja (n=36)</c:v>
                </c:pt>
              </c:strCache>
            </c:strRef>
          </c:cat>
          <c:val>
            <c:numRef>
              <c:f>[Varhis_PROS_FREQ_MTA_2KIERROS_1_MA_alku.xlsx]Sheet1!$C$634:$E$634</c:f>
              <c:numCache>
                <c:formatCode>General</c:formatCode>
                <c:ptCount val="3"/>
                <c:pt idx="0">
                  <c:v>33.6</c:v>
                </c:pt>
                <c:pt idx="1">
                  <c:v>29.2</c:v>
                </c:pt>
                <c:pt idx="2">
                  <c:v>38.9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F08-45DB-BD54-5135395C4768}"/>
            </c:ext>
          </c:extLst>
        </c:ser>
        <c:ser>
          <c:idx val="4"/>
          <c:order val="4"/>
          <c:tx>
            <c:strRef>
              <c:f>[Varhis_PROS_FREQ_MTA_2KIERROS_1_MA_alku.xlsx]Sheet1!$A$635:$B$635</c:f>
              <c:strCache>
                <c:ptCount val="2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[Varhis_PROS_FREQ_MTA_2KIERROS_1_MA_alku.xlsx]Sheet1!$C$630:$E$630</c:f>
              <c:strCache>
                <c:ptCount val="3"/>
                <c:pt idx="0">
                  <c:v>Lastentarhanopettaja (n=422)</c:v>
                </c:pt>
                <c:pt idx="1">
                  <c:v>Lastenhoitaja (n=439)</c:v>
                </c:pt>
                <c:pt idx="2">
                  <c:v>Erityislastentarhanopettaja (n=36)</c:v>
                </c:pt>
              </c:strCache>
            </c:strRef>
          </c:cat>
          <c:val>
            <c:numRef>
              <c:f>[Varhis_PROS_FREQ_MTA_2KIERROS_1_MA_alku.xlsx]Sheet1!$C$635:$E$635</c:f>
              <c:numCache>
                <c:formatCode>General</c:formatCode>
                <c:ptCount val="3"/>
                <c:pt idx="0">
                  <c:v>18.7</c:v>
                </c:pt>
                <c:pt idx="1">
                  <c:v>18.7</c:v>
                </c:pt>
                <c:pt idx="2">
                  <c:v>41.7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08-45DB-BD54-5135395C4768}"/>
            </c:ext>
          </c:extLst>
        </c:ser>
        <c:ser>
          <c:idx val="5"/>
          <c:order val="5"/>
          <c:tx>
            <c:strRef>
              <c:f>[Varhis_PROS_FREQ_MTA_2KIERROS_1_MA_alku.xlsx]Sheet1!$A$636:$B$636</c:f>
              <c:strCache>
                <c:ptCount val="2"/>
                <c:pt idx="0">
                  <c:v>En osaa sanoa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[Varhis_PROS_FREQ_MTA_2KIERROS_1_MA_alku.xlsx]Sheet1!$C$630:$E$630</c:f>
              <c:strCache>
                <c:ptCount val="3"/>
                <c:pt idx="0">
                  <c:v>Lastentarhanopettaja (n=422)</c:v>
                </c:pt>
                <c:pt idx="1">
                  <c:v>Lastenhoitaja (n=439)</c:v>
                </c:pt>
                <c:pt idx="2">
                  <c:v>Erityislastentarhanopettaja (n=36)</c:v>
                </c:pt>
              </c:strCache>
            </c:strRef>
          </c:cat>
          <c:val>
            <c:numRef>
              <c:f>[Varhis_PROS_FREQ_MTA_2KIERROS_1_MA_alku.xlsx]Sheet1!$C$636:$E$636</c:f>
              <c:numCache>
                <c:formatCode>General</c:formatCode>
                <c:ptCount val="3"/>
                <c:pt idx="0">
                  <c:v>0.7</c:v>
                </c:pt>
                <c:pt idx="1">
                  <c:v>2.2999999999999998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F08-45DB-BD54-5135395C4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200624"/>
        <c:axId val="426201016"/>
      </c:barChart>
      <c:catAx>
        <c:axId val="426200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201016"/>
        <c:crosses val="autoZero"/>
        <c:auto val="1"/>
        <c:lblAlgn val="ctr"/>
        <c:lblOffset val="100"/>
        <c:noMultiLvlLbl val="0"/>
      </c:catAx>
      <c:valAx>
        <c:axId val="426201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20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[Taulukot_PROS_FREQ_AMISrh_1_MA.xlsx]Sheet1!$E$499</c:f>
              <c:strCache>
                <c:ptCount val="1"/>
                <c:pt idx="0">
                  <c:v>Ei pidä lainkaan paikkaansa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[Taulukot_PROS_FREQ_AMISrh_1_MA.xlsx]Sheet1!$F$498:$H$498</c:f>
              <c:strCache>
                <c:ptCount val="3"/>
                <c:pt idx="0">
                  <c:v>Opiskelun tukihenkilöstö (n=10)</c:v>
                </c:pt>
                <c:pt idx="1">
                  <c:v>Erityisopetuksesta vastaavat (n=8)</c:v>
                </c:pt>
                <c:pt idx="2">
                  <c:v>Opetushenkilöstö (n=80)</c:v>
                </c:pt>
              </c:strCache>
            </c:strRef>
          </c:cat>
          <c:val>
            <c:numRef>
              <c:f>[Taulukot_PROS_FREQ_AMISrh_1_MA.xlsx]Sheet1!$F$499:$H$499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42-48EF-A1F5-6D8B33117B38}"/>
            </c:ext>
          </c:extLst>
        </c:ser>
        <c:ser>
          <c:idx val="1"/>
          <c:order val="1"/>
          <c:tx>
            <c:strRef>
              <c:f>[Taulukot_PROS_FREQ_AMISrh_1_MA.xlsx]Sheet1!$E$500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[Taulukot_PROS_FREQ_AMISrh_1_MA.xlsx]Sheet1!$F$498:$H$498</c:f>
              <c:strCache>
                <c:ptCount val="3"/>
                <c:pt idx="0">
                  <c:v>Opiskelun tukihenkilöstö (n=10)</c:v>
                </c:pt>
                <c:pt idx="1">
                  <c:v>Erityisopetuksesta vastaavat (n=8)</c:v>
                </c:pt>
                <c:pt idx="2">
                  <c:v>Opetushenkilöstö (n=80)</c:v>
                </c:pt>
              </c:strCache>
            </c:strRef>
          </c:cat>
          <c:val>
            <c:numRef>
              <c:f>[Taulukot_PROS_FREQ_AMISrh_1_MA.xlsx]Sheet1!$F$500:$H$500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42-48EF-A1F5-6D8B33117B38}"/>
            </c:ext>
          </c:extLst>
        </c:ser>
        <c:ser>
          <c:idx val="2"/>
          <c:order val="2"/>
          <c:tx>
            <c:strRef>
              <c:f>[Taulukot_PROS_FREQ_AMISrh_1_MA.xlsx]Sheet1!$E$501</c:f>
              <c:strCache>
                <c:ptCount val="1"/>
                <c:pt idx="0">
                  <c:v>Osittain pitää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[Taulukot_PROS_FREQ_AMISrh_1_MA.xlsx]Sheet1!$F$498:$H$498</c:f>
              <c:strCache>
                <c:ptCount val="3"/>
                <c:pt idx="0">
                  <c:v>Opiskelun tukihenkilöstö (n=10)</c:v>
                </c:pt>
                <c:pt idx="1">
                  <c:v>Erityisopetuksesta vastaavat (n=8)</c:v>
                </c:pt>
                <c:pt idx="2">
                  <c:v>Opetushenkilöstö (n=80)</c:v>
                </c:pt>
              </c:strCache>
            </c:strRef>
          </c:cat>
          <c:val>
            <c:numRef>
              <c:f>[Taulukot_PROS_FREQ_AMISrh_1_MA.xlsx]Sheet1!$F$501:$H$501</c:f>
              <c:numCache>
                <c:formatCode>General</c:formatCode>
                <c:ptCount val="3"/>
                <c:pt idx="0">
                  <c:v>6</c:v>
                </c:pt>
                <c:pt idx="1">
                  <c:v>1</c:v>
                </c:pt>
                <c:pt idx="2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42-48EF-A1F5-6D8B33117B38}"/>
            </c:ext>
          </c:extLst>
        </c:ser>
        <c:ser>
          <c:idx val="3"/>
          <c:order val="3"/>
          <c:tx>
            <c:strRef>
              <c:f>[Taulukot_PROS_FREQ_AMISrh_1_MA.xlsx]Sheet1!$E$502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[Taulukot_PROS_FREQ_AMISrh_1_MA.xlsx]Sheet1!$F$498:$H$498</c:f>
              <c:strCache>
                <c:ptCount val="3"/>
                <c:pt idx="0">
                  <c:v>Opiskelun tukihenkilöstö (n=10)</c:v>
                </c:pt>
                <c:pt idx="1">
                  <c:v>Erityisopetuksesta vastaavat (n=8)</c:v>
                </c:pt>
                <c:pt idx="2">
                  <c:v>Opetushenkilöstö (n=80)</c:v>
                </c:pt>
              </c:strCache>
            </c:strRef>
          </c:cat>
          <c:val>
            <c:numRef>
              <c:f>[Taulukot_PROS_FREQ_AMISrh_1_MA.xlsx]Sheet1!$F$502:$H$502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D42-48EF-A1F5-6D8B33117B38}"/>
            </c:ext>
          </c:extLst>
        </c:ser>
        <c:ser>
          <c:idx val="4"/>
          <c:order val="4"/>
          <c:tx>
            <c:strRef>
              <c:f>[Taulukot_PROS_FREQ_AMISrh_1_MA.xlsx]Sheet1!$E$503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[Taulukot_PROS_FREQ_AMISrh_1_MA.xlsx]Sheet1!$F$498:$H$498</c:f>
              <c:strCache>
                <c:ptCount val="3"/>
                <c:pt idx="0">
                  <c:v>Opiskelun tukihenkilöstö (n=10)</c:v>
                </c:pt>
                <c:pt idx="1">
                  <c:v>Erityisopetuksesta vastaavat (n=8)</c:v>
                </c:pt>
                <c:pt idx="2">
                  <c:v>Opetushenkilöstö (n=80)</c:v>
                </c:pt>
              </c:strCache>
            </c:strRef>
          </c:cat>
          <c:val>
            <c:numRef>
              <c:f>[Taulukot_PROS_FREQ_AMISrh_1_MA.xlsx]Sheet1!$F$503:$H$503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D42-48EF-A1F5-6D8B33117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204544"/>
        <c:axId val="426613696"/>
      </c:barChart>
      <c:catAx>
        <c:axId val="426204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613696"/>
        <c:crosses val="autoZero"/>
        <c:auto val="1"/>
        <c:lblAlgn val="ctr"/>
        <c:lblOffset val="100"/>
        <c:noMultiLvlLbl val="0"/>
      </c:catAx>
      <c:valAx>
        <c:axId val="426613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20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[Taulukot_PROS_FREQ_AMISrh_1_MA.xlsx]Sheet1!$E$509</c:f>
              <c:strCache>
                <c:ptCount val="1"/>
                <c:pt idx="0">
                  <c:v>Ei pidä lainkaan paikkaansa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[Taulukot_PROS_FREQ_AMISrh_1_MA.xlsx]Sheet1!$F$508:$H$508</c:f>
              <c:strCache>
                <c:ptCount val="3"/>
                <c:pt idx="0">
                  <c:v>Opiskelun tukihenkilöstö (n=9)</c:v>
                </c:pt>
                <c:pt idx="1">
                  <c:v>Erityisopetuksesta vastaavat (n=8)</c:v>
                </c:pt>
                <c:pt idx="2">
                  <c:v>Opetushenkilöstö (n=71)</c:v>
                </c:pt>
              </c:strCache>
            </c:strRef>
          </c:cat>
          <c:val>
            <c:numRef>
              <c:f>[Taulukot_PROS_FREQ_AMISrh_1_MA.xlsx]Sheet1!$F$509:$H$509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24-4C24-8886-0E1AFBAE460F}"/>
            </c:ext>
          </c:extLst>
        </c:ser>
        <c:ser>
          <c:idx val="1"/>
          <c:order val="1"/>
          <c:tx>
            <c:strRef>
              <c:f>[Taulukot_PROS_FREQ_AMISrh_1_MA.xlsx]Sheet1!$E$510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[Taulukot_PROS_FREQ_AMISrh_1_MA.xlsx]Sheet1!$F$508:$H$508</c:f>
              <c:strCache>
                <c:ptCount val="3"/>
                <c:pt idx="0">
                  <c:v>Opiskelun tukihenkilöstö (n=9)</c:v>
                </c:pt>
                <c:pt idx="1">
                  <c:v>Erityisopetuksesta vastaavat (n=8)</c:v>
                </c:pt>
                <c:pt idx="2">
                  <c:v>Opetushenkilöstö (n=71)</c:v>
                </c:pt>
              </c:strCache>
            </c:strRef>
          </c:cat>
          <c:val>
            <c:numRef>
              <c:f>[Taulukot_PROS_FREQ_AMISrh_1_MA.xlsx]Sheet1!$F$510:$H$510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24-4C24-8886-0E1AFBAE460F}"/>
            </c:ext>
          </c:extLst>
        </c:ser>
        <c:ser>
          <c:idx val="2"/>
          <c:order val="2"/>
          <c:tx>
            <c:strRef>
              <c:f>[Taulukot_PROS_FREQ_AMISrh_1_MA.xlsx]Sheet1!$E$511</c:f>
              <c:strCache>
                <c:ptCount val="1"/>
                <c:pt idx="0">
                  <c:v>Osittain pitää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[Taulukot_PROS_FREQ_AMISrh_1_MA.xlsx]Sheet1!$F$508:$H$508</c:f>
              <c:strCache>
                <c:ptCount val="3"/>
                <c:pt idx="0">
                  <c:v>Opiskelun tukihenkilöstö (n=9)</c:v>
                </c:pt>
                <c:pt idx="1">
                  <c:v>Erityisopetuksesta vastaavat (n=8)</c:v>
                </c:pt>
                <c:pt idx="2">
                  <c:v>Opetushenkilöstö (n=71)</c:v>
                </c:pt>
              </c:strCache>
            </c:strRef>
          </c:cat>
          <c:val>
            <c:numRef>
              <c:f>[Taulukot_PROS_FREQ_AMISrh_1_MA.xlsx]Sheet1!$F$511:$H$511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A24-4C24-8886-0E1AFBAE460F}"/>
            </c:ext>
          </c:extLst>
        </c:ser>
        <c:ser>
          <c:idx val="3"/>
          <c:order val="3"/>
          <c:tx>
            <c:strRef>
              <c:f>[Taulukot_PROS_FREQ_AMISrh_1_MA.xlsx]Sheet1!$E$512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[Taulukot_PROS_FREQ_AMISrh_1_MA.xlsx]Sheet1!$F$508:$H$508</c:f>
              <c:strCache>
                <c:ptCount val="3"/>
                <c:pt idx="0">
                  <c:v>Opiskelun tukihenkilöstö (n=9)</c:v>
                </c:pt>
                <c:pt idx="1">
                  <c:v>Erityisopetuksesta vastaavat (n=8)</c:v>
                </c:pt>
                <c:pt idx="2">
                  <c:v>Opetushenkilöstö (n=71)</c:v>
                </c:pt>
              </c:strCache>
            </c:strRef>
          </c:cat>
          <c:val>
            <c:numRef>
              <c:f>[Taulukot_PROS_FREQ_AMISrh_1_MA.xlsx]Sheet1!$F$512:$H$512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A24-4C24-8886-0E1AFBAE460F}"/>
            </c:ext>
          </c:extLst>
        </c:ser>
        <c:ser>
          <c:idx val="4"/>
          <c:order val="4"/>
          <c:tx>
            <c:strRef>
              <c:f>[Taulukot_PROS_FREQ_AMISrh_1_MA.xlsx]Sheet1!$E$513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[Taulukot_PROS_FREQ_AMISrh_1_MA.xlsx]Sheet1!$F$508:$H$508</c:f>
              <c:strCache>
                <c:ptCount val="3"/>
                <c:pt idx="0">
                  <c:v>Opiskelun tukihenkilöstö (n=9)</c:v>
                </c:pt>
                <c:pt idx="1">
                  <c:v>Erityisopetuksesta vastaavat (n=8)</c:v>
                </c:pt>
                <c:pt idx="2">
                  <c:v>Opetushenkilöstö (n=71)</c:v>
                </c:pt>
              </c:strCache>
            </c:strRef>
          </c:cat>
          <c:val>
            <c:numRef>
              <c:f>[Taulukot_PROS_FREQ_AMISrh_1_MA.xlsx]Sheet1!$F$513:$H$513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A24-4C24-8886-0E1AFBAE4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614872"/>
        <c:axId val="426615264"/>
      </c:barChart>
      <c:catAx>
        <c:axId val="426614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615264"/>
        <c:crosses val="autoZero"/>
        <c:auto val="1"/>
        <c:lblAlgn val="ctr"/>
        <c:lblOffset val="100"/>
        <c:noMultiLvlLbl val="0"/>
      </c:catAx>
      <c:valAx>
        <c:axId val="426615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614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'Ei en osaa sanoa'!$E$519</c:f>
              <c:strCache>
                <c:ptCount val="1"/>
                <c:pt idx="0">
                  <c:v>Ei pidä lainkaan paikkaansa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'Ei en osaa sanoa'!$F$518:$H$518</c:f>
              <c:strCache>
                <c:ptCount val="3"/>
                <c:pt idx="0">
                  <c:v>Opiskelun tukihenkilöstö (n=10)</c:v>
                </c:pt>
                <c:pt idx="1">
                  <c:v>Erityisopetuksesta vastaavat (n=8)</c:v>
                </c:pt>
                <c:pt idx="2">
                  <c:v>Opetushenkilöstö (n=79)</c:v>
                </c:pt>
              </c:strCache>
            </c:strRef>
          </c:cat>
          <c:val>
            <c:numRef>
              <c:f>'Ei en osaa sanoa'!$F$519:$H$519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90-4D35-B967-ACED697D8B09}"/>
            </c:ext>
          </c:extLst>
        </c:ser>
        <c:ser>
          <c:idx val="1"/>
          <c:order val="1"/>
          <c:tx>
            <c:strRef>
              <c:f>'Ei en osaa sanoa'!$E$520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'Ei en osaa sanoa'!$F$518:$H$518</c:f>
              <c:strCache>
                <c:ptCount val="3"/>
                <c:pt idx="0">
                  <c:v>Opiskelun tukihenkilöstö (n=10)</c:v>
                </c:pt>
                <c:pt idx="1">
                  <c:v>Erityisopetuksesta vastaavat (n=8)</c:v>
                </c:pt>
                <c:pt idx="2">
                  <c:v>Opetushenkilöstö (n=79)</c:v>
                </c:pt>
              </c:strCache>
            </c:strRef>
          </c:cat>
          <c:val>
            <c:numRef>
              <c:f>'Ei en osaa sanoa'!$F$520:$H$520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90-4D35-B967-ACED697D8B09}"/>
            </c:ext>
          </c:extLst>
        </c:ser>
        <c:ser>
          <c:idx val="2"/>
          <c:order val="2"/>
          <c:tx>
            <c:strRef>
              <c:f>'Ei en osaa sanoa'!$E$521</c:f>
              <c:strCache>
                <c:ptCount val="1"/>
                <c:pt idx="0">
                  <c:v>Osittain pitää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'Ei en osaa sanoa'!$F$518:$H$518</c:f>
              <c:strCache>
                <c:ptCount val="3"/>
                <c:pt idx="0">
                  <c:v>Opiskelun tukihenkilöstö (n=10)</c:v>
                </c:pt>
                <c:pt idx="1">
                  <c:v>Erityisopetuksesta vastaavat (n=8)</c:v>
                </c:pt>
                <c:pt idx="2">
                  <c:v>Opetushenkilöstö (n=79)</c:v>
                </c:pt>
              </c:strCache>
            </c:strRef>
          </c:cat>
          <c:val>
            <c:numRef>
              <c:f>'Ei en osaa sanoa'!$F$521:$H$521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E90-4D35-B967-ACED697D8B09}"/>
            </c:ext>
          </c:extLst>
        </c:ser>
        <c:ser>
          <c:idx val="3"/>
          <c:order val="3"/>
          <c:tx>
            <c:strRef>
              <c:f>'Ei en osaa sanoa'!$E$522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'Ei en osaa sanoa'!$F$518:$H$518</c:f>
              <c:strCache>
                <c:ptCount val="3"/>
                <c:pt idx="0">
                  <c:v>Opiskelun tukihenkilöstö (n=10)</c:v>
                </c:pt>
                <c:pt idx="1">
                  <c:v>Erityisopetuksesta vastaavat (n=8)</c:v>
                </c:pt>
                <c:pt idx="2">
                  <c:v>Opetushenkilöstö (n=79)</c:v>
                </c:pt>
              </c:strCache>
            </c:strRef>
          </c:cat>
          <c:val>
            <c:numRef>
              <c:f>'Ei en osaa sanoa'!$F$522:$H$522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E90-4D35-B967-ACED697D8B09}"/>
            </c:ext>
          </c:extLst>
        </c:ser>
        <c:ser>
          <c:idx val="4"/>
          <c:order val="4"/>
          <c:tx>
            <c:strRef>
              <c:f>'Ei en osaa sanoa'!$E$523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'Ei en osaa sanoa'!$F$518:$H$518</c:f>
              <c:strCache>
                <c:ptCount val="3"/>
                <c:pt idx="0">
                  <c:v>Opiskelun tukihenkilöstö (n=10)</c:v>
                </c:pt>
                <c:pt idx="1">
                  <c:v>Erityisopetuksesta vastaavat (n=8)</c:v>
                </c:pt>
                <c:pt idx="2">
                  <c:v>Opetushenkilöstö (n=79)</c:v>
                </c:pt>
              </c:strCache>
            </c:strRef>
          </c:cat>
          <c:val>
            <c:numRef>
              <c:f>'Ei en osaa sanoa'!$F$523:$H$523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E90-4D35-B967-ACED697D8B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616440"/>
        <c:axId val="426616832"/>
      </c:barChart>
      <c:catAx>
        <c:axId val="426616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616832"/>
        <c:crosses val="autoZero"/>
        <c:auto val="1"/>
        <c:lblAlgn val="ctr"/>
        <c:lblOffset val="100"/>
        <c:noMultiLvlLbl val="0"/>
      </c:catAx>
      <c:valAx>
        <c:axId val="426616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61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[Taulukot_PROS_FREQ_AMISrh_1_MA.xlsx]Sheet1!$E$1292</c:f>
              <c:strCache>
                <c:ptCount val="1"/>
                <c:pt idx="0">
                  <c:v>Ei koskaan/Hyvin harvoin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[Taulukot_PROS_FREQ_AMISrh_1_MA.xlsx]Sheet1!$F$1291:$H$1291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[Taulukot_PROS_FREQ_AMISrh_1_MA.xlsx]Sheet1!$F$1292:$H$1292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A6-4752-A987-18A1D40F2BFC}"/>
            </c:ext>
          </c:extLst>
        </c:ser>
        <c:ser>
          <c:idx val="1"/>
          <c:order val="1"/>
          <c:tx>
            <c:strRef>
              <c:f>[Taulukot_PROS_FREQ_AMISrh_1_MA.xlsx]Sheet1!$E$1293</c:f>
              <c:strCache>
                <c:ptCount val="1"/>
                <c:pt idx="0">
                  <c:v>Harvoin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[Taulukot_PROS_FREQ_AMISrh_1_MA.xlsx]Sheet1!$F$1291:$H$1291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[Taulukot_PROS_FREQ_AMISrh_1_MA.xlsx]Sheet1!$F$1293:$H$1293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9A6-4752-A987-18A1D40F2BFC}"/>
            </c:ext>
          </c:extLst>
        </c:ser>
        <c:ser>
          <c:idx val="2"/>
          <c:order val="2"/>
          <c:tx>
            <c:strRef>
              <c:f>[Taulukot_PROS_FREQ_AMISrh_1_MA.xlsx]Sheet1!$E$1294</c:f>
              <c:strCache>
                <c:ptCount val="1"/>
                <c:pt idx="0">
                  <c:v>Joskus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[Taulukot_PROS_FREQ_AMISrh_1_MA.xlsx]Sheet1!$F$1291:$H$1291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[Taulukot_PROS_FREQ_AMISrh_1_MA.xlsx]Sheet1!$F$1294:$H$1294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9A6-4752-A987-18A1D40F2BFC}"/>
            </c:ext>
          </c:extLst>
        </c:ser>
        <c:ser>
          <c:idx val="3"/>
          <c:order val="3"/>
          <c:tx>
            <c:strRef>
              <c:f>[Taulukot_PROS_FREQ_AMISrh_1_MA.xlsx]Sheet1!$E$1295</c:f>
              <c:strCache>
                <c:ptCount val="1"/>
                <c:pt idx="0">
                  <c:v>Usein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[Taulukot_PROS_FREQ_AMISrh_1_MA.xlsx]Sheet1!$F$1291:$H$1291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[Taulukot_PROS_FREQ_AMISrh_1_MA.xlsx]Sheet1!$F$1295:$H$1295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9A6-4752-A987-18A1D40F2BFC}"/>
            </c:ext>
          </c:extLst>
        </c:ser>
        <c:ser>
          <c:idx val="4"/>
          <c:order val="4"/>
          <c:tx>
            <c:strRef>
              <c:f>[Taulukot_PROS_FREQ_AMISrh_1_MA.xlsx]Sheet1!$E$1296</c:f>
              <c:strCache>
                <c:ptCount val="1"/>
                <c:pt idx="0">
                  <c:v>Hyvin usein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[Taulukot_PROS_FREQ_AMISrh_1_MA.xlsx]Sheet1!$F$1291:$H$1291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[Taulukot_PROS_FREQ_AMISrh_1_MA.xlsx]Sheet1!$F$1296:$H$1296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9A6-4752-A987-18A1D40F2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8182968"/>
        <c:axId val="428183360"/>
      </c:barChart>
      <c:catAx>
        <c:axId val="428182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183360"/>
        <c:crosses val="autoZero"/>
        <c:auto val="1"/>
        <c:lblAlgn val="ctr"/>
        <c:lblOffset val="100"/>
        <c:noMultiLvlLbl val="0"/>
      </c:catAx>
      <c:valAx>
        <c:axId val="428183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182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Sheet1!$E$1302</c:f>
              <c:strCache>
                <c:ptCount val="1"/>
                <c:pt idx="0">
                  <c:v>Ei koskaan/Hyvin harvoin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Sheet1!$F$1301:$H$1301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Sheet1!$F$1302:$H$1302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D3-4484-BF97-0F4741E29F53}"/>
            </c:ext>
          </c:extLst>
        </c:ser>
        <c:ser>
          <c:idx val="1"/>
          <c:order val="1"/>
          <c:tx>
            <c:strRef>
              <c:f>Sheet1!$E$1303</c:f>
              <c:strCache>
                <c:ptCount val="1"/>
                <c:pt idx="0">
                  <c:v>Harvoin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Sheet1!$F$1301:$H$1301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Sheet1!$F$1303:$H$1303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FD3-4484-BF97-0F4741E29F53}"/>
            </c:ext>
          </c:extLst>
        </c:ser>
        <c:ser>
          <c:idx val="2"/>
          <c:order val="2"/>
          <c:tx>
            <c:strRef>
              <c:f>Sheet1!$E$1304</c:f>
              <c:strCache>
                <c:ptCount val="1"/>
                <c:pt idx="0">
                  <c:v>Joskus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Sheet1!$F$1301:$H$1301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Sheet1!$F$1304:$H$1304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D3-4484-BF97-0F4741E29F53}"/>
            </c:ext>
          </c:extLst>
        </c:ser>
        <c:ser>
          <c:idx val="3"/>
          <c:order val="3"/>
          <c:tx>
            <c:strRef>
              <c:f>Sheet1!$E$1305</c:f>
              <c:strCache>
                <c:ptCount val="1"/>
                <c:pt idx="0">
                  <c:v>Usein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Sheet1!$F$1301:$H$1301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Sheet1!$F$1305:$H$1305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FD3-4484-BF97-0F4741E29F53}"/>
            </c:ext>
          </c:extLst>
        </c:ser>
        <c:ser>
          <c:idx val="4"/>
          <c:order val="4"/>
          <c:tx>
            <c:strRef>
              <c:f>Sheet1!$E$1306</c:f>
              <c:strCache>
                <c:ptCount val="1"/>
                <c:pt idx="0">
                  <c:v>Hyvin usein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Sheet1!$F$1301:$H$1301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Sheet1!$F$1306:$H$1306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D3-4484-BF97-0F4741E29F53}"/>
            </c:ext>
          </c:extLst>
        </c:ser>
        <c:ser>
          <c:idx val="5"/>
          <c:order val="5"/>
          <c:tx>
            <c:strRef>
              <c:f>Sheet1!$E$1307</c:f>
              <c:strCache>
                <c:ptCount val="1"/>
                <c:pt idx="0">
                  <c:v>Ei tarvetta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Sheet1!$F$1301:$H$1301</c:f>
              <c:strCache>
                <c:ptCount val="3"/>
                <c:pt idx="0">
                  <c:v>Opiskelun tukihenkilöstö (n=7)</c:v>
                </c:pt>
                <c:pt idx="1">
                  <c:v>Erityisopetuksesta vastaavat (n=6)</c:v>
                </c:pt>
                <c:pt idx="2">
                  <c:v>Opetushenkilöstö (n=62)</c:v>
                </c:pt>
              </c:strCache>
            </c:strRef>
          </c:cat>
          <c:val>
            <c:numRef>
              <c:f>Sheet1!$F$1307:$H$1307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FD3-4484-BF97-0F4741E29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8184144"/>
        <c:axId val="428184536"/>
      </c:barChart>
      <c:catAx>
        <c:axId val="428184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184536"/>
        <c:crosses val="autoZero"/>
        <c:auto val="1"/>
        <c:lblAlgn val="ctr"/>
        <c:lblOffset val="100"/>
        <c:noMultiLvlLbl val="0"/>
      </c:catAx>
      <c:valAx>
        <c:axId val="428184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18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Sheet1!$E$1648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Sheet1!$F$1647:$G$1647</c:f>
              <c:strCache>
                <c:ptCount val="2"/>
                <c:pt idx="0">
                  <c:v>Erityisopetuksesta vastaavat (n=7)</c:v>
                </c:pt>
                <c:pt idx="1">
                  <c:v>Opetushenkilöstö (n=72)</c:v>
                </c:pt>
              </c:strCache>
            </c:strRef>
          </c:cat>
          <c:val>
            <c:numRef>
              <c:f>Sheet1!$F$1648:$G$1648</c:f>
              <c:numCache>
                <c:formatCode>General</c:formatCode>
                <c:ptCount val="2"/>
                <c:pt idx="0">
                  <c:v>0</c:v>
                </c:pt>
                <c:pt idx="1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5B-4F2A-A452-7ABE8744B4B2}"/>
            </c:ext>
          </c:extLst>
        </c:ser>
        <c:ser>
          <c:idx val="1"/>
          <c:order val="1"/>
          <c:tx>
            <c:strRef>
              <c:f>Sheet1!$E$1649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Sheet1!$F$1647:$G$1647</c:f>
              <c:strCache>
                <c:ptCount val="2"/>
                <c:pt idx="0">
                  <c:v>Erityisopetuksesta vastaavat (n=7)</c:v>
                </c:pt>
                <c:pt idx="1">
                  <c:v>Opetushenkilöstö (n=72)</c:v>
                </c:pt>
              </c:strCache>
            </c:strRef>
          </c:cat>
          <c:val>
            <c:numRef>
              <c:f>Sheet1!$F$1649:$G$1649</c:f>
              <c:numCache>
                <c:formatCode>General</c:formatCode>
                <c:ptCount val="2"/>
                <c:pt idx="0">
                  <c:v>3</c:v>
                </c:pt>
                <c:pt idx="1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F5B-4F2A-A452-7ABE8744B4B2}"/>
            </c:ext>
          </c:extLst>
        </c:ser>
        <c:ser>
          <c:idx val="2"/>
          <c:order val="2"/>
          <c:tx>
            <c:strRef>
              <c:f>Sheet1!$E$1650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Sheet1!$F$1647:$G$1647</c:f>
              <c:strCache>
                <c:ptCount val="2"/>
                <c:pt idx="0">
                  <c:v>Erityisopetuksesta vastaavat (n=7)</c:v>
                </c:pt>
                <c:pt idx="1">
                  <c:v>Opetushenkilöstö (n=72)</c:v>
                </c:pt>
              </c:strCache>
            </c:strRef>
          </c:cat>
          <c:val>
            <c:numRef>
              <c:f>Sheet1!$F$1650:$G$1650</c:f>
              <c:numCache>
                <c:formatCode>General</c:formatCode>
                <c:ptCount val="2"/>
                <c:pt idx="0">
                  <c:v>0</c:v>
                </c:pt>
                <c:pt idx="1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F5B-4F2A-A452-7ABE8744B4B2}"/>
            </c:ext>
          </c:extLst>
        </c:ser>
        <c:ser>
          <c:idx val="3"/>
          <c:order val="3"/>
          <c:tx>
            <c:strRef>
              <c:f>Sheet1!$E$1651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Sheet1!$F$1647:$G$1647</c:f>
              <c:strCache>
                <c:ptCount val="2"/>
                <c:pt idx="0">
                  <c:v>Erityisopetuksesta vastaavat (n=7)</c:v>
                </c:pt>
                <c:pt idx="1">
                  <c:v>Opetushenkilöstö (n=72)</c:v>
                </c:pt>
              </c:strCache>
            </c:strRef>
          </c:cat>
          <c:val>
            <c:numRef>
              <c:f>Sheet1!$F$1651:$G$1651</c:f>
              <c:numCache>
                <c:formatCode>General</c:formatCode>
                <c:ptCount val="2"/>
                <c:pt idx="0">
                  <c:v>3</c:v>
                </c:pt>
                <c:pt idx="1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F5B-4F2A-A452-7ABE8744B4B2}"/>
            </c:ext>
          </c:extLst>
        </c:ser>
        <c:ser>
          <c:idx val="4"/>
          <c:order val="4"/>
          <c:tx>
            <c:strRef>
              <c:f>Sheet1!$E$1652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Sheet1!$F$1647:$G$1647</c:f>
              <c:strCache>
                <c:ptCount val="2"/>
                <c:pt idx="0">
                  <c:v>Erityisopetuksesta vastaavat (n=7)</c:v>
                </c:pt>
                <c:pt idx="1">
                  <c:v>Opetushenkilöstö (n=72)</c:v>
                </c:pt>
              </c:strCache>
            </c:strRef>
          </c:cat>
          <c:val>
            <c:numRef>
              <c:f>Sheet1!$F$1652:$G$1652</c:f>
              <c:numCache>
                <c:formatCode>General</c:formatCode>
                <c:ptCount val="2"/>
                <c:pt idx="0">
                  <c:v>1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F5B-4F2A-A452-7ABE8744B4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8184928"/>
        <c:axId val="42818532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Sheet1!$E$1653</c15:sqref>
                        </c15:formulaRef>
                      </c:ext>
                    </c:extLst>
                    <c:strCache>
                      <c:ptCount val="1"/>
                      <c:pt idx="0">
                        <c:v>Ei koske minua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Sheet1!$F$1647:$G$1647</c15:sqref>
                        </c15:formulaRef>
                      </c:ext>
                    </c:extLst>
                    <c:strCache>
                      <c:ptCount val="2"/>
                      <c:pt idx="0">
                        <c:v>Erityisopetuksesta vastaavat (n=7)</c:v>
                      </c:pt>
                      <c:pt idx="1">
                        <c:v>Opetushenkilöstö (n=72)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Sheet1!$F$1653:$G$1653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1F5B-4F2A-A452-7ABE8744B4B2}"/>
                  </c:ext>
                </c:extLst>
              </c15:ser>
            </c15:filteredBarSeries>
          </c:ext>
        </c:extLst>
      </c:barChart>
      <c:catAx>
        <c:axId val="42818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185320"/>
        <c:crosses val="autoZero"/>
        <c:auto val="1"/>
        <c:lblAlgn val="ctr"/>
        <c:lblOffset val="100"/>
        <c:noMultiLvlLbl val="0"/>
      </c:catAx>
      <c:valAx>
        <c:axId val="428185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18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Sheet1!$E$1658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Sheet1!$F$1657:$G$1657</c:f>
              <c:strCache>
                <c:ptCount val="2"/>
                <c:pt idx="0">
                  <c:v>Erityisopetuksesta vastaavat (n=7)</c:v>
                </c:pt>
                <c:pt idx="1">
                  <c:v>Opetushenkilöstö (n=74)</c:v>
                </c:pt>
              </c:strCache>
            </c:strRef>
          </c:cat>
          <c:val>
            <c:numRef>
              <c:f>Sheet1!$F$1658:$G$1658</c:f>
              <c:numCache>
                <c:formatCode>General</c:formatCode>
                <c:ptCount val="2"/>
                <c:pt idx="0">
                  <c:v>2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64-4694-879B-5FD0C9BC0AE0}"/>
            </c:ext>
          </c:extLst>
        </c:ser>
        <c:ser>
          <c:idx val="1"/>
          <c:order val="1"/>
          <c:tx>
            <c:strRef>
              <c:f>Sheet1!$E$1659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Sheet1!$F$1657:$G$1657</c:f>
              <c:strCache>
                <c:ptCount val="2"/>
                <c:pt idx="0">
                  <c:v>Erityisopetuksesta vastaavat (n=7)</c:v>
                </c:pt>
                <c:pt idx="1">
                  <c:v>Opetushenkilöstö (n=74)</c:v>
                </c:pt>
              </c:strCache>
            </c:strRef>
          </c:cat>
          <c:val>
            <c:numRef>
              <c:f>Sheet1!$F$1659:$G$1659</c:f>
              <c:numCache>
                <c:formatCode>General</c:formatCode>
                <c:ptCount val="2"/>
                <c:pt idx="0">
                  <c:v>1</c:v>
                </c:pt>
                <c:pt idx="1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64-4694-879B-5FD0C9BC0AE0}"/>
            </c:ext>
          </c:extLst>
        </c:ser>
        <c:ser>
          <c:idx val="2"/>
          <c:order val="2"/>
          <c:tx>
            <c:strRef>
              <c:f>Sheet1!$E$1660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Sheet1!$F$1657:$G$1657</c:f>
              <c:strCache>
                <c:ptCount val="2"/>
                <c:pt idx="0">
                  <c:v>Erityisopetuksesta vastaavat (n=7)</c:v>
                </c:pt>
                <c:pt idx="1">
                  <c:v>Opetushenkilöstö (n=74)</c:v>
                </c:pt>
              </c:strCache>
            </c:strRef>
          </c:cat>
          <c:val>
            <c:numRef>
              <c:f>Sheet1!$F$1660:$G$1660</c:f>
              <c:numCache>
                <c:formatCode>General</c:formatCode>
                <c:ptCount val="2"/>
                <c:pt idx="0">
                  <c:v>0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864-4694-879B-5FD0C9BC0AE0}"/>
            </c:ext>
          </c:extLst>
        </c:ser>
        <c:ser>
          <c:idx val="3"/>
          <c:order val="3"/>
          <c:tx>
            <c:strRef>
              <c:f>Sheet1!$E$1661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Sheet1!$F$1657:$G$1657</c:f>
              <c:strCache>
                <c:ptCount val="2"/>
                <c:pt idx="0">
                  <c:v>Erityisopetuksesta vastaavat (n=7)</c:v>
                </c:pt>
                <c:pt idx="1">
                  <c:v>Opetushenkilöstö (n=74)</c:v>
                </c:pt>
              </c:strCache>
            </c:strRef>
          </c:cat>
          <c:val>
            <c:numRef>
              <c:f>Sheet1!$F$1661:$G$1661</c:f>
              <c:numCache>
                <c:formatCode>General</c:formatCode>
                <c:ptCount val="2"/>
                <c:pt idx="0">
                  <c:v>4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864-4694-879B-5FD0C9BC0AE0}"/>
            </c:ext>
          </c:extLst>
        </c:ser>
        <c:ser>
          <c:idx val="4"/>
          <c:order val="4"/>
          <c:tx>
            <c:strRef>
              <c:f>Sheet1!$E$1662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Sheet1!$F$1657:$G$1657</c:f>
              <c:strCache>
                <c:ptCount val="2"/>
                <c:pt idx="0">
                  <c:v>Erityisopetuksesta vastaavat (n=7)</c:v>
                </c:pt>
                <c:pt idx="1">
                  <c:v>Opetushenkilöstö (n=74)</c:v>
                </c:pt>
              </c:strCache>
            </c:strRef>
          </c:cat>
          <c:val>
            <c:numRef>
              <c:f>Sheet1!$F$1662:$G$1662</c:f>
              <c:numCache>
                <c:formatCode>General</c:formatCode>
                <c:ptCount val="2"/>
                <c:pt idx="0">
                  <c:v>0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64-4694-879B-5FD0C9BC0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8186104"/>
        <c:axId val="42818649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Sheet1!$E$1663</c15:sqref>
                        </c15:formulaRef>
                      </c:ext>
                    </c:extLst>
                    <c:strCache>
                      <c:ptCount val="1"/>
                      <c:pt idx="0">
                        <c:v>Ei koske minua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Sheet1!$F$1657:$G$1657</c15:sqref>
                        </c15:formulaRef>
                      </c:ext>
                    </c:extLst>
                    <c:strCache>
                      <c:ptCount val="2"/>
                      <c:pt idx="0">
                        <c:v>Erityisopetuksesta vastaavat (n=7)</c:v>
                      </c:pt>
                      <c:pt idx="1">
                        <c:v>Opetushenkilöstö (n=74)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Sheet1!$F$1663:$G$1663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C864-4694-879B-5FD0C9BC0AE0}"/>
                  </c:ext>
                </c:extLst>
              </c15:ser>
            </c15:filteredBarSeries>
          </c:ext>
        </c:extLst>
      </c:barChart>
      <c:catAx>
        <c:axId val="428186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186496"/>
        <c:crosses val="autoZero"/>
        <c:auto val="1"/>
        <c:lblAlgn val="ctr"/>
        <c:lblOffset val="100"/>
        <c:noMultiLvlLbl val="0"/>
      </c:catAx>
      <c:valAx>
        <c:axId val="428186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186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Sheet1!$E$885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Sheet1!$F$884:$H$884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(n=71)</c:v>
                </c:pt>
              </c:strCache>
            </c:strRef>
          </c:cat>
          <c:val>
            <c:numRef>
              <c:f>Sheet1!$F$885:$H$885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A3-4448-ABBA-9FA4A12ABF45}"/>
            </c:ext>
          </c:extLst>
        </c:ser>
        <c:ser>
          <c:idx val="1"/>
          <c:order val="1"/>
          <c:tx>
            <c:strRef>
              <c:f>Sheet1!$E$886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Sheet1!$F$884:$H$884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(n=71)</c:v>
                </c:pt>
              </c:strCache>
            </c:strRef>
          </c:cat>
          <c:val>
            <c:numRef>
              <c:f>Sheet1!$F$886:$H$886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A3-4448-ABBA-9FA4A12ABF45}"/>
            </c:ext>
          </c:extLst>
        </c:ser>
        <c:ser>
          <c:idx val="2"/>
          <c:order val="2"/>
          <c:tx>
            <c:strRef>
              <c:f>Sheet1!$E$887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Sheet1!$F$884:$H$884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(n=71)</c:v>
                </c:pt>
              </c:strCache>
            </c:strRef>
          </c:cat>
          <c:val>
            <c:numRef>
              <c:f>Sheet1!$F$887:$H$887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A3-4448-ABBA-9FA4A12ABF45}"/>
            </c:ext>
          </c:extLst>
        </c:ser>
        <c:ser>
          <c:idx val="3"/>
          <c:order val="3"/>
          <c:tx>
            <c:strRef>
              <c:f>Sheet1!$E$888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Sheet1!$F$884:$H$884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(n=71)</c:v>
                </c:pt>
              </c:strCache>
            </c:strRef>
          </c:cat>
          <c:val>
            <c:numRef>
              <c:f>Sheet1!$F$888:$H$888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2A3-4448-ABBA-9FA4A12ABF45}"/>
            </c:ext>
          </c:extLst>
        </c:ser>
        <c:ser>
          <c:idx val="4"/>
          <c:order val="4"/>
          <c:tx>
            <c:strRef>
              <c:f>Sheet1!$E$889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Sheet1!$F$884:$H$884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(n=71)</c:v>
                </c:pt>
              </c:strCache>
            </c:strRef>
          </c:cat>
          <c:val>
            <c:numRef>
              <c:f>Sheet1!$F$889:$H$889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2A3-4448-ABBA-9FA4A12AB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8189240"/>
        <c:axId val="428189632"/>
      </c:barChart>
      <c:catAx>
        <c:axId val="428189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189632"/>
        <c:crosses val="autoZero"/>
        <c:auto val="1"/>
        <c:lblAlgn val="ctr"/>
        <c:lblOffset val="100"/>
        <c:noMultiLvlLbl val="0"/>
      </c:catAx>
      <c:valAx>
        <c:axId val="428189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189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Sheet1!$E$894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Sheet1!$F$893:$H$893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(n=72)</c:v>
                </c:pt>
              </c:strCache>
            </c:strRef>
          </c:cat>
          <c:val>
            <c:numRef>
              <c:f>Sheet1!$F$894:$H$894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14-4A0D-AEB0-1B29018B4BFF}"/>
            </c:ext>
          </c:extLst>
        </c:ser>
        <c:ser>
          <c:idx val="1"/>
          <c:order val="1"/>
          <c:tx>
            <c:strRef>
              <c:f>Sheet1!$E$895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Sheet1!$F$893:$H$893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(n=72)</c:v>
                </c:pt>
              </c:strCache>
            </c:strRef>
          </c:cat>
          <c:val>
            <c:numRef>
              <c:f>Sheet1!$F$895:$H$895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14-4A0D-AEB0-1B29018B4BFF}"/>
            </c:ext>
          </c:extLst>
        </c:ser>
        <c:ser>
          <c:idx val="2"/>
          <c:order val="2"/>
          <c:tx>
            <c:strRef>
              <c:f>Sheet1!$E$896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Sheet1!$F$893:$H$893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(n=72)</c:v>
                </c:pt>
              </c:strCache>
            </c:strRef>
          </c:cat>
          <c:val>
            <c:numRef>
              <c:f>Sheet1!$F$896:$H$896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14-4A0D-AEB0-1B29018B4BFF}"/>
            </c:ext>
          </c:extLst>
        </c:ser>
        <c:ser>
          <c:idx val="3"/>
          <c:order val="3"/>
          <c:tx>
            <c:strRef>
              <c:f>Sheet1!$E$897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Sheet1!$F$893:$H$893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(n=72)</c:v>
                </c:pt>
              </c:strCache>
            </c:strRef>
          </c:cat>
          <c:val>
            <c:numRef>
              <c:f>Sheet1!$F$897:$H$897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14-4A0D-AEB0-1B29018B4BFF}"/>
            </c:ext>
          </c:extLst>
        </c:ser>
        <c:ser>
          <c:idx val="4"/>
          <c:order val="4"/>
          <c:tx>
            <c:strRef>
              <c:f>Sheet1!$E$898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Sheet1!$F$893:$H$893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(n=72)</c:v>
                </c:pt>
              </c:strCache>
            </c:strRef>
          </c:cat>
          <c:val>
            <c:numRef>
              <c:f>Sheet1!$F$898:$H$898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214-4A0D-AEB0-1B29018B4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199448"/>
        <c:axId val="426199056"/>
      </c:barChart>
      <c:catAx>
        <c:axId val="426199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99056"/>
        <c:crosses val="autoZero"/>
        <c:auto val="1"/>
        <c:lblAlgn val="ctr"/>
        <c:lblOffset val="100"/>
        <c:noMultiLvlLbl val="0"/>
      </c:catAx>
      <c:valAx>
        <c:axId val="426199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99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Sheet1!$A$769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Sheet1!$B$768:$E$768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Sheet1!$B$769:$E$769</c:f>
              <c:numCache>
                <c:formatCode>General</c:formatCode>
                <c:ptCount val="4"/>
                <c:pt idx="0">
                  <c:v>6</c:v>
                </c:pt>
                <c:pt idx="1">
                  <c:v>4.2</c:v>
                </c:pt>
                <c:pt idx="2">
                  <c:v>2.8</c:v>
                </c:pt>
                <c:pt idx="3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12-4D1F-B034-598F336245CE}"/>
            </c:ext>
          </c:extLst>
        </c:ser>
        <c:ser>
          <c:idx val="1"/>
          <c:order val="1"/>
          <c:tx>
            <c:strRef>
              <c:f>Sheet1!$A$770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Sheet1!$B$768:$E$768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Sheet1!$B$770:$E$770</c:f>
              <c:numCache>
                <c:formatCode>General</c:formatCode>
                <c:ptCount val="4"/>
                <c:pt idx="0">
                  <c:v>20.2</c:v>
                </c:pt>
                <c:pt idx="1">
                  <c:v>15.9</c:v>
                </c:pt>
                <c:pt idx="2">
                  <c:v>7.5</c:v>
                </c:pt>
                <c:pt idx="3">
                  <c:v>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12-4D1F-B034-598F336245CE}"/>
            </c:ext>
          </c:extLst>
        </c:ser>
        <c:ser>
          <c:idx val="2"/>
          <c:order val="2"/>
          <c:tx>
            <c:strRef>
              <c:f>Sheet1!$A$771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Sheet1!$B$768:$E$768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Sheet1!$B$771:$E$771</c:f>
              <c:numCache>
                <c:formatCode>General</c:formatCode>
                <c:ptCount val="4"/>
                <c:pt idx="0">
                  <c:v>51.7</c:v>
                </c:pt>
                <c:pt idx="1">
                  <c:v>43.1</c:v>
                </c:pt>
                <c:pt idx="2">
                  <c:v>50.5</c:v>
                </c:pt>
                <c:pt idx="3">
                  <c:v>25.9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E12-4D1F-B034-598F336245CE}"/>
            </c:ext>
          </c:extLst>
        </c:ser>
        <c:ser>
          <c:idx val="3"/>
          <c:order val="3"/>
          <c:tx>
            <c:strRef>
              <c:f>Sheet1!$A$772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Sheet1!$B$768:$E$768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Sheet1!$B$772:$E$772</c:f>
              <c:numCache>
                <c:formatCode>General</c:formatCode>
                <c:ptCount val="4"/>
                <c:pt idx="0">
                  <c:v>16.8</c:v>
                </c:pt>
                <c:pt idx="1">
                  <c:v>27.8</c:v>
                </c:pt>
                <c:pt idx="2">
                  <c:v>26.2</c:v>
                </c:pt>
                <c:pt idx="3">
                  <c:v>35.200000000000003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E12-4D1F-B034-598F336245CE}"/>
            </c:ext>
          </c:extLst>
        </c:ser>
        <c:ser>
          <c:idx val="4"/>
          <c:order val="4"/>
          <c:tx>
            <c:strRef>
              <c:f>Sheet1!$A$773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Sheet1!$B$768:$E$768</c:f>
              <c:strCache>
                <c:ptCount val="4"/>
                <c:pt idx="0">
                  <c:v>Aineenopettaja</c:v>
                </c:pt>
                <c:pt idx="1">
                  <c:v>Luokanopettaja</c:v>
                </c:pt>
                <c:pt idx="2">
                  <c:v>Laaja-alainen erityisopettaja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Sheet1!$B$773:$E$773</c:f>
              <c:numCache>
                <c:formatCode>General</c:formatCode>
                <c:ptCount val="4"/>
                <c:pt idx="0">
                  <c:v>5.2</c:v>
                </c:pt>
                <c:pt idx="1">
                  <c:v>8.9</c:v>
                </c:pt>
                <c:pt idx="2">
                  <c:v>13.1</c:v>
                </c:pt>
                <c:pt idx="3">
                  <c:v>29.6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E12-4D1F-B034-598F33624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4342016"/>
        <c:axId val="162070400"/>
      </c:barChart>
      <c:catAx>
        <c:axId val="324342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70400"/>
        <c:crosses val="autoZero"/>
        <c:auto val="1"/>
        <c:lblAlgn val="ctr"/>
        <c:lblOffset val="100"/>
        <c:noMultiLvlLbl val="0"/>
      </c:catAx>
      <c:valAx>
        <c:axId val="162070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34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Sheet1!$E$903</c:f>
              <c:strCache>
                <c:ptCount val="1"/>
                <c:pt idx="0">
                  <c:v>Täysin eri mieltä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Sheet1!$F$902:$H$902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(n=72)</c:v>
                </c:pt>
              </c:strCache>
            </c:strRef>
          </c:cat>
          <c:val>
            <c:numRef>
              <c:f>Sheet1!$F$903:$H$903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E8-4555-97DC-79FD48B618D1}"/>
            </c:ext>
          </c:extLst>
        </c:ser>
        <c:ser>
          <c:idx val="1"/>
          <c:order val="1"/>
          <c:tx>
            <c:strRef>
              <c:f>Sheet1!$E$904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Sheet1!$F$902:$H$902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(n=72)</c:v>
                </c:pt>
              </c:strCache>
            </c:strRef>
          </c:cat>
          <c:val>
            <c:numRef>
              <c:f>Sheet1!$F$904:$H$904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E8-4555-97DC-79FD48B618D1}"/>
            </c:ext>
          </c:extLst>
        </c:ser>
        <c:ser>
          <c:idx val="2"/>
          <c:order val="2"/>
          <c:tx>
            <c:strRef>
              <c:f>Sheet1!$E$905</c:f>
              <c:strCache>
                <c:ptCount val="1"/>
                <c:pt idx="0">
                  <c:v>En samaa enkä eri mieltä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Sheet1!$F$902:$H$902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(n=72)</c:v>
                </c:pt>
              </c:strCache>
            </c:strRef>
          </c:cat>
          <c:val>
            <c:numRef>
              <c:f>Sheet1!$F$905:$H$905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EE8-4555-97DC-79FD48B618D1}"/>
            </c:ext>
          </c:extLst>
        </c:ser>
        <c:ser>
          <c:idx val="3"/>
          <c:order val="3"/>
          <c:tx>
            <c:strRef>
              <c:f>Sheet1!$E$906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Sheet1!$F$902:$H$902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(n=72)</c:v>
                </c:pt>
              </c:strCache>
            </c:strRef>
          </c:cat>
          <c:val>
            <c:numRef>
              <c:f>Sheet1!$F$906:$H$906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EE8-4555-97DC-79FD48B618D1}"/>
            </c:ext>
          </c:extLst>
        </c:ser>
        <c:ser>
          <c:idx val="4"/>
          <c:order val="4"/>
          <c:tx>
            <c:strRef>
              <c:f>Sheet1!$E$907</c:f>
              <c:strCache>
                <c:ptCount val="1"/>
                <c:pt idx="0">
                  <c:v>Täysin samaa mieltä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Sheet1!$F$902:$H$902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(n=72)</c:v>
                </c:pt>
              </c:strCache>
            </c:strRef>
          </c:cat>
          <c:val>
            <c:numRef>
              <c:f>Sheet1!$F$907:$H$907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E8-4555-97DC-79FD48B618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198272"/>
        <c:axId val="426197880"/>
      </c:barChart>
      <c:catAx>
        <c:axId val="426198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97880"/>
        <c:crosses val="autoZero"/>
        <c:auto val="1"/>
        <c:lblAlgn val="ctr"/>
        <c:lblOffset val="100"/>
        <c:noMultiLvlLbl val="0"/>
      </c:catAx>
      <c:valAx>
        <c:axId val="426197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9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Sheet1!$E$921</c:f>
              <c:strCache>
                <c:ptCount val="1"/>
                <c:pt idx="0">
                  <c:v>En ole saanut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Sheet1!$F$920:$H$920</c:f>
              <c:strCache>
                <c:ptCount val="3"/>
                <c:pt idx="0">
                  <c:v>Opiskelun tukihenkilöstö (n=8)</c:v>
                </c:pt>
                <c:pt idx="1">
                  <c:v>Erityisopetuksesta vastaavat (n=7)</c:v>
                </c:pt>
                <c:pt idx="2">
                  <c:v>Opetushenkilöstö (n=69)</c:v>
                </c:pt>
              </c:strCache>
            </c:strRef>
          </c:cat>
          <c:val>
            <c:numRef>
              <c:f>Sheet1!$F$921:$H$921</c:f>
              <c:numCache>
                <c:formatCode>General</c:formatCode>
                <c:ptCount val="3"/>
                <c:pt idx="0">
                  <c:v>4</c:v>
                </c:pt>
                <c:pt idx="1">
                  <c:v>0</c:v>
                </c:pt>
                <c:pt idx="2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BB-4EBC-99EA-D2944CB61FD6}"/>
            </c:ext>
          </c:extLst>
        </c:ser>
        <c:ser>
          <c:idx val="1"/>
          <c:order val="1"/>
          <c:tx>
            <c:strRef>
              <c:f>Sheet1!$E$922</c:f>
              <c:strCache>
                <c:ptCount val="1"/>
                <c:pt idx="0">
                  <c:v>Olen saanut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Sheet1!$F$920:$H$920</c:f>
              <c:strCache>
                <c:ptCount val="3"/>
                <c:pt idx="0">
                  <c:v>Opiskelun tukihenkilöstö (n=8)</c:v>
                </c:pt>
                <c:pt idx="1">
                  <c:v>Erityisopetuksesta vastaavat (n=7)</c:v>
                </c:pt>
                <c:pt idx="2">
                  <c:v>Opetushenkilöstö (n=69)</c:v>
                </c:pt>
              </c:strCache>
            </c:strRef>
          </c:cat>
          <c:val>
            <c:numRef>
              <c:f>Sheet1!$F$922:$H$922</c:f>
              <c:numCache>
                <c:formatCode>General</c:formatCode>
                <c:ptCount val="3"/>
                <c:pt idx="0">
                  <c:v>4</c:v>
                </c:pt>
                <c:pt idx="1">
                  <c:v>7</c:v>
                </c:pt>
                <c:pt idx="2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BB-4EBC-99EA-D2944CB61F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5338112"/>
        <c:axId val="412973160"/>
      </c:barChart>
      <c:catAx>
        <c:axId val="425338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973160"/>
        <c:crosses val="autoZero"/>
        <c:auto val="1"/>
        <c:lblAlgn val="ctr"/>
        <c:lblOffset val="100"/>
        <c:noMultiLvlLbl val="0"/>
      </c:catAx>
      <c:valAx>
        <c:axId val="412973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3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Sheet1!$E$1023</c:f>
              <c:strCache>
                <c:ptCount val="1"/>
                <c:pt idx="0">
                  <c:v>En tarvitse lisäkoulutusta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Sheet1!$F$1022:$H$1022</c:f>
              <c:strCache>
                <c:ptCount val="3"/>
                <c:pt idx="0">
                  <c:v>Opiskelun tukihenkilöstö (n=8)</c:v>
                </c:pt>
                <c:pt idx="1">
                  <c:v>Erityisopetuksesta vastaavat (n=3)</c:v>
                </c:pt>
                <c:pt idx="2">
                  <c:v>Opetushenkilöstö (n=52)</c:v>
                </c:pt>
              </c:strCache>
            </c:strRef>
          </c:cat>
          <c:val>
            <c:numRef>
              <c:f>Sheet1!$F$1023:$H$1023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48-494D-B278-C4A91CC7BE97}"/>
            </c:ext>
          </c:extLst>
        </c:ser>
        <c:ser>
          <c:idx val="1"/>
          <c:order val="1"/>
          <c:tx>
            <c:strRef>
              <c:f>Sheet1!$E$1024</c:f>
              <c:strCache>
                <c:ptCount val="1"/>
                <c:pt idx="0">
                  <c:v>Tarvitsen lisäkoulutusta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Sheet1!$F$1022:$H$1022</c:f>
              <c:strCache>
                <c:ptCount val="3"/>
                <c:pt idx="0">
                  <c:v>Opiskelun tukihenkilöstö (n=8)</c:v>
                </c:pt>
                <c:pt idx="1">
                  <c:v>Erityisopetuksesta vastaavat (n=3)</c:v>
                </c:pt>
                <c:pt idx="2">
                  <c:v>Opetushenkilöstö (n=52)</c:v>
                </c:pt>
              </c:strCache>
            </c:strRef>
          </c:cat>
          <c:val>
            <c:numRef>
              <c:f>Sheet1!$F$1024:$H$1024</c:f>
              <c:numCache>
                <c:formatCode>General</c:formatCode>
                <c:ptCount val="3"/>
                <c:pt idx="0">
                  <c:v>4</c:v>
                </c:pt>
                <c:pt idx="1">
                  <c:v>0</c:v>
                </c:pt>
                <c:pt idx="2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48-494D-B278-C4A91CC7B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2970416"/>
        <c:axId val="411280512"/>
      </c:barChart>
      <c:catAx>
        <c:axId val="412970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0512"/>
        <c:crosses val="autoZero"/>
        <c:auto val="1"/>
        <c:lblAlgn val="ctr"/>
        <c:lblOffset val="100"/>
        <c:noMultiLvlLbl val="0"/>
      </c:catAx>
      <c:valAx>
        <c:axId val="411280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97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Sheet1!$E$945</c:f>
              <c:strCache>
                <c:ptCount val="1"/>
                <c:pt idx="0">
                  <c:v>En ole saanut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Sheet1!$F$944:$H$944</c:f>
              <c:strCache>
                <c:ptCount val="3"/>
                <c:pt idx="0">
                  <c:v>Opiskelun tukihenkilöstö (n=8)</c:v>
                </c:pt>
                <c:pt idx="1">
                  <c:v>Erityisopetuksesta vastaavat (n=7)</c:v>
                </c:pt>
                <c:pt idx="2">
                  <c:v>Opetushenkilöstö (n=67)</c:v>
                </c:pt>
              </c:strCache>
            </c:strRef>
          </c:cat>
          <c:val>
            <c:numRef>
              <c:f>Sheet1!$F$945:$H$945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AA-4857-A9C7-5AEBE512D591}"/>
            </c:ext>
          </c:extLst>
        </c:ser>
        <c:ser>
          <c:idx val="1"/>
          <c:order val="1"/>
          <c:tx>
            <c:strRef>
              <c:f>Sheet1!$E$946</c:f>
              <c:strCache>
                <c:ptCount val="1"/>
                <c:pt idx="0">
                  <c:v>Olen saanut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Sheet1!$F$944:$H$944</c:f>
              <c:strCache>
                <c:ptCount val="3"/>
                <c:pt idx="0">
                  <c:v>Opiskelun tukihenkilöstö (n=8)</c:v>
                </c:pt>
                <c:pt idx="1">
                  <c:v>Erityisopetuksesta vastaavat (n=7)</c:v>
                </c:pt>
                <c:pt idx="2">
                  <c:v>Opetushenkilöstö (n=67)</c:v>
                </c:pt>
              </c:strCache>
            </c:strRef>
          </c:cat>
          <c:val>
            <c:numRef>
              <c:f>Sheet1!$F$946:$H$946</c:f>
              <c:numCache>
                <c:formatCode>General</c:formatCode>
                <c:ptCount val="3"/>
                <c:pt idx="0">
                  <c:v>6</c:v>
                </c:pt>
                <c:pt idx="1">
                  <c:v>7</c:v>
                </c:pt>
                <c:pt idx="2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2AA-4857-A9C7-5AEBE512D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282080"/>
        <c:axId val="383415520"/>
      </c:barChart>
      <c:catAx>
        <c:axId val="411282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415520"/>
        <c:crosses val="autoZero"/>
        <c:auto val="1"/>
        <c:lblAlgn val="ctr"/>
        <c:lblOffset val="100"/>
        <c:noMultiLvlLbl val="0"/>
      </c:catAx>
      <c:valAx>
        <c:axId val="383415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8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Sheet1!$E$1047</c:f>
              <c:strCache>
                <c:ptCount val="1"/>
                <c:pt idx="0">
                  <c:v>En tarvitse lisäkoulutusta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Sheet1!$F$1046:$H$1046</c:f>
              <c:strCache>
                <c:ptCount val="3"/>
                <c:pt idx="0">
                  <c:v>Opiskelun tukihenkilöstö (n=6)</c:v>
                </c:pt>
                <c:pt idx="1">
                  <c:v>Erityisopetuksesta vastaavat (n=5)</c:v>
                </c:pt>
                <c:pt idx="2">
                  <c:v>Opetushenkilöstö (n=53)</c:v>
                </c:pt>
              </c:strCache>
            </c:strRef>
          </c:cat>
          <c:val>
            <c:numRef>
              <c:f>Sheet1!$F$1047:$H$1047</c:f>
              <c:numCache>
                <c:formatCode>General</c:formatCode>
                <c:ptCount val="3"/>
                <c:pt idx="0">
                  <c:v>5</c:v>
                </c:pt>
                <c:pt idx="1">
                  <c:v>1</c:v>
                </c:pt>
                <c:pt idx="2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8F-40A2-8BBD-615A13F0777D}"/>
            </c:ext>
          </c:extLst>
        </c:ser>
        <c:ser>
          <c:idx val="1"/>
          <c:order val="1"/>
          <c:tx>
            <c:strRef>
              <c:f>Sheet1!$E$1048</c:f>
              <c:strCache>
                <c:ptCount val="1"/>
                <c:pt idx="0">
                  <c:v>Tarvitsen lisäkoulutusta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Sheet1!$F$1046:$H$1046</c:f>
              <c:strCache>
                <c:ptCount val="3"/>
                <c:pt idx="0">
                  <c:v>Opiskelun tukihenkilöstö (n=6)</c:v>
                </c:pt>
                <c:pt idx="1">
                  <c:v>Erityisopetuksesta vastaavat (n=5)</c:v>
                </c:pt>
                <c:pt idx="2">
                  <c:v>Opetushenkilöstö (n=53)</c:v>
                </c:pt>
              </c:strCache>
            </c:strRef>
          </c:cat>
          <c:val>
            <c:numRef>
              <c:f>Sheet1!$F$1048:$H$1048</c:f>
              <c:numCache>
                <c:formatCode>General</c:formatCode>
                <c:ptCount val="3"/>
                <c:pt idx="0">
                  <c:v>1</c:v>
                </c:pt>
                <c:pt idx="1">
                  <c:v>4</c:v>
                </c:pt>
                <c:pt idx="2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8F-40A2-8BBD-615A13F077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7171288"/>
        <c:axId val="427171680"/>
      </c:barChart>
      <c:catAx>
        <c:axId val="427171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171680"/>
        <c:crosses val="autoZero"/>
        <c:auto val="1"/>
        <c:lblAlgn val="ctr"/>
        <c:lblOffset val="100"/>
        <c:noMultiLvlLbl val="0"/>
      </c:catAx>
      <c:valAx>
        <c:axId val="427171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171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Sheet1!$E$969</c:f>
              <c:strCache>
                <c:ptCount val="1"/>
                <c:pt idx="0">
                  <c:v>En ole saanut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Sheet1!$F$968:$H$968</c:f>
              <c:strCache>
                <c:ptCount val="3"/>
                <c:pt idx="0">
                  <c:v>Opiskelun tukihenkilöstö (n=8)</c:v>
                </c:pt>
                <c:pt idx="1">
                  <c:v>Erityisopetuksesta vastaavat (n=7)</c:v>
                </c:pt>
                <c:pt idx="2">
                  <c:v>Opetushenkilöstö (n=67)</c:v>
                </c:pt>
              </c:strCache>
            </c:strRef>
          </c:cat>
          <c:val>
            <c:numRef>
              <c:f>Sheet1!$F$969:$H$969</c:f>
              <c:numCache>
                <c:formatCode>General</c:formatCode>
                <c:ptCount val="3"/>
                <c:pt idx="0">
                  <c:v>6</c:v>
                </c:pt>
                <c:pt idx="1">
                  <c:v>3</c:v>
                </c:pt>
                <c:pt idx="2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7C-4E30-B5A5-9D155444E4CF}"/>
            </c:ext>
          </c:extLst>
        </c:ser>
        <c:ser>
          <c:idx val="1"/>
          <c:order val="1"/>
          <c:tx>
            <c:strRef>
              <c:f>Sheet1!$E$970</c:f>
              <c:strCache>
                <c:ptCount val="1"/>
                <c:pt idx="0">
                  <c:v>Olen saanut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Sheet1!$F$968:$H$968</c:f>
              <c:strCache>
                <c:ptCount val="3"/>
                <c:pt idx="0">
                  <c:v>Opiskelun tukihenkilöstö (n=8)</c:v>
                </c:pt>
                <c:pt idx="1">
                  <c:v>Erityisopetuksesta vastaavat (n=7)</c:v>
                </c:pt>
                <c:pt idx="2">
                  <c:v>Opetushenkilöstö (n=67)</c:v>
                </c:pt>
              </c:strCache>
            </c:strRef>
          </c:cat>
          <c:val>
            <c:numRef>
              <c:f>Sheet1!$F$970:$H$970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C7C-4E30-B5A5-9D155444E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202584"/>
        <c:axId val="427172856"/>
      </c:barChart>
      <c:catAx>
        <c:axId val="426202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172856"/>
        <c:crosses val="autoZero"/>
        <c:auto val="1"/>
        <c:lblAlgn val="ctr"/>
        <c:lblOffset val="100"/>
        <c:noMultiLvlLbl val="0"/>
      </c:catAx>
      <c:valAx>
        <c:axId val="427172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202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Sheet1!$E$1071</c:f>
              <c:strCache>
                <c:ptCount val="1"/>
                <c:pt idx="0">
                  <c:v>En tarvitse lisäkoulutusta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Sheet1!$F$1070:$H$1070</c:f>
              <c:strCache>
                <c:ptCount val="3"/>
                <c:pt idx="0">
                  <c:v>Opiskelun tukihenkilöstö (n=7)</c:v>
                </c:pt>
                <c:pt idx="1">
                  <c:v>Erityisopetuksesta vastaavat (n=4)</c:v>
                </c:pt>
                <c:pt idx="2">
                  <c:v>Opetushenkilöstö (n=52)</c:v>
                </c:pt>
              </c:strCache>
            </c:strRef>
          </c:cat>
          <c:val>
            <c:numRef>
              <c:f>Sheet1!$F$1071:$H$1071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EC-42A8-A25B-705038831934}"/>
            </c:ext>
          </c:extLst>
        </c:ser>
        <c:ser>
          <c:idx val="1"/>
          <c:order val="1"/>
          <c:tx>
            <c:strRef>
              <c:f>Sheet1!$E$1072</c:f>
              <c:strCache>
                <c:ptCount val="1"/>
                <c:pt idx="0">
                  <c:v>Tarvitsen lisäkoulutusta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Sheet1!$F$1070:$H$1070</c:f>
              <c:strCache>
                <c:ptCount val="3"/>
                <c:pt idx="0">
                  <c:v>Opiskelun tukihenkilöstö (n=7)</c:v>
                </c:pt>
                <c:pt idx="1">
                  <c:v>Erityisopetuksesta vastaavat (n=4)</c:v>
                </c:pt>
                <c:pt idx="2">
                  <c:v>Opetushenkilöstö (n=52)</c:v>
                </c:pt>
              </c:strCache>
            </c:strRef>
          </c:cat>
          <c:val>
            <c:numRef>
              <c:f>Sheet1!$F$1072:$H$1072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FEC-42A8-A25B-705038831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7173640"/>
        <c:axId val="427174032"/>
      </c:barChart>
      <c:catAx>
        <c:axId val="427173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174032"/>
        <c:crosses val="autoZero"/>
        <c:auto val="1"/>
        <c:lblAlgn val="ctr"/>
        <c:lblOffset val="100"/>
        <c:noMultiLvlLbl val="0"/>
      </c:catAx>
      <c:valAx>
        <c:axId val="427174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173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Sheet1!$E$999</c:f>
              <c:strCache>
                <c:ptCount val="1"/>
                <c:pt idx="0">
                  <c:v>En ole saanut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Sheet1!$F$998:$H$998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(n=67)</c:v>
                </c:pt>
              </c:strCache>
            </c:strRef>
          </c:cat>
          <c:val>
            <c:numRef>
              <c:f>Sheet1!$F$999:$H$999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F8-49FB-9D9A-78B93912F359}"/>
            </c:ext>
          </c:extLst>
        </c:ser>
        <c:ser>
          <c:idx val="1"/>
          <c:order val="1"/>
          <c:tx>
            <c:strRef>
              <c:f>Sheet1!$E$1000</c:f>
              <c:strCache>
                <c:ptCount val="1"/>
                <c:pt idx="0">
                  <c:v>Olen saanut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Sheet1!$F$998:$H$998</c:f>
              <c:strCache>
                <c:ptCount val="3"/>
                <c:pt idx="0">
                  <c:v>Opiskelun tukihenkilöstö (n=9)</c:v>
                </c:pt>
                <c:pt idx="1">
                  <c:v>Erityisopetuksesta vastaavat (n=7)</c:v>
                </c:pt>
                <c:pt idx="2">
                  <c:v>Opetushenkilöstö (n=67)</c:v>
                </c:pt>
              </c:strCache>
            </c:strRef>
          </c:cat>
          <c:val>
            <c:numRef>
              <c:f>Sheet1!$F$1000:$H$1000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F8-49FB-9D9A-78B93912F3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7174816"/>
        <c:axId val="427175208"/>
      </c:barChart>
      <c:catAx>
        <c:axId val="427174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175208"/>
        <c:crosses val="autoZero"/>
        <c:auto val="1"/>
        <c:lblAlgn val="ctr"/>
        <c:lblOffset val="100"/>
        <c:noMultiLvlLbl val="0"/>
      </c:catAx>
      <c:valAx>
        <c:axId val="427175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174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Sheet1!$E$1101</c:f>
              <c:strCache>
                <c:ptCount val="1"/>
                <c:pt idx="0">
                  <c:v>En tarvitse lisäkoulutusta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Sheet1!$F$1100:$H$1100</c:f>
              <c:strCache>
                <c:ptCount val="3"/>
                <c:pt idx="0">
                  <c:v>Opiskelun tukihenkilöstö (n=5)</c:v>
                </c:pt>
                <c:pt idx="1">
                  <c:v>Erityisopetuksesta vastaavat (n=5)</c:v>
                </c:pt>
                <c:pt idx="2">
                  <c:v>Opetushenkilöstö (n=50)</c:v>
                </c:pt>
              </c:strCache>
            </c:strRef>
          </c:cat>
          <c:val>
            <c:numRef>
              <c:f>Sheet1!$F$1101:$H$1101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A3-45A0-9363-3A0A53A7770F}"/>
            </c:ext>
          </c:extLst>
        </c:ser>
        <c:ser>
          <c:idx val="1"/>
          <c:order val="1"/>
          <c:tx>
            <c:strRef>
              <c:f>Sheet1!$E$1102</c:f>
              <c:strCache>
                <c:ptCount val="1"/>
                <c:pt idx="0">
                  <c:v>Tarvitsen lisäkoulutusta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Sheet1!$F$1100:$H$1100</c:f>
              <c:strCache>
                <c:ptCount val="3"/>
                <c:pt idx="0">
                  <c:v>Opiskelun tukihenkilöstö (n=5)</c:v>
                </c:pt>
                <c:pt idx="1">
                  <c:v>Erityisopetuksesta vastaavat (n=5)</c:v>
                </c:pt>
                <c:pt idx="2">
                  <c:v>Opetushenkilöstö (n=50)</c:v>
                </c:pt>
              </c:strCache>
            </c:strRef>
          </c:cat>
          <c:val>
            <c:numRef>
              <c:f>Sheet1!$F$1102:$H$1102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A3-45A0-9363-3A0A53A77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7175992"/>
        <c:axId val="427176384"/>
      </c:barChart>
      <c:catAx>
        <c:axId val="427175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176384"/>
        <c:crosses val="autoZero"/>
        <c:auto val="1"/>
        <c:lblAlgn val="ctr"/>
        <c:lblOffset val="100"/>
        <c:noMultiLvlLbl val="0"/>
      </c:catAx>
      <c:valAx>
        <c:axId val="427176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175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Sheet1!$A$778</c:f>
              <c:strCache>
                <c:ptCount val="1"/>
                <c:pt idx="0">
                  <c:v>Ei pidä lainkaan paikkansa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Sheet1!$B$777:$E$777</c:f>
              <c:strCache>
                <c:ptCount val="4"/>
                <c:pt idx="0">
                  <c:v>Aineenopettaja</c:v>
                </c:pt>
                <c:pt idx="1">
                  <c:v>Laaja-alainen erityisopettaja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Sheet1!$B$778:$E$778</c:f>
              <c:numCache>
                <c:formatCode>General</c:formatCode>
                <c:ptCount val="4"/>
                <c:pt idx="0">
                  <c:v>5.8</c:v>
                </c:pt>
                <c:pt idx="1">
                  <c:v>1</c:v>
                </c:pt>
                <c:pt idx="2">
                  <c:v>6.7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CC-464D-9D83-BFF51C3A64ED}"/>
            </c:ext>
          </c:extLst>
        </c:ser>
        <c:ser>
          <c:idx val="1"/>
          <c:order val="1"/>
          <c:tx>
            <c:strRef>
              <c:f>Sheet1!$A$779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Sheet1!$B$777:$E$777</c:f>
              <c:strCache>
                <c:ptCount val="4"/>
                <c:pt idx="0">
                  <c:v>Aineenopettaja</c:v>
                </c:pt>
                <c:pt idx="1">
                  <c:v>Laaja-alainen erityisopettaja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Sheet1!$B$779:$E$779</c:f>
              <c:numCache>
                <c:formatCode>General</c:formatCode>
                <c:ptCount val="4"/>
                <c:pt idx="0">
                  <c:v>20.6</c:v>
                </c:pt>
                <c:pt idx="1">
                  <c:v>13.3</c:v>
                </c:pt>
                <c:pt idx="2">
                  <c:v>15.3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CC-464D-9D83-BFF51C3A64ED}"/>
            </c:ext>
          </c:extLst>
        </c:ser>
        <c:ser>
          <c:idx val="2"/>
          <c:order val="2"/>
          <c:tx>
            <c:strRef>
              <c:f>Sheet1!$A$780</c:f>
              <c:strCache>
                <c:ptCount val="1"/>
                <c:pt idx="0">
                  <c:v>Pitää osittain paikkansa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Sheet1!$B$777:$E$777</c:f>
              <c:strCache>
                <c:ptCount val="4"/>
                <c:pt idx="0">
                  <c:v>Aineenopettaja</c:v>
                </c:pt>
                <c:pt idx="1">
                  <c:v>Laaja-alainen erityisopettaja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Sheet1!$B$780:$E$780</c:f>
              <c:numCache>
                <c:formatCode>General</c:formatCode>
                <c:ptCount val="4"/>
                <c:pt idx="0">
                  <c:v>50.7</c:v>
                </c:pt>
                <c:pt idx="1">
                  <c:v>49.5</c:v>
                </c:pt>
                <c:pt idx="2">
                  <c:v>40.9</c:v>
                </c:pt>
                <c:pt idx="3">
                  <c:v>25.4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CC-464D-9D83-BFF51C3A64ED}"/>
            </c:ext>
          </c:extLst>
        </c:ser>
        <c:ser>
          <c:idx val="3"/>
          <c:order val="3"/>
          <c:tx>
            <c:strRef>
              <c:f>Sheet1!$A$781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Sheet1!$B$777:$E$777</c:f>
              <c:strCache>
                <c:ptCount val="4"/>
                <c:pt idx="0">
                  <c:v>Aineenopettaja</c:v>
                </c:pt>
                <c:pt idx="1">
                  <c:v>Laaja-alainen erityisopettaja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Sheet1!$B$781:$E$781</c:f>
              <c:numCache>
                <c:formatCode>General</c:formatCode>
                <c:ptCount val="4"/>
                <c:pt idx="0">
                  <c:v>17.2</c:v>
                </c:pt>
                <c:pt idx="1">
                  <c:v>26.7</c:v>
                </c:pt>
                <c:pt idx="2">
                  <c:v>27.3</c:v>
                </c:pt>
                <c:pt idx="3">
                  <c:v>38.5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DCC-464D-9D83-BFF51C3A64ED}"/>
            </c:ext>
          </c:extLst>
        </c:ser>
        <c:ser>
          <c:idx val="4"/>
          <c:order val="4"/>
          <c:tx>
            <c:strRef>
              <c:f>Sheet1!$A$782</c:f>
              <c:strCache>
                <c:ptCount val="1"/>
                <c:pt idx="0">
                  <c:v>Pitää täysin paikkansa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Sheet1!$B$777:$E$777</c:f>
              <c:strCache>
                <c:ptCount val="4"/>
                <c:pt idx="0">
                  <c:v>Aineenopettaja</c:v>
                </c:pt>
                <c:pt idx="1">
                  <c:v>Laaja-alainen erityisopettaja</c:v>
                </c:pt>
                <c:pt idx="2">
                  <c:v>Luokanopettaja</c:v>
                </c:pt>
                <c:pt idx="3">
                  <c:v>Erityisluokanopettaja</c:v>
                </c:pt>
              </c:strCache>
            </c:strRef>
          </c:cat>
          <c:val>
            <c:numRef>
              <c:f>Sheet1!$B$782:$E$782</c:f>
              <c:numCache>
                <c:formatCode>General</c:formatCode>
                <c:ptCount val="4"/>
                <c:pt idx="0">
                  <c:v>5.8</c:v>
                </c:pt>
                <c:pt idx="1">
                  <c:v>9.5</c:v>
                </c:pt>
                <c:pt idx="2">
                  <c:v>9.9</c:v>
                </c:pt>
                <c:pt idx="3">
                  <c:v>27.9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DCC-464D-9D83-BFF51C3A6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071184"/>
        <c:axId val="162071576"/>
      </c:barChart>
      <c:catAx>
        <c:axId val="162071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71576"/>
        <c:crosses val="autoZero"/>
        <c:auto val="1"/>
        <c:lblAlgn val="ctr"/>
        <c:lblOffset val="100"/>
        <c:noMultiLvlLbl val="0"/>
      </c:catAx>
      <c:valAx>
        <c:axId val="162071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7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3B5D9-9486-4EC5-89B3-4D94BEACC1FE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DF5B6-EFA8-409D-AD7A-924F880C8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0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35429"/>
            <a:ext cx="7772400" cy="3165021"/>
          </a:xfrm>
        </p:spPr>
        <p:txBody>
          <a:bodyPr anchor="b" anchorCtr="0"/>
          <a:lstStyle>
            <a:lvl1pPr algn="ctr">
              <a:defRPr sz="8500" baseline="0"/>
            </a:lvl1pPr>
          </a:lstStyle>
          <a:p>
            <a:r>
              <a:rPr lang="fi-FI" dirty="0"/>
              <a:t>CLICK TO ADD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766457"/>
            <a:ext cx="6400800" cy="783771"/>
          </a:xfrm>
        </p:spPr>
        <p:txBody>
          <a:bodyPr/>
          <a:lstStyle>
            <a:lvl1pPr marL="0" indent="0" algn="ctr">
              <a:buNone/>
              <a:defRPr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ADD </a:t>
            </a:r>
            <a:r>
              <a:rPr lang="fi-FI" dirty="0" err="1"/>
              <a:t>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93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852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490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533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56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670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945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138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535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63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800" y="1494971"/>
            <a:ext cx="8841600" cy="3407773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8500" cap="all" spc="-500" baseline="0"/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01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514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74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218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852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17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39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905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419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982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61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35430"/>
            <a:ext cx="7772400" cy="2256970"/>
          </a:xfrm>
        </p:spPr>
        <p:txBody>
          <a:bodyPr anchor="b" anchorCtr="0"/>
          <a:lstStyle>
            <a:lvl1pPr algn="ctr">
              <a:defRPr sz="6800" baseline="0"/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23027"/>
            <a:ext cx="7772400" cy="2344059"/>
          </a:xfr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800"/>
              </a:spcBef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07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241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09192-1BE2-4CDF-BDB5-70B89C3F6214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ECD1A-D075-4C85-AA7C-53EFD6C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405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0" y="1600200"/>
            <a:ext cx="8562000" cy="36228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277199" y="268789"/>
            <a:ext cx="8569257" cy="1249544"/>
          </a:xfrm>
        </p:spPr>
        <p:txBody>
          <a:bodyPr/>
          <a:lstStyle>
            <a:lvl1pPr>
              <a:defRPr spc="-300"/>
            </a:lvl1pPr>
          </a:lstStyle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90775" y="6554464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dirty="0" err="1"/>
              <a:t>Jukka</a:t>
            </a:r>
            <a:r>
              <a:rPr lang="en-US" dirty="0"/>
              <a:t> </a:t>
            </a:r>
            <a:r>
              <a:rPr lang="en-US" dirty="0" err="1"/>
              <a:t>Marjanen</a:t>
            </a:r>
            <a:r>
              <a:rPr lang="en-US" dirty="0"/>
              <a:t>/EARLI2015</a:t>
            </a:r>
          </a:p>
        </p:txBody>
      </p:sp>
    </p:spTree>
    <p:extLst>
      <p:ext uri="{BB962C8B-B14F-4D97-AF65-F5344CB8AC3E}">
        <p14:creationId xmlns:p14="http://schemas.microsoft.com/office/powerpoint/2010/main" val="389189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Pictur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0" y="1706400"/>
            <a:ext cx="8562000" cy="3516653"/>
          </a:xfrm>
        </p:spPr>
        <p:txBody>
          <a:bodyPr/>
          <a:lstStyle>
            <a:lvl1pPr marL="0" indent="0">
              <a:lnSpc>
                <a:spcPct val="75000"/>
              </a:lnSpc>
              <a:buFontTx/>
              <a:buNone/>
              <a:defRPr sz="1800" cap="all" spc="-40" baseline="0">
                <a:latin typeface="+mj-lt"/>
              </a:defRPr>
            </a:lvl1pPr>
            <a:lvl2pPr marL="457200" indent="0">
              <a:lnSpc>
                <a:spcPct val="75000"/>
              </a:lnSpc>
              <a:buFontTx/>
              <a:buNone/>
              <a:defRPr sz="1800" cap="all" spc="-40" baseline="0">
                <a:latin typeface="+mj-lt"/>
              </a:defRPr>
            </a:lvl2pPr>
            <a:lvl3pPr marL="914400" indent="0">
              <a:lnSpc>
                <a:spcPct val="75000"/>
              </a:lnSpc>
              <a:buFontTx/>
              <a:buNone/>
              <a:defRPr sz="1800" cap="all" spc="-40" baseline="0">
                <a:latin typeface="+mj-lt"/>
              </a:defRPr>
            </a:lvl3pPr>
            <a:lvl4pPr marL="1371600" indent="0">
              <a:lnSpc>
                <a:spcPct val="75000"/>
              </a:lnSpc>
              <a:buFontTx/>
              <a:buNone/>
              <a:defRPr sz="1800" cap="all" spc="-40" baseline="0">
                <a:latin typeface="+mj-lt"/>
              </a:defRPr>
            </a:lvl4pPr>
            <a:lvl5pPr marL="1828800" indent="0">
              <a:lnSpc>
                <a:spcPct val="75000"/>
              </a:lnSpc>
              <a:buFontTx/>
              <a:buNone/>
              <a:defRPr sz="1800" cap="all" spc="-40" baseline="0"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  <p:grpSp>
        <p:nvGrpSpPr>
          <p:cNvPr id="8" name="Ryhmä 7"/>
          <p:cNvGrpSpPr/>
          <p:nvPr userDrawn="1"/>
        </p:nvGrpSpPr>
        <p:grpSpPr>
          <a:xfrm>
            <a:off x="-1" y="0"/>
            <a:ext cx="9145336" cy="6862856"/>
            <a:chOff x="-1" y="0"/>
            <a:chExt cx="9145336" cy="6862856"/>
          </a:xfrm>
        </p:grpSpPr>
        <p:sp>
          <p:nvSpPr>
            <p:cNvPr id="9" name="Suorakulmio 8"/>
            <p:cNvSpPr/>
            <p:nvPr userDrawn="1"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/>
            <p:cNvSpPr/>
            <p:nvPr userDrawn="1"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/>
            <p:cNvSpPr/>
            <p:nvPr userDrawn="1"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/>
            <p:cNvSpPr/>
            <p:nvPr userDrawn="1"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17" y="5200865"/>
            <a:ext cx="2008392" cy="136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72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Picture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7200" y="1706400"/>
            <a:ext cx="8562000" cy="3516653"/>
          </a:xfrm>
        </p:spPr>
        <p:txBody>
          <a:bodyPr/>
          <a:lstStyle>
            <a:lvl1pPr marL="0" indent="0">
              <a:lnSpc>
                <a:spcPct val="75000"/>
              </a:lnSpc>
              <a:buFontTx/>
              <a:buNone/>
              <a:defRPr sz="1800" cap="all" spc="-4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lnSpc>
                <a:spcPct val="75000"/>
              </a:lnSpc>
              <a:buFontTx/>
              <a:buNone/>
              <a:defRPr sz="1800" cap="all" spc="-40" baseline="0">
                <a:solidFill>
                  <a:srgbClr val="FFFFFF"/>
                </a:solidFill>
                <a:latin typeface="+mj-lt"/>
              </a:defRPr>
            </a:lvl2pPr>
            <a:lvl3pPr marL="914400" indent="0">
              <a:lnSpc>
                <a:spcPct val="75000"/>
              </a:lnSpc>
              <a:buFontTx/>
              <a:buNone/>
              <a:defRPr sz="1800" cap="all" spc="-40" baseline="0">
                <a:solidFill>
                  <a:srgbClr val="FFFFFF"/>
                </a:solidFill>
                <a:latin typeface="+mj-lt"/>
              </a:defRPr>
            </a:lvl3pPr>
            <a:lvl4pPr marL="1371600" indent="0">
              <a:lnSpc>
                <a:spcPct val="75000"/>
              </a:lnSpc>
              <a:buFontTx/>
              <a:buNone/>
              <a:defRPr sz="1800" cap="all" spc="-40" baseline="0">
                <a:solidFill>
                  <a:srgbClr val="FFFFFF"/>
                </a:solidFill>
                <a:latin typeface="+mj-lt"/>
              </a:defRPr>
            </a:lvl4pPr>
            <a:lvl5pPr marL="1828800" indent="0">
              <a:lnSpc>
                <a:spcPct val="75000"/>
              </a:lnSpc>
              <a:buFontTx/>
              <a:buNone/>
              <a:defRPr sz="1800" cap="all" spc="-40" baseline="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CLICK TO ADD TEXT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  <p:grpSp>
        <p:nvGrpSpPr>
          <p:cNvPr id="2" name="Ryhmä 1"/>
          <p:cNvGrpSpPr/>
          <p:nvPr userDrawn="1"/>
        </p:nvGrpSpPr>
        <p:grpSpPr>
          <a:xfrm>
            <a:off x="-1" y="0"/>
            <a:ext cx="9145336" cy="6862856"/>
            <a:chOff x="-1" y="0"/>
            <a:chExt cx="9145336" cy="6862856"/>
          </a:xfrm>
        </p:grpSpPr>
        <p:sp>
          <p:nvSpPr>
            <p:cNvPr id="9" name="Suorakulmio 8"/>
            <p:cNvSpPr/>
            <p:nvPr userDrawn="1"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/>
            <p:cNvSpPr/>
            <p:nvPr userDrawn="1"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/>
            <p:cNvSpPr/>
            <p:nvPr userDrawn="1"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/>
            <p:cNvSpPr/>
            <p:nvPr userDrawn="1"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17" y="5200865"/>
            <a:ext cx="2008392" cy="13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08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199" y="1600201"/>
            <a:ext cx="4378257" cy="36322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8199" y="1600201"/>
            <a:ext cx="4378257" cy="36322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Otsikko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920767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43132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0" y="1600200"/>
            <a:ext cx="8562000" cy="36228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277199" y="268789"/>
            <a:ext cx="8569257" cy="1249544"/>
          </a:xfrm>
        </p:spPr>
        <p:txBody>
          <a:bodyPr/>
          <a:lstStyle>
            <a:lvl1pPr>
              <a:defRPr spc="-300"/>
            </a:lvl1pPr>
          </a:lstStyle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90775" y="6554464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dirty="0" err="1"/>
              <a:t>Jukka</a:t>
            </a:r>
            <a:r>
              <a:rPr lang="en-US" dirty="0"/>
              <a:t> </a:t>
            </a:r>
            <a:r>
              <a:rPr lang="en-US" dirty="0" err="1"/>
              <a:t>Marjanen</a:t>
            </a:r>
            <a:r>
              <a:rPr lang="en-US" dirty="0"/>
              <a:t>/EARLI2015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Pictur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0" y="1706400"/>
            <a:ext cx="8562000" cy="3516653"/>
          </a:xfrm>
        </p:spPr>
        <p:txBody>
          <a:bodyPr/>
          <a:lstStyle>
            <a:lvl1pPr marL="0" indent="0">
              <a:lnSpc>
                <a:spcPct val="75000"/>
              </a:lnSpc>
              <a:buFontTx/>
              <a:buNone/>
              <a:defRPr sz="1800" cap="all" spc="-40" baseline="0">
                <a:latin typeface="+mj-lt"/>
              </a:defRPr>
            </a:lvl1pPr>
            <a:lvl2pPr marL="457200" indent="0">
              <a:lnSpc>
                <a:spcPct val="75000"/>
              </a:lnSpc>
              <a:buFontTx/>
              <a:buNone/>
              <a:defRPr sz="1800" cap="all" spc="-40" baseline="0">
                <a:latin typeface="+mj-lt"/>
              </a:defRPr>
            </a:lvl2pPr>
            <a:lvl3pPr marL="914400" indent="0">
              <a:lnSpc>
                <a:spcPct val="75000"/>
              </a:lnSpc>
              <a:buFontTx/>
              <a:buNone/>
              <a:defRPr sz="1800" cap="all" spc="-40" baseline="0">
                <a:latin typeface="+mj-lt"/>
              </a:defRPr>
            </a:lvl3pPr>
            <a:lvl4pPr marL="1371600" indent="0">
              <a:lnSpc>
                <a:spcPct val="75000"/>
              </a:lnSpc>
              <a:buFontTx/>
              <a:buNone/>
              <a:defRPr sz="1800" cap="all" spc="-40" baseline="0">
                <a:latin typeface="+mj-lt"/>
              </a:defRPr>
            </a:lvl4pPr>
            <a:lvl5pPr marL="1828800" indent="0">
              <a:lnSpc>
                <a:spcPct val="75000"/>
              </a:lnSpc>
              <a:buFontTx/>
              <a:buNone/>
              <a:defRPr sz="1800" cap="all" spc="-40" baseline="0"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  <p:grpSp>
        <p:nvGrpSpPr>
          <p:cNvPr id="8" name="Ryhmä 7"/>
          <p:cNvGrpSpPr/>
          <p:nvPr userDrawn="1"/>
        </p:nvGrpSpPr>
        <p:grpSpPr>
          <a:xfrm>
            <a:off x="-1" y="0"/>
            <a:ext cx="9145336" cy="6862856"/>
            <a:chOff x="-1" y="0"/>
            <a:chExt cx="9145336" cy="6862856"/>
          </a:xfrm>
        </p:grpSpPr>
        <p:sp>
          <p:nvSpPr>
            <p:cNvPr id="9" name="Suorakulmio 8"/>
            <p:cNvSpPr/>
            <p:nvPr userDrawn="1"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/>
            <p:cNvSpPr/>
            <p:nvPr userDrawn="1"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/>
            <p:cNvSpPr/>
            <p:nvPr userDrawn="1"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/>
            <p:cNvSpPr/>
            <p:nvPr userDrawn="1"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17" y="5200865"/>
            <a:ext cx="2008392" cy="136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Picture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7200" y="1706400"/>
            <a:ext cx="8562000" cy="3516653"/>
          </a:xfrm>
        </p:spPr>
        <p:txBody>
          <a:bodyPr/>
          <a:lstStyle>
            <a:lvl1pPr marL="0" indent="0">
              <a:lnSpc>
                <a:spcPct val="75000"/>
              </a:lnSpc>
              <a:buFontTx/>
              <a:buNone/>
              <a:defRPr sz="1800" cap="all" spc="-4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lnSpc>
                <a:spcPct val="75000"/>
              </a:lnSpc>
              <a:buFontTx/>
              <a:buNone/>
              <a:defRPr sz="1800" cap="all" spc="-40" baseline="0">
                <a:solidFill>
                  <a:srgbClr val="FFFFFF"/>
                </a:solidFill>
                <a:latin typeface="+mj-lt"/>
              </a:defRPr>
            </a:lvl2pPr>
            <a:lvl3pPr marL="914400" indent="0">
              <a:lnSpc>
                <a:spcPct val="75000"/>
              </a:lnSpc>
              <a:buFontTx/>
              <a:buNone/>
              <a:defRPr sz="1800" cap="all" spc="-40" baseline="0">
                <a:solidFill>
                  <a:srgbClr val="FFFFFF"/>
                </a:solidFill>
                <a:latin typeface="+mj-lt"/>
              </a:defRPr>
            </a:lvl3pPr>
            <a:lvl4pPr marL="1371600" indent="0">
              <a:lnSpc>
                <a:spcPct val="75000"/>
              </a:lnSpc>
              <a:buFontTx/>
              <a:buNone/>
              <a:defRPr sz="1800" cap="all" spc="-40" baseline="0">
                <a:solidFill>
                  <a:srgbClr val="FFFFFF"/>
                </a:solidFill>
                <a:latin typeface="+mj-lt"/>
              </a:defRPr>
            </a:lvl4pPr>
            <a:lvl5pPr marL="1828800" indent="0">
              <a:lnSpc>
                <a:spcPct val="75000"/>
              </a:lnSpc>
              <a:buFontTx/>
              <a:buNone/>
              <a:defRPr sz="1800" cap="all" spc="-40" baseline="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CLICK TO ADD TEXT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  <p:grpSp>
        <p:nvGrpSpPr>
          <p:cNvPr id="2" name="Ryhmä 1"/>
          <p:cNvGrpSpPr/>
          <p:nvPr userDrawn="1"/>
        </p:nvGrpSpPr>
        <p:grpSpPr>
          <a:xfrm>
            <a:off x="-1" y="0"/>
            <a:ext cx="9145336" cy="6862856"/>
            <a:chOff x="-1" y="0"/>
            <a:chExt cx="9145336" cy="6862856"/>
          </a:xfrm>
        </p:grpSpPr>
        <p:sp>
          <p:nvSpPr>
            <p:cNvPr id="9" name="Suorakulmio 8"/>
            <p:cNvSpPr/>
            <p:nvPr userDrawn="1"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/>
            <p:cNvSpPr/>
            <p:nvPr userDrawn="1"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/>
            <p:cNvSpPr/>
            <p:nvPr userDrawn="1"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/>
            <p:cNvSpPr/>
            <p:nvPr userDrawn="1"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17" y="5200865"/>
            <a:ext cx="2008392" cy="13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0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199" y="1600201"/>
            <a:ext cx="4378257" cy="36322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8199" y="1600201"/>
            <a:ext cx="4378257" cy="36322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Otsikko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90775" y="6554464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dirty="0" err="1"/>
              <a:t>Jukka</a:t>
            </a:r>
            <a:r>
              <a:rPr lang="en-US" dirty="0"/>
              <a:t> </a:t>
            </a:r>
            <a:r>
              <a:rPr lang="en-US" dirty="0" err="1"/>
              <a:t>Marjanen</a:t>
            </a:r>
            <a:r>
              <a:rPr lang="en-US" dirty="0"/>
              <a:t>/EARLI2015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taustakuva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5588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7199" y="361684"/>
            <a:ext cx="8569257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7199" y="1600200"/>
            <a:ext cx="8569257" cy="362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9317" y="6554464"/>
            <a:ext cx="966558" cy="14387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898989"/>
                </a:solidFill>
              </a:defRPr>
            </a:lvl1pPr>
          </a:lstStyle>
          <a:p>
            <a:fld id="{F73508DC-A5BA-41E2-8FDE-47D9799DEFDB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90775" y="6554464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dirty="0" err="1"/>
              <a:t>Jukka</a:t>
            </a:r>
            <a:r>
              <a:rPr lang="en-US" dirty="0"/>
              <a:t> </a:t>
            </a:r>
            <a:r>
              <a:rPr lang="en-US" dirty="0" err="1"/>
              <a:t>Marjanen</a:t>
            </a:r>
            <a:r>
              <a:rPr lang="en-US" dirty="0"/>
              <a:t>/EARLI2015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0088" y="6554464"/>
            <a:ext cx="531800" cy="14387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2764C9DE-4D71-4A58-A48A-44AAD841EF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9" y="5535554"/>
            <a:ext cx="1502372" cy="10189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60" r:id="rId3"/>
    <p:sldLayoutId id="2147483651" r:id="rId4"/>
    <p:sldLayoutId id="2147483658" r:id="rId5"/>
    <p:sldLayoutId id="2147483659" r:id="rId6"/>
    <p:sldLayoutId id="2147483653" r:id="rId7"/>
    <p:sldLayoutId id="2147483655" r:id="rId8"/>
    <p:sldLayoutId id="2147483656" r:id="rId9"/>
  </p:sldLayoutIdLst>
  <p:txStyles>
    <p:titleStyle>
      <a:lvl1pPr algn="l" defTabSz="457200" rtl="0" eaLnBrk="1" fontAlgn="base" hangingPunct="1">
        <a:lnSpc>
          <a:spcPct val="65000"/>
        </a:lnSpc>
        <a:spcBef>
          <a:spcPct val="0"/>
        </a:spcBef>
        <a:spcAft>
          <a:spcPct val="0"/>
        </a:spcAft>
        <a:defRPr sz="5400" kern="1200" cap="all" spc="-300" baseline="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180975" indent="-180975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355600" indent="-174625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536575" indent="-180975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719138" indent="-182563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900113" indent="-180975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taustakuva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5588" cy="6858000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554464"/>
            <a:ext cx="2754086" cy="1670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319317" y="6554464"/>
            <a:ext cx="966558" cy="14387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F73508DC-A5BA-41E2-8FDE-47D9799DEFDB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20088" y="6554464"/>
            <a:ext cx="531800" cy="14387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2764C9DE-4D71-4A58-A48A-44AAD841EF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4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taustakuva.jp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9145588" cy="6858000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554464"/>
            <a:ext cx="2754086" cy="1670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319317" y="6554464"/>
            <a:ext cx="966558" cy="14387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F73508DC-A5BA-41E2-8FDE-47D9799DEFDB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20088" y="6554464"/>
            <a:ext cx="531800" cy="14387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2764C9DE-4D71-4A58-A48A-44AAD841EF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2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53.xml"/><Relationship Id="rId4" Type="http://schemas.openxmlformats.org/officeDocument/2006/relationships/chart" Target="../charts/char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chart" Target="../charts/chart6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8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2.xml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84.xml"/><Relationship Id="rId4" Type="http://schemas.openxmlformats.org/officeDocument/2006/relationships/chart" Target="../charts/chart8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6.xml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88.xml"/><Relationship Id="rId4" Type="http://schemas.openxmlformats.org/officeDocument/2006/relationships/chart" Target="../charts/chart8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71947" y="2075232"/>
            <a:ext cx="7772400" cy="2245374"/>
          </a:xfrm>
        </p:spPr>
        <p:txBody>
          <a:bodyPr/>
          <a:lstStyle/>
          <a:p>
            <a:r>
              <a:rPr lang="fi-FI" sz="3200" dirty="0" smtClean="0"/>
              <a:t>Selvitys oppimisen ja koulunkäynnin tuesta Vantaalla</a:t>
            </a:r>
            <a:endParaRPr lang="fi-FI" sz="3600" dirty="0"/>
          </a:p>
        </p:txBody>
      </p:sp>
      <p:sp>
        <p:nvSpPr>
          <p:cNvPr id="3" name="Suorakulmio 2"/>
          <p:cNvSpPr/>
          <p:nvPr/>
        </p:nvSpPr>
        <p:spPr>
          <a:xfrm>
            <a:off x="1747110" y="4539276"/>
            <a:ext cx="56220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pc="-150" dirty="0" smtClean="0">
                <a:latin typeface="+mn-lt"/>
              </a:rPr>
              <a:t>Lauri Ståhlberg, Sirkku Kupiainen, </a:t>
            </a:r>
            <a:r>
              <a:rPr lang="fi-FI" spc="-150" dirty="0">
                <a:latin typeface="+mn-lt"/>
              </a:rPr>
              <a:t>Irene </a:t>
            </a:r>
            <a:r>
              <a:rPr lang="fi-FI" spc="-150" dirty="0" smtClean="0">
                <a:latin typeface="+mn-lt"/>
              </a:rPr>
              <a:t>Rämä, </a:t>
            </a:r>
            <a:r>
              <a:rPr lang="fi-FI" spc="-150" dirty="0">
                <a:latin typeface="+mn-lt"/>
              </a:rPr>
              <a:t>Risto Hotulainen, </a:t>
            </a:r>
            <a:r>
              <a:rPr lang="fi-FI" spc="-150" dirty="0" smtClean="0">
                <a:latin typeface="+mn-lt"/>
              </a:rPr>
              <a:t>Meri </a:t>
            </a:r>
            <a:r>
              <a:rPr lang="fi-FI" spc="-150" dirty="0">
                <a:latin typeface="+mn-lt"/>
              </a:rPr>
              <a:t>Lintuvuori, H</a:t>
            </a:r>
            <a:r>
              <a:rPr lang="fi-FI" spc="-150" dirty="0" smtClean="0">
                <a:latin typeface="+mn-lt"/>
              </a:rPr>
              <a:t>elena Thuneberg, Laura Lampi, </a:t>
            </a:r>
            <a:r>
              <a:rPr lang="fi-FI" spc="-150" dirty="0">
                <a:latin typeface="+mn-lt"/>
              </a:rPr>
              <a:t>Esko Lindgren, </a:t>
            </a:r>
            <a:r>
              <a:rPr lang="fi-FI" spc="-150" dirty="0" smtClean="0">
                <a:latin typeface="+mn-lt"/>
              </a:rPr>
              <a:t>Visajaani Salonen, Marja Tamm</a:t>
            </a:r>
            <a:endParaRPr lang="fi-FI" sz="2000" spc="-150" dirty="0" smtClean="0">
              <a:latin typeface="+mn-lt"/>
            </a:endParaRPr>
          </a:p>
          <a:p>
            <a:pPr algn="ctr"/>
            <a:endParaRPr lang="fi-FI" sz="2000" spc="-150" dirty="0" smtClean="0">
              <a:latin typeface="+mn-lt"/>
            </a:endParaRPr>
          </a:p>
          <a:p>
            <a:pPr algn="ctr"/>
            <a:r>
              <a:rPr lang="fi-FI" spc="-150" dirty="0" smtClean="0">
                <a:latin typeface="+mn-lt"/>
              </a:rPr>
              <a:t> </a:t>
            </a:r>
            <a:r>
              <a:rPr lang="fi-FI" sz="2400" spc="-150" dirty="0" smtClean="0">
                <a:latin typeface="+mn-lt"/>
              </a:rPr>
              <a:t>Vantaa 10.10.2018</a:t>
            </a:r>
          </a:p>
          <a:p>
            <a:pPr algn="ctr"/>
            <a:endParaRPr lang="fi-FI" sz="800" spc="-1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16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1" y="268789"/>
            <a:ext cx="8765637" cy="816718"/>
          </a:xfrm>
        </p:spPr>
        <p:txBody>
          <a:bodyPr/>
          <a:lstStyle/>
          <a:p>
            <a:r>
              <a:rPr lang="fi-FI" sz="3400" dirty="0" smtClean="0"/>
              <a:t>Tukiopetus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699" y="854395"/>
            <a:ext cx="43815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Myös tukiopetuksen suhteen rehtoreiden ja erityisopettajien näkemys oli selvästi muita opettajaryhmiä myönteisempi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.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Noin kolmannes opettajista ei ollut tietoinen siitä, kuinka paljon heillä olisi ollut käytettävissä resursseja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tukiopetukseen, ja yhtä moni piti resursseja riittämättöminä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Gotham Narrow Book"/>
              </a:rPr>
              <a:t>Runsas puolet vastaajista piti oppilaiden saamaa tukea erittäin hyvin tai hyvin toimivana ja riittävänä.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tham Narrow Book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33693" y="1516804"/>
            <a:ext cx="29225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Oppilaat saavat tarvitsemansa tukiopetuksen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3693" y="3008925"/>
            <a:ext cx="21515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Annan tukiopetusta keskimäärin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33693" y="4494129"/>
            <a:ext cx="43588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Tiedän, kuinka monta tuntia minulla on käytettävissä tukiopetukseen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3467" y="6054553"/>
            <a:ext cx="45608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Koen, että minulla on käytettävissä riittävästi resursseja tukiopetukseen</a:t>
            </a:r>
            <a:endParaRPr lang="fi-FI" sz="1000" b="1" dirty="0">
              <a:solidFill>
                <a:prstClr val="black"/>
              </a:solidFill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887975"/>
              </p:ext>
            </p:extLst>
          </p:nvPr>
        </p:nvGraphicFramePr>
        <p:xfrm>
          <a:off x="4517899" y="1775215"/>
          <a:ext cx="4572000" cy="136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579088"/>
              </p:ext>
            </p:extLst>
          </p:nvPr>
        </p:nvGraphicFramePr>
        <p:xfrm>
          <a:off x="4517899" y="3264430"/>
          <a:ext cx="4572000" cy="1366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17989"/>
              </p:ext>
            </p:extLst>
          </p:nvPr>
        </p:nvGraphicFramePr>
        <p:xfrm>
          <a:off x="4517899" y="4860441"/>
          <a:ext cx="4572000" cy="1310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6647150"/>
              </p:ext>
            </p:extLst>
          </p:nvPr>
        </p:nvGraphicFramePr>
        <p:xfrm>
          <a:off x="4523467" y="202601"/>
          <a:ext cx="4572000" cy="144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119853"/>
              </p:ext>
            </p:extLst>
          </p:nvPr>
        </p:nvGraphicFramePr>
        <p:xfrm>
          <a:off x="511727" y="4606480"/>
          <a:ext cx="3917659" cy="966932"/>
        </p:xfrm>
        <a:graphic>
          <a:graphicData uri="http://schemas.openxmlformats.org/drawingml/2006/table">
            <a:tbl>
              <a:tblPr/>
              <a:tblGrid>
                <a:gridCol w="3253808">
                  <a:extLst>
                    <a:ext uri="{9D8B030D-6E8A-4147-A177-3AD203B41FA5}">
                      <a16:colId xmlns:a16="http://schemas.microsoft.com/office/drawing/2014/main" xmlns="" val="3497136696"/>
                    </a:ext>
                  </a:extLst>
                </a:gridCol>
                <a:gridCol w="663851">
                  <a:extLst>
                    <a:ext uri="{9D8B030D-6E8A-4147-A177-3AD203B41FA5}">
                      <a16:colId xmlns:a16="http://schemas.microsoft.com/office/drawing/2014/main" xmlns="" val="3465231344"/>
                    </a:ext>
                  </a:extLst>
                </a:gridCol>
              </a:tblGrid>
              <a:tr h="241733"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Tuki on erittäin hyvin toimivaa ja riittävää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29 %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891491"/>
                  </a:ext>
                </a:extLst>
              </a:tr>
              <a:tr h="241733"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Tuki on hyvin toimivaa ja riittävää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29 %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3674467"/>
                  </a:ext>
                </a:extLst>
              </a:tr>
              <a:tr h="241733"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b="1" i="0" u="none" strike="noStrike">
                          <a:solidFill>
                            <a:srgbClr val="92D050"/>
                          </a:solidFill>
                          <a:effectLst/>
                          <a:latin typeface="+mn-lt"/>
                        </a:rPr>
                        <a:t>Tuki on kohtuullisesti toimivaa ja riittävää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 dirty="0">
                          <a:solidFill>
                            <a:srgbClr val="92D050"/>
                          </a:solidFill>
                          <a:effectLst/>
                          <a:latin typeface="+mn-lt"/>
                        </a:rPr>
                        <a:t>25 %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0392920"/>
                  </a:ext>
                </a:extLst>
              </a:tr>
              <a:tr h="241733"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Tuki on heikosti toimivaa ja riittämätöntä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8203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18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Tuen resursointi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611" y="932933"/>
            <a:ext cx="427492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Resurssit kokivat puutteellisimmiksi aineenopettajat, mikä saattaa viitata siihen, että ongelma koetaan vahvempana yläluokilla.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Moni opettaja kuitenkin koki tilanteen huomattavasti ongelmallisempana, kun asiaa kysyttiin heidän omien resurssiensa näkökulmasta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srgbClr val="FF0000"/>
                </a:solidFill>
                <a:latin typeface="Gotham Narrow Book"/>
              </a:rPr>
              <a:t>Erityisesti erityisen tuen kohdalla selvästi yli puolet luokan- ja aineenopettajista – mutta myös yli kolmannes laaja-alaisista erityisopettajista – koki resurssinsa riittämättömiksi. 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tham Narrow Book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11650" y="2073227"/>
            <a:ext cx="18950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Tuen resursoinnin riittävyys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11650" y="4002716"/>
            <a:ext cx="4350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Minulla on tarpeeksi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resursseja ja aikaa tehostettua tukea saavien … 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11650" y="6006418"/>
            <a:ext cx="41136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Minulla on tarpeeksi resursseja ja aikaa erityistä tukea saavien …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187194"/>
              </p:ext>
            </p:extLst>
          </p:nvPr>
        </p:nvGraphicFramePr>
        <p:xfrm>
          <a:off x="4438538" y="80861"/>
          <a:ext cx="4572000" cy="2049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9887094"/>
              </p:ext>
            </p:extLst>
          </p:nvPr>
        </p:nvGraphicFramePr>
        <p:xfrm>
          <a:off x="4438538" y="2384982"/>
          <a:ext cx="4572000" cy="162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441643"/>
              </p:ext>
            </p:extLst>
          </p:nvPr>
        </p:nvGraphicFramePr>
        <p:xfrm>
          <a:off x="4438538" y="4368434"/>
          <a:ext cx="4572000" cy="1607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37280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Käyttäytymisen haasteet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611" y="630896"/>
            <a:ext cx="427492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Useimmat vastaajat arvioivat koulustaan löytyvän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osaamista puuttua oppilaiden käyttäytymisen haasteisiin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Etenkin aineen- ja luokanopettajista kuitenkin joka viides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tai useampi epäili pystyvänsä näin tekemään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Kysymyksen muotoilu ei kuitenkaan kerro ’pystymisen’ puutteen syistä – onko kyse ajasta, tarjoutuvasta mahdollisuudesta, ongelman jatkumisesta puuttumisyrityksistä huolimatta vai siitä, että opettaja ei koe omaavansa oikeuksia toivomansalaiseen puuttumiseen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Myös muut ammattiryhmät kokivat vaikutusmahdollisuutensa asiassa 		   melko rajallisiksi. 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8538" y="2595658"/>
            <a:ext cx="46698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Koulussamme on riittävästi osaamista puuttua käyttäytymisen haasteisiin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4274" y="4261968"/>
            <a:ext cx="43444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Pystyn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puuttumaan riittävästi oppilaitteni käyttäytymisen haasteisiin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925198"/>
              </p:ext>
            </p:extLst>
          </p:nvPr>
        </p:nvGraphicFramePr>
        <p:xfrm>
          <a:off x="4434274" y="564597"/>
          <a:ext cx="4572000" cy="2086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001218"/>
              </p:ext>
            </p:extLst>
          </p:nvPr>
        </p:nvGraphicFramePr>
        <p:xfrm>
          <a:off x="4438538" y="3013029"/>
          <a:ext cx="4572000" cy="13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235223"/>
              </p:ext>
            </p:extLst>
          </p:nvPr>
        </p:nvGraphicFramePr>
        <p:xfrm>
          <a:off x="4422142" y="4681982"/>
          <a:ext cx="4572000" cy="1437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/>
          <p:cNvSpPr/>
          <p:nvPr/>
        </p:nvSpPr>
        <p:spPr>
          <a:xfrm>
            <a:off x="4438538" y="6148003"/>
            <a:ext cx="43829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>
                <a:solidFill>
                  <a:prstClr val="black"/>
                </a:solidFill>
                <a:latin typeface="Gotham Narrow Book"/>
              </a:rPr>
              <a:t>Pystyn </a:t>
            </a: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vaikuttamaan </a:t>
            </a:r>
            <a:r>
              <a:rPr lang="fi-FI" sz="1000" b="1" dirty="0">
                <a:solidFill>
                  <a:prstClr val="black"/>
                </a:solidFill>
                <a:latin typeface="Gotham Narrow Book"/>
              </a:rPr>
              <a:t>riittävästi </a:t>
            </a: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oppilaiden </a:t>
            </a:r>
            <a:r>
              <a:rPr lang="fi-FI" sz="1000" b="1" dirty="0">
                <a:solidFill>
                  <a:prstClr val="black"/>
                </a:solidFill>
                <a:latin typeface="Gotham Narrow Book"/>
              </a:rPr>
              <a:t>käyttäytymisen haasteisiin</a:t>
            </a:r>
            <a:endParaRPr lang="fi-FI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51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Koulun henkilöstöresurssit / rehtori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081" y="902887"/>
            <a:ext cx="414717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Koulujen välillä oli selviä eroja rehtorien kokemassa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henkilöstöresurssien riittävyydessä.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Lisätarvetta näyttää olevan ennen kaikkea terveydenhuollon henkilöstölle.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srgbClr val="FF0000"/>
                </a:solidFill>
                <a:latin typeface="Gotham Narrow Book"/>
              </a:rPr>
              <a:t>Pulaa näyttää olevan enemmän resurssiopettajista, laaja-alaisista erityisopettajista ja avustavasta henkilöstöstä kuin erityisluokan-opettajista, joiden määrä näyttää olevan useimmissa kouluissa riittävä.</a:t>
            </a: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tham Narrow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8538" y="3121053"/>
            <a:ext cx="3374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Henkilöstöresurssin riittävyys suhteessa tarpeeseen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8538" y="5855402"/>
            <a:ext cx="3374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Henkilöstöresurssin riittävyys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suhteessa tarpeeseen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050966"/>
              </p:ext>
            </p:extLst>
          </p:nvPr>
        </p:nvGraphicFramePr>
        <p:xfrm>
          <a:off x="4282260" y="1016126"/>
          <a:ext cx="4572000" cy="209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254708"/>
              </p:ext>
            </p:extLst>
          </p:nvPr>
        </p:nvGraphicFramePr>
        <p:xfrm>
          <a:off x="4282260" y="3753924"/>
          <a:ext cx="4571999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1262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luokan henkilöresurssit / opettajat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082" y="658868"/>
            <a:ext cx="424397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Laaja-alainen erityisopettaja, muu toinen opettaja ja koulunkäynti-avustaja olivat kaikki tyypillisempiä luokan- kuin aineenopettajan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luokissa.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Resurssiopettaja sen sijaan oli hieman yleisempi yläluokilla, mutta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vain joka kahdeksas </a:t>
            </a: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aineenopettaja raportoi näin olevan </a:t>
            </a:r>
            <a:r>
              <a:rPr lang="fi-FI" dirty="0">
                <a:solidFill>
                  <a:prstClr val="black"/>
                </a:solidFill>
                <a:latin typeface="Gotham Narrow Book"/>
              </a:rPr>
              <a:t>edes </a:t>
            </a: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viikoittain.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sz="800" dirty="0">
              <a:solidFill>
                <a:prstClr val="black"/>
              </a:solidFill>
              <a:latin typeface="Gotham Narrow Book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dirty="0" smtClean="0">
              <a:solidFill>
                <a:prstClr val="black"/>
              </a:solidFill>
              <a:latin typeface="Gotham Narrow Book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dirty="0">
              <a:solidFill>
                <a:prstClr val="black"/>
              </a:solidFill>
              <a:latin typeface="Gotham Narrow Book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dirty="0" smtClean="0">
              <a:solidFill>
                <a:prstClr val="black"/>
              </a:solidFill>
              <a:latin typeface="Gotham Narrow Book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dirty="0">
              <a:solidFill>
                <a:prstClr val="black"/>
              </a:solidFill>
              <a:latin typeface="Gotham Narrow Book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dirty="0" smtClean="0">
              <a:solidFill>
                <a:prstClr val="black"/>
              </a:solidFill>
              <a:latin typeface="Gotham Narrow Book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dirty="0" smtClean="0">
              <a:solidFill>
                <a:prstClr val="black"/>
              </a:solidFill>
              <a:latin typeface="Gotham Narrow Book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Vain erityisluokanopettajan läsnäolo-resurssin koki useampi aineen-				opettaja riittäväksi kuin 			riittämättömäksi.  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6412" y="2313019"/>
            <a:ext cx="24737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Luokassa laaja-alainen erityisopettaja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412" y="4250668"/>
            <a:ext cx="21066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Luokassa koulunkäyntiavustaja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817219"/>
              </p:ext>
            </p:extLst>
          </p:nvPr>
        </p:nvGraphicFramePr>
        <p:xfrm>
          <a:off x="4556412" y="558113"/>
          <a:ext cx="4572000" cy="178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594402"/>
              </p:ext>
            </p:extLst>
          </p:nvPr>
        </p:nvGraphicFramePr>
        <p:xfrm>
          <a:off x="4556412" y="2529460"/>
          <a:ext cx="4572000" cy="178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557844"/>
              </p:ext>
            </p:extLst>
          </p:nvPr>
        </p:nvGraphicFramePr>
        <p:xfrm>
          <a:off x="4556412" y="4496889"/>
          <a:ext cx="4572000" cy="1746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/>
          <p:cNvSpPr/>
          <p:nvPr/>
        </p:nvSpPr>
        <p:spPr>
          <a:xfrm>
            <a:off x="4556412" y="6201506"/>
            <a:ext cx="33778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>
                <a:solidFill>
                  <a:prstClr val="black"/>
                </a:solidFill>
                <a:latin typeface="Gotham Narrow Book"/>
              </a:rPr>
              <a:t>Luokassa </a:t>
            </a: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toinen opettaja (esim. samanaikaisopetus)</a:t>
            </a:r>
            <a:endParaRPr lang="fi-FI" sz="1000" b="1" dirty="0">
              <a:solidFill>
                <a:prstClr val="black"/>
              </a:solidFill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270130"/>
              </p:ext>
            </p:extLst>
          </p:nvPr>
        </p:nvGraphicFramePr>
        <p:xfrm>
          <a:off x="168537" y="3350896"/>
          <a:ext cx="4299196" cy="1799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39446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Ajankäyttöresurssit / opettajat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167" y="1390966"/>
            <a:ext cx="427492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solidFill>
                  <a:srgbClr val="FF0000"/>
                </a:solidFill>
                <a:latin typeface="+mn-lt"/>
              </a:rPr>
              <a:t>Ajan riittävyyttä tukitoimien järjestämiseen kysyttiin usealla kysymyksellä, jotka kaikki antavat vahvoja viitteitä siitä, että suurin osa henkilöstöstä kokee ajan riittämättömyyden selvänä haasteena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.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 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baseline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6412" y="1769488"/>
            <a:ext cx="31646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Riittävästi aikaa moniammatilliseen yhteistyöhön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412" y="3382606"/>
            <a:ext cx="34916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Riittävästi aikaa oppilaiden tuen tarpeen kartoitukseen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6412" y="4897160"/>
            <a:ext cx="33730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Riittävästi aikaa oppilaiden tukitoimien toteutukseen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6412" y="6357206"/>
            <a:ext cx="35589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Riittävästi aikaa pedagogisten asiakirjojen laatimiseen</a:t>
            </a:r>
            <a:endParaRPr lang="fi-FI" sz="1000" b="1" dirty="0">
              <a:solidFill>
                <a:prstClr val="black"/>
              </a:solidFill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056989289"/>
              </p:ext>
            </p:extLst>
          </p:nvPr>
        </p:nvGraphicFramePr>
        <p:xfrm>
          <a:off x="4420010" y="501155"/>
          <a:ext cx="4572000" cy="133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388203820"/>
              </p:ext>
            </p:extLst>
          </p:nvPr>
        </p:nvGraphicFramePr>
        <p:xfrm>
          <a:off x="4420010" y="1978134"/>
          <a:ext cx="4572000" cy="1413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788437634"/>
              </p:ext>
            </p:extLst>
          </p:nvPr>
        </p:nvGraphicFramePr>
        <p:xfrm>
          <a:off x="4431094" y="3569867"/>
          <a:ext cx="4572000" cy="1368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310237679"/>
              </p:ext>
            </p:extLst>
          </p:nvPr>
        </p:nvGraphicFramePr>
        <p:xfrm>
          <a:off x="4420010" y="5033299"/>
          <a:ext cx="4572000" cy="138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1579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ajankäyttöresurssit / rehtori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208" y="3509275"/>
            <a:ext cx="86062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Rehtoreiden arvio ajallisten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resurssien riittävyydestä oli opettajia 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positiivisempi.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 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Myös rehtorit </a:t>
            </a:r>
            <a:r>
              <a:rPr lang="fi-FI" dirty="0">
                <a:latin typeface="+mn-lt"/>
              </a:rPr>
              <a:t>tunnistivat kuitenkin </a:t>
            </a:r>
            <a:r>
              <a:rPr lang="fi-FI" dirty="0" smtClean="0">
                <a:latin typeface="+mn-lt"/>
              </a:rPr>
              <a:t>opettajien </a:t>
            </a:r>
            <a:r>
              <a:rPr lang="fi-FI" dirty="0">
                <a:latin typeface="+mn-lt"/>
              </a:rPr>
              <a:t>kokeman ajanpuutteen haasteet pedagogisten asiakirjojen ja moniammatillisen yhteistyön sekä tukitoimien suunnittelun ja toteutuksen välillä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.</a:t>
            </a:r>
          </a:p>
          <a:p>
            <a:pPr lvl="0"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Rehtoreiden ja opettajien näkemysten toistuvasti esiin nouseva ero korostaa nyt tehdyn selvityksen tärkeyttä oppimisen tukea luokissa päivittäin toteuttavien opettajien äänen tuomiseksi keskusteluun. 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649113137"/>
              </p:ext>
            </p:extLst>
          </p:nvPr>
        </p:nvGraphicFramePr>
        <p:xfrm>
          <a:off x="282462" y="806515"/>
          <a:ext cx="8547900" cy="2371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143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Tuen suunnittelu ja toteutus koulussa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09944" y="905232"/>
            <a:ext cx="427492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Tulokset antavat kuvan suhteellisen hyvin toimivista järjestelyistä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Vaikka rehtoreiden ja muun henkilö-kunnan näkemyksissä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on esiintynyt jatkuva ero, selvä enemmistö kokee yhteistyön rehtorin kanssa sujuvan koulussaan tukeen liittyvissä asioissa vähintään kohtuullisesti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Oppilaat osallistetaan vastauksista päätellen varsin hyvin tukitoimiensa suunnitteluun, ja vain muutama erityisopettaja ja resurssiopettaja on ollut asiasta selkeästi eri mieltä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0617" y="2449543"/>
            <a:ext cx="36631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Koulussa on 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selkeät </a:t>
            </a:r>
            <a:r>
              <a:rPr lang="fi-FI" sz="1000" b="1" dirty="0">
                <a:solidFill>
                  <a:prstClr val="black"/>
                </a:solidFill>
                <a:latin typeface="Gotham Narrow Book"/>
              </a:rPr>
              <a:t>yhdessä sovitut tuen 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toimintamallit </a:t>
            </a: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0010" y="4529658"/>
            <a:ext cx="4642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Oppilashuolto ja moniammatillinen yhteistyö sujuvat koulussamme hyvin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0010" y="6444416"/>
            <a:ext cx="4547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Yhteistyö rehtorin kanssa toimii hyvin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526945920"/>
              </p:ext>
            </p:extLst>
          </p:nvPr>
        </p:nvGraphicFramePr>
        <p:xfrm>
          <a:off x="4430617" y="524053"/>
          <a:ext cx="4572000" cy="2010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4074545269"/>
              </p:ext>
            </p:extLst>
          </p:nvPr>
        </p:nvGraphicFramePr>
        <p:xfrm>
          <a:off x="4420010" y="2598569"/>
          <a:ext cx="4572000" cy="2026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954204088"/>
              </p:ext>
            </p:extLst>
          </p:nvPr>
        </p:nvGraphicFramePr>
        <p:xfrm>
          <a:off x="4349392" y="4693431"/>
          <a:ext cx="4572000" cy="1860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18994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Ops – käsitteiden määrittelyn selkeys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35082" y="1259681"/>
            <a:ext cx="427492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latin typeface="+mn-lt"/>
              </a:rPr>
              <a:t>Vastausten perusteella käsitteiden määrittely </a:t>
            </a:r>
            <a:r>
              <a:rPr lang="fi-FI" dirty="0" smtClean="0">
                <a:latin typeface="+mn-lt"/>
              </a:rPr>
              <a:t>OPSissa on </a:t>
            </a:r>
            <a:r>
              <a:rPr lang="fi-FI" dirty="0">
                <a:latin typeface="+mn-lt"/>
              </a:rPr>
              <a:t>vantaalaisille opettajille selkeää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.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Hieman enemmän epävarmuutta on tuen myöntämisen kriteereissä, sen vaatimissa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toimenpiteissä eri tilanteissa sekä tuen tarpeen arvioinnissa ja tuon arvioinnin säännöllisyydessä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0010" y="2358706"/>
            <a:ext cx="23503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Määrittelyn selkeys: Tehostettu tuki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0010" y="4399002"/>
            <a:ext cx="3100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Määrittelyn selkeys: Tuen myöntämisen kriteerit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0010" y="6621839"/>
            <a:ext cx="4547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Määrittelyn selkeys: Tuen tarpeen arviointi ja säännöllisyys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817474366"/>
              </p:ext>
            </p:extLst>
          </p:nvPr>
        </p:nvGraphicFramePr>
        <p:xfrm>
          <a:off x="4332914" y="486560"/>
          <a:ext cx="4572000" cy="201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870615591"/>
              </p:ext>
            </p:extLst>
          </p:nvPr>
        </p:nvGraphicFramePr>
        <p:xfrm>
          <a:off x="4332914" y="2515714"/>
          <a:ext cx="4572000" cy="200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944243397"/>
              </p:ext>
            </p:extLst>
          </p:nvPr>
        </p:nvGraphicFramePr>
        <p:xfrm>
          <a:off x="4332914" y="4645223"/>
          <a:ext cx="4572000" cy="210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4534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Tukimuotojen tuntemus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35082" y="1259681"/>
            <a:ext cx="427492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Useimmat vastaaja ilmoittavat tuntevansa kolmiportaisen tukimallin ja sen mukaiset tuen muodot vähintään kohtalaisen hyvin.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sz="800" dirty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Voidaan kuitenkin kysyä, onko se riittävää.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Vastaajien epävarmuus tiedoistaan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kasvaa, kun siirrytään varsinaisiin tukitoimiin, mutta eniten epävarmuutta näyttävät aiheuttavan etenkin aineen- ja resurssiopettajille tukeen liittyvät asiakirjat ja niiden laadinta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0010" y="2358706"/>
            <a:ext cx="22990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Kolmiportaisen tuen malli OPSissa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0010" y="4399002"/>
            <a:ext cx="25715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Oppimisen ja koulunkäynnin tukitoimet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0010" y="6498728"/>
            <a:ext cx="4547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Tukeen liittyvät asiakirjat ja niiden laadinta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927031381"/>
              </p:ext>
            </p:extLst>
          </p:nvPr>
        </p:nvGraphicFramePr>
        <p:xfrm>
          <a:off x="4282579" y="453006"/>
          <a:ext cx="4572000" cy="2041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892630075"/>
              </p:ext>
            </p:extLst>
          </p:nvPr>
        </p:nvGraphicFramePr>
        <p:xfrm>
          <a:off x="4282579" y="2490688"/>
          <a:ext cx="4572000" cy="202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2957357132"/>
              </p:ext>
            </p:extLst>
          </p:nvPr>
        </p:nvGraphicFramePr>
        <p:xfrm>
          <a:off x="4282579" y="4607443"/>
          <a:ext cx="4572000" cy="2002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2290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468073" y="1011107"/>
            <a:ext cx="7197944" cy="4969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1800" dirty="0" smtClean="0"/>
              <a:t>”OAJ:n </a:t>
            </a:r>
            <a:r>
              <a:rPr lang="fi-FI" sz="1800" dirty="0"/>
              <a:t>puheenjohtaja Olli Luukkainen kehuu ajatusta kaikkien lasten oikeudesta käydä lähikoulua hyväksi. Hän kuitenkin muistuttaa, että homma "ei </a:t>
            </a:r>
            <a:r>
              <a:rPr lang="fi-FI" sz="1800" dirty="0" err="1"/>
              <a:t>pelitä</a:t>
            </a:r>
            <a:r>
              <a:rPr lang="fi-FI" sz="1800" dirty="0"/>
              <a:t>", jos kouluun ei saada lisää opettajia</a:t>
            </a:r>
            <a:r>
              <a:rPr lang="fi-FI" sz="1800" dirty="0" smtClean="0"/>
              <a:t>.” </a:t>
            </a:r>
            <a:r>
              <a:rPr lang="fi-FI" sz="1400" dirty="0">
                <a:solidFill>
                  <a:schemeClr val="bg1">
                    <a:lumMod val="65000"/>
                  </a:schemeClr>
                </a:solidFill>
              </a:rPr>
              <a:t>(VS </a:t>
            </a:r>
            <a:r>
              <a:rPr lang="fi-FI" sz="1400" dirty="0" smtClean="0">
                <a:solidFill>
                  <a:schemeClr val="bg1">
                    <a:lumMod val="65000"/>
                  </a:schemeClr>
                </a:solidFill>
              </a:rPr>
              <a:t>20.9.2018, kuvateksti)</a:t>
            </a:r>
            <a:endParaRPr lang="fi-FI" sz="14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i-FI" sz="1800" dirty="0"/>
              <a:t>Luukkainen ilmaisi huolensa myös niin sanotun kolmiportaisen tuen toteutumisesta. Vain kolme prosenttia vastaajista oli sitä mieltä, että lapset saavat tarvitsemaansa tukea lain edellyttämällä tavalla.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1800" dirty="0" smtClean="0"/>
              <a:t>OAJ:n </a:t>
            </a:r>
            <a:r>
              <a:rPr lang="fi-FI" sz="1800" dirty="0"/>
              <a:t>Vantaan paikallisyhdistyksen puheenjohtaja Jukka </a:t>
            </a:r>
            <a:r>
              <a:rPr lang="fi-FI" sz="1800" dirty="0" err="1"/>
              <a:t>Mölsä</a:t>
            </a:r>
            <a:r>
              <a:rPr lang="fi-FI" sz="1800" dirty="0"/>
              <a:t> on samoilla </a:t>
            </a:r>
            <a:r>
              <a:rPr lang="fi-FI" sz="1800" dirty="0" smtClean="0"/>
              <a:t>linjoilla:</a:t>
            </a:r>
            <a:endParaRPr lang="fi-FI" sz="18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fi-FI" sz="1800" dirty="0" smtClean="0"/>
              <a:t>Julkisuudessa </a:t>
            </a:r>
            <a:r>
              <a:rPr lang="fi-FI" sz="1800" dirty="0"/>
              <a:t>puhutaan paljon jokaisen lapsen oikeudesta käydä lähikoulua. Lapsen oikeus pienryhmään ei ole ollut niinkään </a:t>
            </a:r>
            <a:r>
              <a:rPr lang="fi-FI" sz="1800" dirty="0" smtClean="0"/>
              <a:t>esillä.</a:t>
            </a:r>
            <a:endParaRPr lang="fi-FI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fi-FI" sz="1800" dirty="0" smtClean="0"/>
              <a:t>Vantaan </a:t>
            </a:r>
            <a:r>
              <a:rPr lang="fi-FI" sz="1800" dirty="0"/>
              <a:t>Lastentarhanopettajayhdistyksen puheenjohtaja Salla Sutinen iloitsi, ettei pienryhmien purkuun ole vielä lähdetty varhaiskasvatuksessa</a:t>
            </a:r>
            <a:r>
              <a:rPr lang="fi-FI" sz="1800" dirty="0" smtClean="0"/>
              <a:t>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i-FI" sz="1800" dirty="0"/>
              <a:t>Aina tulee olemaan lapsia, jotka hyötyvät pienryhmästä, sanoo Sutinen</a:t>
            </a:r>
            <a:r>
              <a:rPr lang="fi-FI" sz="1800" dirty="0" smtClean="0"/>
              <a:t>.</a:t>
            </a:r>
            <a:endParaRPr lang="fi-FI" sz="1800" dirty="0"/>
          </a:p>
          <a:p>
            <a:pPr>
              <a:buFont typeface="Wingdings" panose="05000000000000000000" pitchFamily="2" charset="2"/>
              <a:buChar char="§"/>
            </a:pPr>
            <a:endParaRPr lang="fi-FI" sz="18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77199" y="268789"/>
            <a:ext cx="8569257" cy="905670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fi-FI" sz="2800" dirty="0" smtClean="0">
                <a:solidFill>
                  <a:prstClr val="black"/>
                </a:solidFill>
                <a:latin typeface="Gotham Narrow Book"/>
              </a:rPr>
              <a:t>keskustelua vantaan sanomissa  </a:t>
            </a:r>
            <a:r>
              <a:rPr lang="fi-FI" sz="1600" dirty="0" smtClean="0">
                <a:solidFill>
                  <a:schemeClr val="bg1">
                    <a:lumMod val="65000"/>
                  </a:schemeClr>
                </a:solidFill>
                <a:latin typeface="Gotham Narrow Book"/>
              </a:rPr>
              <a:t>(</a:t>
            </a:r>
            <a:r>
              <a:rPr lang="fi-FI" sz="1600" spc="-150" dirty="0" smtClean="0">
                <a:solidFill>
                  <a:schemeClr val="bg1">
                    <a:lumMod val="65000"/>
                  </a:schemeClr>
                </a:solidFill>
                <a:latin typeface="Gotham Narrow Book"/>
              </a:rPr>
              <a:t>VS 20.9.2018</a:t>
            </a:r>
            <a:r>
              <a:rPr lang="fi-FI" sz="1600" dirty="0" smtClean="0">
                <a:solidFill>
                  <a:schemeClr val="bg1">
                    <a:lumMod val="65000"/>
                  </a:schemeClr>
                </a:solidFill>
                <a:latin typeface="Gotham Narrow Book"/>
              </a:rPr>
              <a:t>)</a:t>
            </a:r>
            <a:r>
              <a:rPr lang="fi-FI" sz="2800" dirty="0" smtClean="0">
                <a:solidFill>
                  <a:prstClr val="black"/>
                </a:solidFill>
                <a:latin typeface="Gotham Narrow Book"/>
              </a:rPr>
              <a:t> </a:t>
            </a:r>
            <a:endParaRPr lang="fi-FI" sz="2800" dirty="0">
              <a:solidFill>
                <a:prstClr val="black"/>
              </a:solidFill>
              <a:latin typeface="Gotham Narrow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4404" y="6483928"/>
            <a:ext cx="17748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Gotham Narrow Book"/>
                <a:ea typeface="+mn-ea"/>
              </a:rPr>
              <a:t>Koulutuksen arviointikeskus / 2018</a:t>
            </a:r>
          </a:p>
        </p:txBody>
      </p:sp>
    </p:spTree>
    <p:extLst>
      <p:ext uri="{BB962C8B-B14F-4D97-AF65-F5344CB8AC3E}">
        <p14:creationId xmlns:p14="http://schemas.microsoft.com/office/powerpoint/2010/main" val="798497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Henkilöstön pystyvyyden tunne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45083" y="642506"/>
            <a:ext cx="4274927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Moni aineen-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ja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luokanopettaja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kokee pystyvänsä tukemaan tuen tarpeessa olevaa oppijaa vain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joskus.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Tämä herättää </a:t>
            </a:r>
            <a:r>
              <a:rPr lang="fi-FI" dirty="0">
                <a:latin typeface="+mn-lt"/>
              </a:rPr>
              <a:t>kysymyksen tuen tarpeen ja ajankäytön resursseista ja vaatisi tarkempaa </a:t>
            </a:r>
            <a:r>
              <a:rPr lang="fi-FI" dirty="0" smtClean="0">
                <a:latin typeface="+mn-lt"/>
              </a:rPr>
              <a:t>selvitystä.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Myös kiusaamisen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ennaltaehkäisy ja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siihen puuttuminen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olivat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asioita, joihin moni katsoi pystyttävän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puuttumaan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vain joskus.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Useimmat vastaajaryhmät kokivat voivansa hyödyntää </a:t>
            </a:r>
            <a:r>
              <a:rPr lang="fi-FI" dirty="0">
                <a:solidFill>
                  <a:prstClr val="black"/>
                </a:solidFill>
                <a:latin typeface="+mn-lt"/>
              </a:rPr>
              <a:t>työssään 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ammattitaitoaan usein tai hyvin usein</a:t>
            </a:r>
            <a:r>
              <a:rPr lang="fi-FI" dirty="0" smtClean="0">
                <a:solidFill>
                  <a:prstClr val="black"/>
                </a:solidFill>
                <a:latin typeface="+mn-lt"/>
              </a:rPr>
              <a:t>.</a:t>
            </a:r>
          </a:p>
          <a:p>
            <a:pPr lvl="0">
              <a:defRPr/>
            </a:pPr>
            <a:endParaRPr lang="fi-FI" sz="800" dirty="0" smtClean="0">
              <a:solidFill>
                <a:prstClr val="black"/>
              </a:solidFill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Luokan-, aineen- ja resurssi-			   opettajista </a:t>
            </a:r>
            <a:r>
              <a:rPr lang="fi-FI" dirty="0">
                <a:solidFill>
                  <a:prstClr val="black"/>
                </a:solidFill>
                <a:latin typeface="+mn-lt"/>
              </a:rPr>
              <a:t>10–20 prosenttia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		   koki kuitenkin näin olevan 		   vain joskus.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0010" y="2358706"/>
            <a:ext cx="31983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Pystyn tukemaan tuen tarpeessa olevia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oppilaita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0010" y="4399002"/>
            <a:ext cx="46746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Koen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pystyväni puuttumaan ja ennaltaehkäisemään kiusaamista koulussa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0010" y="6498728"/>
            <a:ext cx="4547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Pystymme tukemaan yhteisönä oppilaiden oppimista ja koulunkäyntiä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400064046"/>
              </p:ext>
            </p:extLst>
          </p:nvPr>
        </p:nvGraphicFramePr>
        <p:xfrm>
          <a:off x="4420010" y="436228"/>
          <a:ext cx="4572000" cy="204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980233200"/>
              </p:ext>
            </p:extLst>
          </p:nvPr>
        </p:nvGraphicFramePr>
        <p:xfrm>
          <a:off x="4420010" y="2481814"/>
          <a:ext cx="4572000" cy="2046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025019291"/>
              </p:ext>
            </p:extLst>
          </p:nvPr>
        </p:nvGraphicFramePr>
        <p:xfrm>
          <a:off x="4420010" y="4527842"/>
          <a:ext cx="4572000" cy="2126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03865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Opetus ja Tuen kuormittavuus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35082" y="1601380"/>
            <a:ext cx="4274927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Valtaosa opettajista kokee </a:t>
            </a:r>
            <a:r>
              <a:rPr lang="fi-FI" dirty="0">
                <a:latin typeface="+mn-lt"/>
              </a:rPr>
              <a:t>pystyvänsä tarjoamaan hyvää </a:t>
            </a:r>
            <a:r>
              <a:rPr lang="fi-FI" dirty="0" smtClean="0">
                <a:latin typeface="+mn-lt"/>
              </a:rPr>
              <a:t>opetusta usein tai hyvin usein.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solidFill>
                  <a:srgbClr val="FF0000"/>
                </a:solidFill>
                <a:latin typeface="+mn-lt"/>
              </a:rPr>
              <a:t>Yli 60 prosenttia luokanopettajista ja aineenopettajista kokee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kuitenkin tuen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saajien kuormittavan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työtään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usein tai hyvin usein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Kysely ei valitettavasti tarjoa vastausta siihen, mihin suuntaan lähes kolmanneksen aineen-opettajista ’harvoin’ tai ’vain joskus’ sopivat tehtävät kaipaisivat eriyttämistä.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20010" y="2035775"/>
            <a:ext cx="25827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Pystyn tarjoamaan laadukasta opetusta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0010" y="4061266"/>
            <a:ext cx="31341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Jokainen oppilas saa tunneillani sopivia tehtäviä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0010" y="6081037"/>
            <a:ext cx="4547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Tehostettua ja erityistä tukea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tarvitsevat oppilaat kuormittavat työtäni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767651612"/>
              </p:ext>
            </p:extLst>
          </p:nvPr>
        </p:nvGraphicFramePr>
        <p:xfrm>
          <a:off x="4249024" y="527164"/>
          <a:ext cx="4572000" cy="151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793545076"/>
              </p:ext>
            </p:extLst>
          </p:nvPr>
        </p:nvGraphicFramePr>
        <p:xfrm>
          <a:off x="4249024" y="2403017"/>
          <a:ext cx="4572000" cy="163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352945917"/>
              </p:ext>
            </p:extLst>
          </p:nvPr>
        </p:nvGraphicFramePr>
        <p:xfrm>
          <a:off x="4249024" y="4400790"/>
          <a:ext cx="4594860" cy="1710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85661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Kodin ja koulun yhteistyö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26732" y="1576851"/>
            <a:ext cx="42749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solidFill>
                  <a:srgbClr val="FF0000"/>
                </a:solidFill>
                <a:latin typeface="+mn-lt"/>
              </a:rPr>
              <a:t>K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odin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ja koulun väliset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käytänteet oppimisen ja koulunkäynnin tukeen liittyvissä kysymyksissä koetaan suhteellisen hyvin toimiviksi, joskin vastauksissa on kuultavissa myös joitain soraääniä.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0010" y="2288454"/>
            <a:ext cx="26068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Yhteistyö tuen tarpeen tultua havaituksi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0617" y="4327136"/>
            <a:ext cx="43877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Tuen jatkumisen varmistaminen nivelvaiheissa ja koulun vaihtuessa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0617" y="6445104"/>
            <a:ext cx="4547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Yhtistyöni vanhempien kanssa on mutkatonta ja toimivaa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97004355"/>
              </p:ext>
            </p:extLst>
          </p:nvPr>
        </p:nvGraphicFramePr>
        <p:xfrm>
          <a:off x="4393309" y="2422330"/>
          <a:ext cx="4572000" cy="2063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488524826"/>
              </p:ext>
            </p:extLst>
          </p:nvPr>
        </p:nvGraphicFramePr>
        <p:xfrm>
          <a:off x="4393309" y="429637"/>
          <a:ext cx="4572000" cy="202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217320371"/>
              </p:ext>
            </p:extLst>
          </p:nvPr>
        </p:nvGraphicFramePr>
        <p:xfrm>
          <a:off x="4420010" y="4546715"/>
          <a:ext cx="4572000" cy="2031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830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Muutos käytänteissä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55690" y="1109179"/>
            <a:ext cx="42749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Yli puolet vastaajista koki tuen käytänteitä kehitetyn.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Vähiten koettiin lisätyn opettajien erityispedagogista osaamista  ja siinä koettiin olevan eniten lisäkoulutustarvetta.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5571" y="2171744"/>
            <a:ext cx="36695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Kehitetty pedagogisten asiakirjojen laadinnan käytänteitä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0617" y="4327136"/>
            <a:ext cx="31951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Kehitetty opettajien erityispedagogista osaamista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0617" y="6445104"/>
            <a:ext cx="4547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Hyödynnetty aluekoordinaattorin osaamista tuen järjestämisessä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664773"/>
              </p:ext>
            </p:extLst>
          </p:nvPr>
        </p:nvGraphicFramePr>
        <p:xfrm>
          <a:off x="4351132" y="156044"/>
          <a:ext cx="4467225" cy="213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262525"/>
              </p:ext>
            </p:extLst>
          </p:nvPr>
        </p:nvGraphicFramePr>
        <p:xfrm>
          <a:off x="4385571" y="4519345"/>
          <a:ext cx="4467225" cy="2075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521457"/>
              </p:ext>
            </p:extLst>
          </p:nvPr>
        </p:nvGraphicFramePr>
        <p:xfrm>
          <a:off x="4385571" y="2480663"/>
          <a:ext cx="4572000" cy="1969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/>
          <p:cNvSpPr/>
          <p:nvPr/>
        </p:nvSpPr>
        <p:spPr>
          <a:xfrm>
            <a:off x="1386316" y="6124522"/>
            <a:ext cx="28248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Rehtorien arvio tapahtuneesta kehityksestä</a:t>
            </a:r>
            <a:endParaRPr lang="fi-FI" dirty="0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547052186"/>
              </p:ext>
            </p:extLst>
          </p:nvPr>
        </p:nvGraphicFramePr>
        <p:xfrm>
          <a:off x="166477" y="3333710"/>
          <a:ext cx="4481024" cy="281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70258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Kokoukset ja  asiakirjojen hyödyllisyys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11602" y="1032859"/>
            <a:ext cx="427492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Useimmat vastaajat kokivat niin tukea koskevien kokousten, asiakirjojen laadinnan kuin kunnan tarjoaman täydennyskoulutuksen ja muiden osaamisen kehittämisen rakenteiden vaatiman ajan vastavan heikosti niihin käytettyä aikaa.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Vaikka siis koettu lisäkoulutuksen tarve on ilmeinen, sen järjestämisen muotoihin tulisi kiinnittää erityistä huomiota.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42780" y="2356368"/>
            <a:ext cx="48125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Asiakirjoihin käytetty työmäärä hyvässä suhteessa niistä saatavaan hyötyyn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2780" y="4385558"/>
            <a:ext cx="47355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Kokouksiin käytetty työmäärä hyvässä suhteessa niistä saatavaan hyötyyn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3048" y="6516472"/>
            <a:ext cx="4547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Kunnan täydennyskoulutuksen määrä hyvässä suhteessa hyötyyn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3205966258"/>
              </p:ext>
            </p:extLst>
          </p:nvPr>
        </p:nvGraphicFramePr>
        <p:xfrm>
          <a:off x="4363048" y="505616"/>
          <a:ext cx="4572000" cy="198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2837241802"/>
              </p:ext>
            </p:extLst>
          </p:nvPr>
        </p:nvGraphicFramePr>
        <p:xfrm>
          <a:off x="4385571" y="2521266"/>
          <a:ext cx="4572000" cy="199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3196572059"/>
              </p:ext>
            </p:extLst>
          </p:nvPr>
        </p:nvGraphicFramePr>
        <p:xfrm>
          <a:off x="4363048" y="4579295"/>
          <a:ext cx="4572000" cy="207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9108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tukeen liittyvä koulutus – mitä saatu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11602" y="779318"/>
            <a:ext cx="427492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Noin puolet vastaajista oli saanut lisäkoulutusta erilaisissa tukeen liittyvissä kysymyksissä, mutta vastauksissa ilmeni huomattavaa ammattiryhmäkohtaista vaihtelua.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Eniten koulutusta oli saatu arvioinnissa ja sähköisissä oppimis-ympäristöissä</a:t>
            </a:r>
            <a:r>
              <a:rPr lang="fi-FI" dirty="0" smtClean="0">
                <a:latin typeface="+mn-lt"/>
              </a:rPr>
              <a:t>, joiden kohdalla kyse lienee kuitenkin laajemmin näiden osa-alueiden korostumisesta uudessa opetussuunnitelmassa, ei vain tuen saajista.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Esimerkiksi koulutusta yksilöllistetyn opetuksen järjestämiseen ilmoitti saaneensa vain 15 prosenttia luokanopettajista ja 22 prosenttia 		   aineenopettajista. 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413" y="2396074"/>
            <a:ext cx="22012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Saatu lisäkoulutus: Eriyttäminen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4459703"/>
            <a:ext cx="36455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Saatu lisäkoulutus: Tukeen liittyvien asiakirjojen laadinta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44829" y="6516472"/>
            <a:ext cx="48742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Saatu lisäkoulutus: </a:t>
            </a:r>
            <a:r>
              <a:rPr lang="fi-FI" sz="1000" b="1" dirty="0">
                <a:solidFill>
                  <a:prstClr val="black"/>
                </a:solidFill>
                <a:latin typeface="Gotham Narrow Book"/>
              </a:rPr>
              <a:t>Tehostettuun ja erityiseen tukeen soveltuva </a:t>
            </a: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pedagogiikka</a:t>
            </a:r>
            <a:endParaRPr lang="fi-FI" sz="10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820195043"/>
              </p:ext>
            </p:extLst>
          </p:nvPr>
        </p:nvGraphicFramePr>
        <p:xfrm>
          <a:off x="4406372" y="424345"/>
          <a:ext cx="4572000" cy="203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743068278"/>
              </p:ext>
            </p:extLst>
          </p:nvPr>
        </p:nvGraphicFramePr>
        <p:xfrm>
          <a:off x="4406372" y="2505591"/>
          <a:ext cx="4572000" cy="2030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603806664"/>
              </p:ext>
            </p:extLst>
          </p:nvPr>
        </p:nvGraphicFramePr>
        <p:xfrm>
          <a:off x="4556413" y="4582813"/>
          <a:ext cx="4572000" cy="2103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/>
          <p:cNvSpPr/>
          <p:nvPr/>
        </p:nvSpPr>
        <p:spPr>
          <a:xfrm>
            <a:off x="5183769" y="5023023"/>
            <a:ext cx="3793976" cy="335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0081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tukeen liittyvä koulutus – </a:t>
            </a:r>
            <a:r>
              <a:rPr lang="fi-FI" sz="3400" dirty="0"/>
              <a:t>l</a:t>
            </a:r>
            <a:r>
              <a:rPr lang="fi-FI" sz="3400" dirty="0" smtClean="0"/>
              <a:t>isätarve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11602" y="779318"/>
            <a:ext cx="427492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Koettu lisäkoulutuksen tarve ei useimmilla osa-alueilla poikennut radikaalisti jo saadusta.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Selvin ero ilmeni aineen-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ja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luokan-opettajien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ilmoittamassa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saadussa ja toivotussa koulutuksessa liittyen tehostettua ja erityistä tukea saavien oppilaiden ohjaamiseen soveltuvaan pedagogiikkaan, jossa lähes kaksi kolmannesta opettajista näki tarvetta lisäkoulutukselle.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Huolimatta siitä, että kolme neljästä opettajasta ilmoitti jo saaneensa lisä-koulutusta arvioinnissa ja sähköisissä oppimisympäristöissä, myös niissä noin puolet kaipasi sitä lisää.. 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413" y="2396074"/>
            <a:ext cx="21307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Lisäkoulutustarve: Eriyttäminen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4459703"/>
            <a:ext cx="36102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Lisäkoulutustarve: Tukeen liittyvien asiakirjojen laadinta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1273" y="6516472"/>
            <a:ext cx="49078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Lisäkoulutustarve: Tehostettuun ja erityiseen tukeen soveltuva pedagogiikka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080118770"/>
              </p:ext>
            </p:extLst>
          </p:nvPr>
        </p:nvGraphicFramePr>
        <p:xfrm>
          <a:off x="4386529" y="467556"/>
          <a:ext cx="4572000" cy="200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160160326"/>
              </p:ext>
            </p:extLst>
          </p:nvPr>
        </p:nvGraphicFramePr>
        <p:xfrm>
          <a:off x="4386529" y="2482722"/>
          <a:ext cx="4572000" cy="2038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94416047"/>
              </p:ext>
            </p:extLst>
          </p:nvPr>
        </p:nvGraphicFramePr>
        <p:xfrm>
          <a:off x="4386529" y="4593440"/>
          <a:ext cx="4572000" cy="1983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154" y="5653014"/>
            <a:ext cx="3913971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38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844365" y="3211877"/>
            <a:ext cx="6308607" cy="523782"/>
          </a:xfrm>
        </p:spPr>
        <p:txBody>
          <a:bodyPr/>
          <a:lstStyle/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i-FI" sz="2400" dirty="0" smtClean="0"/>
              <a:t>VARHAISKASVATUS JA ESIOPETUS</a:t>
            </a:r>
          </a:p>
          <a:p>
            <a:pPr marL="0" indent="0">
              <a:spcAft>
                <a:spcPts val="1200"/>
              </a:spcAft>
              <a:buNone/>
            </a:pPr>
            <a:endParaRPr lang="fi-FI" sz="1600" dirty="0"/>
          </a:p>
          <a:p>
            <a:pPr marL="0" indent="0">
              <a:buNone/>
            </a:pPr>
            <a:endParaRPr lang="fi-FI" sz="28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77199" y="268789"/>
            <a:ext cx="8569257" cy="448184"/>
          </a:xfrm>
        </p:spPr>
        <p:txBody>
          <a:bodyPr/>
          <a:lstStyle/>
          <a:p>
            <a:endParaRPr lang="fi-FI" sz="36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90775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563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7199" y="863664"/>
            <a:ext cx="8562000" cy="403052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1800" dirty="0" smtClean="0">
                <a:latin typeface="Gotham Narrow Bold"/>
              </a:rPr>
              <a:t>Suurimmassa osassa varhaiskasvatusryhmiä on 1-2 tehostettua tukea saavaa lasta.</a:t>
            </a:r>
          </a:p>
          <a:p>
            <a:pPr marL="0" indent="0">
              <a:buNone/>
            </a:pPr>
            <a:endParaRPr lang="fi-FI" sz="1600" dirty="0" smtClean="0"/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endParaRPr lang="fi-FI" sz="1600" dirty="0" smtClean="0"/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endParaRPr lang="fi-FI" sz="1600" dirty="0" smtClean="0"/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endParaRPr lang="fi-FI" sz="1600" dirty="0" smtClean="0"/>
          </a:p>
          <a:p>
            <a:r>
              <a:rPr lang="fi-FI" sz="1800" dirty="0" smtClean="0">
                <a:latin typeface="Gotham Narrow Bold"/>
              </a:rPr>
              <a:t>Useimmissa ryhmissä oli myös lapsia, jotka eivät ole tukitoimien piirissä, mutta joiden henkilökunta arvioisi tarvitsevan tukea.</a:t>
            </a:r>
            <a:endParaRPr lang="fi-FI" sz="1800" dirty="0">
              <a:latin typeface="Gotham Narrow Bold"/>
            </a:endParaRPr>
          </a:p>
          <a:p>
            <a:pPr marL="0" indent="0">
              <a:buNone/>
            </a:pPr>
            <a:endParaRPr lang="fi-FI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690" y="117998"/>
            <a:ext cx="8876370" cy="573223"/>
          </a:xfrm>
        </p:spPr>
        <p:txBody>
          <a:bodyPr>
            <a:noAutofit/>
          </a:bodyPr>
          <a:lstStyle/>
          <a:p>
            <a:pPr algn="l"/>
            <a:r>
              <a:rPr lang="fi-FI" sz="2800" dirty="0" smtClean="0">
                <a:latin typeface="Gotham Narrow Bold"/>
              </a:rPr>
              <a:t>TUKITOIMIEN PIIRISSÄ OLEVAT JA NIITÄ TARVITSEVAT LAPSET</a:t>
            </a:r>
            <a:endParaRPr lang="fi-FI" sz="2800" dirty="0">
              <a:latin typeface="Gotham Narrow Bold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870506"/>
              </p:ext>
            </p:extLst>
          </p:nvPr>
        </p:nvGraphicFramePr>
        <p:xfrm>
          <a:off x="975360" y="1382754"/>
          <a:ext cx="7165030" cy="1925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3371">
                  <a:extLst>
                    <a:ext uri="{9D8B030D-6E8A-4147-A177-3AD203B41FA5}">
                      <a16:colId xmlns:a16="http://schemas.microsoft.com/office/drawing/2014/main" xmlns="" val="1985791245"/>
                    </a:ext>
                  </a:extLst>
                </a:gridCol>
                <a:gridCol w="1644976">
                  <a:extLst>
                    <a:ext uri="{9D8B030D-6E8A-4147-A177-3AD203B41FA5}">
                      <a16:colId xmlns:a16="http://schemas.microsoft.com/office/drawing/2014/main" xmlns="" val="1131579752"/>
                    </a:ext>
                  </a:extLst>
                </a:gridCol>
                <a:gridCol w="1468335">
                  <a:extLst>
                    <a:ext uri="{9D8B030D-6E8A-4147-A177-3AD203B41FA5}">
                      <a16:colId xmlns:a16="http://schemas.microsoft.com/office/drawing/2014/main" xmlns="" val="150240895"/>
                    </a:ext>
                  </a:extLst>
                </a:gridCol>
                <a:gridCol w="2064501">
                  <a:extLst>
                    <a:ext uri="{9D8B030D-6E8A-4147-A177-3AD203B41FA5}">
                      <a16:colId xmlns:a16="http://schemas.microsoft.com/office/drawing/2014/main" xmlns="" val="259024002"/>
                    </a:ext>
                  </a:extLst>
                </a:gridCol>
                <a:gridCol w="783847">
                  <a:extLst>
                    <a:ext uri="{9D8B030D-6E8A-4147-A177-3AD203B41FA5}">
                      <a16:colId xmlns:a16="http://schemas.microsoft.com/office/drawing/2014/main" xmlns="" val="3476238378"/>
                    </a:ext>
                  </a:extLst>
                </a:gridCol>
              </a:tblGrid>
              <a:tr h="24237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Varhaiskasvatusryhmässäni/ryhmissäni oli lapsia, jotka saivat tehostettua/erityisestä tukea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9330538"/>
                  </a:ext>
                </a:extLst>
              </a:tr>
              <a:tr h="242375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 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u="none" strike="noStrike" dirty="0">
                          <a:effectLst/>
                        </a:rPr>
                        <a:t>Lastentarhanopettaja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u="none" strike="noStrike" dirty="0">
                          <a:effectLst/>
                        </a:rPr>
                        <a:t>Lastenhoitaja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u="none" strike="noStrike">
                          <a:effectLst/>
                        </a:rPr>
                        <a:t>Erityislastentarhanopettaja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u="none" strike="noStrike">
                          <a:effectLst/>
                        </a:rPr>
                        <a:t>Kaikki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4034105649"/>
                  </a:ext>
                </a:extLst>
              </a:tr>
              <a:tr h="242375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Ei yhtään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35%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38%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35%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238782465"/>
                  </a:ext>
                </a:extLst>
              </a:tr>
              <a:tr h="242375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1 - 2 oppilasta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40%</a:t>
                      </a:r>
                      <a:endParaRPr lang="fi-FI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39%</a:t>
                      </a:r>
                      <a:endParaRPr lang="fi-FI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12%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38%</a:t>
                      </a:r>
                      <a:endParaRPr lang="fi-FI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438377193"/>
                  </a:ext>
                </a:extLst>
              </a:tr>
              <a:tr h="242375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3 -5 oppilasta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22%</a:t>
                      </a:r>
                      <a:endParaRPr lang="fi-FI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20%</a:t>
                      </a:r>
                      <a:endParaRPr lang="fi-FI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46%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22%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629706488"/>
                  </a:ext>
                </a:extLst>
              </a:tr>
              <a:tr h="242375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6 - 8 oppilasta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3%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2%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42%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4%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667015361"/>
                  </a:ext>
                </a:extLst>
              </a:tr>
              <a:tr h="242375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9 - 12 oppilasta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1%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1%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206716401"/>
                  </a:ext>
                </a:extLst>
              </a:tr>
              <a:tr h="229003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 dirty="0">
                          <a:effectLst/>
                        </a:rPr>
                        <a:t>yli 12 oppilasta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0%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127657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09714"/>
              </p:ext>
            </p:extLst>
          </p:nvPr>
        </p:nvGraphicFramePr>
        <p:xfrm>
          <a:off x="1013459" y="4286526"/>
          <a:ext cx="7595282" cy="2239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5631">
                  <a:extLst>
                    <a:ext uri="{9D8B030D-6E8A-4147-A177-3AD203B41FA5}">
                      <a16:colId xmlns:a16="http://schemas.microsoft.com/office/drawing/2014/main" xmlns="" val="1562523920"/>
                    </a:ext>
                  </a:extLst>
                </a:gridCol>
                <a:gridCol w="1743756">
                  <a:extLst>
                    <a:ext uri="{9D8B030D-6E8A-4147-A177-3AD203B41FA5}">
                      <a16:colId xmlns:a16="http://schemas.microsoft.com/office/drawing/2014/main" xmlns="" val="1492431749"/>
                    </a:ext>
                  </a:extLst>
                </a:gridCol>
                <a:gridCol w="1556507">
                  <a:extLst>
                    <a:ext uri="{9D8B030D-6E8A-4147-A177-3AD203B41FA5}">
                      <a16:colId xmlns:a16="http://schemas.microsoft.com/office/drawing/2014/main" xmlns="" val="4227205737"/>
                    </a:ext>
                  </a:extLst>
                </a:gridCol>
                <a:gridCol w="2188472">
                  <a:extLst>
                    <a:ext uri="{9D8B030D-6E8A-4147-A177-3AD203B41FA5}">
                      <a16:colId xmlns:a16="http://schemas.microsoft.com/office/drawing/2014/main" xmlns="" val="4032230650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xmlns="" val="3771008630"/>
                    </a:ext>
                  </a:extLst>
                </a:gridCol>
              </a:tblGrid>
              <a:tr h="45607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Varhaiskasvatusryhmässäni/ryhmissäni oli lapsia, jotka eivät olleet kehityksen ja oppimisen tukitoimien piirissä, vaikka heidän olisi mielestäni pitänyt olla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8690319"/>
                  </a:ext>
                </a:extLst>
              </a:tr>
              <a:tr h="253478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 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Lastentarhanopettaja</a:t>
                      </a:r>
                      <a:endParaRPr lang="fi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Lastenhoitaja</a:t>
                      </a:r>
                      <a:endParaRPr lang="fi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Erityislastentarhanopettaja</a:t>
                      </a:r>
                      <a:endParaRPr lang="fi-FI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u="none" strike="noStrike">
                          <a:effectLst/>
                        </a:rPr>
                        <a:t>Kaikki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895513936"/>
                  </a:ext>
                </a:extLst>
              </a:tr>
              <a:tr h="253478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Ei yhtään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35%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30%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35%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32%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619767754"/>
                  </a:ext>
                </a:extLst>
              </a:tr>
              <a:tr h="253478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1 - 2 oppilasta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46%</a:t>
                      </a:r>
                      <a:endParaRPr lang="fi-FI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54%</a:t>
                      </a:r>
                      <a:endParaRPr lang="fi-FI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55%</a:t>
                      </a:r>
                      <a:endParaRPr lang="fi-FI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51%</a:t>
                      </a:r>
                      <a:endParaRPr lang="fi-FI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156411896"/>
                  </a:ext>
                </a:extLst>
              </a:tr>
              <a:tr h="253478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3 -5 oppilasta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17%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15%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10%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15%</a:t>
                      </a:r>
                      <a:endParaRPr lang="fi-FI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7792881"/>
                  </a:ext>
                </a:extLst>
              </a:tr>
              <a:tr h="253478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6 - 8 oppilasta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&lt; 1%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&lt; 1%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&lt; 1%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734285433"/>
                  </a:ext>
                </a:extLst>
              </a:tr>
              <a:tr h="253478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9 - 12 oppilasta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&lt; 1%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1%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2%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54676121"/>
                  </a:ext>
                </a:extLst>
              </a:tr>
              <a:tr h="262220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>
                          <a:effectLst/>
                        </a:rPr>
                        <a:t>yli 12 oppilasta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effectLst/>
                        </a:rPr>
                        <a:t>0%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0%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0%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031053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153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Ryhmäkoko ja tukea saavat lapset</a:t>
            </a:r>
            <a:endParaRPr lang="fi-FI" sz="12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829" y="709803"/>
            <a:ext cx="851511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prstClr val="black"/>
                </a:solidFill>
                <a:latin typeface="+mn-lt"/>
              </a:rPr>
              <a:t>Erityislastentarhanopettajia lukuun ottamatta 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selvästi yli puolet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vastaajista arvioi varhaiskasvatuksen ja esiopetuksen ryhmät tuen tarpeessa olevien oppilaiden tukemisen kannalta liian 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suuriksi.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ld"/>
                <a:ea typeface="ＭＳ Ｐゴシック" pitchFamily="34" charset="-128"/>
                <a:cs typeface="+mn-cs"/>
              </a:rPr>
              <a:t>Kaikissa vastaajaryhmissä selvästi yli puolet piti ryhmiä liian suurina myös </a:t>
            </a:r>
            <a:r>
              <a:rPr lang="fi-FI" dirty="0" smtClean="0">
                <a:solidFill>
                  <a:prstClr val="black"/>
                </a:solidFill>
                <a:latin typeface="Gotham Narrow Bold"/>
              </a:rPr>
              <a:t>kaksi- </a:t>
            </a:r>
            <a:r>
              <a:rPr lang="fi-FI" dirty="0">
                <a:solidFill>
                  <a:prstClr val="black"/>
                </a:solidFill>
                <a:latin typeface="Gotham Narrow Bold"/>
              </a:rPr>
              <a:t>ja monikielisten lasten kielen kehityksen tukemisen </a:t>
            </a:r>
            <a:r>
              <a:rPr lang="fi-FI" dirty="0" smtClean="0">
                <a:solidFill>
                  <a:prstClr val="black"/>
                </a:solidFill>
                <a:latin typeface="Gotham Narrow Bold"/>
              </a:rPr>
              <a:t>kannalta.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ld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389" y="1722022"/>
            <a:ext cx="5761219" cy="164606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888389" y="4604404"/>
            <a:ext cx="5828030" cy="17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6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495671" y="1377368"/>
            <a:ext cx="7350785" cy="444616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i-FI" dirty="0"/>
              <a:t>Selvityksen tavoitteena on kartoittaa Vantaan toimialoilla annettavan tuen toteutumista, sen tarkoituksenmukaista kohdentumista ja riittävyyttä sekä oppilaiden tuen järjestämiseen tarkoitettujen resurssien riittävyyttä ja kohdentumista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r>
              <a:rPr lang="fi-FI" sz="800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dirty="0" smtClean="0"/>
              <a:t>Lisäksi </a:t>
            </a:r>
            <a:r>
              <a:rPr lang="fi-FI" dirty="0"/>
              <a:t>kartoitetaan toimialojen henkilöstön sisäisen ja kodin kanssa tehtävän yhteistyön sekä moniammatillisen yhteistyön laatua ja riittävyyttä, tuen suunnittelua ja toteuttamista sekä henkilöstön koettua osaamista ja osaamistarpeita kolmiportaisen tukimallin mukaisen tuen toteuttamisessa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r>
              <a:rPr lang="fi-FI" sz="800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dirty="0" smtClean="0"/>
              <a:t>Selvityksen </a:t>
            </a:r>
            <a:r>
              <a:rPr lang="fi-FI" dirty="0"/>
              <a:t>kohteena ovat suomen ja ruotsinkielinen varhaiskasvatus, esiopetus ja perusopetus sekä suomenkielinen toisen asteen ammatillinen koulutus</a:t>
            </a:r>
            <a:r>
              <a:rPr lang="fi-FI" dirty="0" smtClean="0"/>
              <a:t>.</a:t>
            </a:r>
            <a:endParaRPr lang="fi-FI" sz="28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77199" y="268789"/>
            <a:ext cx="8569257" cy="448184"/>
          </a:xfrm>
        </p:spPr>
        <p:txBody>
          <a:bodyPr/>
          <a:lstStyle/>
          <a:p>
            <a:endParaRPr lang="fi-FI" sz="3600" dirty="0"/>
          </a:p>
        </p:txBody>
      </p:sp>
      <p:sp>
        <p:nvSpPr>
          <p:cNvPr id="6" name="Rectangle 5"/>
          <p:cNvSpPr/>
          <p:nvPr/>
        </p:nvSpPr>
        <p:spPr>
          <a:xfrm>
            <a:off x="3674404" y="6483928"/>
            <a:ext cx="17748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Gotham Narrow Book"/>
                <a:ea typeface="+mn-ea"/>
              </a:rPr>
              <a:t>Koulutuksen arviointikeskus / 2018</a:t>
            </a:r>
          </a:p>
        </p:txBody>
      </p:sp>
    </p:spTree>
    <p:extLst>
      <p:ext uri="{BB962C8B-B14F-4D97-AF65-F5344CB8AC3E}">
        <p14:creationId xmlns:p14="http://schemas.microsoft.com/office/powerpoint/2010/main" val="313817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Tuen kohdistuminen ja toteutuminen</a:t>
            </a:r>
            <a:endParaRPr lang="fi-FI" sz="12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554" y="846221"/>
            <a:ext cx="409769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Noin puolet lastentarhanopettajista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ja lastenhoitajista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oli sitä mieltä,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että 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kehityksen ja oppimisen tuki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oli 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heidän päiväkodissaan suhteellisen hyvin järjestetty.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latin typeface="Gotham Narrow Book"/>
              </a:rPr>
              <a:t>Erityislastentarhaopettajista ja päiväkodin johtajista näin ajatteli kuitenkin kaksi kolmasosaa.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fi-FI" sz="800" dirty="0" smtClean="0">
              <a:latin typeface="Gotham Narrow Book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Tilanne oli varsin samanlainen lasten kielellisen kehityksen tukemisen kohdalla, joskin osa vastaajista oli selvästi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epäileviä.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Useampi vastaaja koki esi-opetuksen osa-aikaisen erityis-opetuksen järjestelyjen </a:t>
            </a:r>
            <a:r>
              <a:rPr kumimoji="0" lang="fi-FI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olevan toimivaa, mutta asiassa esiintyi 				S2-opetuksen tavoin 				enemmän erimielisyyttä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D5DB00BD-5E9B-B643-A5EB-38D96DC905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3079462"/>
              </p:ext>
            </p:extLst>
          </p:nvPr>
        </p:nvGraphicFramePr>
        <p:xfrm>
          <a:off x="3920059" y="603728"/>
          <a:ext cx="5193665" cy="1794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3947455" y="2331892"/>
            <a:ext cx="47644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b="1" dirty="0">
                <a:latin typeface="Arial" panose="020B0604020202020204" pitchFamily="34" charset="0"/>
                <a:ea typeface="Calibri" panose="020F0502020204030204" pitchFamily="34" charset="0"/>
              </a:rPr>
              <a:t>Lapsen kehityksen ja oppimisen tuki oli päiväkodissamme hyvin järjestetty.</a:t>
            </a:r>
            <a:endParaRPr lang="fi-FI" sz="10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55370D40-0738-5D47-807F-752671CEFF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3292139"/>
              </p:ext>
            </p:extLst>
          </p:nvPr>
        </p:nvGraphicFramePr>
        <p:xfrm>
          <a:off x="3920058" y="4624964"/>
          <a:ext cx="5193665" cy="1750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4043678" y="6217068"/>
            <a:ext cx="4764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00" b="1" dirty="0">
                <a:latin typeface="Arial" panose="020B0604020202020204" pitchFamily="34" charset="0"/>
                <a:ea typeface="Calibri" panose="020F0502020204030204" pitchFamily="34" charset="0"/>
              </a:rPr>
              <a:t>Osa-aikaisen erityisopetuksen järjestelyt esiopetusikäisten lasten osalta olivat päiväkodissamme toimivat.</a:t>
            </a:r>
            <a:endParaRPr lang="fi-FI" sz="1000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CC919024-C981-1F46-B435-8F39591A5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3049908"/>
              </p:ext>
            </p:extLst>
          </p:nvPr>
        </p:nvGraphicFramePr>
        <p:xfrm>
          <a:off x="4110558" y="2565815"/>
          <a:ext cx="5003165" cy="1809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/>
          <p:cNvSpPr/>
          <p:nvPr/>
        </p:nvSpPr>
        <p:spPr>
          <a:xfrm>
            <a:off x="4043678" y="4291131"/>
            <a:ext cx="4764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00" b="1" dirty="0">
                <a:latin typeface="Arial" panose="020B0604020202020204" pitchFamily="34" charset="0"/>
                <a:ea typeface="Calibri" panose="020F0502020204030204" pitchFamily="34" charset="0"/>
              </a:rPr>
              <a:t>Päiväkodissamme tarjottiin riittävästi suomi toisena kielenä (S2) -opetusta ja muuta tukea kielen oppimiseen.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3709477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Tuen resursointi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51" y="524053"/>
            <a:ext cx="443281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Vain harva vastaaja oli tuen resursointiin päiväkodissaan täysin tyytyväinen.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Resurssit kokivat puutteellisimmiksi lastenhoitajat ja lastentarhanopettajat,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positiivisimmin asian näkivät erityislastentarhanopettajat ja päiväkodin johtajat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Erityisen selvästi vastaajaryhmät erosivat näkemyksissään erityislastentarhanopettajien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riittävyydestä.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baseline="0" dirty="0" smtClean="0">
                <a:solidFill>
                  <a:prstClr val="black"/>
                </a:solidFill>
                <a:latin typeface="Gotham Narrow Book"/>
              </a:rPr>
              <a:t>Tarkempi analyysi kertonee, onko</a:t>
            </a: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 eroista ammattiryhmien vai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päivä-kotien välillä.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8F75E51C-F7EE-2C47-AFD9-1018169CE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049724"/>
              </p:ext>
            </p:extLst>
          </p:nvPr>
        </p:nvGraphicFramePr>
        <p:xfrm>
          <a:off x="3936380" y="813737"/>
          <a:ext cx="5207620" cy="177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4225817" y="2624368"/>
            <a:ext cx="49151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b="1" dirty="0">
                <a:latin typeface="Arial" panose="020B0604020202020204" pitchFamily="34" charset="0"/>
                <a:ea typeface="Calibri" panose="020F0502020204030204" pitchFamily="34" charset="0"/>
              </a:rPr>
              <a:t>Lasten kehityksen ja oppimisen tuen resursointi oli päiväkodissamme riittävä.</a:t>
            </a:r>
            <a:endParaRPr lang="fi-FI" sz="1000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0D9916A7-60E5-0449-83D7-A87A27B83A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5369346"/>
              </p:ext>
            </p:extLst>
          </p:nvPr>
        </p:nvGraphicFramePr>
        <p:xfrm>
          <a:off x="3936379" y="3222702"/>
          <a:ext cx="5204565" cy="169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4225817" y="5012720"/>
            <a:ext cx="42819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b="1" dirty="0">
                <a:latin typeface="Arial" panose="020B0604020202020204" pitchFamily="34" charset="0"/>
                <a:ea typeface="Calibri" panose="020F0502020204030204" pitchFamily="34" charset="0"/>
              </a:rPr>
              <a:t>Päiväkodissamme oli riittävästi päteviä erityislastentarhanopettajia.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1270889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Käyttäytymisen haasteet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87" y="914916"/>
            <a:ext cx="39239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Useimmat vastaajat arvioivat päiväkodistaan löytyvän riittävästi osaamista ohjata lapsia käyttäytymisen liittyvissä haasteissa.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Henkilökohtaisella tasolla moni lastenhoitaja ja lastentarhan-opettaja koki kuitenkin oman ohjaamisosaamisensa hieman heikompana.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Kaikista ryhmistä yli 70 prosenttia koki tarvetta </a:t>
            </a:r>
            <a:r>
              <a:rPr lang="fi-FI" dirty="0" smtClean="0">
                <a:solidFill>
                  <a:srgbClr val="FF0000"/>
                </a:solidFill>
                <a:latin typeface="Gotham Narrow Book"/>
              </a:rPr>
              <a:t>lisäresursseihin käyttäytymishaasteiden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ohjaamisessa.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		</a:t>
            </a: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49949" y="2425880"/>
            <a:ext cx="5194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Päiväkodissamme on riittävästi osaamista ohjata lapsia käyttäytymisen haasteissa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4274" y="4321265"/>
            <a:ext cx="46410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Pystyn ohjaamaan lapsia riittävästi käyttäytymiseen liittyvissä haasteissa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20361" y="6394224"/>
            <a:ext cx="35573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Lisäresurssitarve käyttäytymishaasteiden ohjaamiseen.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6EC9396A-2FB1-A849-ABB6-0CA156FB05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5698382"/>
              </p:ext>
            </p:extLst>
          </p:nvPr>
        </p:nvGraphicFramePr>
        <p:xfrm>
          <a:off x="3947532" y="761539"/>
          <a:ext cx="5127756" cy="172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09035F83-3AE7-5C49-9CC4-9046981233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686282"/>
              </p:ext>
            </p:extLst>
          </p:nvPr>
        </p:nvGraphicFramePr>
        <p:xfrm>
          <a:off x="3947532" y="4624890"/>
          <a:ext cx="5127756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09035F83-3AE7-5C49-9CC4-9046981233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4331793"/>
              </p:ext>
            </p:extLst>
          </p:nvPr>
        </p:nvGraphicFramePr>
        <p:xfrm>
          <a:off x="3947532" y="2766239"/>
          <a:ext cx="5127756" cy="1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1827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Päiväkodin  johtajien  näkemys   henkilöstöresursseista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082" y="1757409"/>
            <a:ext cx="37872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Päiväkotien välillä oli selviä eroja eri toimijaryhmien kokemassa henkilöstöresurssien riittävyydessä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Lisätarvetta näyttää olevan ennen kaikkea </a:t>
            </a:r>
            <a:r>
              <a:rPr kumimoji="0" lang="fi-FI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Reltoille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, taidepedagogeille</a:t>
            </a:r>
            <a:r>
              <a:rPr lang="fi-FI" dirty="0">
                <a:solidFill>
                  <a:prstClr val="black"/>
                </a:solidFill>
                <a:latin typeface="Gotham Narrow Book"/>
              </a:rPr>
              <a:t> </a:t>
            </a: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j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a KOT-lastenhoitajille.</a:t>
            </a: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8538" y="3121053"/>
            <a:ext cx="3374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Henkilöstöresurssin riittävyys suhteessa tarpeeseen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8538" y="5855402"/>
            <a:ext cx="3374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Henkilöstöresurssin riittävyys suhteessa tarpeeseen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864" y="893460"/>
            <a:ext cx="4370830" cy="22181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864" y="3393473"/>
            <a:ext cx="4370830" cy="24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15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Käytännön tukitoimet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303" y="779318"/>
            <a:ext cx="42749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Käytännön tukitoimia kysyttiin monella varsin yksityiskohtaisella kysymyksellä.</a:t>
            </a:r>
            <a:r>
              <a:rPr lang="fi-FI" dirty="0" smtClean="0">
                <a:solidFill>
                  <a:prstClr val="black"/>
                </a:solidFill>
                <a:latin typeface="+mn-lt"/>
              </a:rPr>
              <a:t>  </a:t>
            </a:r>
          </a:p>
          <a:p>
            <a:pPr lvl="0">
              <a:defRPr/>
            </a:pPr>
            <a:r>
              <a:rPr lang="fi-FI" sz="1600" dirty="0" smtClean="0">
                <a:solidFill>
                  <a:prstClr val="black"/>
                </a:solidFill>
                <a:latin typeface="+mn-lt"/>
              </a:rPr>
              <a:t>  </a:t>
            </a:r>
            <a:endParaRPr lang="fi-FI" sz="1600" dirty="0">
              <a:solidFill>
                <a:prstClr val="black"/>
              </a:solidFill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solidFill>
                  <a:srgbClr val="FF0000"/>
                </a:solidFill>
                <a:latin typeface="+mn-lt"/>
              </a:rPr>
              <a:t>Esimerkiksi käyttäytymisen havainnointia lisättiin ja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päivä-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sekä viikkostruktuuria vahvistettiin suurimmassa osassa päiväkoteja usein tai hyvin usein tukimuotojen piirissä olevilla lapsilla.</a:t>
            </a:r>
          </a:p>
          <a:p>
            <a:pPr lvl="0">
              <a:defRPr/>
            </a:pPr>
            <a:endParaRPr lang="fi-FI" sz="800" dirty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solidFill>
                  <a:srgbClr val="FF0000"/>
                </a:solidFill>
                <a:latin typeface="+mn-lt"/>
              </a:rPr>
              <a:t>Opetuksen ja muun toiminnan eriyttäminen oli jonkin verran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harvinaisempaa.</a:t>
            </a:r>
          </a:p>
          <a:p>
            <a:pPr lvl="0">
              <a:defRPr/>
            </a:pPr>
            <a:r>
              <a:rPr lang="fi-FI" dirty="0" smtClean="0">
                <a:latin typeface="+mn-lt"/>
              </a:rPr>
              <a:t> 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Noin </a:t>
            </a:r>
            <a:r>
              <a:rPr lang="fi-FI" dirty="0">
                <a:latin typeface="+mn-lt"/>
              </a:rPr>
              <a:t>20 prosenttia </a:t>
            </a:r>
            <a:r>
              <a:rPr lang="fi-FI" dirty="0" smtClean="0">
                <a:latin typeface="+mn-lt"/>
              </a:rPr>
              <a:t>erityis-lastentarhanopettajista </a:t>
            </a:r>
            <a:r>
              <a:rPr lang="fi-FI" dirty="0">
                <a:latin typeface="+mn-lt"/>
              </a:rPr>
              <a:t>sanoi sitä tapahtuvan vain harvoin.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68533" y="2363247"/>
            <a:ext cx="39228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Tavanomaista enemmän lapsen käyttäytymisen havainnointia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0008" y="5786437"/>
            <a:ext cx="28135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Opetuksen ja muun toiminnan eriyttäminen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0011" y="4035479"/>
            <a:ext cx="26516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Päivä ja viikkostruktuurin vahvistaminen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157" y="4281700"/>
            <a:ext cx="4475197" cy="1446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011" y="2749027"/>
            <a:ext cx="4475197" cy="1279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008" y="791079"/>
            <a:ext cx="4475198" cy="14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96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Ajankäyttöresurssit 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438" y="964942"/>
            <a:ext cx="40397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solidFill>
                  <a:srgbClr val="FF0000"/>
                </a:solidFill>
                <a:latin typeface="+mn-lt"/>
              </a:rPr>
              <a:t>Ajan riittävyyttä tukitoimien järjestämiseen kysyttiin usealla kysymyksellä, jotka kaikki antavat vahvoja viitteitä siitä, että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suuri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osa henkilöstöstä kokee ajan riittämättömyyden selvänä haasteena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sz="800" dirty="0">
              <a:solidFill>
                <a:prstClr val="black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solidFill>
                  <a:prstClr val="black"/>
                </a:solidFill>
                <a:latin typeface="+mn-lt"/>
              </a:rPr>
              <a:t>Eniten aikaa koettiin löytyvän päiväkodin ja kodin väliseen yhteistyöhön.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Erityisesti pedagogisten suunnitelmien tekemiseen ja moniammatilliseen yhteistyöhön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varattu aika koettiin riittämättömäksi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lvl="0">
              <a:defRPr/>
            </a:pPr>
            <a:endParaRPr lang="fi-FI" sz="1600" dirty="0" smtClean="0">
              <a:latin typeface="+mn-lt"/>
            </a:endParaRPr>
          </a:p>
          <a:p>
            <a:pPr lvl="0">
              <a:defRPr/>
            </a:pPr>
            <a:endParaRPr lang="fi-FI" baseline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4818" y="1858501"/>
            <a:ext cx="31646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Riittävästi aikaa moniammatilliseen yhteistyöhön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3418" y="3446674"/>
            <a:ext cx="56044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i-FI" sz="1000" b="1" dirty="0"/>
              <a:t>R</a:t>
            </a:r>
            <a:r>
              <a:rPr lang="fi-FI" sz="1000" b="1" dirty="0" smtClean="0"/>
              <a:t>iittävästi </a:t>
            </a:r>
            <a:r>
              <a:rPr lang="fi-FI" sz="1000" b="1" dirty="0"/>
              <a:t>aikaa lasten kehityksen ja oppimisen tukitoimien suunnitteluun ja toteutukseen</a:t>
            </a:r>
            <a:endParaRPr lang="fi-FI" sz="1000" dirty="0"/>
          </a:p>
        </p:txBody>
      </p:sp>
      <p:sp>
        <p:nvSpPr>
          <p:cNvPr id="6" name="Rectangle 5"/>
          <p:cNvSpPr/>
          <p:nvPr/>
        </p:nvSpPr>
        <p:spPr>
          <a:xfrm>
            <a:off x="3899485" y="4864192"/>
            <a:ext cx="40735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i-FI" sz="1100" b="1" dirty="0" smtClean="0"/>
              <a:t>Riittävästi aikaa kodin </a:t>
            </a:r>
            <a:r>
              <a:rPr lang="fi-FI" sz="1100" b="1" dirty="0"/>
              <a:t>ja päiväkodin väliseen yhteistyöhön</a:t>
            </a:r>
            <a:endParaRPr lang="fi-FI" sz="1100" dirty="0"/>
          </a:p>
        </p:txBody>
      </p:sp>
      <p:sp>
        <p:nvSpPr>
          <p:cNvPr id="2" name="Rectangle 1"/>
          <p:cNvSpPr/>
          <p:nvPr/>
        </p:nvSpPr>
        <p:spPr>
          <a:xfrm>
            <a:off x="4264817" y="6234528"/>
            <a:ext cx="48526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100" b="1" dirty="0"/>
              <a:t>R</a:t>
            </a:r>
            <a:r>
              <a:rPr lang="fi-FI" sz="1100" b="1" dirty="0" smtClean="0"/>
              <a:t>iittävästi </a:t>
            </a:r>
            <a:r>
              <a:rPr lang="fi-FI" sz="1100" b="1" dirty="0"/>
              <a:t>aikaa pedagogisten suunnitelmien ja muiden asiakirjojen </a:t>
            </a:r>
            <a:r>
              <a:rPr lang="fi-FI" sz="1100" b="1" dirty="0" smtClean="0"/>
              <a:t>laatimiseen</a:t>
            </a:r>
            <a:endParaRPr lang="fi-FI" sz="1100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089" y="572366"/>
            <a:ext cx="4192177" cy="1274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18" y="2140544"/>
            <a:ext cx="4462642" cy="1311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797" y="3666035"/>
            <a:ext cx="4478698" cy="1181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798" y="5060047"/>
            <a:ext cx="4478698" cy="12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74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Ops – käsitteiden määrittelyn selkeys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66792" y="1143729"/>
            <a:ext cx="418495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Kolmiportaiseen </a:t>
            </a:r>
            <a:r>
              <a:rPr lang="fi-FI" dirty="0">
                <a:latin typeface="+mn-lt"/>
              </a:rPr>
              <a:t>tukeen </a:t>
            </a:r>
            <a:r>
              <a:rPr lang="fi-FI" dirty="0" smtClean="0">
                <a:latin typeface="+mn-lt"/>
              </a:rPr>
              <a:t>liittyvistä määritelmistä Vantaan varhais-kasvatuksen </a:t>
            </a:r>
            <a:r>
              <a:rPr lang="fi-FI" dirty="0">
                <a:latin typeface="+mn-lt"/>
              </a:rPr>
              <a:t>ja esiopetuksen </a:t>
            </a:r>
            <a:r>
              <a:rPr lang="fi-FI" dirty="0" smtClean="0">
                <a:latin typeface="+mn-lt"/>
              </a:rPr>
              <a:t>asiakirjoissa</a:t>
            </a:r>
            <a:r>
              <a:rPr lang="fi-FI" sz="800" dirty="0">
                <a:solidFill>
                  <a:prstClr val="black"/>
                </a:solidFill>
                <a:latin typeface="+mn-lt"/>
              </a:rPr>
              <a:t> 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epäselvintä 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erityislastentarhanopettajille kuten oli myös erityinen tuki.</a:t>
            </a:r>
          </a:p>
          <a:p>
            <a:pPr lvl="0">
              <a:defRPr/>
            </a:pPr>
            <a:r>
              <a:rPr kumimoji="0" lang="fi-FI" sz="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Yleinen tuki onkin Vantaalla hieman eri tavalla käsitetty varhais-kasvatuksessa ja perus-opetuksessa.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fi-FI" sz="800" noProof="0" dirty="0">
              <a:solidFill>
                <a:prstClr val="black"/>
              </a:solidFill>
              <a:latin typeface="Gotham Narrow Book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Lapsen tuen tarpeen tunnistaminen näytti olevan suurella osalla hyvin tai erittäin hyvin hallussa.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0010" y="2401188"/>
            <a:ext cx="21483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Määrittelyn selkeys: </a:t>
            </a: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Yleinen tuki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0010" y="4399002"/>
            <a:ext cx="22413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Määrittelyn selkeys: </a:t>
            </a: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Erityinen tuki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0009" y="6498728"/>
            <a:ext cx="4547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Määrittelyn selkeys: </a:t>
            </a: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Lapsen tuen tarpeen tunnistaminen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159" y="649595"/>
            <a:ext cx="4213328" cy="1694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159" y="2770599"/>
            <a:ext cx="4259510" cy="1566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158" y="4768413"/>
            <a:ext cx="4259511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36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Henkilöstön pystyvyyden tunne</a:t>
            </a:r>
            <a:endParaRPr lang="fi-FI" sz="3400" dirty="0"/>
          </a:p>
        </p:txBody>
      </p:sp>
      <p:sp>
        <p:nvSpPr>
          <p:cNvPr id="5" name="Rectangle 4"/>
          <p:cNvSpPr/>
          <p:nvPr/>
        </p:nvSpPr>
        <p:spPr>
          <a:xfrm>
            <a:off x="135082" y="994117"/>
            <a:ext cx="413583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Moni aineen-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ja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luokanopettaja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kokee pystyvänsä tukemaan tuen tarpeessa olevaa oppijaa vain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joskus.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Tämä herättää </a:t>
            </a:r>
            <a:r>
              <a:rPr lang="fi-FI" dirty="0">
                <a:latin typeface="+mn-lt"/>
              </a:rPr>
              <a:t>kysymyksen tuen tarpeen ja ajankäytön resursseista ja vaatisi tarkempaa </a:t>
            </a:r>
            <a:r>
              <a:rPr lang="fi-FI" dirty="0" smtClean="0">
                <a:latin typeface="+mn-lt"/>
              </a:rPr>
              <a:t>selvitystä.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Myös kiusaamisen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ennaltaehkäisy ja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siihen puuttuminen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olivat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asioita, joihin moni katsoi pystyttävän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puuttumaan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vain joskus.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Useimmat vastaajaryhmät kokivat voivansa hyödyntää </a:t>
            </a:r>
            <a:r>
              <a:rPr lang="fi-FI" dirty="0">
                <a:solidFill>
                  <a:prstClr val="black"/>
                </a:solidFill>
                <a:latin typeface="+mn-lt"/>
              </a:rPr>
              <a:t>työssään 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ammattitaitoaan usein tai hyvin usein</a:t>
            </a:r>
            <a:r>
              <a:rPr lang="fi-FI" dirty="0" smtClean="0">
                <a:solidFill>
                  <a:prstClr val="black"/>
                </a:solidFill>
                <a:latin typeface="+mn-lt"/>
              </a:rPr>
              <a:t>.</a:t>
            </a:r>
          </a:p>
          <a:p>
            <a:pPr lvl="0">
              <a:defRPr/>
            </a:pPr>
            <a:endParaRPr lang="fi-FI" sz="800" dirty="0" smtClean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0010" y="2358706"/>
            <a:ext cx="36647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Koen pystyväni</a:t>
            </a: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tarjoamaan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lapsille laadukasta kasvatusta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0010" y="4399002"/>
            <a:ext cx="46746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Koen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pystyväni puuttumaan ja ennaltaehkäisemään kiusaamista koulussa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0010" y="6498728"/>
            <a:ext cx="4547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i-FI" sz="1000" b="1" dirty="0"/>
              <a:t>T</a:t>
            </a:r>
            <a:r>
              <a:rPr lang="fi-FI" sz="1000" b="1" dirty="0" smtClean="0"/>
              <a:t>ehostettua </a:t>
            </a:r>
            <a:r>
              <a:rPr lang="fi-FI" sz="1000" b="1" dirty="0"/>
              <a:t>ja erityistä tukea tarvitsevien lasten tukeminen kuormittaa työtäni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011" y="2654547"/>
            <a:ext cx="4427662" cy="1694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11" y="787785"/>
            <a:ext cx="4437663" cy="1424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011" y="5029200"/>
            <a:ext cx="4363007" cy="140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68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844365" y="3211877"/>
            <a:ext cx="6308607" cy="3078128"/>
          </a:xfrm>
        </p:spPr>
        <p:txBody>
          <a:bodyPr/>
          <a:lstStyle/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i-FI" sz="2400" dirty="0" smtClean="0"/>
              <a:t>AMMATILLINEN KOULUTUS (VARIA)</a:t>
            </a:r>
          </a:p>
          <a:p>
            <a:pPr marL="0" indent="0">
              <a:spcAft>
                <a:spcPts val="1200"/>
              </a:spcAft>
              <a:buNone/>
            </a:pPr>
            <a:endParaRPr lang="fi-FI" sz="1600" dirty="0"/>
          </a:p>
          <a:p>
            <a:pPr marL="0" indent="0">
              <a:buNone/>
            </a:pPr>
            <a:endParaRPr lang="fi-FI" sz="28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77199" y="268789"/>
            <a:ext cx="8569257" cy="448184"/>
          </a:xfrm>
        </p:spPr>
        <p:txBody>
          <a:bodyPr/>
          <a:lstStyle/>
          <a:p>
            <a:endParaRPr lang="fi-FI" sz="36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90775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956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Opetusryhmien tukea </a:t>
            </a:r>
            <a:r>
              <a:rPr lang="fi-FI" sz="3400" dirty="0"/>
              <a:t>saavat oppilaat</a:t>
            </a:r>
            <a:endParaRPr lang="fi-FI" sz="12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6BE45AE1-276F-3B41-9D88-40C4E649B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171947"/>
              </p:ext>
            </p:extLst>
          </p:nvPr>
        </p:nvGraphicFramePr>
        <p:xfrm>
          <a:off x="2074124" y="3612996"/>
          <a:ext cx="6701886" cy="2798954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416208">
                  <a:extLst>
                    <a:ext uri="{9D8B030D-6E8A-4147-A177-3AD203B41FA5}">
                      <a16:colId xmlns:a16="http://schemas.microsoft.com/office/drawing/2014/main" xmlns="" val="2413214394"/>
                    </a:ext>
                  </a:extLst>
                </a:gridCol>
                <a:gridCol w="1359707">
                  <a:extLst>
                    <a:ext uri="{9D8B030D-6E8A-4147-A177-3AD203B41FA5}">
                      <a16:colId xmlns:a16="http://schemas.microsoft.com/office/drawing/2014/main" xmlns="" val="3779747048"/>
                    </a:ext>
                  </a:extLst>
                </a:gridCol>
                <a:gridCol w="1378265">
                  <a:extLst>
                    <a:ext uri="{9D8B030D-6E8A-4147-A177-3AD203B41FA5}">
                      <a16:colId xmlns:a16="http://schemas.microsoft.com/office/drawing/2014/main" xmlns="" val="2257296005"/>
                    </a:ext>
                  </a:extLst>
                </a:gridCol>
                <a:gridCol w="1209006">
                  <a:extLst>
                    <a:ext uri="{9D8B030D-6E8A-4147-A177-3AD203B41FA5}">
                      <a16:colId xmlns:a16="http://schemas.microsoft.com/office/drawing/2014/main" xmlns="" val="2824027747"/>
                    </a:ext>
                  </a:extLst>
                </a:gridCol>
                <a:gridCol w="1338700">
                  <a:extLst>
                    <a:ext uri="{9D8B030D-6E8A-4147-A177-3AD203B41FA5}">
                      <a16:colId xmlns:a16="http://schemas.microsoft.com/office/drawing/2014/main" xmlns="" val="3663987106"/>
                    </a:ext>
                  </a:extLst>
                </a:gridCol>
              </a:tblGrid>
              <a:tr h="1166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</a:rPr>
                        <a:t>Opiskelivat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 smtClean="0">
                          <a:effectLst/>
                        </a:rPr>
                        <a:t>mutta</a:t>
                      </a:r>
                      <a:r>
                        <a:rPr lang="en-US" sz="1200" b="1" u="none" strike="noStrike" dirty="0" smtClean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eivät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läpäisseet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kursseja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tavoiteaikataulussa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</a:rPr>
                        <a:t>Siirtyivät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endParaRPr lang="en-US" sz="12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200" b="1" u="none" strike="noStrike" dirty="0" err="1" smtClean="0">
                          <a:effectLst/>
                        </a:rPr>
                        <a:t>Valma</a:t>
                      </a:r>
                      <a:r>
                        <a:rPr lang="en-US" sz="1200" b="1" u="none" strike="noStrike" dirty="0" smtClean="0">
                          <a:effectLst/>
                        </a:rPr>
                        <a:t>-</a:t>
                      </a:r>
                    </a:p>
                    <a:p>
                      <a:pPr algn="ctr" fontAlgn="ctr"/>
                      <a:r>
                        <a:rPr lang="en-US" sz="1200" b="1" u="none" strike="noStrike" dirty="0" err="1" smtClean="0">
                          <a:effectLst/>
                        </a:rPr>
                        <a:t>koulutukseen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Siirtyivät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endParaRPr lang="en-US" sz="11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100" u="none" strike="noStrike" dirty="0" err="1" smtClean="0">
                          <a:effectLst/>
                        </a:rPr>
                        <a:t>Telma-koulutukseen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err="1">
                          <a:effectLst/>
                        </a:rPr>
                        <a:t>Aloittivat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opinnot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kesken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lukuvuoden</a:t>
                      </a:r>
                      <a:r>
                        <a:rPr lang="en-US" sz="1200" b="1" u="none" strike="noStrike" dirty="0" smtClean="0">
                          <a:effectLst/>
                        </a:rPr>
                        <a:t>/</a:t>
                      </a:r>
                    </a:p>
                    <a:p>
                      <a:pPr algn="l" fontAlgn="ctr"/>
                      <a:r>
                        <a:rPr lang="en-US" sz="1200" b="1" u="none" strike="noStrike" dirty="0" err="1" smtClean="0">
                          <a:effectLst/>
                        </a:rPr>
                        <a:t>kurssin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63542640"/>
                  </a:ext>
                </a:extLst>
              </a:tr>
              <a:tr h="2332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</a:rPr>
                        <a:t>Ei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yhtään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0995078"/>
                  </a:ext>
                </a:extLst>
              </a:tr>
              <a:tr h="2332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1 - 2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47%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223133913"/>
                  </a:ext>
                </a:extLst>
              </a:tr>
              <a:tr h="2332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3 - 4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222711"/>
                  </a:ext>
                </a:extLst>
              </a:tr>
              <a:tr h="2332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5 - 6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71380530"/>
                  </a:ext>
                </a:extLst>
              </a:tr>
              <a:tr h="2332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7 - 8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29268929"/>
                  </a:ext>
                </a:extLst>
              </a:tr>
              <a:tr h="2332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9 - 10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55253609"/>
                  </a:ext>
                </a:extLst>
              </a:tr>
              <a:tr h="2332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</a:rPr>
                        <a:t>yli</a:t>
                      </a:r>
                      <a:r>
                        <a:rPr lang="en-US" sz="1200" b="1" u="none" strike="noStrike" dirty="0">
                          <a:effectLst/>
                        </a:rPr>
                        <a:t> 10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3021125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E6C38309-7EBD-3A4C-9A15-7424B1E44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791353"/>
              </p:ext>
            </p:extLst>
          </p:nvPr>
        </p:nvGraphicFramePr>
        <p:xfrm>
          <a:off x="2074127" y="779318"/>
          <a:ext cx="6701884" cy="265591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23716">
                  <a:extLst>
                    <a:ext uri="{9D8B030D-6E8A-4147-A177-3AD203B41FA5}">
                      <a16:colId xmlns:a16="http://schemas.microsoft.com/office/drawing/2014/main" xmlns="" val="1823957550"/>
                    </a:ext>
                  </a:extLst>
                </a:gridCol>
                <a:gridCol w="1319542">
                  <a:extLst>
                    <a:ext uri="{9D8B030D-6E8A-4147-A177-3AD203B41FA5}">
                      <a16:colId xmlns:a16="http://schemas.microsoft.com/office/drawing/2014/main" xmlns="" val="3287049512"/>
                    </a:ext>
                  </a:extLst>
                </a:gridCol>
                <a:gridCol w="1319542">
                  <a:extLst>
                    <a:ext uri="{9D8B030D-6E8A-4147-A177-3AD203B41FA5}">
                      <a16:colId xmlns:a16="http://schemas.microsoft.com/office/drawing/2014/main" xmlns="" val="3990437345"/>
                    </a:ext>
                  </a:extLst>
                </a:gridCol>
                <a:gridCol w="1319542">
                  <a:extLst>
                    <a:ext uri="{9D8B030D-6E8A-4147-A177-3AD203B41FA5}">
                      <a16:colId xmlns:a16="http://schemas.microsoft.com/office/drawing/2014/main" xmlns="" val="3396166037"/>
                    </a:ext>
                  </a:extLst>
                </a:gridCol>
                <a:gridCol w="1319542">
                  <a:extLst>
                    <a:ext uri="{9D8B030D-6E8A-4147-A177-3AD203B41FA5}">
                      <a16:colId xmlns:a16="http://schemas.microsoft.com/office/drawing/2014/main" xmlns="" val="4210041302"/>
                    </a:ext>
                  </a:extLst>
                </a:gridCol>
              </a:tblGrid>
              <a:tr h="1104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Sai </a:t>
                      </a:r>
                      <a:r>
                        <a:rPr lang="en-US" sz="1200" b="1" u="none" strike="noStrike" dirty="0" err="1">
                          <a:effectLst/>
                        </a:rPr>
                        <a:t>erityistä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tukea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</a:rPr>
                        <a:t>Ei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saanut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erityistä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tukea</a:t>
                      </a:r>
                      <a:r>
                        <a:rPr lang="en-US" sz="1200" b="1" u="none" strike="noStrike" dirty="0">
                          <a:effectLst/>
                        </a:rPr>
                        <a:t>, </a:t>
                      </a:r>
                      <a:r>
                        <a:rPr lang="en-US" sz="1200" b="1" u="none" strike="noStrike" dirty="0" err="1">
                          <a:effectLst/>
                        </a:rPr>
                        <a:t>vaikka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 smtClean="0">
                          <a:effectLst/>
                        </a:rPr>
                        <a:t>olisi</a:t>
                      </a:r>
                      <a:r>
                        <a:rPr lang="en-US" sz="1200" b="1" u="none" strike="noStrike" dirty="0" smtClean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mielestäni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 smtClean="0">
                          <a:effectLst/>
                        </a:rPr>
                        <a:t>pitänyt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 smtClean="0">
                          <a:effectLst/>
                        </a:rPr>
                        <a:t>Tarjottua</a:t>
                      </a:r>
                      <a:r>
                        <a:rPr lang="en-US" sz="1200" b="1" u="none" strike="noStrike" dirty="0" smtClean="0">
                          <a:effectLst/>
                        </a:rPr>
                        <a:t> </a:t>
                      </a:r>
                      <a:r>
                        <a:rPr lang="en-US" sz="1200" b="1" u="none" strike="noStrike" dirty="0" err="1" smtClean="0">
                          <a:effectLst/>
                        </a:rPr>
                        <a:t>tukea</a:t>
                      </a:r>
                      <a:r>
                        <a:rPr lang="en-US" sz="1200" b="1" u="none" strike="noStrike" dirty="0" smtClean="0">
                          <a:effectLst/>
                        </a:rPr>
                        <a:t>, </a:t>
                      </a:r>
                      <a:r>
                        <a:rPr lang="en-US" sz="1200" b="1" u="none" strike="noStrike" dirty="0" err="1" smtClean="0">
                          <a:effectLst/>
                        </a:rPr>
                        <a:t>ei</a:t>
                      </a:r>
                      <a:endParaRPr lang="en-US" sz="1200" b="1" u="none" strike="noStrike" dirty="0" smtClean="0">
                        <a:effectLst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 smtClean="0">
                          <a:effectLst/>
                        </a:rPr>
                        <a:t>vastaanotettu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</a:rPr>
                        <a:t>Keskeyttivät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opintonsa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22680911"/>
                  </a:ext>
                </a:extLst>
              </a:tr>
              <a:tr h="220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</a:rPr>
                        <a:t>Ei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yhtään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19%</a:t>
                      </a:r>
                      <a:endParaRPr lang="en-US" sz="1400" b="1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36%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31825085"/>
                  </a:ext>
                </a:extLst>
              </a:tr>
              <a:tr h="220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1 - 2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27%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956539085"/>
                  </a:ext>
                </a:extLst>
              </a:tr>
              <a:tr h="220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3 - 4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27%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443714589"/>
                  </a:ext>
                </a:extLst>
              </a:tr>
              <a:tr h="220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5 - 6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91450041"/>
                  </a:ext>
                </a:extLst>
              </a:tr>
              <a:tr h="220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7 - 8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12056995"/>
                  </a:ext>
                </a:extLst>
              </a:tr>
              <a:tr h="220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9 - 10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28038809"/>
                  </a:ext>
                </a:extLst>
              </a:tr>
              <a:tr h="220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</a:rPr>
                        <a:t>yli</a:t>
                      </a:r>
                      <a:r>
                        <a:rPr lang="en-US" sz="1200" b="1" u="none" strike="noStrike" dirty="0">
                          <a:effectLst/>
                        </a:rPr>
                        <a:t> 10 </a:t>
                      </a:r>
                      <a:r>
                        <a:rPr lang="en-US" sz="1200" b="1" u="none" strike="noStrike" dirty="0" err="1">
                          <a:effectLst/>
                        </a:rPr>
                        <a:t>opiskelijaa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78364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66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866919" y="3476712"/>
            <a:ext cx="6979537" cy="25662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1800" dirty="0" smtClean="0"/>
              <a:t>Perusopetuksessa kyselyyn vastasi 1 251 henkilöä, joista 527 oli luokanopettajia, 4011 aineenopettajia, 240 erityisopettajia ja 23 rehtoreita.</a:t>
            </a:r>
          </a:p>
          <a:p>
            <a:pPr marL="0" indent="0">
              <a:buNone/>
            </a:pPr>
            <a:endParaRPr lang="fi-FI" sz="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sz="1800" dirty="0" smtClean="0"/>
              <a:t>Päiväkodeissa kyselyyn vastasi 1 114 henkilöä, joista 478 oli lasten-hoitajia, 458 lastentarhanopettajia, 77 päiväkodin johtajia ja 28 erityis-lastentarhanopettajia. </a:t>
            </a:r>
          </a:p>
          <a:p>
            <a:pPr marL="0" indent="0">
              <a:buNone/>
            </a:pPr>
            <a:endParaRPr lang="fi-FI" sz="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sz="1800" dirty="0" err="1" smtClean="0"/>
              <a:t>VARIA:ssa</a:t>
            </a:r>
            <a:r>
              <a:rPr lang="fi-FI" sz="1800" dirty="0" smtClean="0"/>
              <a:t> kyselyyn vastasi 127 henkilöä, joista 95 oli ammatillisten aineiden ja 9 yhteisten tutkinnon osien opettajia ja 8 erityisopetuksen vastuuopettajia.  </a:t>
            </a:r>
            <a:endParaRPr lang="fi-FI" sz="18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77199" y="268789"/>
            <a:ext cx="8569257" cy="448184"/>
          </a:xfrm>
        </p:spPr>
        <p:txBody>
          <a:bodyPr/>
          <a:lstStyle/>
          <a:p>
            <a:r>
              <a:rPr lang="fi-FI" sz="3600" dirty="0" smtClean="0"/>
              <a:t>Mitä kysyttiin</a:t>
            </a:r>
            <a:endParaRPr lang="fi-FI" sz="3600" dirty="0"/>
          </a:p>
        </p:txBody>
      </p:sp>
      <p:sp>
        <p:nvSpPr>
          <p:cNvPr id="6" name="Rectangle 5"/>
          <p:cNvSpPr/>
          <p:nvPr/>
        </p:nvSpPr>
        <p:spPr>
          <a:xfrm>
            <a:off x="3674404" y="6483928"/>
            <a:ext cx="17748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Gotham Narrow Book"/>
                <a:ea typeface="+mn-ea"/>
              </a:rPr>
              <a:t>Koulutuksen arviointikeskus / 2018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331085"/>
              </p:ext>
            </p:extLst>
          </p:nvPr>
        </p:nvGraphicFramePr>
        <p:xfrm>
          <a:off x="1376324" y="716973"/>
          <a:ext cx="7470132" cy="2755398"/>
        </p:xfrm>
        <a:graphic>
          <a:graphicData uri="http://schemas.openxmlformats.org/drawingml/2006/table">
            <a:tbl>
              <a:tblPr firstRow="1" firstCol="1" bandRow="1"/>
              <a:tblGrid>
                <a:gridCol w="7470132">
                  <a:extLst>
                    <a:ext uri="{9D8B030D-6E8A-4147-A177-3AD203B41FA5}">
                      <a16:colId xmlns:a16="http://schemas.microsoft.com/office/drawing/2014/main" xmlns="" val="18291960"/>
                    </a:ext>
                  </a:extLst>
                </a:gridCol>
              </a:tblGrid>
              <a:tr h="30728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i-FI" sz="14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Arial" panose="020B0604020202020204" pitchFamily="34" charset="0"/>
                        </a:rPr>
                        <a:t>Arvio tuen kohdistumisesta ja toteutumisesta</a:t>
                      </a:r>
                      <a:endParaRPr lang="fi-FI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019684"/>
                  </a:ext>
                </a:extLst>
              </a:tr>
              <a:tr h="30728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i-FI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Kokemus päiväkodin/koulun/oppilaitoksen resurssien riittävyydestä ja kohdentumisesta</a:t>
                      </a:r>
                      <a:endParaRPr lang="fi-FI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30850109"/>
                  </a:ext>
                </a:extLst>
              </a:tr>
              <a:tr h="30728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i-FI" sz="14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Arial" panose="020B0604020202020204" pitchFamily="34" charset="0"/>
                        </a:rPr>
                        <a:t>Käytännön tukitoimet ja tuen tarpeen tunnistaminen</a:t>
                      </a:r>
                      <a:endParaRPr lang="fi-FI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27835354"/>
                  </a:ext>
                </a:extLst>
              </a:tr>
              <a:tr h="30728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i-FI" sz="14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Ajankäyttö, yhteinen suunnittelu ja yhteistyö </a:t>
                      </a:r>
                      <a:endParaRPr lang="fi-FI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162052"/>
                  </a:ext>
                </a:extLst>
              </a:tr>
              <a:tr h="30728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i-FI" sz="14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Henkilöstön tukimuotojen tuntemus ja kokemus oman ammattitaidon hyödyntämisestä työssä</a:t>
                      </a:r>
                      <a:endParaRPr lang="fi-FI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5259610"/>
                  </a:ext>
                </a:extLst>
              </a:tr>
              <a:tr h="30728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i-FI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Kehityksen, oppimisen ja koulunkäynnin tukeen liittyvä kodin ja koulun välinen yhteistyö</a:t>
                      </a:r>
                      <a:endParaRPr lang="fi-FI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7906921"/>
                  </a:ext>
                </a:extLst>
              </a:tr>
              <a:tr h="30728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i-FI" sz="14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Arial" panose="020B0604020202020204" pitchFamily="34" charset="0"/>
                        </a:rPr>
                        <a:t>Kolmiportaisen tuen toimivuus</a:t>
                      </a:r>
                      <a:endParaRPr lang="fi-FI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5805696"/>
                  </a:ext>
                </a:extLst>
              </a:tr>
              <a:tr h="6043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i-FI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Arial" panose="020B0604020202020204" pitchFamily="34" charset="0"/>
                        </a:rPr>
                        <a:t>Koulutusten, kokousten ja asiakirjojen hyödyllisyys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Toteutunut</a:t>
                      </a:r>
                      <a:r>
                        <a:rPr lang="fi-FI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lisäkoulutus ja tarve lisäkoulutukselle</a:t>
                      </a:r>
                      <a:endParaRPr lang="fi-FI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5297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777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13524"/>
            <a:ext cx="8842663" cy="510529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i-FI" sz="2900" dirty="0">
                <a:solidFill>
                  <a:srgbClr val="000000"/>
                </a:solidFill>
                <a:ea typeface="Symbol" panose="05050102010706020507" pitchFamily="18" charset="2"/>
                <a:cs typeface="Arial" panose="020B0604020202020204" pitchFamily="34" charset="0"/>
              </a:rPr>
              <a:t>Arvio tuen kohdistumisesta ja toteutumisesta</a:t>
            </a:r>
            <a:endParaRPr lang="fi-FI" sz="29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495" y="1397674"/>
            <a:ext cx="417575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Suurin osa vastaajista arvioi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opetusryhmiensä olevan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tuen tarpeessa olevien oppilaiden tukemisen kannalta liian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suuria.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solidFill>
                  <a:srgbClr val="FF0000"/>
                </a:solidFill>
                <a:latin typeface="+mn-lt"/>
              </a:rPr>
              <a:t>Opetushenkilöstöstä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kaksi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kolmasosaa koki,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että niin opiskelijoiden yleisten pedagogisten tukitoimien kuin erityisen tuen järjestämisessä on huomattavasti toivomisen varaa</a:t>
            </a:r>
            <a:r>
              <a:rPr lang="fi-FI" dirty="0" smtClean="0">
                <a:solidFill>
                  <a:srgbClr val="FF0000"/>
                </a:solidFill>
              </a:rPr>
              <a:t>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Tilanne näyttäytyy vielä huolestuttavampana työelämässä tapahtuvassa oppimisessa.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799657005"/>
              </p:ext>
            </p:extLst>
          </p:nvPr>
        </p:nvGraphicFramePr>
        <p:xfrm>
          <a:off x="4328130" y="629440"/>
          <a:ext cx="4809490" cy="172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4304246" y="2320923"/>
            <a:ext cx="48333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b="1" dirty="0">
                <a:latin typeface="Arial" panose="020B0604020202020204" pitchFamily="34" charset="0"/>
                <a:ea typeface="Calibri" panose="020F0502020204030204" pitchFamily="34" charset="0"/>
              </a:rPr>
              <a:t>Opiskelijoiden pedagogiset tukitoimet järjestettiin toimipisteessämme hyvin.</a:t>
            </a:r>
            <a:endParaRPr lang="fi-FI" sz="1000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109168775"/>
              </p:ext>
            </p:extLst>
          </p:nvPr>
        </p:nvGraphicFramePr>
        <p:xfrm>
          <a:off x="4304246" y="2458294"/>
          <a:ext cx="4832350" cy="1800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4328130" y="417934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000" b="1" dirty="0">
                <a:latin typeface="Arial" panose="020B0604020202020204" pitchFamily="34" charset="0"/>
                <a:ea typeface="Calibri" panose="020F0502020204030204" pitchFamily="34" charset="0"/>
              </a:rPr>
              <a:t>Opiskelijoiden pedagogiset tukitoimet järjestettiin työelämässä tapahtuvassa oppimisessa hyvin.</a:t>
            </a:r>
            <a:endParaRPr lang="fi-FI" sz="1000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460268906"/>
              </p:ext>
            </p:extLst>
          </p:nvPr>
        </p:nvGraphicFramePr>
        <p:xfrm>
          <a:off x="4259766" y="4505018"/>
          <a:ext cx="4876830" cy="168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/>
          <p:cNvSpPr/>
          <p:nvPr/>
        </p:nvSpPr>
        <p:spPr>
          <a:xfrm>
            <a:off x="4393580" y="6191662"/>
            <a:ext cx="38090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b="1" dirty="0">
                <a:latin typeface="Arial" panose="020B0604020202020204" pitchFamily="34" charset="0"/>
                <a:ea typeface="Calibri" panose="020F0502020204030204" pitchFamily="34" charset="0"/>
              </a:rPr>
              <a:t>Erityisen tuen järjestelyt toimivat toimipisteessämme hyvin.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2582052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56478" y="212649"/>
            <a:ext cx="8648856" cy="406489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fi-FI" sz="3200" spc="0" dirty="0" smtClean="0">
                <a:latin typeface="Gotham Narrow Bold"/>
                <a:ea typeface="Calibri" panose="020F0502020204030204" pitchFamily="34" charset="0"/>
                <a:cs typeface="Times New Roman" panose="02020603050405020304" pitchFamily="18" charset="0"/>
              </a:rPr>
              <a:t>RESURSSIEN KOETTU RIITTÄVYYS</a:t>
            </a:r>
            <a:endParaRPr lang="fi-FI" sz="3200" spc="0" dirty="0">
              <a:latin typeface="Gotham Narrow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667" y="1353060"/>
            <a:ext cx="391378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srgbClr val="FF0000"/>
                </a:solidFill>
                <a:latin typeface="Gotham Narrow Bold"/>
              </a:rPr>
              <a:t>Kaksi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ld"/>
              </a:rPr>
              <a:t> kolmasosaa opetus-henkilöstöstä ja opiskelun tukihenkilöstöstä kokee</a:t>
            </a:r>
            <a:r>
              <a:rPr kumimoji="0" lang="fi-FI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ld"/>
              </a:rPr>
              <a:t>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ld"/>
              </a:rPr>
              <a:t>pedagogisen ja erityisen tuen resursoinnin olevan riittämätöntä.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ld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ld"/>
              </a:rPr>
              <a:t>Tilanne näyttäytyy huomattavasti huolestuttavampana työelämässä tapahtuvassa oppimisessa.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fi-FI" sz="800" dirty="0">
              <a:solidFill>
                <a:prstClr val="black"/>
              </a:solidFill>
              <a:latin typeface="Gotham Narrow Bold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3510" y="2839581"/>
            <a:ext cx="46518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050" b="1" dirty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fi-FI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edagogisen</a:t>
            </a:r>
            <a:r>
              <a:rPr kumimoji="0" lang="fi-FI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fi-FI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ja erityisen tuen resursointi oli toimipisteessämme riittävää.</a:t>
            </a:r>
            <a:endParaRPr kumimoji="0" lang="fi-FI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7157" y="5286368"/>
            <a:ext cx="50481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+mn-cs"/>
              </a:rPr>
              <a:t>Pedagogisen </a:t>
            </a:r>
            <a:r>
              <a:rPr kumimoji="0" lang="fi-FI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ja </a:t>
            </a:r>
            <a:r>
              <a:rPr kumimoji="0" lang="fi-FI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erityisen tuen resursointi oli </a:t>
            </a:r>
            <a:r>
              <a:rPr kumimoji="0" lang="fi-FI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työssä tapahtuvassa oppimisessa </a:t>
            </a:r>
            <a:r>
              <a:rPr kumimoji="0" lang="fi-FI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riittävää.</a:t>
            </a:r>
            <a:endParaRPr kumimoji="0" lang="fi-FI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34" y="1142786"/>
            <a:ext cx="4470407" cy="1668780"/>
          </a:xfrm>
          <a:prstGeom prst="rect">
            <a:avLst/>
          </a:prstGeom>
          <a:noFill/>
        </p:spPr>
      </p:pic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33" y="3371545"/>
            <a:ext cx="4470407" cy="1763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708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456" y="723137"/>
            <a:ext cx="8562000" cy="362285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1800" dirty="0">
                <a:solidFill>
                  <a:srgbClr val="FF0000"/>
                </a:solidFill>
              </a:rPr>
              <a:t>Erityisopetuksen vastuuopettaja on opettajien </a:t>
            </a:r>
            <a:r>
              <a:rPr lang="fi-FI" sz="1800" dirty="0" smtClean="0">
                <a:solidFill>
                  <a:srgbClr val="FF0000"/>
                </a:solidFill>
              </a:rPr>
              <a:t>mukaan ryhmän </a:t>
            </a:r>
            <a:r>
              <a:rPr lang="fi-FI" sz="1800" dirty="0">
                <a:solidFill>
                  <a:srgbClr val="FF0000"/>
                </a:solidFill>
              </a:rPr>
              <a:t>tukena </a:t>
            </a:r>
            <a:r>
              <a:rPr lang="fi-FI" sz="1800" dirty="0" smtClean="0">
                <a:solidFill>
                  <a:srgbClr val="FF0000"/>
                </a:solidFill>
              </a:rPr>
              <a:t>vain satunnaisesti ja </a:t>
            </a:r>
            <a:r>
              <a:rPr lang="fi-FI" sz="1800" dirty="0">
                <a:solidFill>
                  <a:srgbClr val="FF0000"/>
                </a:solidFill>
              </a:rPr>
              <a:t>selvästi suurimman osan mukaan erityisopetuksen vastuuopettaja ei ole koskaan luokassa/ryhmässä.  </a:t>
            </a:r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endParaRPr lang="fi-FI" dirty="0" smtClean="0"/>
          </a:p>
          <a:p>
            <a:pPr>
              <a:buFont typeface="Wingdings" panose="05000000000000000000" pitchFamily="2" charset="2"/>
              <a:buChar char="§"/>
            </a:pPr>
            <a:endParaRPr lang="fi-FI" dirty="0" smtClean="0"/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r>
              <a:rPr lang="fi-FI" sz="1800" dirty="0" smtClean="0"/>
              <a:t>Myös </a:t>
            </a:r>
            <a:r>
              <a:rPr lang="fi-FI" sz="1800" dirty="0"/>
              <a:t>erityisopetuksen vastuuopettajat </a:t>
            </a:r>
            <a:r>
              <a:rPr lang="fi-FI" sz="1800" dirty="0" smtClean="0"/>
              <a:t>kokevat </a:t>
            </a:r>
            <a:r>
              <a:rPr lang="fi-FI" sz="1800" dirty="0"/>
              <a:t>avustavan henkilöstön saatavuuden olevan vähäistä. </a:t>
            </a:r>
          </a:p>
          <a:p>
            <a:endParaRPr lang="fi-FI" dirty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r>
              <a:rPr lang="fi-FI" sz="1800" dirty="0"/>
              <a:t>Myös muissa tuen muotojen </a:t>
            </a:r>
            <a:r>
              <a:rPr lang="fi-FI" sz="1800" dirty="0" smtClean="0"/>
              <a:t>käytössä toistuu </a:t>
            </a:r>
            <a:r>
              <a:rPr lang="fi-FI" sz="1800" dirty="0"/>
              <a:t>sama </a:t>
            </a:r>
            <a:r>
              <a:rPr lang="fi-FI" sz="1800" dirty="0" smtClean="0"/>
              <a:t>vastauskaava: 			    			lähes </a:t>
            </a:r>
            <a:r>
              <a:rPr lang="fi-FI" sz="1800" dirty="0"/>
              <a:t>puolet opettajista arvioi käyttävänsä niitä ”ei koskaan tai </a:t>
            </a:r>
            <a:r>
              <a:rPr lang="fi-FI" sz="1800" dirty="0" smtClean="0"/>
              <a:t>			 		harvoin</a:t>
            </a:r>
            <a:r>
              <a:rPr lang="fi-FI" sz="1800" dirty="0"/>
              <a:t>”, kun taas muiden vastaajaryhmien vastaajat arvioivat </a:t>
            </a:r>
            <a:r>
              <a:rPr lang="fi-FI" sz="1800" dirty="0" smtClean="0"/>
              <a:t>					käyttävänsä </a:t>
            </a:r>
            <a:r>
              <a:rPr lang="fi-FI" sz="1800" dirty="0"/>
              <a:t>niitä enemmän ”joskus” tai ”usein”.</a:t>
            </a:r>
            <a:endParaRPr lang="en-GB" sz="18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199" y="268789"/>
            <a:ext cx="8569257" cy="454348"/>
          </a:xfrm>
        </p:spPr>
        <p:txBody>
          <a:bodyPr/>
          <a:lstStyle/>
          <a:p>
            <a:r>
              <a:rPr lang="fi-FI" sz="3600" dirty="0">
                <a:ea typeface="Calibri" panose="020F0502020204030204" pitchFamily="34" charset="0"/>
                <a:cs typeface="Times New Roman" panose="02020603050405020304" pitchFamily="18" charset="0"/>
              </a:rPr>
              <a:t>Henkilöstön osaaminen ja saatavuus</a:t>
            </a:r>
            <a:r>
              <a:rPr lang="fi-FI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7101033"/>
              </p:ext>
            </p:extLst>
          </p:nvPr>
        </p:nvGraphicFramePr>
        <p:xfrm>
          <a:off x="4302681" y="1706534"/>
          <a:ext cx="4454565" cy="1356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598565343"/>
              </p:ext>
            </p:extLst>
          </p:nvPr>
        </p:nvGraphicFramePr>
        <p:xfrm>
          <a:off x="4302681" y="3517077"/>
          <a:ext cx="4516912" cy="1545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4552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456" y="1110054"/>
            <a:ext cx="8562000" cy="362285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i-FI" dirty="0" smtClean="0">
                <a:solidFill>
                  <a:srgbClr val="FF0000"/>
                </a:solidFill>
              </a:rPr>
              <a:t>Lähes </a:t>
            </a:r>
            <a:r>
              <a:rPr lang="fi-FI" dirty="0">
                <a:solidFill>
                  <a:srgbClr val="FF0000"/>
                </a:solidFill>
              </a:rPr>
              <a:t>puolet opettajista ja myös erityisopetuksen vastuuopettajista koki, ettei aikaa </a:t>
            </a:r>
            <a:r>
              <a:rPr lang="fi-FI" dirty="0" smtClean="0">
                <a:solidFill>
                  <a:srgbClr val="FF0000"/>
                </a:solidFill>
              </a:rPr>
              <a:t>moniammatilliseen yhteistyöhön ole </a:t>
            </a:r>
            <a:r>
              <a:rPr lang="fi-FI" dirty="0">
                <a:solidFill>
                  <a:srgbClr val="FF0000"/>
                </a:solidFill>
              </a:rPr>
              <a:t>tarpeeksi.</a:t>
            </a:r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r>
              <a:rPr lang="fi-FI" dirty="0" smtClean="0"/>
              <a:t>Sama koski muun muassa samanaikaisopetuksen </a:t>
            </a:r>
            <a:r>
              <a:rPr lang="fi-FI" dirty="0"/>
              <a:t>suunnittelu ja </a:t>
            </a:r>
            <a:r>
              <a:rPr lang="fi-FI" dirty="0" smtClean="0"/>
              <a:t>toteutusta. 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729" y="0"/>
            <a:ext cx="8569257" cy="90106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i-FI" sz="3600" dirty="0">
                <a:ea typeface="Calibri" panose="020F0502020204030204" pitchFamily="34" charset="0"/>
                <a:cs typeface="Times New Roman" panose="02020603050405020304" pitchFamily="18" charset="0"/>
              </a:rPr>
              <a:t>Yhteistyö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54990318"/>
              </p:ext>
            </p:extLst>
          </p:nvPr>
        </p:nvGraphicFramePr>
        <p:xfrm>
          <a:off x="3277379" y="1994178"/>
          <a:ext cx="5374005" cy="130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10038495"/>
              </p:ext>
            </p:extLst>
          </p:nvPr>
        </p:nvGraphicFramePr>
        <p:xfrm>
          <a:off x="3277379" y="4326634"/>
          <a:ext cx="5389245" cy="138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2913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9008918" cy="510529"/>
          </a:xfrm>
        </p:spPr>
        <p:txBody>
          <a:bodyPr/>
          <a:lstStyle/>
          <a:p>
            <a:r>
              <a:rPr lang="fi-FI" sz="3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Ajankäyttö</a:t>
            </a:r>
            <a:r>
              <a:rPr lang="fi-FI" sz="3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oppimisen ja opiskelun tukemiseen</a:t>
            </a:r>
            <a:r>
              <a:rPr lang="fi-FI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17128"/>
            <a:ext cx="431063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Seuraavalla kysymyssarjalla selvitettiin, tuleeko oppimisen ja opiskelun tukemiseen liittyviin tehtäviin käytetty aika opiskelijoiden </a:t>
            </a:r>
            <a:r>
              <a:rPr lang="fi-FI" dirty="0">
                <a:solidFill>
                  <a:prstClr val="black"/>
                </a:solidFill>
                <a:latin typeface="Gotham Narrow Book"/>
              </a:rPr>
              <a:t>hyödyksi:</a:t>
            </a:r>
          </a:p>
          <a:p>
            <a:pPr lvl="1">
              <a:defRPr/>
            </a:pPr>
            <a:r>
              <a:rPr lang="fi-FI" dirty="0">
                <a:solidFill>
                  <a:prstClr val="black"/>
                </a:solidFill>
                <a:latin typeface="Gotham Narrow Book"/>
              </a:rPr>
              <a:t>1) pedagogiset asiakirjat</a:t>
            </a:r>
          </a:p>
          <a:p>
            <a:pPr lvl="1">
              <a:defRPr/>
            </a:pPr>
            <a:r>
              <a:rPr lang="fi-FI" dirty="0">
                <a:solidFill>
                  <a:prstClr val="black"/>
                </a:solidFill>
                <a:latin typeface="Gotham Narrow Book"/>
              </a:rPr>
              <a:t>2) kokousten hyöty</a:t>
            </a:r>
          </a:p>
          <a:p>
            <a:pPr lvl="1">
              <a:defRPr/>
            </a:pPr>
            <a:r>
              <a:rPr lang="fi-FI" dirty="0">
                <a:solidFill>
                  <a:prstClr val="black"/>
                </a:solidFill>
                <a:latin typeface="Gotham Narrow Book"/>
              </a:rPr>
              <a:t>3) Täydennyskoulutus</a:t>
            </a:r>
          </a:p>
          <a:p>
            <a:pPr lvl="1">
              <a:defRPr/>
            </a:pPr>
            <a:endParaRPr lang="fi-FI" sz="800" dirty="0" smtClean="0">
              <a:solidFill>
                <a:prstClr val="black"/>
              </a:solidFill>
              <a:latin typeface="Gotham Narrow Book"/>
            </a:endParaRPr>
          </a:p>
          <a:p>
            <a:pPr lvl="1">
              <a:defRPr/>
            </a:pP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Kuviot </a:t>
            </a:r>
            <a:r>
              <a:rPr lang="fi-FI" dirty="0">
                <a:solidFill>
                  <a:prstClr val="black"/>
                </a:solidFill>
                <a:latin typeface="Gotham Narrow Book"/>
              </a:rPr>
              <a:t>1 ja 2 osoittavat, että pedagogisten asiakirjojen ja kokousten hyödyllisyyttä olisi mahdollista kehittää. </a:t>
            </a:r>
          </a:p>
          <a:p>
            <a:pPr lvl="1">
              <a:defRPr/>
            </a:pPr>
            <a:endParaRPr lang="fi-FI" sz="800" dirty="0" smtClean="0">
              <a:solidFill>
                <a:prstClr val="black"/>
              </a:solidFill>
              <a:latin typeface="Gotham Narrow Book"/>
            </a:endParaRPr>
          </a:p>
          <a:p>
            <a:pPr lvl="1">
              <a:defRPr/>
            </a:pPr>
            <a:r>
              <a:rPr lang="fi-FI" dirty="0" smtClean="0">
                <a:solidFill>
                  <a:srgbClr val="FF0000"/>
                </a:solidFill>
                <a:latin typeface="Gotham Narrow Book"/>
              </a:rPr>
              <a:t>Lisäkoulutuksen </a:t>
            </a:r>
            <a:r>
              <a:rPr lang="fi-FI" dirty="0">
                <a:solidFill>
                  <a:srgbClr val="FF0000"/>
                </a:solidFill>
                <a:latin typeface="Gotham Narrow Book"/>
              </a:rPr>
              <a:t>tuottamaan hyötyyn suhtauduttiin erityis-opetuksesta vastaavia lukuun ottamatta melko epäilevästi</a:t>
            </a:r>
            <a:r>
              <a:rPr lang="fi-FI" dirty="0" smtClean="0">
                <a:solidFill>
                  <a:srgbClr val="FF0000"/>
                </a:solidFill>
                <a:latin typeface="Gotham Narrow Book"/>
              </a:rPr>
              <a:t>.</a:t>
            </a: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tham Narrow Book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981265240"/>
              </p:ext>
            </p:extLst>
          </p:nvPr>
        </p:nvGraphicFramePr>
        <p:xfrm>
          <a:off x="4162541" y="947650"/>
          <a:ext cx="4753610" cy="145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482398492"/>
              </p:ext>
            </p:extLst>
          </p:nvPr>
        </p:nvGraphicFramePr>
        <p:xfrm>
          <a:off x="4162541" y="2580097"/>
          <a:ext cx="4815204" cy="144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326477138"/>
              </p:ext>
            </p:extLst>
          </p:nvPr>
        </p:nvGraphicFramePr>
        <p:xfrm>
          <a:off x="4162541" y="4455309"/>
          <a:ext cx="4768850" cy="1500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/>
          <p:cNvSpPr/>
          <p:nvPr/>
        </p:nvSpPr>
        <p:spPr>
          <a:xfrm>
            <a:off x="3793582" y="2355369"/>
            <a:ext cx="21339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i-FI" sz="1100" b="1" dirty="0" smtClean="0">
                <a:solidFill>
                  <a:prstClr val="black"/>
                </a:solidFill>
                <a:latin typeface="Gotham Narrow Book"/>
              </a:rPr>
              <a:t>Pedagogiset asiakirjat</a:t>
            </a:r>
            <a:endParaRPr lang="fi-FI" sz="1100" b="1" dirty="0">
              <a:solidFill>
                <a:prstClr val="black"/>
              </a:solidFill>
              <a:latin typeface="Gotham Narrow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9324" y="4031591"/>
            <a:ext cx="17924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i-FI" sz="1100" b="1" dirty="0" smtClean="0">
                <a:solidFill>
                  <a:prstClr val="black"/>
                </a:solidFill>
                <a:latin typeface="Gotham Narrow Book"/>
              </a:rPr>
              <a:t>Kokousten hyöty</a:t>
            </a:r>
            <a:endParaRPr lang="fi-FI" sz="1100" b="1" dirty="0">
              <a:solidFill>
                <a:prstClr val="black"/>
              </a:solidFill>
              <a:latin typeface="Gotham Narrow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99324" y="6021938"/>
            <a:ext cx="19736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i-FI" sz="1100" b="1" dirty="0" smtClean="0">
                <a:solidFill>
                  <a:prstClr val="black"/>
                </a:solidFill>
                <a:latin typeface="Gotham Narrow Book"/>
              </a:rPr>
              <a:t>Täydennyskoulutus</a:t>
            </a:r>
            <a:endParaRPr lang="fi-FI" sz="1100" b="1" dirty="0">
              <a:solidFill>
                <a:prstClr val="black"/>
              </a:solidFill>
              <a:latin typeface="Gotham Narrow Book"/>
            </a:endParaRPr>
          </a:p>
        </p:txBody>
      </p:sp>
    </p:spTree>
    <p:extLst>
      <p:ext uri="{BB962C8B-B14F-4D97-AF65-F5344CB8AC3E}">
        <p14:creationId xmlns:p14="http://schemas.microsoft.com/office/powerpoint/2010/main" val="3729338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/>
              <a:t>Toteutunut lisäkoulutus ja tarve lisäkoulutukselle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817" y="1382732"/>
            <a:ext cx="394592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Opetushenkilöstä noin kolmannes ja opiskelun tukihenkilöstä puolet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oli</a:t>
            </a:r>
            <a:r>
              <a:rPr kumimoji="0" lang="fi-FI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saanut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lisäkoulutusta erityisen tuen järjestämiseen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</a:t>
            </a: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Lisäkoulutuksen tarve vastasi koulutuksen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puutetta.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solidFill>
                  <a:prstClr val="black"/>
                </a:solidFill>
                <a:latin typeface="+mn-lt"/>
              </a:rPr>
              <a:t>Vaikka huomattava osa henkilöstä oli saanut lisäkoulutusta sähköisten oppimisympäristöjen käyttöön, oli </a:t>
            </a:r>
            <a:r>
              <a:rPr lang="fi-FI" dirty="0" smtClean="0">
                <a:solidFill>
                  <a:prstClr val="black"/>
                </a:solidFill>
                <a:latin typeface="+mn-lt"/>
              </a:rPr>
              <a:t>lisätarve </a:t>
            </a:r>
            <a:r>
              <a:rPr lang="fi-FI" dirty="0">
                <a:solidFill>
                  <a:prstClr val="black"/>
                </a:solidFill>
                <a:latin typeface="+mn-lt"/>
              </a:rPr>
              <a:t>huomattavaa opiskelun  </a:t>
            </a:r>
          </a:p>
          <a:p>
            <a:pPr lvl="0">
              <a:defRPr/>
            </a:pPr>
            <a:r>
              <a:rPr lang="fi-FI" dirty="0">
                <a:solidFill>
                  <a:prstClr val="black"/>
                </a:solidFill>
                <a:latin typeface="+mn-lt"/>
              </a:rPr>
              <a:t>     </a:t>
            </a:r>
            <a:r>
              <a:rPr lang="fi-FI" dirty="0" smtClean="0">
                <a:solidFill>
                  <a:prstClr val="black"/>
                </a:solidFill>
                <a:latin typeface="+mn-lt"/>
              </a:rPr>
              <a:t>tukihenkilöstöä </a:t>
            </a:r>
            <a:r>
              <a:rPr lang="fi-FI" dirty="0">
                <a:solidFill>
                  <a:prstClr val="black"/>
                </a:solidFill>
                <a:latin typeface="+mn-lt"/>
              </a:rPr>
              <a:t>lukuun ottamatta.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8921" y="2097177"/>
            <a:ext cx="3094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Saatu lisäkoulutus: Erityisen tuen järjestäminen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4023898540"/>
              </p:ext>
            </p:extLst>
          </p:nvPr>
        </p:nvGraphicFramePr>
        <p:xfrm>
          <a:off x="4258921" y="835203"/>
          <a:ext cx="4753610" cy="1424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101009816"/>
              </p:ext>
            </p:extLst>
          </p:nvPr>
        </p:nvGraphicFramePr>
        <p:xfrm>
          <a:off x="4258921" y="2251412"/>
          <a:ext cx="4707890" cy="131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4258921" y="3472299"/>
            <a:ext cx="3368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Tarve lisäkoulutukselle: Erityisen tuen järjestäminen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7" name="Chart 16"/>
          <p:cNvGraphicFramePr/>
          <p:nvPr>
            <p:extLst/>
          </p:nvPr>
        </p:nvGraphicFramePr>
        <p:xfrm>
          <a:off x="4357878" y="3636841"/>
          <a:ext cx="4745990" cy="1329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17"/>
          <p:cNvSpPr/>
          <p:nvPr/>
        </p:nvSpPr>
        <p:spPr>
          <a:xfrm>
            <a:off x="4182324" y="4871581"/>
            <a:ext cx="49135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Saatu lisäkoulutus: sähköisten oppimisympäristöjen käyttö oppimisen tukena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9" name="Chart 18"/>
          <p:cNvGraphicFramePr/>
          <p:nvPr>
            <p:extLst/>
          </p:nvPr>
        </p:nvGraphicFramePr>
        <p:xfrm>
          <a:off x="4473742" y="5133109"/>
          <a:ext cx="4630125" cy="139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4182323" y="6352542"/>
            <a:ext cx="47954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i-FI" sz="1000" b="1" dirty="0">
                <a:solidFill>
                  <a:prstClr val="black"/>
                </a:solidFill>
                <a:latin typeface="Gotham Narrow Book"/>
              </a:rPr>
              <a:t>Tarve lisäkoulutukselle: sähköisten oppimisympäristöjen käyttö oppimisen tukena</a:t>
            </a:r>
            <a:endParaRPr lang="fi-FI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072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/>
              <a:t>Toteutunut lisäkoulutus ja tarve lisäkoulutukselle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817" y="1382732"/>
            <a:ext cx="395395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Reilu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kolmannes oli saanut lisäkoulutusta eriyttämiseen ja erityisopetuksen vastaavista yli puolet.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Lisäkoulutuksen tarvetta eriyttämisen osalta oli noin puolella opetushenkilöstöstä ja erityisopetuksen vastaavista, ja noin kolmanneksella opetuksen tukihenkilöstöstä.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Vaikka huomattava osa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oli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saanut lisäkoulutusta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arviointiin,</a:t>
            </a:r>
            <a:r>
              <a:rPr kumimoji="0" lang="fi-FI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noin 40 koki tarvetta lisäkoulutukseen asiassa.</a:t>
            </a:r>
            <a:endParaRPr kumimoji="0" lang="fi-FI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48082" y="2160417"/>
            <a:ext cx="22012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Saatu lisäkoulutus: Eriyttäminen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52774" y="3705217"/>
            <a:ext cx="24833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Tarve lisäkoulutukselle: Eriyttäminen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40831" y="5179841"/>
            <a:ext cx="19111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Saatu lisäkoulutus: Arviointi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5267" y="6565062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Tarve lisäkoulutukselle: Arviointi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095" y="36005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4" name="Chart 13"/>
          <p:cNvGraphicFramePr/>
          <p:nvPr>
            <p:extLst/>
          </p:nvPr>
        </p:nvGraphicFramePr>
        <p:xfrm>
          <a:off x="4357877" y="936029"/>
          <a:ext cx="4737972" cy="1310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/>
          <p:cNvGraphicFramePr/>
          <p:nvPr>
            <p:extLst/>
          </p:nvPr>
        </p:nvGraphicFramePr>
        <p:xfrm>
          <a:off x="4380737" y="2355086"/>
          <a:ext cx="4723130" cy="143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/>
          <p:nvPr>
            <p:extLst/>
          </p:nvPr>
        </p:nvGraphicFramePr>
        <p:xfrm>
          <a:off x="4148082" y="3899886"/>
          <a:ext cx="4995917" cy="1367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/>
          <p:cNvGraphicFramePr/>
          <p:nvPr>
            <p:extLst/>
          </p:nvPr>
        </p:nvGraphicFramePr>
        <p:xfrm>
          <a:off x="4152774" y="5288401"/>
          <a:ext cx="4943075" cy="1451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91197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34860" y="3366655"/>
            <a:ext cx="7514185" cy="1288822"/>
          </a:xfrm>
        </p:spPr>
        <p:txBody>
          <a:bodyPr/>
          <a:lstStyle/>
          <a:p>
            <a:pPr marL="536575" lvl="3" indent="0" algn="ctr">
              <a:buNone/>
            </a:pPr>
            <a:endParaRPr lang="en-GB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34860" y="3282152"/>
            <a:ext cx="8569257" cy="1249544"/>
          </a:xfrm>
        </p:spPr>
        <p:txBody>
          <a:bodyPr/>
          <a:lstStyle/>
          <a:p>
            <a:pPr algn="ctr"/>
            <a:r>
              <a:rPr lang="en-GB" sz="3600" dirty="0" err="1"/>
              <a:t>kiitos</a:t>
            </a:r>
            <a:r>
              <a:rPr lang="en-GB" sz="3600" dirty="0"/>
              <a:t>!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95537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dirty="0" smtClean="0"/>
              <a:t>Koulutuksen arviointikeskus /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18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468073" y="1027885"/>
            <a:ext cx="7197944" cy="4969400"/>
          </a:xfrm>
        </p:spPr>
        <p:txBody>
          <a:bodyPr/>
          <a:lstStyle/>
          <a:p>
            <a:pPr marL="0" indent="0">
              <a:buNone/>
            </a:pPr>
            <a:r>
              <a:rPr lang="fi-FI" sz="2400" dirty="0" smtClean="0"/>
              <a:t>VARHAISKASVATUS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dirty="0" smtClean="0"/>
              <a:t>Päiväkotien </a:t>
            </a:r>
            <a:r>
              <a:rPr lang="fi-FI" dirty="0"/>
              <a:t>johtajat ja varhaiskasvatuksen erityisopettajat arvioivat lapsen kehityksen ja oppimisen tuen toteutuvan varhaiskasvatuksessa pääosin </a:t>
            </a:r>
            <a:r>
              <a:rPr lang="fi-FI" dirty="0" smtClean="0"/>
              <a:t>hyvin.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dirty="0" smtClean="0"/>
              <a:t>Lapsen </a:t>
            </a:r>
            <a:r>
              <a:rPr lang="fi-FI" dirty="0"/>
              <a:t>kehityksen ja oppimisen tuen järjestämistä ohjataan lainsäädännössä esiopetusta ja perusopetusta väljemmin, eivätkä eri tahojen vastuut ja velvollisuudet tuen järjestämisen kysymyksissä ole selvät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endParaRPr lang="fi-FI" sz="800" dirty="0" smtClean="0"/>
          </a:p>
          <a:p>
            <a:pPr marL="0" indent="0">
              <a:buNone/>
            </a:pPr>
            <a:r>
              <a:rPr lang="fi-FI" sz="2400" dirty="0" smtClean="0"/>
              <a:t>PERUSOPETUS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dirty="0"/>
              <a:t>Perusopetuksen rehtorit kokevat oppimisen ja koulunkäynnin tukimallin pääsääntöisesti toimivaksi, mutta resursseja ja asiantuntevaa henkilöstöä toivotaan etenkin osa-aikaiseen erityisopetukseen. </a:t>
            </a:r>
            <a:endParaRPr lang="fi-FI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dirty="0" smtClean="0"/>
              <a:t>Samaan </a:t>
            </a:r>
            <a:r>
              <a:rPr lang="fi-FI" dirty="0"/>
              <a:t>aikaan tukiopetusresursseja jää osassa kouluja käyttämättä.</a:t>
            </a:r>
            <a:endParaRPr lang="fi-FI" dirty="0" smtClean="0"/>
          </a:p>
          <a:p>
            <a:pPr>
              <a:buFont typeface="Wingdings" panose="05000000000000000000" pitchFamily="2" charset="2"/>
              <a:buChar char="§"/>
            </a:pPr>
            <a:endParaRPr lang="fi-FI" sz="28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77199" y="268789"/>
            <a:ext cx="8569257" cy="905670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fi-FI" sz="2800" dirty="0" smtClean="0">
                <a:solidFill>
                  <a:srgbClr val="C00000"/>
                </a:solidFill>
                <a:latin typeface="Gotham Narrow Book"/>
              </a:rPr>
              <a:t>VN</a:t>
            </a:r>
            <a:r>
              <a:rPr lang="fi-FI" sz="2800" dirty="0" smtClean="0">
                <a:solidFill>
                  <a:prstClr val="black"/>
                </a:solidFill>
                <a:latin typeface="Gotham Narrow Book"/>
              </a:rPr>
              <a:t> Selvitys </a:t>
            </a:r>
            <a:r>
              <a:rPr lang="fi-FI" sz="2800" dirty="0">
                <a:solidFill>
                  <a:prstClr val="black"/>
                </a:solidFill>
                <a:latin typeface="Gotham Narrow Book"/>
              </a:rPr>
              <a:t>erityisopetuksen kehittämistarpeista varhaiskasvatuksessa, </a:t>
            </a:r>
            <a:r>
              <a:rPr lang="fi-FI" sz="2800" dirty="0" err="1">
                <a:solidFill>
                  <a:prstClr val="black"/>
                </a:solidFill>
                <a:latin typeface="Gotham Narrow Book"/>
              </a:rPr>
              <a:t>esi</a:t>
            </a:r>
            <a:r>
              <a:rPr lang="fi-FI" sz="2800" dirty="0">
                <a:solidFill>
                  <a:prstClr val="black"/>
                </a:solidFill>
                <a:latin typeface="Gotham Narrow Book"/>
              </a:rPr>
              <a:t>- ja perusopetuksessa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74404" y="6483928"/>
            <a:ext cx="17748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Gotham Narrow Book"/>
                <a:ea typeface="+mn-ea"/>
              </a:rPr>
              <a:t>Koulutuksen arviointikeskus / 2018</a:t>
            </a:r>
          </a:p>
        </p:txBody>
      </p:sp>
    </p:spTree>
    <p:extLst>
      <p:ext uri="{BB962C8B-B14F-4D97-AF65-F5344CB8AC3E}">
        <p14:creationId xmlns:p14="http://schemas.microsoft.com/office/powerpoint/2010/main" val="98552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Perusopetus: tukea saavat oppilaat</a:t>
            </a:r>
            <a:endParaRPr lang="fi-FI" sz="12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2160" y="3427998"/>
            <a:ext cx="7297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Tyypillisimmässä luokassa oli 21–25 oppilasta</a:t>
            </a: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fi-FI" sz="800" dirty="0">
              <a:solidFill>
                <a:prstClr val="black"/>
              </a:solidFill>
              <a:latin typeface="Gotham Narrow Book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Luokissa oli tyypillisimmin 1–4 tehostettua tukea ja 1–2 erityistä tukea saavaa oppilasta.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solidFill>
                  <a:prstClr val="black"/>
                </a:solidFill>
                <a:latin typeface="Gotham Narrow Book"/>
              </a:rPr>
              <a:t>J</a:t>
            </a: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oka seitsemännessä luokassa oli yksi tai useampi oppilas, jolle tarjotusta tuesta vanhemmat olivat kieltäytyneet</a:t>
            </a:r>
            <a:r>
              <a:rPr lang="fi-FI" dirty="0">
                <a:solidFill>
                  <a:prstClr val="black"/>
                </a:solidFill>
                <a:latin typeface="Gotham Narrow Book"/>
              </a:rPr>
              <a:t>, mutta </a:t>
            </a: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lähes </a:t>
            </a:r>
            <a:r>
              <a:rPr lang="fi-FI" dirty="0">
                <a:solidFill>
                  <a:prstClr val="black"/>
                </a:solidFill>
                <a:latin typeface="Gotham Narrow Book"/>
              </a:rPr>
              <a:t>joka kolmannessa </a:t>
            </a: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oppilas </a:t>
            </a:r>
            <a:r>
              <a:rPr lang="fi-FI" dirty="0">
                <a:solidFill>
                  <a:prstClr val="black"/>
                </a:solidFill>
                <a:latin typeface="Gotham Narrow Book"/>
              </a:rPr>
              <a:t>tai oppilaita, jotka opettajan mielestä olisivat tarvinneet vähintään tehostettua tukea, mutta eivät saaneet sitä. </a:t>
            </a:r>
            <a:endParaRPr lang="en-US" dirty="0">
              <a:solidFill>
                <a:prstClr val="black"/>
              </a:solidFill>
              <a:latin typeface="Gotham Narrow Book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.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229975"/>
              </p:ext>
            </p:extLst>
          </p:nvPr>
        </p:nvGraphicFramePr>
        <p:xfrm>
          <a:off x="3468029" y="869794"/>
          <a:ext cx="4995085" cy="2134584"/>
        </p:xfrm>
        <a:graphic>
          <a:graphicData uri="http://schemas.openxmlformats.org/drawingml/2006/table">
            <a:tbl>
              <a:tblPr firstRow="1" firstCol="1" bandRow="1"/>
              <a:tblGrid>
                <a:gridCol w="963801">
                  <a:extLst>
                    <a:ext uri="{9D8B030D-6E8A-4147-A177-3AD203B41FA5}">
                      <a16:colId xmlns:a16="http://schemas.microsoft.com/office/drawing/2014/main" xmlns="" val="2820928691"/>
                    </a:ext>
                  </a:extLst>
                </a:gridCol>
                <a:gridCol w="1007821">
                  <a:extLst>
                    <a:ext uri="{9D8B030D-6E8A-4147-A177-3AD203B41FA5}">
                      <a16:colId xmlns:a16="http://schemas.microsoft.com/office/drawing/2014/main" xmlns="" val="4177343922"/>
                    </a:ext>
                  </a:extLst>
                </a:gridCol>
                <a:gridCol w="1007821">
                  <a:extLst>
                    <a:ext uri="{9D8B030D-6E8A-4147-A177-3AD203B41FA5}">
                      <a16:colId xmlns:a16="http://schemas.microsoft.com/office/drawing/2014/main" xmlns="" val="3109291787"/>
                    </a:ext>
                  </a:extLst>
                </a:gridCol>
                <a:gridCol w="1007821">
                  <a:extLst>
                    <a:ext uri="{9D8B030D-6E8A-4147-A177-3AD203B41FA5}">
                      <a16:colId xmlns:a16="http://schemas.microsoft.com/office/drawing/2014/main" xmlns="" val="4276486782"/>
                    </a:ext>
                  </a:extLst>
                </a:gridCol>
                <a:gridCol w="1007821">
                  <a:extLst>
                    <a:ext uri="{9D8B030D-6E8A-4147-A177-3AD203B41FA5}">
                      <a16:colId xmlns:a16="http://schemas.microsoft.com/office/drawing/2014/main" xmlns="" val="1443451415"/>
                    </a:ext>
                  </a:extLst>
                </a:gridCol>
              </a:tblGrid>
              <a:tr h="2668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i-FI" sz="1400" b="1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Tehostettu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Erityinen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Tarjottu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Tarvitsisi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3181270"/>
                  </a:ext>
                </a:extLst>
              </a:tr>
              <a:tr h="266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ei yhtään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26, %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86 %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69 %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5055623"/>
                  </a:ext>
                </a:extLst>
              </a:tr>
              <a:tr h="266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1–2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25 %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306307"/>
                  </a:ext>
                </a:extLst>
              </a:tr>
              <a:tr h="266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3–4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3 %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1397394"/>
                  </a:ext>
                </a:extLst>
              </a:tr>
              <a:tr h="266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5–6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2 %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6451889"/>
                  </a:ext>
                </a:extLst>
              </a:tr>
              <a:tr h="266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7–8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1 %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7712822"/>
                  </a:ext>
                </a:extLst>
              </a:tr>
              <a:tr h="266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9–10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1 %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220379"/>
                  </a:ext>
                </a:extLst>
              </a:tr>
              <a:tr h="266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yli 10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1 %</a:t>
                      </a:r>
                      <a:endParaRPr lang="fi-FI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fi-FI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57432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628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Tuen kohdistuminen ja toteutuminen</a:t>
            </a:r>
            <a:endParaRPr lang="fi-FI" sz="12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829" y="835804"/>
            <a:ext cx="851511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Harva vastaaja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oli täysin eri mieltä siitä, että oppimisen ja koulunkäynnin tuki oli hänen koulussaan hyvin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järjestetty.</a:t>
            </a:r>
            <a:r>
              <a:rPr lang="fi-FI" dirty="0" smtClean="0">
                <a:latin typeface="+mn-lt"/>
              </a:rPr>
              <a:t> </a:t>
            </a:r>
          </a:p>
          <a:p>
            <a:pPr lvl="0">
              <a:defRPr/>
            </a:pPr>
            <a:r>
              <a:rPr lang="fi-FI" sz="800" dirty="0" smtClean="0">
                <a:latin typeface="+mn-lt"/>
              </a:rPr>
              <a:t>  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Kriittisimpiä olivat aineenopettajat, </a:t>
            </a:r>
            <a:r>
              <a:rPr lang="fi-FI" dirty="0">
                <a:latin typeface="+mn-lt"/>
              </a:rPr>
              <a:t>joista alle kymmenen prosenttia oli tilanteeseen </a:t>
            </a:r>
            <a:r>
              <a:rPr lang="fi-FI" dirty="0" smtClean="0">
                <a:latin typeface="+mn-lt"/>
              </a:rPr>
              <a:t>täysin tyytyväinen ja useampi tyytymätön, </a:t>
            </a:r>
            <a:r>
              <a:rPr lang="fi-FI" dirty="0">
                <a:latin typeface="+mn-lt"/>
              </a:rPr>
              <a:t>mutta myös heistä </a:t>
            </a:r>
            <a:r>
              <a:rPr lang="fi-FI" dirty="0" smtClean="0">
                <a:latin typeface="+mn-lt"/>
              </a:rPr>
              <a:t>valtaosa arvioi </a:t>
            </a:r>
            <a:r>
              <a:rPr lang="fi-FI" dirty="0">
                <a:latin typeface="+mn-lt"/>
              </a:rPr>
              <a:t>väitteen pitävän ainakin osin </a:t>
            </a:r>
            <a:r>
              <a:rPr lang="fi-FI" dirty="0" smtClean="0">
                <a:latin typeface="+mn-lt"/>
              </a:rPr>
              <a:t>paikkansa.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prstClr val="black"/>
                </a:solidFill>
                <a:latin typeface="+mn-lt"/>
              </a:rPr>
              <a:t>Erityisen tuen koettiin toimivan hieman tehostettua tukea paremmin.</a:t>
            </a:r>
          </a:p>
          <a:p>
            <a:pPr lvl="0">
              <a:defRPr/>
            </a:pPr>
            <a:endParaRPr lang="fi-FI" sz="800" dirty="0">
              <a:solidFill>
                <a:prstClr val="black"/>
              </a:solidFill>
              <a:latin typeface="+mn-lt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Molempiin ääripäihin löytyi enemmän vastaajia silloin, kun kysymys kohdistui koulun valmiuteen puuttua tilanteeseen tuen tarpeen tullessa havaituksi, ja yli 20 prosenttia aineenopettajista näki koulun toimintavalmiuden asiassa heikkona.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i-FI" sz="800" dirty="0" smtClean="0">
              <a:solidFill>
                <a:prstClr val="black"/>
              </a:solidFill>
              <a:latin typeface="Gotham Narrow Book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8058965"/>
              </p:ext>
            </p:extLst>
          </p:nvPr>
        </p:nvGraphicFramePr>
        <p:xfrm>
          <a:off x="3334215" y="3925230"/>
          <a:ext cx="4791196" cy="227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3703250" y="6256694"/>
            <a:ext cx="42723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Oppimisen ja koulunkäynnin tuki on koulussamme hyvin järjestetty</a:t>
            </a:r>
            <a:endParaRPr lang="fi-FI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74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Tuen jatkumo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242" y="802242"/>
            <a:ext cx="419501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Päiväkodeissa arvioitiin tukea koskevan tiedonsiirron esi- ja perusopetuksen välillä toimivan paremmin kuin miten asia nähtiin perusopetuksen puolella.</a:t>
            </a:r>
          </a:p>
          <a:p>
            <a:pPr lvl="0">
              <a:defRPr/>
            </a:pPr>
            <a:endParaRPr lang="fi-FI" sz="800" dirty="0" smtClean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Jotkut kuitenkin kokivat termien erilaisen käytön aiheuttavan turhaa epäselvyyttä.   </a:t>
            </a:r>
          </a:p>
          <a:p>
            <a:pPr lvl="0">
              <a:defRPr/>
            </a:pPr>
            <a:r>
              <a:rPr lang="fi-FI" sz="800" dirty="0" smtClean="0">
                <a:latin typeface="+mn-lt"/>
              </a:rPr>
              <a:t> 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i-FI" dirty="0">
                <a:latin typeface="+mn-lt"/>
              </a:rPr>
              <a:t>Tuen jatkumoa koskeva tiedonsiirto näyttää toimivan parhaiten ala- ja yläluokkien välillä, mikä heijastanee yhtenäisten peruskoulujen osuutta vastaajissa</a:t>
            </a:r>
            <a:r>
              <a:rPr lang="fi-FI" dirty="0" smtClean="0">
                <a:latin typeface="+mn-lt"/>
              </a:rPr>
              <a:t>.</a:t>
            </a:r>
          </a:p>
          <a:p>
            <a:pPr>
              <a:defRPr/>
            </a:pPr>
            <a:endParaRPr lang="fi-FI" sz="800" dirty="0">
              <a:latin typeface="+mn-lt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latin typeface="+mn-lt"/>
              </a:rPr>
              <a:t>Tiedon siirtymisen suhteen sekä ala- ja yläluokkien että yläluokkien ja toisen asteen välillä skeptisimpiä 		olivat aineenopettajat.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5632235"/>
              </p:ext>
            </p:extLst>
          </p:nvPr>
        </p:nvGraphicFramePr>
        <p:xfrm>
          <a:off x="4262369" y="107010"/>
          <a:ext cx="4572000" cy="190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4154805"/>
              </p:ext>
            </p:extLst>
          </p:nvPr>
        </p:nvGraphicFramePr>
        <p:xfrm>
          <a:off x="4262369" y="2109446"/>
          <a:ext cx="4572000" cy="1992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4438538" y="1886484"/>
            <a:ext cx="27382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Siirtymä esiopetuksesta perusopetukseen</a:t>
            </a:r>
            <a:endParaRPr lang="fi-FI" sz="1000" b="1" dirty="0"/>
          </a:p>
        </p:txBody>
      </p:sp>
      <p:sp>
        <p:nvSpPr>
          <p:cNvPr id="9" name="Rectangle 8"/>
          <p:cNvSpPr/>
          <p:nvPr/>
        </p:nvSpPr>
        <p:spPr>
          <a:xfrm>
            <a:off x="4412848" y="4006327"/>
            <a:ext cx="19976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b="1" dirty="0">
                <a:solidFill>
                  <a:prstClr val="black"/>
                </a:solidFill>
                <a:latin typeface="Gotham Narrow Book"/>
              </a:rPr>
              <a:t>Siirtymä </a:t>
            </a: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alaluokilta yläluokille</a:t>
            </a:r>
            <a:endParaRPr lang="fi-FI" sz="10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147424"/>
              </p:ext>
            </p:extLst>
          </p:nvPr>
        </p:nvGraphicFramePr>
        <p:xfrm>
          <a:off x="4262368" y="4246797"/>
          <a:ext cx="4572000" cy="203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/>
          <p:cNvSpPr/>
          <p:nvPr/>
        </p:nvSpPr>
        <p:spPr>
          <a:xfrm>
            <a:off x="4438538" y="6218067"/>
            <a:ext cx="23230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b="1" dirty="0">
                <a:solidFill>
                  <a:prstClr val="black"/>
                </a:solidFill>
                <a:latin typeface="Gotham Narrow Book"/>
              </a:rPr>
              <a:t>Siirtymä </a:t>
            </a: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yläluokilta toiselle asteelle</a:t>
            </a:r>
            <a:endParaRPr lang="fi-FI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7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2" y="268789"/>
            <a:ext cx="8842663" cy="510529"/>
          </a:xfrm>
        </p:spPr>
        <p:txBody>
          <a:bodyPr/>
          <a:lstStyle/>
          <a:p>
            <a:r>
              <a:rPr lang="fi-FI" sz="3400" dirty="0" smtClean="0"/>
              <a:t>Suomi toisena kielenä (S2)</a:t>
            </a:r>
            <a:endParaRPr lang="fi-FI" sz="12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829" y="682067"/>
            <a:ext cx="413491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Moni vastaaja – mutta vain harva luokanopettaja – arvioi opetus-ryhmien olevan liian suuria S2</a:t>
            </a:r>
            <a:r>
              <a:rPr lang="fi-FI" dirty="0">
                <a:solidFill>
                  <a:prstClr val="black"/>
                </a:solidFill>
                <a:latin typeface="Gotham Narrow Book"/>
              </a:rPr>
              <a:t>-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oppilaille.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srgbClr val="FF0000"/>
                </a:solidFill>
                <a:latin typeface="Gotham Narrow Book"/>
              </a:rPr>
              <a:t>Luokan- ja aineenopettajista sekä laaja-alaisista erityisopettajista useampi kuin joka viides arvioi, että koulun tarjoama S2-opetus tai muu tuki (suomen) kielen oppimiseen ei ole riittävää.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fi-FI" sz="800" dirty="0" smtClean="0">
              <a:solidFill>
                <a:prstClr val="black"/>
              </a:solidFill>
              <a:latin typeface="Gotham Narrow Book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Sama toistui silloin, kun opettajilta kysyttiin asiasta oman tai opettamiensa luokkien osalta.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fi-FI" sz="800" dirty="0" smtClean="0">
              <a:solidFill>
                <a:prstClr val="black"/>
              </a:solidFill>
              <a:latin typeface="Gotham Narrow Book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Saadun S2-opetuksen näki riittävänä noin 40 prosenttia kaikista opettajaryhmistä, erityisluokanopettajat muita 				  useammin.   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795760"/>
              </p:ext>
            </p:extLst>
          </p:nvPr>
        </p:nvGraphicFramePr>
        <p:xfrm>
          <a:off x="4352743" y="1289356"/>
          <a:ext cx="4625002" cy="2110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4626207" y="3399838"/>
            <a:ext cx="24064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S2-opetuksen riittävyys, koulun taso</a:t>
            </a:r>
            <a:endParaRPr lang="fi-FI" sz="1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6207" y="5266417"/>
            <a:ext cx="3358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b="1" dirty="0">
                <a:solidFill>
                  <a:prstClr val="black"/>
                </a:solidFill>
                <a:latin typeface="Gotham Narrow Book"/>
              </a:rPr>
              <a:t>S2-opetuksen riittävyys, </a:t>
            </a: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oma luokka/opetusryhmä(t)</a:t>
            </a:r>
            <a:endParaRPr lang="fi-FI" sz="10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084950"/>
              </p:ext>
            </p:extLst>
          </p:nvPr>
        </p:nvGraphicFramePr>
        <p:xfrm>
          <a:off x="4352743" y="3906984"/>
          <a:ext cx="4625002" cy="1349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143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5081" y="268789"/>
            <a:ext cx="8765637" cy="816718"/>
          </a:xfrm>
        </p:spPr>
        <p:txBody>
          <a:bodyPr/>
          <a:lstStyle/>
          <a:p>
            <a:r>
              <a:rPr lang="fi-FI" sz="3400" dirty="0" smtClean="0"/>
              <a:t>Tuki Omassa luokassa</a:t>
            </a:r>
            <a:endParaRPr lang="fi-FI" sz="3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79950" y="6529822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Koulutuksen arviointikeskus /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081" y="885266"/>
            <a:ext cx="4253743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FF0000"/>
                </a:solidFill>
                <a:latin typeface="+mn-lt"/>
              </a:rPr>
              <a:t>Erityisluokanopettajista yli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20 prosenttia katsoo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oppilaidensa tuen olevan hyvin järjestetty, kun taas aineenopettajista joka </a:t>
            </a:r>
            <a:r>
              <a:rPr lang="fi-FI" dirty="0">
                <a:solidFill>
                  <a:srgbClr val="FF0000"/>
                </a:solidFill>
                <a:latin typeface="+mn-lt"/>
              </a:rPr>
              <a:t>neljäs arvioi, että väite ei pidä edes osittain </a:t>
            </a:r>
            <a:r>
              <a:rPr lang="fi-FI" dirty="0" smtClean="0">
                <a:solidFill>
                  <a:srgbClr val="FF0000"/>
                </a:solidFill>
                <a:latin typeface="+mn-lt"/>
              </a:rPr>
              <a:t>paikkaansa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.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Aineenopettajat suhtautuivat kriittisimmin myös oppilaittensa saaman</a:t>
            </a:r>
            <a:r>
              <a:rPr kumimoji="0" lang="fi-FI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tehostetun tai erityisen tuen riittävyyteen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Rehtoreiden näkemys osa-aikaisen erityisopetuksen toteutumisesta oli myönteisempi, mutta harva oli </a:t>
            </a:r>
            <a:r>
              <a:rPr lang="fi-FI" dirty="0">
                <a:solidFill>
                  <a:prstClr val="black"/>
                </a:solidFill>
                <a:latin typeface="Gotham Narrow Book"/>
              </a:rPr>
              <a:t>täysin tyytyväinen </a:t>
            </a:r>
            <a:r>
              <a:rPr lang="fi-FI" dirty="0" smtClean="0">
                <a:solidFill>
                  <a:prstClr val="black"/>
                </a:solidFill>
                <a:latin typeface="Gotham Narrow Book"/>
              </a:rPr>
              <a:t>opettajakuntansa valmiuksiin asiassa.</a:t>
            </a:r>
            <a:endParaRPr kumimoji="0" lang="fi-F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/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33693" y="1516804"/>
            <a:ext cx="33858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Oppimisen ja koulunkäynnin tuki on hyvin järjestetty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3693" y="3008925"/>
            <a:ext cx="39020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Tehostettua tukea saavat oppilaat saavat tarvitsemansa</a:t>
            </a:r>
            <a:r>
              <a:rPr kumimoji="0" lang="fi-FI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 tuen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33693" y="4494129"/>
            <a:ext cx="36439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  <a:ea typeface="ＭＳ Ｐゴシック" pitchFamily="34" charset="-128"/>
                <a:cs typeface="+mn-cs"/>
              </a:rPr>
              <a:t>Erityistä tukea saavat oppilaat saavat tarvitsemansa tuen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71855"/>
              </p:ext>
            </p:extLst>
          </p:nvPr>
        </p:nvGraphicFramePr>
        <p:xfrm>
          <a:off x="4556412" y="288504"/>
          <a:ext cx="4572000" cy="133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045969"/>
              </p:ext>
            </p:extLst>
          </p:nvPr>
        </p:nvGraphicFramePr>
        <p:xfrm>
          <a:off x="4556412" y="1785302"/>
          <a:ext cx="4572000" cy="1311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155901"/>
              </p:ext>
            </p:extLst>
          </p:nvPr>
        </p:nvGraphicFramePr>
        <p:xfrm>
          <a:off x="4556412" y="3243023"/>
          <a:ext cx="4572000" cy="133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8933108"/>
              </p:ext>
            </p:extLst>
          </p:nvPr>
        </p:nvGraphicFramePr>
        <p:xfrm>
          <a:off x="4556412" y="4735788"/>
          <a:ext cx="4572000" cy="1431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733692" y="6071481"/>
            <a:ext cx="38699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Oppilaat saavat tarvitsemansa osa-aikaisen erityisopetuksen</a:t>
            </a:r>
            <a:endParaRPr lang="fi-FI" sz="1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6423" y="6478650"/>
            <a:ext cx="3626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sz="1000" b="1" dirty="0" smtClean="0">
                <a:solidFill>
                  <a:prstClr val="black"/>
                </a:solidFill>
                <a:latin typeface="Gotham Narrow Book"/>
              </a:rPr>
              <a:t>VN</a:t>
            </a:r>
            <a:endParaRPr lang="fi-FI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58119"/>
      </p:ext>
    </p:extLst>
  </p:cSld>
  <p:clrMapOvr>
    <a:masterClrMapping/>
  </p:clrMapOvr>
</p:sld>
</file>

<file path=ppt/theme/theme1.xml><?xml version="1.0" encoding="utf-8"?>
<a:theme xmlns:a="http://schemas.openxmlformats.org/drawingml/2006/main" name="HY__DB22_gotham_EN_V____RGB">
  <a:themeElements>
    <a:clrScheme name="HY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HY Gotham">
      <a:majorFont>
        <a:latin typeface="Gotham Narrow Bold"/>
        <a:ea typeface=""/>
        <a:cs typeface=""/>
      </a:majorFont>
      <a:minorFont>
        <a:latin typeface="Gotham Narrow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HY__DB22_gotham_EN_V____RGB</Template>
  <TotalTime>0</TotalTime>
  <Words>3644</Words>
  <Application>Microsoft Office PowerPoint</Application>
  <PresentationFormat>On-screen Show (4:3)</PresentationFormat>
  <Paragraphs>660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ＭＳ Ｐゴシック</vt:lpstr>
      <vt:lpstr>Arial</vt:lpstr>
      <vt:lpstr>Calibri</vt:lpstr>
      <vt:lpstr>Gotham Narrow Bold</vt:lpstr>
      <vt:lpstr>Gotham Narrow Book</vt:lpstr>
      <vt:lpstr>Symbol</vt:lpstr>
      <vt:lpstr>Times New Roman</vt:lpstr>
      <vt:lpstr>Wingdings</vt:lpstr>
      <vt:lpstr>HY__DB22_gotham_EN_V____RGB</vt:lpstr>
      <vt:lpstr>Mukautettu suunnittelumalli</vt:lpstr>
      <vt:lpstr>1_Mukautettu suunnittelumalli</vt:lpstr>
      <vt:lpstr>Selvitys oppimisen ja koulunkäynnin tuesta Vantaalla</vt:lpstr>
      <vt:lpstr>keskustelua vantaan sanomissa  (VS 20.9.2018) </vt:lpstr>
      <vt:lpstr>PowerPoint Presentation</vt:lpstr>
      <vt:lpstr>Mitä kysyttiin</vt:lpstr>
      <vt:lpstr>Perusopetus: tukea saavat oppilaat</vt:lpstr>
      <vt:lpstr>Tuen kohdistuminen ja toteutuminen</vt:lpstr>
      <vt:lpstr>Tuen jatkumo</vt:lpstr>
      <vt:lpstr>Suomi toisena kielenä (S2)</vt:lpstr>
      <vt:lpstr>Tuki Omassa luokassa</vt:lpstr>
      <vt:lpstr>Tukiopetus</vt:lpstr>
      <vt:lpstr>Tuen resursointi</vt:lpstr>
      <vt:lpstr>Käyttäytymisen haasteet</vt:lpstr>
      <vt:lpstr>Koulun henkilöstöresurssit / rehtori</vt:lpstr>
      <vt:lpstr>luokan henkilöresurssit / opettajat</vt:lpstr>
      <vt:lpstr>Ajankäyttöresurssit / opettajat</vt:lpstr>
      <vt:lpstr>ajankäyttöresurssit / rehtori</vt:lpstr>
      <vt:lpstr>Tuen suunnittelu ja toteutus koulussa</vt:lpstr>
      <vt:lpstr>Ops – käsitteiden määrittelyn selkeys</vt:lpstr>
      <vt:lpstr>Tukimuotojen tuntemus</vt:lpstr>
      <vt:lpstr>Henkilöstön pystyvyyden tunne</vt:lpstr>
      <vt:lpstr>Opetus ja Tuen kuormittavuus</vt:lpstr>
      <vt:lpstr>Kodin ja koulun yhteistyö</vt:lpstr>
      <vt:lpstr>Muutos käytänteissä</vt:lpstr>
      <vt:lpstr>Kokoukset ja  asiakirjojen hyödyllisyys</vt:lpstr>
      <vt:lpstr>tukeen liittyvä koulutus – mitä saatu</vt:lpstr>
      <vt:lpstr>tukeen liittyvä koulutus – lisätarve</vt:lpstr>
      <vt:lpstr>PowerPoint Presentation</vt:lpstr>
      <vt:lpstr>TUKITOIMIEN PIIRISSÄ OLEVAT JA NIITÄ TARVITSEVAT LAPSET</vt:lpstr>
      <vt:lpstr>Ryhmäkoko ja tukea saavat lapset</vt:lpstr>
      <vt:lpstr>Tuen kohdistuminen ja toteutuminen</vt:lpstr>
      <vt:lpstr>Tuen resursointi</vt:lpstr>
      <vt:lpstr>Käyttäytymisen haasteet</vt:lpstr>
      <vt:lpstr>Päiväkodin  johtajien  näkemys   henkilöstöresursseista</vt:lpstr>
      <vt:lpstr>Käytännön tukitoimet</vt:lpstr>
      <vt:lpstr>Ajankäyttöresurssit </vt:lpstr>
      <vt:lpstr>Ops – käsitteiden määrittelyn selkeys</vt:lpstr>
      <vt:lpstr>Henkilöstön pystyvyyden tunne</vt:lpstr>
      <vt:lpstr>PowerPoint Presentation</vt:lpstr>
      <vt:lpstr>Opetusryhmien tukea saavat oppilaat</vt:lpstr>
      <vt:lpstr>Arvio tuen kohdistumisesta ja toteutumisesta</vt:lpstr>
      <vt:lpstr>RESURSSIEN KOETTU RIITTÄVYYS</vt:lpstr>
      <vt:lpstr>Henkilöstön osaaminen ja saatavuus </vt:lpstr>
      <vt:lpstr>Yhteistyö</vt:lpstr>
      <vt:lpstr>Ajankäyttö oppimisen ja opiskelun tukemiseen </vt:lpstr>
      <vt:lpstr>Toteutunut lisäkoulutus ja tarve lisäkoulutukselle</vt:lpstr>
      <vt:lpstr>Toteutunut lisäkoulutus ja tarve lisäkoulutukselle</vt:lpstr>
      <vt:lpstr>kiitos!</vt:lpstr>
      <vt:lpstr>VN Selvitys erityisopetuksen kehittämistarpeista varhaiskasvatuksessa, esi- ja perusopetuksessa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2015-08-14T11:07:34Z</dcterms:created>
  <dcterms:modified xsi:type="dcterms:W3CDTF">2019-02-04T13:46:32Z</dcterms:modified>
</cp:coreProperties>
</file>