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3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64" r:id="rId14"/>
    <p:sldId id="365" r:id="rId15"/>
    <p:sldId id="360" r:id="rId16"/>
    <p:sldId id="361" r:id="rId17"/>
    <p:sldId id="362" r:id="rId18"/>
    <p:sldId id="363" r:id="rId19"/>
    <p:sldId id="319" r:id="rId20"/>
    <p:sldId id="316" r:id="rId21"/>
    <p:sldId id="317" r:id="rId22"/>
    <p:sldId id="33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</p:sldIdLst>
  <p:sldSz cx="9144000" cy="6858000" type="screen4x3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729"/>
    <a:srgbClr val="85CEDF"/>
    <a:srgbClr val="7186B1"/>
    <a:srgbClr val="FCD116"/>
    <a:srgbClr val="009E60"/>
    <a:srgbClr val="10099B"/>
    <a:srgbClr val="190EF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87" d="100"/>
          <a:sy n="87" d="100"/>
        </p:scale>
        <p:origin x="6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4" tIns="47567" rIns="95134" bIns="47567" numCol="1" anchor="t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2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4" tIns="47567" rIns="95134" bIns="47567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2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4" tIns="47567" rIns="95134" bIns="47567" numCol="1" anchor="b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6" y="9721852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4" tIns="47567" rIns="95134" bIns="47567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fld id="{12717B7E-23C9-4404-9261-4C38E8D09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4" tIns="47567" rIns="95134" bIns="47567" numCol="1" anchor="t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2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4" tIns="47567" rIns="95134" bIns="47567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4" tIns="47567" rIns="95134" bIns="47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Muokkaa tekstin perustyylejä napsauttamalla</a:t>
            </a:r>
          </a:p>
          <a:p>
            <a:pPr lvl="1"/>
            <a:r>
              <a:rPr lang="en-US" noProof="0" smtClean="0"/>
              <a:t>toinen taso</a:t>
            </a:r>
          </a:p>
          <a:p>
            <a:pPr lvl="2"/>
            <a:r>
              <a:rPr lang="en-US" noProof="0" smtClean="0"/>
              <a:t>kolmas taso</a:t>
            </a:r>
          </a:p>
          <a:p>
            <a:pPr lvl="3"/>
            <a:r>
              <a:rPr lang="en-US" noProof="0" smtClean="0"/>
              <a:t>neljäs taso</a:t>
            </a:r>
          </a:p>
          <a:p>
            <a:pPr lvl="4"/>
            <a:r>
              <a:rPr lang="en-US" noProof="0" smtClean="0"/>
              <a:t>viides taso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44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4" tIns="47567" rIns="95134" bIns="47567" numCol="1" anchor="b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40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4" tIns="47567" rIns="95134" bIns="47567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fld id="{B29DCC6D-858F-4967-98F3-403715C56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71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researchmethods.net/kb/statdesc.htm#Dispersio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EE31AC-A9AE-4A85-B81D-5C43750447F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en-US" smtClean="0"/>
              <a:t>Paljastaa ilmiötä koskevia (tosi)asioita eli</a:t>
            </a:r>
          </a:p>
          <a:p>
            <a:r>
              <a:rPr lang="fi-FI" altLang="en-US" smtClean="0"/>
              <a:t>kuvata niitä</a:t>
            </a:r>
          </a:p>
          <a:p>
            <a:r>
              <a:rPr lang="fi-FI" altLang="en-US" smtClean="0"/>
              <a:t>􀁺 Pyrkiä selittämään ja ymmärtämään</a:t>
            </a:r>
          </a:p>
          <a:p>
            <a:r>
              <a:rPr lang="fi-FI" altLang="en-US" smtClean="0"/>
              <a:t>kuvaamiaan ilmiöitä (vastata kysymykseen</a:t>
            </a:r>
          </a:p>
          <a:p>
            <a:r>
              <a:rPr lang="fi-FI" altLang="en-US" smtClean="0"/>
              <a:t>miksi?)</a:t>
            </a:r>
          </a:p>
          <a:p>
            <a:r>
              <a:rPr lang="fi-FI" altLang="en-US" smtClean="0"/>
              <a:t>􀁺 Rakentaa kohdetta kuvaavia käsitteitä ja</a:t>
            </a:r>
          </a:p>
          <a:p>
            <a:r>
              <a:rPr lang="fi-FI" altLang="en-US" smtClean="0"/>
              <a:t>teorioita</a:t>
            </a:r>
          </a:p>
          <a:p>
            <a:r>
              <a:rPr lang="fi-FI" altLang="en-US" smtClean="0"/>
              <a:t>􀁺 Ennustaminen</a:t>
            </a:r>
          </a:p>
          <a:p>
            <a:r>
              <a:rPr lang="fi-FI" altLang="en-US" smtClean="0"/>
              <a:t>􀁺 Tähdätä sovelluksiin ja toimenpidesuosituksiin</a:t>
            </a:r>
          </a:p>
        </p:txBody>
      </p:sp>
    </p:spTree>
    <p:extLst>
      <p:ext uri="{BB962C8B-B14F-4D97-AF65-F5344CB8AC3E}">
        <p14:creationId xmlns:p14="http://schemas.microsoft.com/office/powerpoint/2010/main" val="200952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0B109E-4C47-447C-BB3E-8C1214A2BDC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en-US" i="1" smtClean="0"/>
              <a:t>Tilastotieteen historiaa</a:t>
            </a:r>
          </a:p>
          <a:p>
            <a:r>
              <a:rPr lang="fi-FI" altLang="en-US" smtClean="0"/>
              <a:t>􀂃 Tilastotiede on saanut alkunsa yhteiskunnan</a:t>
            </a:r>
          </a:p>
          <a:p>
            <a:r>
              <a:rPr lang="fi-FI" altLang="en-US" smtClean="0"/>
              <a:t>modernisoituessa, jolloin on tarvittu yhä</a:t>
            </a:r>
          </a:p>
          <a:p>
            <a:r>
              <a:rPr lang="fi-FI" altLang="en-US" smtClean="0"/>
              <a:t>enemmän </a:t>
            </a:r>
            <a:r>
              <a:rPr lang="fi-FI" altLang="en-US" b="1" smtClean="0"/>
              <a:t>tilastotietoja </a:t>
            </a:r>
            <a:r>
              <a:rPr lang="fi-FI" altLang="en-US" smtClean="0"/>
              <a:t>hallinnon tarpeisiin</a:t>
            </a:r>
          </a:p>
          <a:p>
            <a:r>
              <a:rPr lang="fi-FI" altLang="en-US" smtClean="0"/>
              <a:t>􀂐 Englannissa ja Ranskassa jo 1600-luvulla</a:t>
            </a:r>
          </a:p>
          <a:p>
            <a:r>
              <a:rPr lang="fi-FI" altLang="en-US" smtClean="0"/>
              <a:t>􀂐 väestötilastot, maanomistustilastot, onnettomuus- ja</a:t>
            </a:r>
          </a:p>
          <a:p>
            <a:r>
              <a:rPr lang="fi-FI" altLang="en-US" smtClean="0"/>
              <a:t>kuolleisuustilastot, …</a:t>
            </a:r>
          </a:p>
          <a:p>
            <a:r>
              <a:rPr lang="fi-FI" altLang="en-US" smtClean="0"/>
              <a:t>􀂃 Ruotsi-Suomessa väestötilasto, alkaen v. 1749,</a:t>
            </a:r>
          </a:p>
          <a:p>
            <a:r>
              <a:rPr lang="fi-FI" altLang="en-US" smtClean="0"/>
              <a:t>on maailman vanhin nykyaikaan katkeamattomana</a:t>
            </a:r>
          </a:p>
          <a:p>
            <a:r>
              <a:rPr lang="fi-FI" altLang="en-US" smtClean="0"/>
              <a:t>jatkunut tilasto</a:t>
            </a:r>
          </a:p>
        </p:txBody>
      </p:sp>
    </p:spTree>
    <p:extLst>
      <p:ext uri="{BB962C8B-B14F-4D97-AF65-F5344CB8AC3E}">
        <p14:creationId xmlns:p14="http://schemas.microsoft.com/office/powerpoint/2010/main" val="204737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5B4B5B-662A-4475-9B28-A71DBEE54E88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en-US" smtClean="0"/>
              <a:t>Tutkimuksen teoriatausta on keskeiset käsitteet ja millaisia tutkimustuloksia aihepiiristä on jo saatu. Millaisia tuloksia kyseistä ilmiötä tutkittaessa on saatu ja mihin haluan itse saada lisäselvyyttä. </a:t>
            </a:r>
          </a:p>
          <a:p>
            <a:r>
              <a:rPr lang="fi-FI" altLang="en-US" smtClean="0"/>
              <a:t>Ongelma tuodaan ilmi (eksplikoidaan) tutkimuksen omassa kappaleessa, jolle voidaan antaa nimi "Tutkimusongelmat" tai "Tutkimuksen tarkoitus", Juuri empiirisessä tutkimuksessa tässä ko. kappaleessa ikään kuin tiivistyy se informaatio, mitä teoriaosa sisältää; se on teoriaosuuden huipennus.....Jos </a:t>
            </a:r>
          </a:p>
        </p:txBody>
      </p:sp>
    </p:spTree>
    <p:extLst>
      <p:ext uri="{BB962C8B-B14F-4D97-AF65-F5344CB8AC3E}">
        <p14:creationId xmlns:p14="http://schemas.microsoft.com/office/powerpoint/2010/main" val="123475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B94AA-A87D-49D3-8ACC-9F95AD8A4F4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32363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87043-C951-43C1-86E7-55903CD8E14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US"/>
              <a:t>Niinpä esim. todennäköisyys olla alle -3:n Z-pisteen</a:t>
            </a:r>
          </a:p>
          <a:p>
            <a:r>
              <a:rPr lang="fi-FI" altLang="en-US"/>
              <a:t>on .0013 tai 0.13 %. Keskiarvon ja +1:n standardipoikkeaman väliin jääviä arvoja</a:t>
            </a:r>
          </a:p>
          <a:p>
            <a:r>
              <a:rPr lang="fi-FI" altLang="en-US"/>
              <a:t>on 34.13 % kaikista, mikä on sama asia kuin todeta, että tälle alueelle osumisen</a:t>
            </a:r>
          </a:p>
          <a:p>
            <a:r>
              <a:rPr lang="fi-FI" altLang="en-US"/>
              <a:t>todennäköisyys sattumalta on .3413. Jakauman pinta-alojen osuudet koko</a:t>
            </a:r>
          </a:p>
          <a:p>
            <a:r>
              <a:rPr lang="fi-FI" altLang="en-US"/>
              <a:t>jakaumasta ovat siis samalla todennäköisyyksiä osua näille alueille.</a:t>
            </a:r>
          </a:p>
        </p:txBody>
      </p:sp>
    </p:spTree>
    <p:extLst>
      <p:ext uri="{BB962C8B-B14F-4D97-AF65-F5344CB8AC3E}">
        <p14:creationId xmlns:p14="http://schemas.microsoft.com/office/powerpoint/2010/main" val="296266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269CF-E54E-42DA-BFB4-8D993B4A4AC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US"/>
              <a:t>The top part of the formula is easy to compute -- just find the difference between the means. The bottom part is called the </a:t>
            </a:r>
            <a:r>
              <a:rPr lang="fi-FI" altLang="en-US" b="1"/>
              <a:t>standard error of the difference</a:t>
            </a:r>
            <a:r>
              <a:rPr lang="fi-FI" altLang="en-US"/>
              <a:t>. To compute it, we take the </a:t>
            </a:r>
            <a:r>
              <a:rPr lang="fi-FI" altLang="en-US">
                <a:hlinkClick r:id="rId3"/>
              </a:rPr>
              <a:t>variance</a:t>
            </a:r>
            <a:r>
              <a:rPr lang="fi-FI" altLang="en-US"/>
              <a:t> for each group and divide it by the number of people in that group. We add these two values and then take their square root </a:t>
            </a:r>
          </a:p>
        </p:txBody>
      </p:sp>
    </p:spTree>
    <p:extLst>
      <p:ext uri="{BB962C8B-B14F-4D97-AF65-F5344CB8AC3E}">
        <p14:creationId xmlns:p14="http://schemas.microsoft.com/office/powerpoint/2010/main" val="383611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48" descr="xkansi_tk_kayttayty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098675"/>
            <a:ext cx="5410200" cy="1143000"/>
          </a:xfrm>
        </p:spPr>
        <p:txBody>
          <a:bodyPr/>
          <a:lstStyle>
            <a:lvl1pPr>
              <a:defRPr>
                <a:solidFill>
                  <a:srgbClr val="1E1C77"/>
                </a:solidFill>
              </a:defRPr>
            </a:lvl1pPr>
          </a:lstStyle>
          <a:p>
            <a:pPr lvl="0"/>
            <a:r>
              <a:rPr lang="en-US" noProof="0" smtClean="0"/>
              <a:t>Muokkaa otsikon perustyyliä napsauttamalla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68700"/>
            <a:ext cx="5410200" cy="13843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Muokkaa alaotsikon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4806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EC564-7838-4A48-9F32-5DEE8556A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87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752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52400"/>
            <a:ext cx="5105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97019-F91A-4F59-9419-9F1A450AE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90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111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600200"/>
            <a:ext cx="7010400" cy="49530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064F4-DEC0-480B-97E2-0C2EADC3D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67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F0E5-4316-4359-8464-26D3361BB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84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8F9B9-7994-43D4-8D19-53E4C99B8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36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60BC3-C26E-476A-96A1-36FA8C0B1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42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4AADC-3CE7-4FBF-B63B-A4DDC2FAC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5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120C4-F387-484C-8CD1-D1B32BC51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41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1649C-611D-49E3-8931-4D3E8F325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15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892B7-06E2-4D3A-848F-A4F741679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5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82966-5549-4396-A689-998254BC3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76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70104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00200"/>
            <a:ext cx="7010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Muokkaa tekstin perustyylejä napsauttamalla</a:t>
            </a:r>
          </a:p>
          <a:p>
            <a:pPr lvl="1"/>
            <a:r>
              <a:rPr lang="en-US" altLang="en-US" smtClean="0"/>
              <a:t>toinen taso</a:t>
            </a:r>
          </a:p>
          <a:p>
            <a:pPr lvl="2"/>
            <a:r>
              <a:rPr lang="en-US" altLang="en-US" smtClean="0"/>
              <a:t>kolmas taso</a:t>
            </a:r>
          </a:p>
          <a:p>
            <a:pPr lvl="3"/>
            <a:r>
              <a:rPr lang="en-US" altLang="en-US" smtClean="0"/>
              <a:t>neljäs taso</a:t>
            </a:r>
          </a:p>
          <a:p>
            <a:pPr lvl="4"/>
            <a:r>
              <a:rPr lang="en-US" altLang="en-US" smtClean="0"/>
              <a:t>viides taso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629400"/>
            <a:ext cx="19050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D3142AD7-6D43-4BE7-A107-552E220B1E0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1036" descr="rgb-vaaka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77838"/>
            <a:ext cx="72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50925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Char char="-"/>
        <a:defRPr>
          <a:solidFill>
            <a:schemeClr val="tx1"/>
          </a:solidFill>
          <a:latin typeface="+mn-lt"/>
        </a:defRPr>
      </a:lvl3pPr>
      <a:lvl4pPr marL="1622425" indent="-152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Char char="-"/>
        <a:defRPr>
          <a:solidFill>
            <a:schemeClr val="tx1"/>
          </a:solidFill>
          <a:latin typeface="+mn-lt"/>
        </a:defRPr>
      </a:lvl4pPr>
      <a:lvl5pPr marL="2003425" indent="-9842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Char char="-"/>
        <a:defRPr>
          <a:solidFill>
            <a:schemeClr val="tx1"/>
          </a:solidFill>
          <a:latin typeface="+mn-lt"/>
        </a:defRPr>
      </a:lvl5pPr>
      <a:lvl6pPr marL="2460625" indent="-9842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Char char="-"/>
        <a:defRPr>
          <a:solidFill>
            <a:schemeClr val="tx1"/>
          </a:solidFill>
          <a:latin typeface="+mn-lt"/>
        </a:defRPr>
      </a:lvl6pPr>
      <a:lvl7pPr marL="2917825" indent="-9842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Char char="-"/>
        <a:defRPr>
          <a:solidFill>
            <a:schemeClr val="tx1"/>
          </a:solidFill>
          <a:latin typeface="+mn-lt"/>
        </a:defRPr>
      </a:lvl7pPr>
      <a:lvl8pPr marL="3375025" indent="-9842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Char char="-"/>
        <a:defRPr>
          <a:solidFill>
            <a:schemeClr val="tx1"/>
          </a:solidFill>
          <a:latin typeface="+mn-lt"/>
        </a:defRPr>
      </a:lvl8pPr>
      <a:lvl9pPr marL="3832225" indent="-9842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en-US" smtClean="0"/>
              <a:t>Mentelmätarjotin - monimuuttujamenetelmät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en-US" dirty="0" smtClean="0"/>
              <a:t>Risto </a:t>
            </a:r>
            <a:r>
              <a:rPr lang="fi-FI" altLang="en-US" dirty="0" smtClean="0"/>
              <a:t>Hotulainen</a:t>
            </a:r>
            <a:endParaRPr lang="fi-FI" alt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2C5B85-DCB9-4BFB-AC17-4FC25C6178D0}" type="slidenum">
              <a:rPr lang="en-US" altLang="en-US" sz="1000">
                <a:latin typeface="Arial" panose="020B0604020202020204" pitchFamily="34" charset="0"/>
              </a:rPr>
              <a:pPr/>
              <a:t>10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smtClean="0"/>
              <a:t>Vinous ja huipukkuus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US" smtClean="0"/>
              <a:t>Normaalijakauman vinous (skewness) ja huipukkuus (kurtosis) ovat nollia.</a:t>
            </a:r>
          </a:p>
          <a:p>
            <a:r>
              <a:rPr lang="fi-FI" altLang="en-US" smtClean="0"/>
              <a:t>Jakauman vinouden ja huipukkuuden nollasta eroavuutta voi testata jakamalla saatu arvo sitä vastaavalla keskivirheellä (Standard Error). Jos näin saatu luku on &lt; |2|, voidaan jakauman vinous ja huipukkuus hyväksyä vielä normaaliseksi ja siten tarkasteltava jakauma on riittävän normaalinen tilastollisiin testeihin (vrt. Jos taas on &gt; |2| niin vinous/huipukkuuskerroin eroaa tilastollisesti merkitsevästi nollasta)</a:t>
            </a:r>
          </a:p>
          <a:p>
            <a:r>
              <a:rPr lang="fi-FI" altLang="en-US" smtClean="0"/>
              <a:t>Jakauman vinous ja huipukkuus pulmallisia perinteisissä tilastoanalyyseissä.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544A7F-D02A-4F51-BB55-02BA0AF66EE7}" type="slidenum">
              <a:rPr lang="en-US" altLang="en-US" sz="1000">
                <a:latin typeface="Arial" panose="020B0604020202020204" pitchFamily="34" charset="0"/>
              </a:rPr>
              <a:pPr/>
              <a:t>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8483" name="Arc 3"/>
          <p:cNvSpPr>
            <a:spLocks noGrp="1"/>
          </p:cNvSpPr>
          <p:nvPr>
            <p:ph type="body" idx="1"/>
          </p:nvPr>
        </p:nvSpPr>
        <p:spPr>
          <a:xfrm>
            <a:off x="1835150" y="260350"/>
            <a:ext cx="7010400" cy="56340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>
              <a:defRPr/>
            </a:pPr>
            <a:r>
              <a:rPr lang="fi-FI" dirty="0"/>
              <a:t>Vinous (vrt. normaalijakauman vinous = </a:t>
            </a:r>
            <a:r>
              <a:rPr lang="fi-FI" dirty="0" smtClean="0"/>
              <a:t>0) eli </a:t>
            </a:r>
            <a:r>
              <a:rPr lang="fi-FI" dirty="0" err="1" smtClean="0"/>
              <a:t>skewness</a:t>
            </a:r>
            <a:r>
              <a:rPr lang="fi-FI" dirty="0" smtClean="0"/>
              <a:t> </a:t>
            </a:r>
            <a:r>
              <a:rPr lang="fi-FI" dirty="0"/>
              <a:t>= </a:t>
            </a:r>
            <a:r>
              <a:rPr lang="fi-FI" dirty="0" smtClean="0"/>
              <a:t>ilmoittaa</a:t>
            </a:r>
            <a:r>
              <a:rPr lang="fi-FI" dirty="0"/>
              <a:t>, mihin suuntaan jakauma on vino; </a:t>
            </a:r>
            <a:endParaRPr lang="fi-FI" dirty="0" smtClean="0"/>
          </a:p>
          <a:p>
            <a:pPr>
              <a:defRPr/>
            </a:pPr>
            <a:r>
              <a:rPr lang="fi-FI" dirty="0" smtClean="0"/>
              <a:t>Jos </a:t>
            </a:r>
            <a:r>
              <a:rPr lang="fi-FI" dirty="0"/>
              <a:t>Sk &gt; 0, positiivisesti vino/oikealle </a:t>
            </a:r>
            <a:r>
              <a:rPr lang="fi-FI" dirty="0" smtClean="0"/>
              <a:t>vino</a:t>
            </a:r>
          </a:p>
          <a:p>
            <a:pPr>
              <a:defRPr/>
            </a:pPr>
            <a:r>
              <a:rPr lang="fi-FI" dirty="0" smtClean="0"/>
              <a:t>Jos Sk &lt; 0, negatiivisesti vino/vasemmalle vino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i-FI" dirty="0" smtClean="0">
                <a:sym typeface="Wingdings" pitchFamily="2" charset="2"/>
              </a:rPr>
              <a:t> J</a:t>
            </a:r>
            <a:r>
              <a:rPr lang="fi-FI" dirty="0" smtClean="0"/>
              <a:t>os </a:t>
            </a:r>
            <a:r>
              <a:rPr lang="fi-FI" dirty="0"/>
              <a:t>muuttujien saamat vinousindeksit havaintoaineistossa ovat pienempiä kuin -0,50 tai suurempia kuin </a:t>
            </a:r>
            <a:r>
              <a:rPr lang="fi-FI" dirty="0" smtClean="0"/>
              <a:t>0.50, kannattaa tarkistaa muuttujien normaalius</a:t>
            </a:r>
          </a:p>
          <a:p>
            <a:pPr>
              <a:defRPr/>
            </a:pPr>
            <a:r>
              <a:rPr lang="fi-FI" dirty="0" err="1" smtClean="0"/>
              <a:t>Huipukkuus</a:t>
            </a:r>
            <a:r>
              <a:rPr lang="fi-FI" dirty="0" smtClean="0"/>
              <a:t> </a:t>
            </a:r>
            <a:r>
              <a:rPr lang="fi-FI" dirty="0"/>
              <a:t>(vrt. normaalijakauman </a:t>
            </a:r>
            <a:r>
              <a:rPr lang="fi-FI" dirty="0" err="1"/>
              <a:t>huipukkuus</a:t>
            </a:r>
            <a:r>
              <a:rPr lang="fi-FI" dirty="0"/>
              <a:t> = 0)</a:t>
            </a:r>
          </a:p>
          <a:p>
            <a:pPr>
              <a:buFont typeface="Wingdings" pitchFamily="2" charset="2"/>
              <a:buNone/>
              <a:defRPr/>
            </a:pPr>
            <a:r>
              <a:rPr lang="fi-FI" dirty="0"/>
              <a:t>=&gt; </a:t>
            </a:r>
            <a:r>
              <a:rPr lang="fi-FI" dirty="0" err="1"/>
              <a:t>Kurtosis</a:t>
            </a:r>
            <a:r>
              <a:rPr lang="fi-FI" dirty="0"/>
              <a:t> = </a:t>
            </a:r>
            <a:r>
              <a:rPr lang="fi-FI" dirty="0" err="1"/>
              <a:t>huipukkuuskerroin</a:t>
            </a:r>
            <a:r>
              <a:rPr lang="fi-FI" dirty="0"/>
              <a:t> ilmoittaa, kuinka terävähuippuinen jakauma on</a:t>
            </a:r>
          </a:p>
          <a:p>
            <a:pPr>
              <a:buFont typeface="Wingdings" pitchFamily="2" charset="2"/>
              <a:buNone/>
              <a:defRPr/>
            </a:pPr>
            <a:r>
              <a:rPr lang="fi-FI" dirty="0"/>
              <a:t>=&gt; Jos </a:t>
            </a:r>
            <a:r>
              <a:rPr lang="fi-FI" dirty="0" err="1"/>
              <a:t>Kur</a:t>
            </a:r>
            <a:r>
              <a:rPr lang="fi-FI" dirty="0"/>
              <a:t> &gt; 0, jakauma on terävähuippuinen</a:t>
            </a:r>
          </a:p>
          <a:p>
            <a:pPr>
              <a:buFont typeface="Wingdings" pitchFamily="2" charset="2"/>
              <a:buNone/>
              <a:defRPr/>
            </a:pPr>
            <a:r>
              <a:rPr lang="fi-FI" dirty="0"/>
              <a:t>=&gt; Jos </a:t>
            </a:r>
            <a:r>
              <a:rPr lang="fi-FI" dirty="0" err="1"/>
              <a:t>Kur</a:t>
            </a:r>
            <a:r>
              <a:rPr lang="fi-FI" dirty="0"/>
              <a:t> &lt; 0, jakauma on huiputon eli litteähuippuinen</a:t>
            </a:r>
          </a:p>
          <a:p>
            <a:pPr>
              <a:buFont typeface="Wingdings" pitchFamily="2" charset="2"/>
              <a:buNone/>
              <a:defRPr/>
            </a:pPr>
            <a:endParaRPr lang="fi-FI" dirty="0"/>
          </a:p>
          <a:p>
            <a:pPr>
              <a:buFont typeface="Wingdings" pitchFamily="2" charset="2"/>
              <a:buNone/>
              <a:defRPr/>
            </a:pPr>
            <a:r>
              <a:rPr lang="fi-FI" dirty="0"/>
              <a:t>oikealle vino       vasemmalle vino        </a:t>
            </a:r>
            <a:r>
              <a:rPr lang="fi-FI" dirty="0" err="1"/>
              <a:t>huipukas</a:t>
            </a:r>
            <a:r>
              <a:rPr lang="fi-FI" dirty="0"/>
              <a:t>       huiputon</a:t>
            </a:r>
          </a:p>
        </p:txBody>
      </p:sp>
      <p:sp>
        <p:nvSpPr>
          <p:cNvPr id="15364" name="Freeform 8"/>
          <p:cNvSpPr>
            <a:spLocks/>
          </p:cNvSpPr>
          <p:nvPr/>
        </p:nvSpPr>
        <p:spPr bwMode="auto">
          <a:xfrm>
            <a:off x="1835150" y="5792788"/>
            <a:ext cx="1368425" cy="588962"/>
          </a:xfrm>
          <a:custGeom>
            <a:avLst/>
            <a:gdLst>
              <a:gd name="T0" fmla="*/ 0 w 862"/>
              <a:gd name="T1" fmla="*/ 515937 h 371"/>
              <a:gd name="T2" fmla="*/ 215900 w 862"/>
              <a:gd name="T3" fmla="*/ 84137 h 371"/>
              <a:gd name="T4" fmla="*/ 504825 w 862"/>
              <a:gd name="T5" fmla="*/ 84137 h 371"/>
              <a:gd name="T6" fmla="*/ 1368425 w 862"/>
              <a:gd name="T7" fmla="*/ 588962 h 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62" h="371">
                <a:moveTo>
                  <a:pt x="0" y="325"/>
                </a:moveTo>
                <a:cubicBezTo>
                  <a:pt x="41" y="211"/>
                  <a:pt x="83" y="98"/>
                  <a:pt x="136" y="53"/>
                </a:cubicBezTo>
                <a:cubicBezTo>
                  <a:pt x="189" y="8"/>
                  <a:pt x="197" y="0"/>
                  <a:pt x="318" y="53"/>
                </a:cubicBezTo>
                <a:cubicBezTo>
                  <a:pt x="439" y="106"/>
                  <a:pt x="771" y="318"/>
                  <a:pt x="862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5" name="Freeform 9"/>
          <p:cNvSpPr>
            <a:spLocks/>
          </p:cNvSpPr>
          <p:nvPr/>
        </p:nvSpPr>
        <p:spPr bwMode="auto">
          <a:xfrm flipH="1">
            <a:off x="3779838" y="5805488"/>
            <a:ext cx="1584325" cy="588962"/>
          </a:xfrm>
          <a:custGeom>
            <a:avLst/>
            <a:gdLst>
              <a:gd name="T0" fmla="*/ 0 w 862"/>
              <a:gd name="T1" fmla="*/ 515937 h 371"/>
              <a:gd name="T2" fmla="*/ 249963 w 862"/>
              <a:gd name="T3" fmla="*/ 84137 h 371"/>
              <a:gd name="T4" fmla="*/ 584473 w 862"/>
              <a:gd name="T5" fmla="*/ 84137 h 371"/>
              <a:gd name="T6" fmla="*/ 1584325 w 862"/>
              <a:gd name="T7" fmla="*/ 588962 h 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62" h="371">
                <a:moveTo>
                  <a:pt x="0" y="325"/>
                </a:moveTo>
                <a:cubicBezTo>
                  <a:pt x="41" y="211"/>
                  <a:pt x="83" y="98"/>
                  <a:pt x="136" y="53"/>
                </a:cubicBezTo>
                <a:cubicBezTo>
                  <a:pt x="189" y="8"/>
                  <a:pt x="197" y="0"/>
                  <a:pt x="318" y="53"/>
                </a:cubicBezTo>
                <a:cubicBezTo>
                  <a:pt x="439" y="106"/>
                  <a:pt x="771" y="318"/>
                  <a:pt x="862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6" name="Freeform 12"/>
          <p:cNvSpPr>
            <a:spLocks/>
          </p:cNvSpPr>
          <p:nvPr/>
        </p:nvSpPr>
        <p:spPr bwMode="auto">
          <a:xfrm>
            <a:off x="7380288" y="6237288"/>
            <a:ext cx="1655762" cy="144462"/>
          </a:xfrm>
          <a:custGeom>
            <a:avLst/>
            <a:gdLst>
              <a:gd name="T0" fmla="*/ 0 w 1043"/>
              <a:gd name="T1" fmla="*/ 144462 h 91"/>
              <a:gd name="T2" fmla="*/ 863600 w 1043"/>
              <a:gd name="T3" fmla="*/ 0 h 91"/>
              <a:gd name="T4" fmla="*/ 1655762 w 1043"/>
              <a:gd name="T5" fmla="*/ 144462 h 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3" h="91">
                <a:moveTo>
                  <a:pt x="0" y="91"/>
                </a:moveTo>
                <a:cubicBezTo>
                  <a:pt x="185" y="45"/>
                  <a:pt x="370" y="0"/>
                  <a:pt x="544" y="0"/>
                </a:cubicBezTo>
                <a:cubicBezTo>
                  <a:pt x="718" y="0"/>
                  <a:pt x="960" y="76"/>
                  <a:pt x="1043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7" name="Freeform 13"/>
          <p:cNvSpPr>
            <a:spLocks/>
          </p:cNvSpPr>
          <p:nvPr/>
        </p:nvSpPr>
        <p:spPr bwMode="auto">
          <a:xfrm>
            <a:off x="6300788" y="5229225"/>
            <a:ext cx="311150" cy="1331913"/>
          </a:xfrm>
          <a:custGeom>
            <a:avLst/>
            <a:gdLst>
              <a:gd name="T0" fmla="*/ 0 w 196"/>
              <a:gd name="T1" fmla="*/ 1152525 h 839"/>
              <a:gd name="T2" fmla="*/ 142875 w 196"/>
              <a:gd name="T3" fmla="*/ 0 h 839"/>
              <a:gd name="T4" fmla="*/ 287338 w 196"/>
              <a:gd name="T5" fmla="*/ 1152525 h 839"/>
              <a:gd name="T6" fmla="*/ 287338 w 196"/>
              <a:gd name="T7" fmla="*/ 1079500 h 839"/>
              <a:gd name="T8" fmla="*/ 287338 w 196"/>
              <a:gd name="T9" fmla="*/ 1152525 h 8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" h="839">
                <a:moveTo>
                  <a:pt x="0" y="726"/>
                </a:moveTo>
                <a:cubicBezTo>
                  <a:pt x="30" y="363"/>
                  <a:pt x="60" y="0"/>
                  <a:pt x="90" y="0"/>
                </a:cubicBezTo>
                <a:cubicBezTo>
                  <a:pt x="120" y="0"/>
                  <a:pt x="166" y="613"/>
                  <a:pt x="181" y="726"/>
                </a:cubicBezTo>
                <a:cubicBezTo>
                  <a:pt x="196" y="839"/>
                  <a:pt x="181" y="680"/>
                  <a:pt x="181" y="680"/>
                </a:cubicBezTo>
                <a:cubicBezTo>
                  <a:pt x="181" y="680"/>
                  <a:pt x="181" y="703"/>
                  <a:pt x="181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B757F6-1227-4B56-BE53-B04E6E59C153}" type="slidenum">
              <a:rPr lang="en-US" altLang="en-US" sz="1000">
                <a:latin typeface="Arial" panose="020B0604020202020204" pitchFamily="34" charset="0"/>
              </a:rPr>
              <a:pPr/>
              <a:t>12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9275"/>
            <a:ext cx="7010400" cy="1116013"/>
          </a:xfrm>
        </p:spPr>
        <p:txBody>
          <a:bodyPr/>
          <a:lstStyle/>
          <a:p>
            <a:r>
              <a:rPr lang="fi-FI" altLang="en-US" b="0" smtClean="0"/>
              <a:t/>
            </a:r>
            <a:br>
              <a:rPr lang="fi-FI" altLang="en-US" b="0" smtClean="0"/>
            </a:br>
            <a:r>
              <a:rPr lang="fi-FI" altLang="en-US" b="0" smtClean="0"/>
              <a:t/>
            </a:r>
            <a:br>
              <a:rPr lang="fi-FI" altLang="en-US" b="0" smtClean="0"/>
            </a:br>
            <a:r>
              <a:rPr lang="fi-FI" altLang="en-US" b="0" smtClean="0"/>
              <a:t>Aineiston tarkistus ja poikkeavat arvot (outlier:it)</a:t>
            </a:r>
            <a:br>
              <a:rPr lang="fi-FI" altLang="en-US" b="0" smtClean="0"/>
            </a:br>
            <a:endParaRPr lang="fi-FI" altLang="en-US" b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588375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i-FI" altLang="en-US" smtClean="0"/>
              <a:t>Yksittäiset äärimmäisen suuret tai pienet arvot voivat tuottaa 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pulmia analyyseissa</a:t>
            </a:r>
          </a:p>
          <a:p>
            <a:pPr>
              <a:buFont typeface="Wingdings" pitchFamily="2" charset="2"/>
              <a:buNone/>
            </a:pPr>
            <a:endParaRPr lang="fi-FI" altLang="en-US" smtClean="0"/>
          </a:p>
          <a:p>
            <a:r>
              <a:rPr lang="fi-FI" altLang="en-US" smtClean="0"/>
              <a:t>Kannattaa tarkastella myös graafisesti (esim. boxplot)</a:t>
            </a:r>
          </a:p>
          <a:p>
            <a:endParaRPr lang="fi-FI" altLang="en-US" smtClean="0"/>
          </a:p>
          <a:p>
            <a:r>
              <a:rPr lang="fi-FI" altLang="en-US" smtClean="0"/>
              <a:t>Esim. Kuntien asukkaiden keskitulovertailuissa Kauniainen vääristää keskiarvoa, optiomiljönääri vanhempien palkkojen vertailua jne....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0" r="72144" b="37392"/>
          <a:stretch>
            <a:fillRect/>
          </a:stretch>
        </p:blipFill>
        <p:spPr bwMode="auto">
          <a:xfrm>
            <a:off x="468313" y="4365625"/>
            <a:ext cx="44577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9700" y="4418013"/>
            <a:ext cx="3924300" cy="237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2000" dirty="0" err="1">
                <a:latin typeface="+mn-lt"/>
              </a:rPr>
              <a:t>Spss:ssä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outlier</a:t>
            </a:r>
            <a:r>
              <a:rPr lang="fi-FI" sz="2000" dirty="0">
                <a:latin typeface="+mn-lt"/>
              </a:rPr>
              <a:t> merkitään kahdella tapaa: </a:t>
            </a:r>
          </a:p>
          <a:p>
            <a:pPr>
              <a:defRPr/>
            </a:pPr>
            <a:r>
              <a:rPr lang="fi-FI" sz="2000" dirty="0">
                <a:latin typeface="+mn-lt"/>
              </a:rPr>
              <a:t>a) O-merkintä </a:t>
            </a:r>
          </a:p>
          <a:p>
            <a:pPr>
              <a:defRPr/>
            </a:pPr>
            <a:r>
              <a:rPr lang="fi-FI" sz="2000" dirty="0">
                <a:latin typeface="+mn-lt"/>
              </a:rPr>
              <a:t>b) </a:t>
            </a:r>
            <a:r>
              <a:rPr lang="fi-FI" sz="2800" dirty="0">
                <a:latin typeface="+mn-lt"/>
              </a:rPr>
              <a:t>*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-extreme</a:t>
            </a:r>
            <a:endParaRPr lang="fi-FI" sz="2000" dirty="0">
              <a:latin typeface="+mn-lt"/>
            </a:endParaRPr>
          </a:p>
          <a:p>
            <a:pPr>
              <a:defRPr/>
            </a:pPr>
            <a:r>
              <a:rPr lang="fi-FI" sz="2000" dirty="0">
                <a:latin typeface="+mn-lt"/>
              </a:rPr>
              <a:t>Etenkin jälkimmäisten </a:t>
            </a:r>
            <a:r>
              <a:rPr lang="fi-FI" sz="2000" dirty="0" err="1">
                <a:latin typeface="+mn-lt"/>
              </a:rPr>
              <a:t>havain-tojen</a:t>
            </a:r>
            <a:r>
              <a:rPr lang="fi-FI" sz="2000" dirty="0">
                <a:latin typeface="+mn-lt"/>
              </a:rPr>
              <a:t> mukana pitäminen tulee perustella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71F21C-D395-4F7B-8563-BD19E489038A}" type="slidenum">
              <a:rPr lang="en-US" altLang="en-US" sz="1000">
                <a:latin typeface="Arial" panose="020B0604020202020204" pitchFamily="34" charset="0"/>
              </a:rPr>
              <a:pPr/>
              <a:t>13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smtClean="0"/>
              <a:t>Aineiston parametrisuuden testaaminen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15755" r="24690" b="29123"/>
          <a:stretch>
            <a:fillRect/>
          </a:stretch>
        </p:blipFill>
        <p:spPr bwMode="auto">
          <a:xfrm>
            <a:off x="1150938" y="2060575"/>
            <a:ext cx="7993062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5942013"/>
            <a:ext cx="5003800" cy="666750"/>
          </a:xfrm>
          <a:prstGeom prst="rect">
            <a:avLst/>
          </a:prstGeom>
          <a:solidFill>
            <a:srgbClr val="FFF2A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Tahoma" panose="020B0604030504040204" pitchFamily="34" charset="0"/>
                <a:cs typeface="Times New Roman" panose="02020603050405020304" pitchFamily="18" charset="0"/>
              </a:rPr>
              <a:t>Jakauman normaalisuuden testaus: Analyze-&gt;explore-&gt;plots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859338" y="5373688"/>
            <a:ext cx="504825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1"/>
          <a:stretch>
            <a:fillRect/>
          </a:stretch>
        </p:blipFill>
        <p:spPr bwMode="auto">
          <a:xfrm>
            <a:off x="250825" y="55563"/>
            <a:ext cx="8785225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EF9829-8CDB-4D76-8517-73556A29D1A6}" type="slidenum">
              <a:rPr lang="en-US" altLang="en-US" sz="1000">
                <a:latin typeface="Arial" panose="020B0604020202020204" pitchFamily="34" charset="0"/>
              </a:rPr>
              <a:pPr/>
              <a:t>14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903913" y="2722563"/>
            <a:ext cx="26638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Tahoma" panose="020B0604030504040204" pitchFamily="34" charset="0"/>
                <a:cs typeface="Times New Roman" panose="02020603050405020304" pitchFamily="18" charset="0"/>
              </a:rPr>
              <a:t>Jos sig. arvo on &lt;.05, jakauma poikkeaa tilastollisesti merkitsevästi normaalista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750" y="3789363"/>
            <a:ext cx="4824413" cy="1054100"/>
          </a:xfrm>
          <a:prstGeom prst="rect">
            <a:avLst/>
          </a:prstGeom>
          <a:solidFill>
            <a:srgbClr val="FFF2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Tahoma" panose="020B0604030504040204" pitchFamily="34" charset="0"/>
                <a:cs typeface="Times New Roman" panose="02020603050405020304" pitchFamily="18" charset="0"/>
              </a:rPr>
              <a:t>Jakauman normaalisuuden testaus = onko muuttuja normaalisti jakautunut.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Tahoma" panose="020B0604030504040204" pitchFamily="34" charset="0"/>
                <a:cs typeface="Times New Roman" panose="02020603050405020304" pitchFamily="18" charset="0"/>
              </a:rPr>
              <a:t>HUOM! Graafinen tarkastelu myös!!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9388" y="5084763"/>
            <a:ext cx="8569325" cy="1603375"/>
          </a:xfrm>
          <a:prstGeom prst="rect">
            <a:avLst/>
          </a:prstGeom>
          <a:solidFill>
            <a:srgbClr val="FFF2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Tahoma" panose="020B0604030504040204" pitchFamily="34" charset="0"/>
                <a:cs typeface="Times New Roman" panose="02020603050405020304" pitchFamily="18" charset="0"/>
              </a:rPr>
              <a:t>Vielä vinoudesta: jos vinousarvot pienempiä kuin-.50 tai suurempia kuin .50 -&gt;kannattaa testata muuttujan normaalisuutta. Jos </a:t>
            </a:r>
            <a:r>
              <a:rPr lang="en-US" altLang="en-US" sz="1800" b="1" i="1">
                <a:latin typeface="Tahoma" panose="020B0604030504040204" pitchFamily="34" charset="0"/>
                <a:cs typeface="Times New Roman" panose="02020603050405020304" pitchFamily="18" charset="0"/>
              </a:rPr>
              <a:t>kovin vino -&gt; </a:t>
            </a:r>
            <a:r>
              <a:rPr lang="en-US" altLang="en-US" sz="1800" b="1">
                <a:latin typeface="Tahoma" panose="020B0604030504040204" pitchFamily="34" charset="0"/>
                <a:cs typeface="Times New Roman" panose="02020603050405020304" pitchFamily="18" charset="0"/>
              </a:rPr>
              <a:t>valitaan</a:t>
            </a:r>
            <a:r>
              <a:rPr lang="en-US" altLang="en-US" sz="1800" b="1" i="1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ahoma" panose="020B0604030504040204" pitchFamily="34" charset="0"/>
                <a:cs typeface="Times New Roman" panose="02020603050405020304" pitchFamily="18" charset="0"/>
              </a:rPr>
              <a:t>ei-param</a:t>
            </a:r>
            <a:r>
              <a:rPr lang="en-US" altLang="en-US" sz="1800" b="1" i="1">
                <a:latin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1800" b="1">
                <a:latin typeface="Tahoma" panose="020B0604030504040204" pitchFamily="34" charset="0"/>
                <a:cs typeface="Times New Roman" panose="02020603050405020304" pitchFamily="18" charset="0"/>
              </a:rPr>
              <a:t>menetelmät jotka eivät herkkiä jakauman muodolle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Tahoma" panose="020B0604030504040204" pitchFamily="34" charset="0"/>
                <a:cs typeface="Times New Roman" panose="02020603050405020304" pitchFamily="18" charset="0"/>
              </a:rPr>
              <a:t>(tarkin kriteeri: poikkeama symmetriasta, jos vinousarvo &gt;kuin 2 x keskivirheensä)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395288" y="1844675"/>
            <a:ext cx="8497887" cy="3603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i-FI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D4C4E2-60B8-4F67-B813-C21BDAD64970}" type="slidenum">
              <a:rPr lang="en-US" altLang="en-US" sz="1000">
                <a:latin typeface="Arial" panose="020B0604020202020204" pitchFamily="34" charset="0"/>
              </a:rPr>
              <a:pPr/>
              <a:t>15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7561262" cy="1116013"/>
          </a:xfrm>
        </p:spPr>
        <p:txBody>
          <a:bodyPr/>
          <a:lstStyle/>
          <a:p>
            <a:r>
              <a:rPr lang="fi-FI" altLang="en-US" b="0" smtClean="0"/>
              <a:t/>
            </a:r>
            <a:br>
              <a:rPr lang="fi-FI" altLang="en-US" b="0" smtClean="0"/>
            </a:br>
            <a:r>
              <a:rPr lang="fi-FI" altLang="en-US" smtClean="0"/>
              <a:t>Aineiston tarkistaminen &amp; poikkeavat havainnot</a:t>
            </a:r>
            <a:r>
              <a:rPr lang="fi-FI" altLang="en-US" b="0" smtClean="0"/>
              <a:t/>
            </a:r>
            <a:br>
              <a:rPr lang="fi-FI" altLang="en-US" b="0" smtClean="0"/>
            </a:br>
            <a:endParaRPr lang="fi-FI" altLang="en-US" b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580312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i-FI" altLang="en-US" smtClean="0"/>
              <a:t>Tarkistus #1: Descriptives –komento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SPSS/Analyze/Descriptive Statistics/Descriptives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-valinnat mean, std.devation, minimum ja maximum  </a:t>
            </a:r>
          </a:p>
          <a:p>
            <a:r>
              <a:rPr lang="fi-FI" altLang="en-US" smtClean="0"/>
              <a:t>Joskus äärimmäiset arvot johtuvat laite-, mittaus-, koodaus tms. virheistä </a:t>
            </a:r>
            <a:r>
              <a:rPr lang="fi-FI" altLang="en-US" smtClean="0">
                <a:sym typeface="Wingdings" panose="05000000000000000000" pitchFamily="2" charset="2"/>
              </a:rPr>
              <a:t></a:t>
            </a:r>
            <a:r>
              <a:rPr lang="fi-FI" altLang="en-US" smtClean="0"/>
              <a:t> </a:t>
            </a:r>
            <a:r>
              <a:rPr lang="fi-FI" altLang="en-US" b="1" smtClean="0"/>
              <a:t>Arvojen korjaus oikeaksi, jos se on mahdollista </a:t>
            </a:r>
            <a:r>
              <a:rPr lang="fi-FI" altLang="en-US" smtClean="0"/>
              <a:t>(esim. tarkistus alkuperäisistä lomakkeista)</a:t>
            </a:r>
          </a:p>
          <a:p>
            <a:r>
              <a:rPr lang="fi-FI" altLang="en-US" smtClean="0"/>
              <a:t>Poistetaan datasta, raportoidaan</a:t>
            </a:r>
          </a:p>
          <a:p>
            <a:r>
              <a:rPr lang="fi-FI" altLang="en-US" smtClean="0"/>
              <a:t>Havaintojen käyttäminen sellaisenaan, jos niille on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	järkevä selitys, mutta huomioidaan niiden vaikutus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	tuloksiin</a:t>
            </a:r>
          </a:p>
          <a:p>
            <a:r>
              <a:rPr lang="fi-FI" altLang="en-US" smtClean="0"/>
              <a:t>Korvataan keskiarvolla 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-kannattaa pohtia löytyykö juuri kyseistä puuttuvaa arvoa kuvaava keskiarvo SPSS/Analyze/Compare Means/Means</a:t>
            </a:r>
          </a:p>
          <a:p>
            <a:pPr>
              <a:buFont typeface="Wingdings" pitchFamily="2" charset="2"/>
              <a:buNone/>
            </a:pPr>
            <a:endParaRPr lang="fi-FI" altLang="en-US" smtClean="0"/>
          </a:p>
          <a:p>
            <a:pPr>
              <a:buFont typeface="Wingdings" pitchFamily="2" charset="2"/>
              <a:buNone/>
            </a:pPr>
            <a:endParaRPr lang="fi-FI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65F03B-52C3-46C0-8737-A1C99E059FA5}" type="slidenum">
              <a:rPr lang="en-US" altLang="en-US" sz="1000">
                <a:latin typeface="Arial" panose="020B0604020202020204" pitchFamily="34" charset="0"/>
              </a:rPr>
              <a:pPr/>
              <a:t>16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smtClean="0"/>
              <a:t>Mikä on tarpeeksi normaalia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i-FI" altLang="en-US" smtClean="0"/>
              <a:t>Testien rinnalla jakaumaa kannattaa tarkastella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myös graafisesti. Todellinen normaalius vs. normaalinen 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Normaaliselta vaikuttava…</a:t>
            </a:r>
          </a:p>
          <a:p>
            <a:pPr>
              <a:buFont typeface="Wingdings" pitchFamily="2" charset="2"/>
              <a:buNone/>
            </a:pPr>
            <a:endParaRPr lang="fi-FI" altLang="en-US" smtClean="0"/>
          </a:p>
          <a:p>
            <a:pPr>
              <a:buFont typeface="Wingdings" pitchFamily="2" charset="2"/>
              <a:buNone/>
            </a:pPr>
            <a:r>
              <a:rPr lang="fi-FI" altLang="en-US" smtClean="0"/>
              <a:t>TOISAALTA: Vaikka ”riittävä” normaalisuus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täyttyisikin tilastollisista oletuksista, on hyvä olla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tietoinen ja pohdiskella niiden mahdollista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vaikutusta tuloksiin…</a:t>
            </a:r>
          </a:p>
          <a:p>
            <a:pPr>
              <a:buFont typeface="Wingdings" pitchFamily="2" charset="2"/>
              <a:buNone/>
            </a:pPr>
            <a:endParaRPr lang="fi-FI" altLang="en-US" smtClean="0"/>
          </a:p>
          <a:p>
            <a:r>
              <a:rPr lang="fi-FI" altLang="en-US" sz="1800" smtClean="0"/>
              <a:t>ONKO REALISTA OLETTAA, ETTÄ KAIKKI PSYKOLOGISET ILMIÖT KUTEN ESIM. MASENNUS, ONGELMAKÄYTTÄYTYMINEN OLISIVAT KUTA KUINKIN NORMAALISTI JAKAUTUNEITA?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09EB74-A723-482F-9C9B-65550918402C}" type="slidenum">
              <a:rPr lang="en-US" altLang="en-US" sz="1000">
                <a:latin typeface="Arial" panose="020B0604020202020204" pitchFamily="34" charset="0"/>
              </a:rPr>
              <a:pPr/>
              <a:t>17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010400" cy="1116013"/>
          </a:xfrm>
        </p:spPr>
        <p:txBody>
          <a:bodyPr/>
          <a:lstStyle/>
          <a:p>
            <a:r>
              <a:rPr lang="fi-FI" altLang="en-US" b="0" smtClean="0"/>
              <a:t>Uudelleen koodaaminen (recode)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i-FI" altLang="en-US" smtClean="0"/>
              <a:t>SPSS: Transform/recode</a:t>
            </a:r>
          </a:p>
          <a:p>
            <a:r>
              <a:rPr lang="fi-FI" altLang="en-US" smtClean="0"/>
              <a:t>Voidaan tehdä joko alkuperäiseen tai uuteen muuttujaan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    (mieluummin uuteen)</a:t>
            </a:r>
          </a:p>
          <a:p>
            <a:r>
              <a:rPr lang="fi-FI" altLang="en-US" smtClean="0"/>
              <a:t>Tarvitaan esim. muuttujan ”suunnan” vaihtoon</a:t>
            </a:r>
          </a:p>
          <a:p>
            <a:r>
              <a:rPr lang="fi-FI" altLang="en-US" smtClean="0"/>
              <a:t>Tarvitaan myös jatkuvan muuttujan luokittelussa jne…</a:t>
            </a:r>
          </a:p>
          <a:p>
            <a:pPr>
              <a:buFont typeface="Wingdings" pitchFamily="2" charset="2"/>
              <a:buNone/>
            </a:pPr>
            <a:endParaRPr lang="fi-FI" altLang="en-US" i="1" smtClean="0"/>
          </a:p>
          <a:p>
            <a:pPr>
              <a:buFont typeface="Wingdings" pitchFamily="2" charset="2"/>
              <a:buNone/>
            </a:pPr>
            <a:r>
              <a:rPr lang="fi-FI" altLang="en-US" i="1" smtClean="0"/>
              <a:t>Esim. ikämuuttuja luokitellaan kolmeen ryhmään</a:t>
            </a:r>
          </a:p>
          <a:p>
            <a:pPr>
              <a:buFont typeface="Wingdings" pitchFamily="2" charset="2"/>
              <a:buNone/>
            </a:pPr>
            <a:endParaRPr lang="fi-FI" altLang="en-US" i="1" smtClean="0"/>
          </a:p>
          <a:p>
            <a:pPr>
              <a:buFont typeface="Wingdings" pitchFamily="2" charset="2"/>
              <a:buNone/>
            </a:pPr>
            <a:r>
              <a:rPr lang="fi-FI" altLang="en-US" i="1" smtClean="0"/>
              <a:t>- ikä &lt;35: uusi arvo 1</a:t>
            </a:r>
          </a:p>
          <a:p>
            <a:pPr>
              <a:buFont typeface="Wingdings" pitchFamily="2" charset="2"/>
              <a:buNone/>
            </a:pPr>
            <a:r>
              <a:rPr lang="fi-FI" altLang="en-US" i="1" smtClean="0"/>
              <a:t>- ikä 35- 59: uusi arvo 2</a:t>
            </a:r>
          </a:p>
          <a:p>
            <a:pPr>
              <a:buFont typeface="Wingdings" pitchFamily="2" charset="2"/>
              <a:buNone/>
            </a:pPr>
            <a:r>
              <a:rPr lang="fi-FI" altLang="en-US" i="1" smtClean="0"/>
              <a:t>- Ikä &gt;60: uusi arvo 3</a:t>
            </a:r>
          </a:p>
          <a:p>
            <a:pPr>
              <a:buFont typeface="Wingdings" pitchFamily="2" charset="2"/>
              <a:buNone/>
            </a:pPr>
            <a:r>
              <a:rPr lang="fi-FI" altLang="en-US" i="1" smtClean="0"/>
              <a:t>Esim. uuden ‘ikämuuttujan’ luominen: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IKÄ = VUOSI – SYNTYMÄVUOSI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B53D6F-270C-48F0-8DCB-F6D00F1795EA}" type="slidenum">
              <a:rPr lang="en-US" altLang="en-US" sz="1000">
                <a:latin typeface="Arial" panose="020B0604020202020204" pitchFamily="34" charset="0"/>
              </a:rPr>
              <a:pPr/>
              <a:t>18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b="0" smtClean="0"/>
              <a:t>SUMMAMUUTTUJIEN LUOMINEN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73152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fi-FI" altLang="en-US" b="1" dirty="0" smtClean="0"/>
          </a:p>
          <a:p>
            <a:r>
              <a:rPr lang="fi-FI" altLang="en-US" dirty="0" smtClean="0"/>
              <a:t>SPSS: </a:t>
            </a:r>
            <a:r>
              <a:rPr lang="fi-FI" altLang="en-US" dirty="0" err="1" smtClean="0"/>
              <a:t>Transform</a:t>
            </a:r>
            <a:r>
              <a:rPr lang="fi-FI" altLang="en-US" dirty="0" smtClean="0"/>
              <a:t> / </a:t>
            </a:r>
            <a:r>
              <a:rPr lang="fi-FI" altLang="en-US" dirty="0" err="1" smtClean="0"/>
              <a:t>Compute</a:t>
            </a:r>
            <a:r>
              <a:rPr lang="fi-FI" altLang="en-US" dirty="0" smtClean="0"/>
              <a:t>:</a:t>
            </a:r>
          </a:p>
          <a:p>
            <a:pPr>
              <a:buFont typeface="Wingdings" pitchFamily="2" charset="2"/>
              <a:buNone/>
            </a:pPr>
            <a:endParaRPr lang="fi-FI" altLang="en-US" dirty="0" smtClean="0"/>
          </a:p>
          <a:p>
            <a:pPr>
              <a:buFont typeface="Wingdings" pitchFamily="2" charset="2"/>
              <a:buNone/>
            </a:pPr>
            <a:r>
              <a:rPr lang="fi-FI" altLang="en-US" dirty="0" smtClean="0"/>
              <a:t>SUMMA = (KYS1 + KYS2 + KYS3 + KYS4 + KYS5)/5</a:t>
            </a:r>
          </a:p>
          <a:p>
            <a:pPr>
              <a:buFont typeface="Wingdings" pitchFamily="2" charset="2"/>
              <a:buNone/>
            </a:pPr>
            <a:r>
              <a:rPr lang="fi-FI" altLang="en-US" dirty="0" smtClean="0"/>
              <a:t>SUMMA = MEAN(KYS1,KYS2,KYS3,KYS4,KYS5)</a:t>
            </a:r>
          </a:p>
          <a:p>
            <a:pPr>
              <a:buFont typeface="Wingdings" pitchFamily="2" charset="2"/>
              <a:buNone/>
            </a:pPr>
            <a:endParaRPr lang="fi-FI" altLang="en-US" dirty="0" smtClean="0"/>
          </a:p>
          <a:p>
            <a:r>
              <a:rPr lang="fi-FI" altLang="en-US" dirty="0" smtClean="0"/>
              <a:t>Suoran summamuuttujan muodostaminen edellyttää</a:t>
            </a:r>
          </a:p>
          <a:p>
            <a:pPr>
              <a:buFont typeface="Wingdings" pitchFamily="2" charset="2"/>
              <a:buNone/>
            </a:pPr>
            <a:r>
              <a:rPr lang="fi-FI" altLang="en-US" dirty="0" smtClean="0"/>
              <a:t>    skaalan riittävää reliabiliteettia (esim. Cronbachin alfa &gt; </a:t>
            </a:r>
            <a:r>
              <a:rPr lang="fi-FI" altLang="en-US" dirty="0" smtClean="0"/>
              <a:t>.60</a:t>
            </a:r>
            <a:r>
              <a:rPr lang="fi-FI" altLang="en-US" dirty="0" smtClean="0"/>
              <a:t>)</a:t>
            </a:r>
          </a:p>
          <a:p>
            <a:r>
              <a:rPr lang="fi-FI" altLang="en-US" dirty="0" smtClean="0"/>
              <a:t>Muista: Kysymysten (</a:t>
            </a:r>
            <a:r>
              <a:rPr lang="fi-FI" altLang="en-US" dirty="0" err="1" smtClean="0"/>
              <a:t>item</a:t>
            </a:r>
            <a:r>
              <a:rPr lang="fi-FI" altLang="en-US" dirty="0" smtClean="0"/>
              <a:t>) kääntäminen, niin että kaikki summamuuttujan osakysymykset ovat samansuuntaisia siten, että mitä suurempi arvo sitä enemmän se mittaa mitattavaa muuttujaa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EF88B1-2485-4C8E-AAB0-02662E860871}" type="slidenum">
              <a:rPr lang="en-US" altLang="en-US" sz="1000">
                <a:latin typeface="Arial" panose="020B0604020202020204" pitchFamily="34" charset="0"/>
              </a:rPr>
              <a:pPr/>
              <a:t>19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355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smtClean="0"/>
              <a:t>Tilastollisen menetelmän valinta</a:t>
            </a:r>
          </a:p>
        </p:txBody>
      </p:sp>
      <p:graphicFrame>
        <p:nvGraphicFramePr>
          <p:cNvPr id="169064" name="Group 104"/>
          <p:cNvGraphicFramePr>
            <a:graphicFrameLocks noGrp="1"/>
          </p:cNvGraphicFramePr>
          <p:nvPr>
            <p:ph type="tbl" idx="1"/>
          </p:nvPr>
        </p:nvGraphicFramePr>
        <p:xfrm>
          <a:off x="1828800" y="1600200"/>
          <a:ext cx="7010400" cy="4564063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2600"/>
                <a:gridCol w="1752600"/>
              </a:tblGrid>
              <a:tr h="853409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fi-F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Selitettävä -, riippuva -, y-muuttuja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234398">
                <a:tc gridSpan="2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Luokittelu- tai järjestysasteikko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fi-FI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Välimatka tai suhdeasteikko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fi-FI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12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Selittävä -, riippumaton -,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–muuttuja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Luokittelu- tai järjestysasteikko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Ristiintaulukointi,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Loglineaariset mallit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T-testi,'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Manova, Anova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1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Välimatka tai suhdeasteikko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Logistinen 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multinomiaalinen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regressioanalyysi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Regressioanaly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si, polku- ja ra-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D116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kenneyhtälömallit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48870B-CB2F-40C6-BB2E-AFADB56E0BA8}" type="slidenum">
              <a:rPr lang="en-US" altLang="en-US" sz="1000">
                <a:latin typeface="Arial" panose="020B0604020202020204" pitchFamily="34" charset="0"/>
              </a:rPr>
              <a:pPr/>
              <a:t>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smtClean="0"/>
              <a:t>I Tutkimuksen suunnittelu ja tilastollisen tutkimuksen perusteita: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fi-FI" altLang="en-US" smtClean="0"/>
              <a:t>Paljastaa ilmiötä koskevia (tosi)asioita eli kuvata niitä</a:t>
            </a:r>
          </a:p>
          <a:p>
            <a:pPr marL="381000" indent="-381000"/>
            <a:r>
              <a:rPr lang="fi-FI" altLang="en-US" smtClean="0"/>
              <a:t>Pyrkiä selittämään ja ymmärtämään kuvaamiaan ilmiöitä (vastata kysymykseen miksi?)</a:t>
            </a:r>
          </a:p>
          <a:p>
            <a:pPr marL="381000" indent="-381000"/>
            <a:r>
              <a:rPr lang="fi-FI" altLang="en-US" smtClean="0"/>
              <a:t>Rakentaa kohdetta kuvaavia käsitteitä ja teorioita</a:t>
            </a:r>
          </a:p>
          <a:p>
            <a:pPr marL="381000" indent="-381000"/>
            <a:r>
              <a:rPr lang="fi-FI" altLang="en-US" smtClean="0"/>
              <a:t>Ennustaminen</a:t>
            </a:r>
          </a:p>
          <a:p>
            <a:pPr marL="381000" indent="-381000"/>
            <a:r>
              <a:rPr lang="fi-FI" altLang="en-US" smtClean="0"/>
              <a:t>Tähdätä sovelluksiin ja toimenpidesuosituksiin</a:t>
            </a:r>
          </a:p>
          <a:p>
            <a:pPr marL="381000" indent="-381000"/>
            <a:endParaRPr lang="fi-FI" altLang="en-US" smtClean="0"/>
          </a:p>
          <a:p>
            <a:pPr marL="381000" indent="-381000"/>
            <a:r>
              <a:rPr lang="fi-FI" altLang="en-US" smtClean="0"/>
              <a:t>Tieteellinen tieto nojautuu jo olemassa olevaan tietoon</a:t>
            </a:r>
          </a:p>
          <a:p>
            <a:pPr marL="381000" indent="-381000"/>
            <a:r>
              <a:rPr lang="fi-FI" altLang="en-US" smtClean="0"/>
              <a:t>Käytetään yleisesti tunnettuja/ hyväksyttäjä menetelmiä </a:t>
            </a:r>
          </a:p>
          <a:p>
            <a:pPr marL="381000" indent="-381000">
              <a:buFont typeface="Wingdings" pitchFamily="2" charset="2"/>
              <a:buChar char="à"/>
            </a:pPr>
            <a:r>
              <a:rPr lang="fi-FI" altLang="en-US" smtClean="0">
                <a:sym typeface="Wingdings" panose="05000000000000000000" pitchFamily="2" charset="2"/>
              </a:rPr>
              <a:t>Kolme selvää hyötyä: </a:t>
            </a:r>
          </a:p>
          <a:p>
            <a:pPr marL="381000" indent="-381000">
              <a:buFont typeface="Wingdings" pitchFamily="2" charset="2"/>
              <a:buNone/>
            </a:pPr>
            <a:r>
              <a:rPr lang="fi-FI" altLang="en-US" smtClean="0"/>
              <a:t>	a) Vertailukelpoisuus</a:t>
            </a:r>
          </a:p>
          <a:p>
            <a:pPr marL="381000" indent="-381000">
              <a:buFont typeface="Wingdings" pitchFamily="2" charset="2"/>
              <a:buNone/>
            </a:pPr>
            <a:r>
              <a:rPr lang="fi-FI" altLang="en-US" smtClean="0"/>
              <a:t>	b) Erehdysten mahdollisuus pienenee</a:t>
            </a:r>
          </a:p>
          <a:p>
            <a:pPr marL="381000" indent="-381000">
              <a:buFont typeface="Wingdings" pitchFamily="2" charset="2"/>
              <a:buNone/>
            </a:pPr>
            <a:r>
              <a:rPr lang="fi-FI" altLang="en-US" smtClean="0"/>
              <a:t>	c) Toistettavuus...,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817F3F-946D-4E26-8882-EBBCF45E8694}" type="slidenum">
              <a:rPr lang="en-US" altLang="en-US" sz="1000">
                <a:latin typeface="Arial" panose="020B0604020202020204" pitchFamily="34" charset="0"/>
              </a:rPr>
              <a:pPr/>
              <a:t>20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620713"/>
            <a:ext cx="7993062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i-FI" altLang="en-US" b="1" smtClean="0">
                <a:solidFill>
                  <a:srgbClr val="190EF0"/>
                </a:solidFill>
              </a:rPr>
              <a:t>Ristiintaulukointi (eli kontingenssitaulukointi)</a:t>
            </a:r>
          </a:p>
          <a:p>
            <a:pPr>
              <a:buFont typeface="Wingdings" pitchFamily="2" charset="2"/>
              <a:buNone/>
            </a:pPr>
            <a:endParaRPr lang="fi-FI" altLang="en-US" smtClean="0"/>
          </a:p>
          <a:p>
            <a:pPr>
              <a:buFont typeface="Wingdings" pitchFamily="2" charset="2"/>
              <a:buNone/>
            </a:pPr>
            <a:r>
              <a:rPr lang="fi-FI" altLang="en-US" b="1" smtClean="0"/>
              <a:t>Käyttö: </a:t>
            </a:r>
          </a:p>
          <a:p>
            <a:r>
              <a:rPr lang="fi-FI" altLang="en-US" smtClean="0"/>
              <a:t>Aineiston kuvaaminen</a:t>
            </a:r>
          </a:p>
          <a:p>
            <a:r>
              <a:rPr lang="fi-FI" altLang="en-US" smtClean="0"/>
              <a:t>Kahden luokittelevan muuttujanvälisen yhteyden selvittäminen</a:t>
            </a:r>
          </a:p>
          <a:p>
            <a:r>
              <a:rPr lang="fi-FI" altLang="en-US" smtClean="0"/>
              <a:t>Muuttujien jakaumien vertaaminen eri ryhmissä</a:t>
            </a:r>
          </a:p>
          <a:p>
            <a:r>
              <a:rPr lang="fi-FI" altLang="en-US" smtClean="0"/>
              <a:t>Soveltuu kategorisille (laatuero- tai järjestysasteikko) muuttujille ja luokitelluille numeerisille (välimatka- tai suhdeasteikko) muuttujille</a:t>
            </a:r>
          </a:p>
          <a:p>
            <a:pPr>
              <a:buFont typeface="Wingdings" pitchFamily="2" charset="2"/>
              <a:buNone/>
            </a:pPr>
            <a:r>
              <a:rPr lang="fi-FI" altLang="en-US" b="1" smtClean="0"/>
              <a:t>Analyysin tarkoitus: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Riippuvuuden tilastollisen merkitsevyyden testaaminen</a:t>
            </a:r>
          </a:p>
          <a:p>
            <a:r>
              <a:rPr lang="fi-FI" altLang="en-US" smtClean="0"/>
              <a:t>X2–testi (Khiin neliön testi, riippumattomuustesti)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Hypoteesit ja niiden testaus:</a:t>
            </a:r>
          </a:p>
          <a:p>
            <a:r>
              <a:rPr lang="fi-FI" altLang="en-US" smtClean="0"/>
              <a:t>H0= muuttujat ovat riippumattomia</a:t>
            </a:r>
          </a:p>
          <a:p>
            <a:r>
              <a:rPr lang="fi-FI" altLang="en-US" smtClean="0"/>
              <a:t>H1= muuttujat eivät ole riippumattomia</a:t>
            </a:r>
          </a:p>
          <a:p>
            <a:r>
              <a:rPr lang="fi-FI" altLang="en-US" smtClean="0"/>
              <a:t>Vapausaste (df) lasketaan taulukon rivien ja sarakkeiden lukumääristä, df=(r-1)(s-1)</a:t>
            </a:r>
          </a:p>
          <a:p>
            <a:pPr>
              <a:buFont typeface="Wingdings" pitchFamily="2" charset="2"/>
              <a:buNone/>
            </a:pPr>
            <a:endParaRPr lang="fi-FI" alt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133212-03B6-4E30-BE5D-365B479AE7BB}" type="slidenum">
              <a:rPr lang="en-US" altLang="en-US" sz="1000">
                <a:latin typeface="Arial" panose="020B0604020202020204" pitchFamily="34" charset="0"/>
              </a:rPr>
              <a:pPr/>
              <a:t>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549275"/>
            <a:ext cx="7723187" cy="6003925"/>
          </a:xfrm>
        </p:spPr>
        <p:txBody>
          <a:bodyPr/>
          <a:lstStyle/>
          <a:p>
            <a:r>
              <a:rPr lang="fi-FI" altLang="en-US" smtClean="0"/>
              <a:t>Testin havaittu merkitsevyystaso eli p-arvo riippuu testisuureen arvosta ja vapausasteesta</a:t>
            </a:r>
          </a:p>
          <a:p>
            <a:r>
              <a:rPr lang="fi-FI" altLang="en-US" smtClean="0"/>
              <a:t>P-arvo kertoo erehtymisriskin suuruuden, kun testattava nollahypoteesi hylätään (eli mikä on riski sille, että riippuvuus johtuu sattumasta)</a:t>
            </a:r>
          </a:p>
          <a:p>
            <a:r>
              <a:rPr lang="fi-FI" altLang="en-US" smtClean="0"/>
              <a:t>Yleensä hylätään nollahypoteesi (eli todetaan, ettei aineisto tue nollahypoteesia), jos erehtymisriski on korkeintaan 5% eli p-arvo &lt; 0,05)</a:t>
            </a:r>
          </a:p>
          <a:p>
            <a:pPr>
              <a:buFont typeface="Wingdings" pitchFamily="2" charset="2"/>
              <a:buNone/>
            </a:pPr>
            <a:endParaRPr lang="fi-FI" altLang="en-US" b="1" smtClean="0"/>
          </a:p>
          <a:p>
            <a:pPr>
              <a:buFont typeface="Wingdings" pitchFamily="2" charset="2"/>
              <a:buNone/>
            </a:pPr>
            <a:r>
              <a:rPr lang="fi-FI" altLang="en-US" b="1" smtClean="0"/>
              <a:t>Käytön edellytykset:</a:t>
            </a:r>
            <a:endParaRPr lang="fi-FI" altLang="en-US" smtClean="0"/>
          </a:p>
          <a:p>
            <a:r>
              <a:rPr lang="fi-FI" altLang="en-US" smtClean="0"/>
              <a:t>enintään (max.) 20% odotetuista frekvensseistä saa olla pienempiä kuin 5, ja </a:t>
            </a:r>
          </a:p>
          <a:p>
            <a:r>
              <a:rPr lang="fi-FI" altLang="en-US" smtClean="0"/>
              <a:t>pienin odotettu frekvenssi = 1, eli ei saa olla odotusarvoltaan tyhjiä soluja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	tai odotetulta frekvenssiltään tyhjiä soluja saa olla siellä täällä, 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	ei kuitenkaan kokonaisia nollarivejä tai -sarakkeita </a:t>
            </a:r>
          </a:p>
          <a:p>
            <a:endParaRPr lang="fi-FI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E573C6-67D2-4D4F-8282-BD8FDAE7AD04}" type="slidenum">
              <a:rPr lang="en-US" altLang="en-US" sz="1000">
                <a:latin typeface="Arial" panose="020B0604020202020204" pitchFamily="34" charset="0"/>
              </a:rPr>
              <a:pPr/>
              <a:t>22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2764" r="52751" b="40781"/>
          <a:stretch>
            <a:fillRect/>
          </a:stretch>
        </p:blipFill>
        <p:spPr bwMode="auto">
          <a:xfrm>
            <a:off x="971550" y="260350"/>
            <a:ext cx="56896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067175" y="4005263"/>
            <a:ext cx="5076825" cy="538162"/>
          </a:xfrm>
          <a:prstGeom prst="rect">
            <a:avLst/>
          </a:prstGeom>
          <a:solidFill>
            <a:srgbClr val="FFF2A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ahoma" panose="020B0604030504040204" pitchFamily="34" charset="0"/>
                <a:cs typeface="Times New Roman" panose="02020603050405020304" pitchFamily="18" charset="0"/>
              </a:rPr>
              <a:t>Ristiintaulukointi SPSS:llä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2" t="63997" r="45378" b="5490"/>
          <a:stretch>
            <a:fillRect/>
          </a:stretch>
        </p:blipFill>
        <p:spPr bwMode="auto">
          <a:xfrm>
            <a:off x="6624638" y="1052513"/>
            <a:ext cx="2519362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Line 8"/>
          <p:cNvSpPr>
            <a:spLocks noChangeShapeType="1"/>
          </p:cNvSpPr>
          <p:nvPr/>
        </p:nvSpPr>
        <p:spPr bwMode="auto">
          <a:xfrm flipV="1">
            <a:off x="3635375" y="1557338"/>
            <a:ext cx="3241675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30182" r="49805" b="34050"/>
          <a:stretch>
            <a:fillRect/>
          </a:stretch>
        </p:blipFill>
        <p:spPr bwMode="auto">
          <a:xfrm>
            <a:off x="6156325" y="4581525"/>
            <a:ext cx="29876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4500563" y="5445125"/>
            <a:ext cx="158432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Parametriset</a:t>
            </a:r>
            <a:r>
              <a:rPr lang="fi-FI" altLang="en-US" sz="1800" b="1">
                <a:latin typeface="Arial" panose="020B0604020202020204" pitchFamily="34" charset="0"/>
              </a:rPr>
              <a:t> ja </a:t>
            </a:r>
            <a:r>
              <a:rPr lang="fi-FI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Ei-parametriset</a:t>
            </a:r>
            <a:r>
              <a:rPr lang="fi-FI" altLang="en-US" sz="1800" b="1">
                <a:latin typeface="Arial" panose="020B0604020202020204" pitchFamily="34" charset="0"/>
              </a:rPr>
              <a:t> testit</a:t>
            </a:r>
          </a:p>
          <a:p>
            <a:pPr eaLnBrk="1" hangingPunct="1"/>
            <a:r>
              <a:rPr lang="fi-FI" altLang="en-US" sz="1800">
                <a:latin typeface="Arial" panose="020B0604020202020204" pitchFamily="34" charset="0"/>
              </a:rPr>
              <a:t>Tilastolliset testit voidaan jakaa parametrisiin ja ei-parametrisiin testeihin sen mukaan, minkälaisia jakaumia testit käyttävät.</a:t>
            </a:r>
          </a:p>
          <a:p>
            <a:pPr eaLnBrk="1" hangingPunct="1"/>
            <a:endParaRPr lang="fi-FI" altLang="en-US" sz="1800" b="1" i="1">
              <a:latin typeface="Arial" panose="020B0604020202020204" pitchFamily="34" charset="0"/>
            </a:endParaRPr>
          </a:p>
          <a:p>
            <a:pPr eaLnBrk="1" hangingPunct="1"/>
            <a:r>
              <a:rPr lang="fi-FI" altLang="en-US" sz="1800" b="1" i="1">
                <a:solidFill>
                  <a:srgbClr val="FF3300"/>
                </a:solidFill>
                <a:latin typeface="Arial" panose="020B0604020202020204" pitchFamily="34" charset="0"/>
              </a:rPr>
              <a:t>Parametrisilla</a:t>
            </a:r>
            <a:r>
              <a:rPr lang="fi-FI" altLang="en-US" sz="1800" b="1" i="1">
                <a:latin typeface="Arial" panose="020B0604020202020204" pitchFamily="34" charset="0"/>
              </a:rPr>
              <a:t> </a:t>
            </a:r>
            <a:r>
              <a:rPr lang="fi-FI" altLang="en-US" sz="1800">
                <a:latin typeface="Arial" panose="020B0604020202020204" pitchFamily="34" charset="0"/>
              </a:rPr>
              <a:t>testeillä </a:t>
            </a:r>
            <a:r>
              <a:rPr lang="fi-FI" altLang="en-US" sz="1800" b="1">
                <a:latin typeface="Arial" panose="020B0604020202020204" pitchFamily="34" charset="0"/>
              </a:rPr>
              <a:t>on </a:t>
            </a:r>
            <a:r>
              <a:rPr lang="fi-FI" altLang="en-US" sz="1800">
                <a:latin typeface="Arial" panose="020B0604020202020204" pitchFamily="34" charset="0"/>
              </a:rPr>
              <a:t>jakaumaoletuksia.</a:t>
            </a:r>
          </a:p>
          <a:p>
            <a:pPr eaLnBrk="1" hangingPunct="1"/>
            <a:r>
              <a:rPr lang="fi-FI" altLang="en-US" sz="1800">
                <a:latin typeface="Arial" panose="020B0604020202020204" pitchFamily="34" charset="0"/>
              </a:rPr>
              <a:t>- vähintään välimatka-asteikko</a:t>
            </a:r>
          </a:p>
          <a:p>
            <a:pPr eaLnBrk="1" hangingPunct="1"/>
            <a:r>
              <a:rPr lang="fi-FI" altLang="en-US" sz="1800">
                <a:latin typeface="Arial" panose="020B0604020202020204" pitchFamily="34" charset="0"/>
              </a:rPr>
              <a:t>- jakaumien normaaliuus</a:t>
            </a:r>
            <a:endParaRPr lang="fi-FI" altLang="en-US" sz="1800" b="1">
              <a:latin typeface="Arial" panose="020B0604020202020204" pitchFamily="34" charset="0"/>
            </a:endParaRPr>
          </a:p>
          <a:p>
            <a:pPr eaLnBrk="1" hangingPunct="1"/>
            <a:endParaRPr lang="fi-FI" altLang="en-US" sz="1800" b="1" i="1">
              <a:latin typeface="Arial" panose="020B0604020202020204" pitchFamily="34" charset="0"/>
            </a:endParaRPr>
          </a:p>
          <a:p>
            <a:pPr eaLnBrk="1" hangingPunct="1"/>
            <a:endParaRPr lang="fi-FI" altLang="en-US" sz="1800" b="1" i="1">
              <a:latin typeface="Arial" panose="020B0604020202020204" pitchFamily="34" charset="0"/>
            </a:endParaRPr>
          </a:p>
          <a:p>
            <a:pPr eaLnBrk="1" hangingPunct="1"/>
            <a:r>
              <a:rPr lang="fi-FI" altLang="en-US" sz="1800" b="1" i="1">
                <a:solidFill>
                  <a:srgbClr val="0000FF"/>
                </a:solidFill>
                <a:latin typeface="Arial" panose="020B0604020202020204" pitchFamily="34" charset="0"/>
              </a:rPr>
              <a:t>Ei-parametrisillä</a:t>
            </a:r>
            <a:r>
              <a:rPr lang="fi-FI" altLang="en-US" sz="1800" b="1" i="1">
                <a:latin typeface="Arial" panose="020B0604020202020204" pitchFamily="34" charset="0"/>
              </a:rPr>
              <a:t> </a:t>
            </a:r>
            <a:r>
              <a:rPr lang="fi-FI" altLang="en-US" sz="1800">
                <a:latin typeface="Arial" panose="020B0604020202020204" pitchFamily="34" charset="0"/>
              </a:rPr>
              <a:t>testeillä </a:t>
            </a:r>
            <a:r>
              <a:rPr lang="fi-FI" altLang="en-US" sz="1800" b="1">
                <a:latin typeface="Arial" panose="020B0604020202020204" pitchFamily="34" charset="0"/>
              </a:rPr>
              <a:t>ei </a:t>
            </a:r>
            <a:r>
              <a:rPr lang="fi-FI" altLang="en-US" sz="1800">
                <a:latin typeface="Arial" panose="020B0604020202020204" pitchFamily="34" charset="0"/>
              </a:rPr>
              <a:t>ole jakaumaoletuksia.</a:t>
            </a:r>
          </a:p>
          <a:p>
            <a:pPr eaLnBrk="1" hangingPunct="1"/>
            <a:r>
              <a:rPr lang="fi-FI" altLang="en-US" sz="1800">
                <a:latin typeface="Arial" panose="020B0604020202020204" pitchFamily="34" charset="0"/>
              </a:rPr>
              <a:t>- testit eivät kuitenkaan yhtä voimakkaita kuin parametriset testit, jonka vuoksi</a:t>
            </a:r>
          </a:p>
          <a:p>
            <a:pPr eaLnBrk="1" hangingPunct="1"/>
            <a:r>
              <a:rPr lang="fi-FI" altLang="en-US" sz="1800">
                <a:latin typeface="Arial" panose="020B0604020202020204" pitchFamily="34" charset="0"/>
              </a:rPr>
              <a:t>kannattaa käyttää parametrisiä aina kuin siihen on mahdollisuus</a:t>
            </a:r>
          </a:p>
          <a:p>
            <a:pPr eaLnBrk="1" hangingPunct="1"/>
            <a:endParaRPr lang="fi-FI" altLang="en-US" sz="1800" b="1" i="1">
              <a:latin typeface="Arial" panose="020B0604020202020204" pitchFamily="34" charset="0"/>
            </a:endParaRPr>
          </a:p>
          <a:p>
            <a:pPr eaLnBrk="1" hangingPunct="1"/>
            <a:r>
              <a:rPr lang="fi-FI" altLang="en-US" sz="1800" b="1">
                <a:latin typeface="Arial" panose="020B0604020202020204" pitchFamily="34" charset="0"/>
              </a:rPr>
              <a:t>   </a:t>
            </a:r>
            <a:r>
              <a:rPr lang="fi-FI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Parametrinen             </a:t>
            </a:r>
            <a:r>
              <a:rPr lang="fi-FI" altLang="en-US" sz="1800" b="1">
                <a:latin typeface="Arial" panose="020B0604020202020204" pitchFamily="34" charset="0"/>
              </a:rPr>
              <a:t>                                          </a:t>
            </a:r>
            <a:r>
              <a:rPr lang="fi-FI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Ei-parametrinen</a:t>
            </a:r>
          </a:p>
          <a:p>
            <a:pPr eaLnBrk="1" hangingPunct="1"/>
            <a:endParaRPr lang="fi-FI" altLang="en-US" sz="1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i-FI" altLang="en-US" sz="1800" b="1">
                <a:latin typeface="Arial" panose="020B0604020202020204" pitchFamily="34" charset="0"/>
              </a:rPr>
              <a:t>   Pearsonin tulomomenttikorrelaatio            vs. Spearmanin järjestyskorrelaatio                                                                                     </a:t>
            </a:r>
          </a:p>
          <a:p>
            <a:pPr eaLnBrk="1" hangingPunct="1"/>
            <a:endParaRPr lang="fi-FI" altLang="en-US" sz="1800" b="1">
              <a:latin typeface="Arial" panose="020B0604020202020204" pitchFamily="34" charset="0"/>
            </a:endParaRPr>
          </a:p>
          <a:p>
            <a:pPr eaLnBrk="1" hangingPunct="1"/>
            <a:r>
              <a:rPr lang="fi-FI" altLang="en-US" sz="1800" b="1">
                <a:latin typeface="Arial" panose="020B0604020202020204" pitchFamily="34" charset="0"/>
              </a:rPr>
              <a:t>   Riippumattomien otosten </a:t>
            </a:r>
            <a:r>
              <a:rPr lang="fi-FI" altLang="en-US" sz="1800" b="1" i="1">
                <a:latin typeface="Arial" panose="020B0604020202020204" pitchFamily="34" charset="0"/>
              </a:rPr>
              <a:t>t</a:t>
            </a:r>
            <a:r>
              <a:rPr lang="fi-FI" altLang="en-US" sz="1800" b="1">
                <a:latin typeface="Arial" panose="020B0604020202020204" pitchFamily="34" charset="0"/>
              </a:rPr>
              <a:t>-testi                  vs. Mann-Whitney U-testi</a:t>
            </a:r>
          </a:p>
          <a:p>
            <a:pPr eaLnBrk="1" hangingPunct="1"/>
            <a:endParaRPr lang="fi-FI" altLang="en-US" sz="1800" b="1">
              <a:latin typeface="Arial" panose="020B0604020202020204" pitchFamily="34" charset="0"/>
            </a:endParaRPr>
          </a:p>
          <a:p>
            <a:pPr eaLnBrk="1" hangingPunct="1"/>
            <a:r>
              <a:rPr lang="fi-FI" altLang="en-US" sz="1800" b="1">
                <a:latin typeface="Arial" panose="020B0604020202020204" pitchFamily="34" charset="0"/>
              </a:rPr>
              <a:t>   Yksisuuntainen varianssi analyysi              vs. Kruskall-Wallis –testi</a:t>
            </a:r>
          </a:p>
          <a:p>
            <a:pPr eaLnBrk="1" hangingPunct="1"/>
            <a:endParaRPr lang="fi-FI" altLang="en-US" sz="1800" b="1">
              <a:latin typeface="Arial" panose="020B0604020202020204" pitchFamily="34" charset="0"/>
            </a:endParaRPr>
          </a:p>
          <a:p>
            <a:pPr eaLnBrk="1" hangingPunct="1"/>
            <a:r>
              <a:rPr lang="fi-FI" altLang="en-US" sz="1800" b="1">
                <a:latin typeface="Arial" panose="020B0604020202020204" pitchFamily="34" charset="0"/>
              </a:rPr>
              <a:t>   Toistomittaus                                                 vs. Wilcoxonin testi</a:t>
            </a:r>
          </a:p>
        </p:txBody>
      </p:sp>
    </p:spTree>
    <p:extLst>
      <p:ext uri="{BB962C8B-B14F-4D97-AF65-F5344CB8AC3E}">
        <p14:creationId xmlns:p14="http://schemas.microsoft.com/office/powerpoint/2010/main" val="706495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370F-6DA6-43DE-9F7F-005EC799E25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010400" cy="620713"/>
          </a:xfrm>
        </p:spPr>
        <p:txBody>
          <a:bodyPr/>
          <a:lstStyle/>
          <a:p>
            <a:r>
              <a:rPr lang="fi-FI" altLang="en-US"/>
              <a:t>Korrelaatio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7848600" cy="4953000"/>
          </a:xfrm>
        </p:spPr>
        <p:txBody>
          <a:bodyPr/>
          <a:lstStyle/>
          <a:p>
            <a:r>
              <a:rPr lang="fi-FI" altLang="en-US"/>
              <a:t>Kertoo kahden muuttujan välisestä lineaarisesta yhteydestä eli kuinka hyvin toisen muuttujan avulla voidaan ennustaa toisen muuttujan vaihtelua</a:t>
            </a:r>
          </a:p>
          <a:p>
            <a:r>
              <a:rPr lang="fi-FI" altLang="en-US"/>
              <a:t>Ei paljasta käyräviivaista yhteyttä (vrt. ristiintaulukointi)</a:t>
            </a:r>
          </a:p>
          <a:p>
            <a:r>
              <a:rPr lang="fi-FI" altLang="en-US"/>
              <a:t>Ei selitä syy-seuraus-suhdetta.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b="1"/>
              <a:t>Päättely</a:t>
            </a:r>
            <a:r>
              <a:rPr lang="fi-FI" altLang="en-US"/>
              <a:t>: Korrelaatiokerroin on lineaarisen riippuvuuden voimakkuutta kuvaava tunnusluku (voi saada arvoja, jotka ovat -1:n ja 1:n välillä)</a:t>
            </a:r>
          </a:p>
          <a:p>
            <a:r>
              <a:rPr lang="fi-FI" altLang="en-US"/>
              <a:t>Jos kerroin on lähellä arvoa +1, muuttujien välillä on voimakas positiivinen korrelaatio </a:t>
            </a:r>
            <a:r>
              <a:rPr lang="fi-FI" altLang="en-US">
                <a:sym typeface="Wingdings" panose="05000000000000000000" pitchFamily="2" charset="2"/>
              </a:rPr>
              <a:t></a:t>
            </a:r>
            <a:r>
              <a:rPr lang="fi-FI" altLang="en-US"/>
              <a:t>toisen muuttujan arvojen kasvaessa myös toisen muuttujan arvot kasvavat </a:t>
            </a:r>
          </a:p>
          <a:p>
            <a:r>
              <a:rPr lang="fi-FI" altLang="en-US"/>
              <a:t>Jos kerroin on lähellä arvoa –1, muuttujien välillä on voimakas negatiivinen korrelaatio </a:t>
            </a:r>
            <a:r>
              <a:rPr lang="fi-FI" altLang="en-US">
                <a:sym typeface="Wingdings" panose="05000000000000000000" pitchFamily="2" charset="2"/>
              </a:rPr>
              <a:t> </a:t>
            </a:r>
            <a:r>
              <a:rPr lang="fi-FI" altLang="en-US"/>
              <a:t>toisen muuttujan arvojen kasvaessa toisen muuttujan arvot pienenevät </a:t>
            </a:r>
          </a:p>
          <a:p>
            <a:r>
              <a:rPr lang="fi-FI" altLang="en-US"/>
              <a:t>Jos kerroin on lähellä arvoa 0, ei muuttujien välillä ole lineaarista riippuvuutta</a:t>
            </a:r>
          </a:p>
          <a:p>
            <a:endParaRPr lang="fi-FI" altLang="en-US"/>
          </a:p>
        </p:txBody>
      </p:sp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23633" r="25635" b="37978"/>
          <a:stretch>
            <a:fillRect/>
          </a:stretch>
        </p:blipFill>
        <p:spPr bwMode="auto">
          <a:xfrm>
            <a:off x="7561263" y="5688013"/>
            <a:ext cx="1547812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27560" r="29329" b="33073"/>
          <a:stretch>
            <a:fillRect/>
          </a:stretch>
        </p:blipFill>
        <p:spPr bwMode="auto">
          <a:xfrm>
            <a:off x="7543800" y="4768850"/>
            <a:ext cx="16002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29514" r="29866" b="35048"/>
          <a:stretch>
            <a:fillRect/>
          </a:stretch>
        </p:blipFill>
        <p:spPr bwMode="auto">
          <a:xfrm>
            <a:off x="7524750" y="4048125"/>
            <a:ext cx="1584325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68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B75C-F2D4-4F80-B874-86B4CF6B8D8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Korrelaatio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341438"/>
            <a:ext cx="7010400" cy="4953000"/>
          </a:xfrm>
        </p:spPr>
        <p:txBody>
          <a:bodyPr/>
          <a:lstStyle/>
          <a:p>
            <a:r>
              <a:rPr lang="fi-FI" altLang="en-US"/>
              <a:t>Selitysaste saadaan korottamalla korrelaatiokerroin (.57) potenssiin 2. </a:t>
            </a:r>
          </a:p>
          <a:p>
            <a:r>
              <a:rPr lang="fi-FI" altLang="en-US"/>
              <a:t>R2 eli korrelaatiokertoimen neliö (jos r2= 0.32), niin selittävämuuttuja selittää32% selitettävän muuttujan varianssista</a:t>
            </a:r>
          </a:p>
          <a:p>
            <a:endParaRPr lang="fi-FI" altLang="en-US"/>
          </a:p>
          <a:p>
            <a:pPr>
              <a:buFont typeface="Wingdings" panose="05000000000000000000" pitchFamily="2" charset="2"/>
              <a:buNone/>
            </a:pPr>
            <a:r>
              <a:rPr lang="fi-FI" altLang="en-US" i="1"/>
              <a:t>Spearman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	- mittaa kahden muuttujan järjestyslukujen yhteyttä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    - rank correlation, rS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i="1"/>
              <a:t>Pearson  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    - mittaa kahden satunnaismuuttujan x ja y välisen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yhteyden voimakkuutta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    - satunnaismuuttujien oltava vähintään intervalli-asteikolliset ja normaalijakautuneet</a:t>
            </a:r>
          </a:p>
        </p:txBody>
      </p:sp>
    </p:spTree>
    <p:extLst>
      <p:ext uri="{BB962C8B-B14F-4D97-AF65-F5344CB8AC3E}">
        <p14:creationId xmlns:p14="http://schemas.microsoft.com/office/powerpoint/2010/main" val="95244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708-F63A-4DCA-8340-37A6C898395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52400"/>
            <a:ext cx="7723187" cy="1116013"/>
          </a:xfrm>
        </p:spPr>
        <p:txBody>
          <a:bodyPr/>
          <a:lstStyle/>
          <a:p>
            <a:r>
              <a:rPr lang="fi-FI" altLang="en-US"/>
              <a:t>Tilastollisesta päätöksenteon perusteita</a:t>
            </a:r>
            <a:br>
              <a:rPr lang="fi-FI" altLang="en-US"/>
            </a:br>
            <a:r>
              <a:rPr lang="fi-FI" altLang="en-US"/>
              <a:t> </a:t>
            </a:r>
            <a:r>
              <a:rPr lang="fi-FI" altLang="en-US" sz="1400" i="1"/>
              <a:t>Karma-Komulainen s. 65 –&gt;</a:t>
            </a:r>
            <a:r>
              <a:rPr lang="fi-FI" altLang="en-US" sz="2000" i="1"/>
              <a:t>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341438"/>
            <a:ext cx="8027987" cy="51689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i-FI" altLang="en-US" sz="1800" i="1"/>
              <a:t>Yleistäminen (kuinka hyvin otos "sample" vastaa perusjoukkoa "population"</a:t>
            </a:r>
          </a:p>
          <a:p>
            <a:pPr>
              <a:buFont typeface="Wingdings" panose="05000000000000000000" pitchFamily="2" charset="2"/>
              <a:buNone/>
            </a:pPr>
            <a:endParaRPr lang="fi-FI" altLang="en-US" sz="1800" i="1"/>
          </a:p>
          <a:p>
            <a:pPr>
              <a:buFont typeface="Wingdings" panose="05000000000000000000" pitchFamily="2" charset="2"/>
              <a:buNone/>
            </a:pPr>
            <a:r>
              <a:rPr lang="fi-FI" altLang="en-US" sz="2400" b="1" i="1">
                <a:solidFill>
                  <a:srgbClr val="0033CC"/>
                </a:solidFill>
              </a:rPr>
              <a:t>Luottamusväli</a:t>
            </a:r>
          </a:p>
          <a:p>
            <a:r>
              <a:rPr lang="fi-FI" altLang="en-US"/>
              <a:t>Perusjoukon keskiarvoa (tai vastaavaa tunnuslukua) ei voida otoksen perusteella määrittää tarkasti. Otoksen perusteella voidaan vain sanoa, millä todennäköisyydellä arvo sijoittuu tietylle välille. Yleensä lasketaan vähintään 95% todennäköisyys (vrt. 99 ja 99,9%). </a:t>
            </a:r>
          </a:p>
          <a:p>
            <a:r>
              <a:rPr lang="fi-FI" altLang="en-US"/>
              <a:t>10 oppilaan perusteella saatu keskiarvo on toki 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     sattumalle alttiimpi (eli suurempi luottamusväli) 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     kuin 100:n tai 1000:n oppilaan vastaava....</a:t>
            </a:r>
          </a:p>
          <a:p>
            <a:r>
              <a:rPr lang="fi-FI" altLang="en-US"/>
              <a:t>Eli luottamusväli kertoo epävarmuuden määrästä, mitä 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    suuremmat luottamusvälit ovat sitä varmempaa on havainnon sijoittuminen kyseiseen väliin.... </a:t>
            </a:r>
          </a:p>
          <a:p>
            <a:pPr>
              <a:buFont typeface="Wingdings" panose="05000000000000000000" pitchFamily="2" charset="2"/>
              <a:buNone/>
            </a:pPr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0665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59C9-B428-4CA7-8903-9A02C38E713F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4421188"/>
            <a:ext cx="3913187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16013" y="333375"/>
            <a:ext cx="8027987" cy="6176963"/>
          </a:xfrm>
        </p:spPr>
        <p:txBody>
          <a:bodyPr/>
          <a:lstStyle/>
          <a:p>
            <a:pPr algn="r">
              <a:buFont typeface="Wingdings" panose="05000000000000000000" pitchFamily="2" charset="2"/>
              <a:buNone/>
            </a:pPr>
            <a:r>
              <a:rPr lang="fi-FI" altLang="en-US" sz="1800" i="1">
                <a:solidFill>
                  <a:srgbClr val="0033CC"/>
                </a:solidFill>
              </a:rPr>
              <a:t>Luottamusväli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 i="1">
                <a:solidFill>
                  <a:srgbClr val="0033CC"/>
                </a:solidFill>
              </a:rPr>
              <a:t>Normaalijakaumaa hyödyntävä päättely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 i="1"/>
              <a:t>Esim. 1. summamuuttujat muistuttavat normaalijakautumaa (muista muuttujan testaus), ja esim. 2. useista kyllä – ei –vaihtoehtoa hyödyntävistä kyselyistä voidaan laskea keskiarvo, joka alkaa muistuttaa normaalijakaumaa...(</a:t>
            </a:r>
            <a:r>
              <a:rPr lang="fi-FI" altLang="en-US" sz="1800" i="1">
                <a:sym typeface="Wingdings" panose="05000000000000000000" pitchFamily="2" charset="2"/>
              </a:rPr>
              <a:t> yhteys ryhmien väliseen vertailuun)</a:t>
            </a:r>
            <a:endParaRPr lang="fi-FI" altLang="en-US" sz="1800" i="1"/>
          </a:p>
          <a:p>
            <a:pPr>
              <a:buFont typeface="Wingdings" panose="05000000000000000000" pitchFamily="2" charset="2"/>
              <a:buNone/>
            </a:pPr>
            <a:endParaRPr lang="fi-FI" altLang="en-US" sz="1800" i="1"/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 i="1"/>
              <a:t>Teoreettisiin todennäköisyyksien arviointiin käytetään Gaussin käyrää, jonka yhteensopivuutta/vastaavuutta verrataan käytännön tutkimustilanteessa saatuun otantajakaumaan (joka suhteutetaan aineiston kokoon / hajontaan)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/>
              <a:t>Kaksi sovellustilannetta:</a:t>
            </a:r>
          </a:p>
          <a:p>
            <a:r>
              <a:rPr lang="fi-FI" altLang="en-US" sz="1800"/>
              <a:t>Otoksen jakauma: Miten otoksen yksittäiset 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/>
              <a:t>pistemäärät jakautuvat (keskiarvo ja hajonta)</a:t>
            </a:r>
          </a:p>
          <a:p>
            <a:r>
              <a:rPr lang="fi-FI" altLang="en-US" sz="1800"/>
              <a:t>Otantajakauma: Otoksista tuotettu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/>
              <a:t> keskilukujen jakauma (%)</a:t>
            </a:r>
          </a:p>
          <a:p>
            <a:pPr>
              <a:buFont typeface="Wingdings" panose="05000000000000000000" pitchFamily="2" charset="2"/>
              <a:buNone/>
            </a:pPr>
            <a:endParaRPr lang="fi-FI" altLang="en-US" sz="1800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940425" y="4221163"/>
            <a:ext cx="237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en-US" sz="1800">
                <a:solidFill>
                  <a:srgbClr val="E9572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Todennäköisyysarvot</a:t>
            </a:r>
            <a:r>
              <a:rPr lang="fi-FI" altLang="en-US" sz="18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fi-FI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6227763" y="6237288"/>
            <a:ext cx="1809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 altLang="en-US" sz="1800">
              <a:solidFill>
                <a:srgbClr val="E9572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altLang="en-US" sz="1800">
                <a:solidFill>
                  <a:srgbClr val="E9572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%-arvo (x 100)</a:t>
            </a:r>
            <a:r>
              <a:rPr lang="fi-FI" altLang="en-US" sz="18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fi-FI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54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835E1-4E80-4BF9-AC6D-9DBACFA40CE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8913"/>
            <a:ext cx="70104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i-FI" altLang="en-US" sz="1800">
                <a:solidFill>
                  <a:srgbClr val="190EF0"/>
                </a:solidFill>
              </a:rPr>
              <a:t>Luottamusvälin laskeminen </a:t>
            </a:r>
          </a:p>
          <a:p>
            <a:pPr>
              <a:buFont typeface="Wingdings" panose="05000000000000000000" pitchFamily="2" charset="2"/>
              <a:buNone/>
            </a:pPr>
            <a:endParaRPr lang="fi-FI" altLang="en-US" sz="1800" i="1"/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 i="1">
                <a:solidFill>
                  <a:srgbClr val="E95729"/>
                </a:solidFill>
              </a:rPr>
              <a:t>Keskiarvon luottamusväli. Tarvitaan tieto: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/>
              <a:t>a) Keskivirhe (standard error) = muuttujan keskihajonta / sqrt(n)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>
                <a:sym typeface="Wingdings" panose="05000000000000000000" pitchFamily="2" charset="2"/>
              </a:rPr>
              <a:t>b) </a:t>
            </a:r>
            <a:r>
              <a:rPr lang="fi-FI" altLang="en-US" sz="1800"/>
              <a:t>95%:n luottamusväli = keskiarvo +- 1.96*keskivirhe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 i="1"/>
              <a:t>Esim. kun testin N=250, ka=50, hajonta 8, 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 i="1">
                <a:sym typeface="Wingdings" panose="05000000000000000000" pitchFamily="2" charset="2"/>
              </a:rPr>
              <a:t>a)  8 / neliöjuuri 250:sta = 0.51</a:t>
            </a:r>
            <a:endParaRPr lang="fi-FI" altLang="en-US" sz="1800" i="1"/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 i="1"/>
              <a:t>b) </a:t>
            </a:r>
            <a:r>
              <a:rPr lang="fi-FI" altLang="en-US" sz="1800" i="1">
                <a:sym typeface="Wingdings" panose="05000000000000000000" pitchFamily="2" charset="2"/>
              </a:rPr>
              <a:t> </a:t>
            </a:r>
            <a:r>
              <a:rPr lang="fi-FI" altLang="en-US" sz="1800" i="1"/>
              <a:t>50 +- (1.96 * 0.51 </a:t>
            </a:r>
            <a:r>
              <a:rPr lang="fi-FI" altLang="en-US" sz="1800" i="1">
                <a:sym typeface="Wingdings" panose="05000000000000000000" pitchFamily="2" charset="2"/>
              </a:rPr>
              <a:t> 1)</a:t>
            </a:r>
            <a:r>
              <a:rPr lang="fi-FI" altLang="en-US" sz="1800" i="1"/>
              <a:t> = 50 +-1 (eli 49 – 51) 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/>
              <a:t>(Voitaisiin myös laskea 99%:n tai 99.9%:n luottamusvälit!)</a:t>
            </a:r>
            <a:endParaRPr lang="fi-FI" altLang="en-US" sz="1800" i="1"/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 i="1"/>
              <a:t>vrt. s. 80-81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 i="1">
                <a:solidFill>
                  <a:srgbClr val="E95729"/>
                </a:solidFill>
              </a:rPr>
              <a:t>Luottamusvälin laskeminen prosenteista: 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/>
              <a:t>esim. natojäsenyyden kannatukselle kun 45% äänestänyt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/>
              <a:t>puolesta ja 55% vastaan (N=1000)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>
                <a:sym typeface="Wingdings" panose="05000000000000000000" pitchFamily="2" charset="2"/>
              </a:rPr>
              <a:t> </a:t>
            </a:r>
            <a:r>
              <a:rPr lang="fi-FI" altLang="en-US" sz="1800"/>
              <a:t>Keskivirhe = sqrt(.45*.55/1000) = 1.57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>
                <a:sym typeface="Wingdings" panose="05000000000000000000" pitchFamily="2" charset="2"/>
              </a:rPr>
              <a:t> </a:t>
            </a:r>
            <a:r>
              <a:rPr lang="fi-FI" altLang="en-US" sz="1800"/>
              <a:t>95%:n luottamusväli kannatukselle: p+- 1.96* keskivirhe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/>
              <a:t>eli 45 +- (1.96 * 1.57 </a:t>
            </a:r>
            <a:r>
              <a:rPr lang="fi-FI" altLang="en-US" sz="1800">
                <a:sym typeface="Wingdings" panose="05000000000000000000" pitchFamily="2" charset="2"/>
              </a:rPr>
              <a:t> 3,01)</a:t>
            </a:r>
            <a:r>
              <a:rPr lang="fi-FI" altLang="en-US" sz="1800"/>
              <a:t>, väli on siis 41.9%-48.1%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1800">
                <a:sym typeface="Wingdings" panose="05000000000000000000" pitchFamily="2" charset="2"/>
              </a:rPr>
              <a:t> tarkoittaa samaa kuin </a:t>
            </a:r>
            <a:r>
              <a:rPr lang="fi-FI" altLang="en-US" sz="1800" i="1">
                <a:solidFill>
                  <a:srgbClr val="E95729"/>
                </a:solidFill>
                <a:sym typeface="Wingdings" panose="05000000000000000000" pitchFamily="2" charset="2"/>
              </a:rPr>
              <a:t>virhemarginaali (vrt. vaaligallupit)</a:t>
            </a:r>
            <a:endParaRPr lang="fi-FI" altLang="en-US" sz="1800" i="1">
              <a:solidFill>
                <a:srgbClr val="E9572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fi-FI" altLang="en-US" sz="1800" i="1">
              <a:solidFill>
                <a:srgbClr val="E95729"/>
              </a:solidFill>
            </a:endParaRPr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1"/>
          <a:stretch>
            <a:fillRect/>
          </a:stretch>
        </p:blipFill>
        <p:spPr bwMode="auto">
          <a:xfrm>
            <a:off x="7508875" y="1844675"/>
            <a:ext cx="1635125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7524750" y="13414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altLang="en-US" sz="1600" b="1">
                <a:solidFill>
                  <a:srgbClr val="E9572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kriittiset z-arvot</a:t>
            </a:r>
          </a:p>
        </p:txBody>
      </p:sp>
      <p:pic>
        <p:nvPicPr>
          <p:cNvPr id="173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8" t="38390" r="30615" b="50803"/>
          <a:stretch>
            <a:fillRect/>
          </a:stretch>
        </p:blipFill>
        <p:spPr bwMode="auto">
          <a:xfrm>
            <a:off x="5724525" y="4868863"/>
            <a:ext cx="11525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0" t="56097" r="46109" b="21268"/>
          <a:stretch>
            <a:fillRect/>
          </a:stretch>
        </p:blipFill>
        <p:spPr bwMode="auto">
          <a:xfrm>
            <a:off x="5724525" y="692150"/>
            <a:ext cx="9366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3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5F9D-D361-4DE8-891A-C6FA389C584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7010400" cy="1116012"/>
          </a:xfrm>
        </p:spPr>
        <p:txBody>
          <a:bodyPr/>
          <a:lstStyle/>
          <a:p>
            <a:r>
              <a:rPr lang="fi-FI" altLang="en-US"/>
              <a:t>Kahden tunnusluvun erotuksen tilastollinen merkitsevyys (esim. T-testi)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042988" y="1565275"/>
            <a:ext cx="74882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Esimerkkinä tyttöjen (1) ja poikien (2) välisten erojen tarkastelu  ja mahdollisuus poimia samankokoisia aineistoja lukematon määrä (esimerkkinä voisi olla myös ryhmä 1 ja ryhmä 2)</a:t>
            </a:r>
          </a:p>
          <a:p>
            <a:endParaRPr lang="fi-FI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Ajatuksena on, että vaikka molemmat ryhmät on poimittu samasta populaatiosta, sattuman takia tyttöjen ja poikien välillä erot ovat ajoittain </a:t>
            </a:r>
            <a:r>
              <a:rPr lang="fi-FI" alt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suuria tai pieniä</a:t>
            </a: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 ja välillä </a:t>
            </a:r>
            <a:r>
              <a:rPr lang="fi-FI" altLang="en-US" sz="2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poikien ka:t olisivat suurempia</a:t>
            </a: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 ja välillä </a:t>
            </a:r>
            <a:r>
              <a:rPr lang="fi-FI" altLang="en-US" sz="2000">
                <a:solidFill>
                  <a:srgbClr val="E95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tyttöjen ka:t olisivat suurempia</a:t>
            </a: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Todennäköisin ero suuressa tapausjoukossa sukupuolen välillä olisi nolla eli eroa sukupuolen mukaan ei olisi. </a:t>
            </a:r>
          </a:p>
          <a:p>
            <a:pPr>
              <a:buFont typeface="Wingdings" panose="05000000000000000000" pitchFamily="2" charset="2"/>
              <a:buChar char="à"/>
            </a:pPr>
            <a:endParaRPr lang="fi-FI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Useiden mittausten jakauma </a:t>
            </a: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keskiarvo olisi nolla, ja vasen puolisko kuvaisi esimerkiksi niitä tapauksia, joissa tytöt parempia ja oikea puolisko niitä tapauksia joissa pojat  parempia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hajonta keskiarvon molemmin puolin olisi keskiarvojen erotusten keskivirhe</a:t>
            </a:r>
            <a:endParaRPr lang="fi-FI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33D244-78A2-47A2-A2D6-1D217D9FD0DF}" type="slidenum">
              <a:rPr lang="en-US" altLang="en-US" sz="1000">
                <a:latin typeface="Arial" panose="020B0604020202020204" pitchFamily="34" charset="0"/>
              </a:rPr>
              <a:pPr/>
              <a:t>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010400" cy="1116013"/>
          </a:xfrm>
        </p:spPr>
        <p:txBody>
          <a:bodyPr/>
          <a:lstStyle/>
          <a:p>
            <a:r>
              <a:rPr lang="fi-FI" altLang="en-US" smtClean="0"/>
              <a:t>Ihmistieteen tunnusmerkkejä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268413"/>
            <a:ext cx="7524750" cy="4953000"/>
          </a:xfrm>
        </p:spPr>
        <p:txBody>
          <a:bodyPr/>
          <a:lstStyle/>
          <a:p>
            <a:pPr marL="381000" indent="-381000">
              <a:buFont typeface="Wingdings" pitchFamily="2" charset="2"/>
              <a:buNone/>
            </a:pPr>
            <a:r>
              <a:rPr lang="fi-FI" altLang="en-US" b="1" smtClean="0"/>
              <a:t>Ihmistieteet</a:t>
            </a:r>
            <a:endParaRPr lang="fi-FI" altLang="en-US" smtClean="0"/>
          </a:p>
          <a:p>
            <a:pPr marL="381000" indent="-381000"/>
            <a:r>
              <a:rPr lang="fi-FI" altLang="en-US" smtClean="0"/>
              <a:t>Esimerkiksi: taloustiede, sosiologia, historia, arkeologia, antropologia, lingvistiikka, semiotiikka, kulttuurintutkimus, psykologia, kasvatustiede, sosiaalipolitiikka, valtio-oppi, politiikan tutkimus, filosofia. </a:t>
            </a:r>
          </a:p>
          <a:p>
            <a:pPr marL="381000" indent="-381000"/>
            <a:endParaRPr lang="fi-FI" altLang="en-US" smtClean="0"/>
          </a:p>
          <a:p>
            <a:pPr marL="381000" indent="-381000">
              <a:buFont typeface="Wingdings" pitchFamily="2" charset="2"/>
              <a:buNone/>
            </a:pPr>
            <a:r>
              <a:rPr lang="fi-FI" altLang="en-US" smtClean="0"/>
              <a:t>Kasvatustieteellinen neljään osa-alueeseen </a:t>
            </a:r>
            <a:r>
              <a:rPr lang="fi-FI" altLang="en-US" sz="1400" smtClean="0"/>
              <a:t>(Metsämuuronen 2003): </a:t>
            </a:r>
          </a:p>
          <a:p>
            <a:pPr marL="381000" indent="-381000">
              <a:buFont typeface="Wingdings" pitchFamily="2" charset="2"/>
              <a:buAutoNum type="arabicParenR"/>
            </a:pPr>
            <a:r>
              <a:rPr lang="fi-FI" altLang="en-US" smtClean="0"/>
              <a:t>toiminnan vastaanottaja (oppija)</a:t>
            </a:r>
          </a:p>
          <a:p>
            <a:pPr marL="381000" indent="-381000">
              <a:buFont typeface="Wingdings" pitchFamily="2" charset="2"/>
              <a:buAutoNum type="arabicParenR"/>
            </a:pPr>
            <a:r>
              <a:rPr lang="fi-FI" altLang="en-US" smtClean="0"/>
              <a:t>toiminnan suorittaja (opettaja)</a:t>
            </a:r>
          </a:p>
          <a:p>
            <a:pPr marL="381000" indent="-381000">
              <a:buFont typeface="Wingdings" pitchFamily="2" charset="2"/>
              <a:buAutoNum type="arabicParenR"/>
            </a:pPr>
            <a:r>
              <a:rPr lang="fi-FI" altLang="en-US" smtClean="0"/>
              <a:t>itse toimintaa (opetusta)</a:t>
            </a:r>
          </a:p>
          <a:p>
            <a:pPr marL="381000" indent="-381000">
              <a:buFont typeface="Wingdings" pitchFamily="2" charset="2"/>
              <a:buAutoNum type="arabicParenR"/>
            </a:pPr>
            <a:r>
              <a:rPr lang="fi-FI" altLang="en-US" smtClean="0"/>
              <a:t>kaikkea kasvatusta säätelevää ja rajoittavaa (esim. oppimista, opettamista) toimintaa koskeva tutkimus</a:t>
            </a:r>
          </a:p>
          <a:p>
            <a:pPr marL="381000" indent="-381000">
              <a:buFont typeface="Wingdings" pitchFamily="2" charset="2"/>
              <a:buNone/>
            </a:pPr>
            <a:endParaRPr lang="fi-FI" altLang="en-US" smtClean="0"/>
          </a:p>
          <a:p>
            <a:pPr marL="381000" indent="-381000"/>
            <a:r>
              <a:rPr lang="fi-FI" altLang="en-US" smtClean="0"/>
              <a:t>Ongelmana ihmisen inhimillisyys (kokemuksen luotettavuus)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8A43-7A33-480B-9421-679BCACA662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429000"/>
            <a:ext cx="7056438" cy="1331913"/>
          </a:xfrm>
        </p:spPr>
        <p:txBody>
          <a:bodyPr/>
          <a:lstStyle/>
          <a:p>
            <a:r>
              <a:rPr lang="fi-FI" altLang="en-US"/>
              <a:t>- </a:t>
            </a:r>
            <a:r>
              <a:rPr lang="fi-FI" altLang="en-US" sz="1800" b="0">
                <a:solidFill>
                  <a:schemeClr val="tx1"/>
                </a:solidFill>
              </a:rPr>
              <a:t>Saadaan jakauma, joka osoittaa miten samasta populaatiosta poimittujen keskiarvoparien erotukset jakautuvat</a:t>
            </a:r>
            <a:br>
              <a:rPr lang="fi-FI" altLang="en-US" sz="1800" b="0">
                <a:solidFill>
                  <a:schemeClr val="tx1"/>
                </a:solidFill>
              </a:rPr>
            </a:br>
            <a:r>
              <a:rPr lang="fi-FI" altLang="en-US" sz="1800" b="0">
                <a:solidFill>
                  <a:schemeClr val="tx1"/>
                </a:solidFill>
              </a:rPr>
              <a:t>- Tutkimuksessa saatu ero on yksi näistä moninaisista eromahdollisuuksista</a:t>
            </a:r>
            <a:br>
              <a:rPr lang="fi-FI" altLang="en-US" sz="1800" b="0">
                <a:solidFill>
                  <a:schemeClr val="tx1"/>
                </a:solidFill>
              </a:rPr>
            </a:br>
            <a:r>
              <a:rPr lang="fi-FI" altLang="en-US" sz="1800" b="0">
                <a:solidFill>
                  <a:schemeClr val="tx1"/>
                </a:solidFill>
              </a:rPr>
              <a:t>- Jakauman keskellä sijaitsevat todennäköiset, helposti sattumaltakin ilmaantuvat erot</a:t>
            </a:r>
            <a:br>
              <a:rPr lang="fi-FI" altLang="en-US" sz="1800" b="0">
                <a:solidFill>
                  <a:schemeClr val="tx1"/>
                </a:solidFill>
              </a:rPr>
            </a:br>
            <a:r>
              <a:rPr lang="fi-FI" altLang="en-US" sz="1800" b="0">
                <a:solidFill>
                  <a:schemeClr val="tx1"/>
                </a:solidFill>
              </a:rPr>
              <a:t>- Laitoja kohti mentäessä (erojen kasvaessa) sattuman osuus pienenee...</a:t>
            </a:r>
            <a:r>
              <a:rPr lang="fi-FI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 kun ylitetään 95% riskitaso ryhmät edustavat eri populaatiota  erotus on tilastollisesti merkitsevä</a:t>
            </a:r>
            <a:r>
              <a:rPr lang="fi-FI" altLang="en-US" sz="1800" b="0">
                <a:solidFill>
                  <a:schemeClr val="tx1"/>
                </a:solidFill>
              </a:rPr>
              <a:t/>
            </a:r>
            <a:br>
              <a:rPr lang="fi-FI" altLang="en-US" sz="1800" b="0">
                <a:solidFill>
                  <a:schemeClr val="tx1"/>
                </a:solidFill>
              </a:rPr>
            </a:br>
            <a:endParaRPr lang="fi-FI" altLang="en-US" sz="1800" b="0">
              <a:solidFill>
                <a:schemeClr val="tx1"/>
              </a:solidFill>
            </a:endParaRP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29113"/>
            <a:ext cx="39608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30" name="Line 6"/>
          <p:cNvSpPr>
            <a:spLocks noChangeShapeType="1"/>
          </p:cNvSpPr>
          <p:nvPr/>
        </p:nvSpPr>
        <p:spPr bwMode="auto">
          <a:xfrm>
            <a:off x="5508625" y="5013325"/>
            <a:ext cx="0" cy="1439863"/>
          </a:xfrm>
          <a:prstGeom prst="line">
            <a:avLst/>
          </a:prstGeom>
          <a:noFill/>
          <a:ln w="9525">
            <a:solidFill>
              <a:srgbClr val="E9572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7092950" y="5013325"/>
            <a:ext cx="0" cy="1439863"/>
          </a:xfrm>
          <a:prstGeom prst="line">
            <a:avLst/>
          </a:prstGeom>
          <a:noFill/>
          <a:ln w="9525">
            <a:solidFill>
              <a:srgbClr val="E9572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5292725" y="6453188"/>
            <a:ext cx="57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en-US" sz="1200">
                <a:latin typeface="Tahoma" panose="020B0604030504040204" pitchFamily="34" charset="0"/>
                <a:cs typeface="Tahoma" panose="020B0604030504040204" pitchFamily="34" charset="0"/>
              </a:rPr>
              <a:t>-1.96</a:t>
            </a: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6732588" y="6467475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en-US" sz="1200">
                <a:latin typeface="Tahoma" panose="020B0604030504040204" pitchFamily="34" charset="0"/>
                <a:cs typeface="Tahoma" panose="020B0604030504040204" pitchFamily="34" charset="0"/>
              </a:rPr>
              <a:t>1.96</a:t>
            </a:r>
          </a:p>
        </p:txBody>
      </p:sp>
    </p:spTree>
    <p:extLst>
      <p:ext uri="{BB962C8B-B14F-4D97-AF65-F5344CB8AC3E}">
        <p14:creationId xmlns:p14="http://schemas.microsoft.com/office/powerpoint/2010/main" val="4234271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623E5-4864-4F3F-B907-DB526DE1715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010400" cy="1116013"/>
          </a:xfrm>
        </p:spPr>
        <p:txBody>
          <a:bodyPr/>
          <a:lstStyle/>
          <a:p>
            <a:r>
              <a:rPr lang="fi-FI" altLang="en-US"/>
              <a:t>Tilastollinen testaus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341438"/>
            <a:ext cx="74168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i-FI" altLang="en-US"/>
              <a:t>Hypoteesien valinta perustuu edellä esim. edellä esitettyjen  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erojen testaamiseen</a:t>
            </a:r>
          </a:p>
          <a:p>
            <a:pPr>
              <a:buFont typeface="Wingdings" panose="05000000000000000000" pitchFamily="2" charset="2"/>
              <a:buNone/>
            </a:pPr>
            <a:endParaRPr lang="fi-FI" altLang="en-US"/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Nollahypoteesi H0</a:t>
            </a:r>
          </a:p>
          <a:p>
            <a:r>
              <a:rPr lang="fi-FI" altLang="en-US"/>
              <a:t>Teoriasta johdetun oletuksen vastainen hypoteesi</a:t>
            </a:r>
          </a:p>
          <a:p>
            <a:r>
              <a:rPr lang="fi-FI" altLang="en-US"/>
              <a:t>Esim. Poikien ja tyttöjen keskiarvon välillä ei ole tilastollisesti merkitsevää eroa</a:t>
            </a:r>
          </a:p>
          <a:p>
            <a:endParaRPr lang="fi-FI" altLang="en-US"/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Vastahypoteesi H1</a:t>
            </a:r>
          </a:p>
          <a:p>
            <a:r>
              <a:rPr lang="fi-FI" altLang="en-US"/>
              <a:t>Poikien keskiarvo on tyttöjen keskiarvoa pienempi (yksisuuntainen testaus)</a:t>
            </a:r>
          </a:p>
          <a:p>
            <a:r>
              <a:rPr lang="fi-FI" altLang="en-US"/>
              <a:t>Poikien ja tyttöjen keskiarvot ovat erisuuret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    (kaksisuuntainen testaus)</a:t>
            </a:r>
          </a:p>
          <a:p>
            <a:pPr>
              <a:buFont typeface="Wingdings" panose="05000000000000000000" pitchFamily="2" charset="2"/>
              <a:buNone/>
            </a:pPr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14436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2967-70E2-4DA1-BCE2-99DDB987458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Tilastollisen päätöksen tekeminen</a:t>
            </a:r>
            <a:br>
              <a:rPr lang="fi-FI" altLang="en-US"/>
            </a:br>
            <a:endParaRPr lang="fi-FI" alt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908050"/>
            <a:ext cx="70104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i-FI" altLang="en-US"/>
              <a:t>Jos p-arvo alle valitun merkitsevyystason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nollahypoteesi hylätään</a:t>
            </a:r>
          </a:p>
          <a:p>
            <a:r>
              <a:rPr lang="fi-FI" altLang="en-US"/>
              <a:t>Tällöin puhutaan tilastollisesti ”merkitsevästä” tuloksesta (ei ”merkittävästä”)</a:t>
            </a:r>
          </a:p>
          <a:p>
            <a:r>
              <a:rPr lang="fi-FI" altLang="en-US"/>
              <a:t>Merkitään taulukoihin usein tähdillä: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en-US"/>
              <a:t>    * (p&lt;0,05),** (p&lt;0,01), ***(p&lt;0,001)</a:t>
            </a:r>
          </a:p>
          <a:p>
            <a:pPr>
              <a:buFont typeface="Wingdings" panose="05000000000000000000" pitchFamily="2" charset="2"/>
              <a:buNone/>
            </a:pPr>
            <a:endParaRPr lang="fi-FI" altLang="en-US"/>
          </a:p>
          <a:p>
            <a:pPr>
              <a:buFont typeface="Wingdings" panose="05000000000000000000" pitchFamily="2" charset="2"/>
              <a:buNone/>
            </a:pPr>
            <a:endParaRPr lang="fi-FI" altLang="en-US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971550" y="3213100"/>
            <a:ext cx="77041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 altLang="en-US"/>
          </a:p>
          <a:p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HUOM:</a:t>
            </a:r>
          </a:p>
          <a:p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Päätöstä tehtäessä on mahdollisuus kahteen virheeseen:</a:t>
            </a:r>
          </a:p>
          <a:p>
            <a:pPr>
              <a:buFontTx/>
              <a:buChar char="•"/>
            </a:pP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 Jos nollahypoteesi hylätään, vaikka se on tosi </a:t>
            </a: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fi-FI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hylkäämisvirhe (eng. type I error)</a:t>
            </a:r>
          </a:p>
          <a:p>
            <a:pPr>
              <a:buFontTx/>
              <a:buChar char="•"/>
            </a:pP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 Jos nollahypoteesi hyväksytään, vaikka se on epätosi </a:t>
            </a: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 hyväksymisvirhe (eng. type II error)</a:t>
            </a:r>
          </a:p>
          <a:p>
            <a:pPr>
              <a:buFontTx/>
              <a:buChar char="•"/>
            </a:pP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 Hyväksymis- ja hylkäämisvirheiden todennäköisyydet toisistaan riippuvaisia </a:t>
            </a: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i-FI" altLang="en-US" sz="2000">
                <a:latin typeface="Arial" panose="020B0604020202020204" pitchFamily="34" charset="0"/>
                <a:cs typeface="Arial" panose="020B0604020202020204" pitchFamily="34" charset="0"/>
              </a:rPr>
              <a:t> jos hylkäämisvirheelle asetetaan vaativa raja (esim. 0,1%), kasvaa hyväksymisvirheen todennäköisyys ja päinvastoin</a:t>
            </a:r>
          </a:p>
        </p:txBody>
      </p:sp>
    </p:spTree>
    <p:extLst>
      <p:ext uri="{BB962C8B-B14F-4D97-AF65-F5344CB8AC3E}">
        <p14:creationId xmlns:p14="http://schemas.microsoft.com/office/powerpoint/2010/main" val="2561957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D1104-55E2-426D-9DF7-C51E6DC8468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010400" cy="1116013"/>
          </a:xfrm>
        </p:spPr>
        <p:txBody>
          <a:bodyPr/>
          <a:lstStyle/>
          <a:p>
            <a:r>
              <a:rPr lang="fi-FI" altLang="en-US"/>
              <a:t>T-testi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341438"/>
            <a:ext cx="7010400" cy="4953000"/>
          </a:xfrm>
        </p:spPr>
        <p:txBody>
          <a:bodyPr/>
          <a:lstStyle/>
          <a:p>
            <a:r>
              <a:rPr lang="fi-FI" altLang="en-US"/>
              <a:t>Kun vertaillaan kahta täysin toisistaan riippumatonta osajoukkoa toisiinsa ja halutaan tietää eroavatko ryhmien keskiarvot toisistaan, voidaan tilastollisena menetelmänä käyttää riippumattomien (independent) otosten t -testiä.</a:t>
            </a:r>
          </a:p>
          <a:p>
            <a:endParaRPr lang="fi-FI" altLang="en-US"/>
          </a:p>
          <a:p>
            <a:r>
              <a:rPr lang="fi-FI" altLang="en-US"/>
              <a:t>Testin oletuksia ovat muuttujan normaalijakautuneisuus ja riippumattomat otokset. </a:t>
            </a:r>
          </a:p>
          <a:p>
            <a:endParaRPr lang="fi-FI" altLang="en-US"/>
          </a:p>
          <a:p>
            <a:endParaRPr lang="fi-FI" altLang="en-US"/>
          </a:p>
          <a:p>
            <a:endParaRPr lang="fi-FI" altLang="en-US"/>
          </a:p>
          <a:p>
            <a:endParaRPr lang="fi-FI" altLang="en-US"/>
          </a:p>
          <a:p>
            <a:pPr>
              <a:buFont typeface="Wingdings" panose="05000000000000000000" pitchFamily="2" charset="2"/>
              <a:buNone/>
            </a:pPr>
            <a:r>
              <a:rPr lang="fi-FI" altLang="en-US">
                <a:solidFill>
                  <a:srgbClr val="E95729"/>
                </a:solidFill>
              </a:rPr>
              <a:t>                                    raportoidaan</a:t>
            </a:r>
            <a:r>
              <a:rPr lang="fi-FI" altLang="en-US"/>
              <a:t> </a:t>
            </a:r>
          </a:p>
          <a:p>
            <a:r>
              <a:rPr lang="fi-FI" altLang="en-US"/>
              <a:t>Testisuureen valintaan vaikuttaa ovatko varianssit (keskihajonnat) molemmissa osajoukoissa yhtäsuuret.</a:t>
            </a:r>
          </a:p>
          <a:p>
            <a:endParaRPr lang="fi-FI" altLang="en-US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13780" r="54231" b="35417"/>
          <a:stretch>
            <a:fillRect/>
          </a:stretch>
        </p:blipFill>
        <p:spPr bwMode="auto">
          <a:xfrm>
            <a:off x="6300788" y="3657600"/>
            <a:ext cx="23764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4572000" y="2852738"/>
            <a:ext cx="19446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6" t="32487" b="43924"/>
          <a:stretch>
            <a:fillRect/>
          </a:stretch>
        </p:blipFill>
        <p:spPr bwMode="auto">
          <a:xfrm>
            <a:off x="1042988" y="4437063"/>
            <a:ext cx="50006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635375" y="5013325"/>
            <a:ext cx="1512888" cy="287338"/>
          </a:xfrm>
          <a:prstGeom prst="rect">
            <a:avLst/>
          </a:prstGeom>
          <a:noFill/>
          <a:ln w="9525">
            <a:solidFill>
              <a:srgbClr val="E957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H="1" flipV="1">
            <a:off x="5364163" y="5229225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3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3E5F72-79F6-4F9C-9E9E-45968C193E98}" type="slidenum">
              <a:rPr lang="en-US" altLang="en-US" sz="1000">
                <a:latin typeface="Arial" panose="020B0604020202020204" pitchFamily="34" charset="0"/>
              </a:rPr>
              <a:pPr/>
              <a:t>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250"/>
            <a:ext cx="7010400" cy="1116013"/>
          </a:xfrm>
        </p:spPr>
        <p:txBody>
          <a:bodyPr/>
          <a:lstStyle/>
          <a:p>
            <a:r>
              <a:rPr lang="fi-FI" altLang="en-US" smtClean="0"/>
              <a:t>Tilastotiede (menetelmätiede) auttaa tekemään tieteellisiä päätelmiä</a:t>
            </a:r>
            <a:r>
              <a:rPr lang="fi-FI" altLang="en-US" i="1" smtClean="0"/>
              <a:t/>
            </a:r>
            <a:br>
              <a:rPr lang="fi-FI" altLang="en-US" i="1" smtClean="0"/>
            </a:br>
            <a:endParaRPr lang="fi-FI" altLang="en-US" i="1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US" smtClean="0"/>
              <a:t>Yksikköjen muodostamaan joukkoon liittyvää numeerisen tietoaineiston keräämistä, analysointia ja tulkintaa koskeva tiede.</a:t>
            </a:r>
          </a:p>
          <a:p>
            <a:pPr>
              <a:buFont typeface="Wingdings" pitchFamily="2" charset="2"/>
              <a:buNone/>
            </a:pPr>
            <a:endParaRPr lang="fi-FI" altLang="en-US" smtClean="0"/>
          </a:p>
          <a:p>
            <a:r>
              <a:rPr lang="fi-FI" altLang="en-US" smtClean="0"/>
              <a:t>Tilastotiede on oppi siitä, miten reaalimaailman tilasta tai ilmiöistä tehdään päätelmiä, tilasta tai ilmiöstä kerättyjen numeeristen tietojen perusteella</a:t>
            </a:r>
          </a:p>
          <a:p>
            <a:pPr>
              <a:buFont typeface="Wingdings" pitchFamily="2" charset="2"/>
              <a:buNone/>
            </a:pPr>
            <a:endParaRPr lang="fi-FI" altLang="en-US" smtClean="0"/>
          </a:p>
          <a:p>
            <a:pPr>
              <a:buFont typeface="Wingdings" pitchFamily="2" charset="2"/>
              <a:buNone/>
            </a:pPr>
            <a:r>
              <a:rPr lang="fi-FI" altLang="en-US" smtClean="0"/>
              <a:t>HUOM: Tilastotiede EI ole oppia </a:t>
            </a:r>
            <a:r>
              <a:rPr lang="fi-FI" altLang="en-US" b="1" smtClean="0"/>
              <a:t>tilastoista </a:t>
            </a:r>
            <a:r>
              <a:rPr lang="fi-FI" altLang="en-US" smtClean="0"/>
              <a:t>tai niiden laatimisesta!</a:t>
            </a:r>
          </a:p>
          <a:p>
            <a:pPr>
              <a:buFont typeface="Wingdings" pitchFamily="2" charset="2"/>
              <a:buNone/>
            </a:pPr>
            <a:endParaRPr lang="fi-FI" altLang="en-US" smtClean="0"/>
          </a:p>
          <a:p>
            <a:pPr>
              <a:buFont typeface="Wingdings" pitchFamily="2" charset="2"/>
              <a:buNone/>
            </a:pPr>
            <a:endParaRPr lang="fi-FI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C86127-11A8-4712-9543-9AFFCF2404C9}" type="slidenum">
              <a:rPr lang="en-US" altLang="en-US" sz="1000">
                <a:latin typeface="Arial" panose="020B0604020202020204" pitchFamily="34" charset="0"/>
              </a:rPr>
              <a:pPr/>
              <a:t>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010400" cy="1116013"/>
          </a:xfrm>
        </p:spPr>
        <p:txBody>
          <a:bodyPr/>
          <a:lstStyle/>
          <a:p>
            <a:r>
              <a:rPr lang="fi-FI" altLang="en-US" smtClean="0"/>
              <a:t>Aineiston tilastollinen käsitteleminen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268413"/>
            <a:ext cx="8027987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fi-FI" altLang="en-US" i="1" smtClean="0"/>
          </a:p>
          <a:p>
            <a:r>
              <a:rPr lang="fi-FI" altLang="en-US" smtClean="0"/>
              <a:t>Tietoa tiivistäviä ja kuvailevia menetelmiä (- tunnusluvut, taulukot, kuviot)</a:t>
            </a:r>
          </a:p>
          <a:p>
            <a:pPr>
              <a:buFont typeface="Wingdings" pitchFamily="2" charset="2"/>
              <a:buNone/>
            </a:pPr>
            <a:endParaRPr lang="fi-FI" altLang="en-US" smtClean="0"/>
          </a:p>
          <a:p>
            <a:r>
              <a:rPr lang="fi-FI" altLang="en-US" smtClean="0"/>
              <a:t>Päätelmien tekemiseen tarkoitetut menetelmät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    - tutkitaan pientä joukkoa henkilöitä (otos) ja arvioidaan kuinka todennäköisesti otoksen henkilöillä esiintynyt ilmiö toistuu kaikilla kiinnostuksen kohteena olevilla henkilöillä  (perusjoukko, populaatio)</a:t>
            </a:r>
          </a:p>
          <a:p>
            <a:pPr>
              <a:buFont typeface="Wingdings" pitchFamily="2" charset="2"/>
              <a:buNone/>
            </a:pPr>
            <a:endParaRPr lang="fi-FI" altLang="en-US" smtClean="0"/>
          </a:p>
          <a:p>
            <a:r>
              <a:rPr lang="fi-FI" altLang="en-US" smtClean="0"/>
              <a:t>Ilmiöitä matemaattisesti mallintavat menetelmät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    - aineiston perusteella pyritään luomaan matemaattinen malli, jolla pyritään selittämään ja ennustamaan, esim. regressiomalli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FCF68B-A4CD-43FC-A20F-8751C21A2B3D}" type="slidenum">
              <a:rPr lang="en-US" altLang="en-US" sz="1000">
                <a:latin typeface="Arial" panose="020B0604020202020204" pitchFamily="34" charset="0"/>
              </a:rPr>
              <a:pPr/>
              <a:t>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010400" cy="1116013"/>
          </a:xfrm>
        </p:spPr>
        <p:txBody>
          <a:bodyPr/>
          <a:lstStyle/>
          <a:p>
            <a:r>
              <a:rPr lang="fi-FI" altLang="en-US" smtClean="0"/>
              <a:t>Tutkimuksen vaiheet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7586663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i-FI" altLang="en-US" b="1" smtClean="0"/>
              <a:t>Tutkimusongelma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– aiheen valinta, määrittely</a:t>
            </a:r>
          </a:p>
          <a:p>
            <a:pPr>
              <a:buFont typeface="Wingdings" pitchFamily="2" charset="2"/>
              <a:buNone/>
            </a:pPr>
            <a:r>
              <a:rPr lang="fi-FI" altLang="en-US" b="1" smtClean="0"/>
              <a:t>Aikaisempi ongelmaa sivuava kirjallisuus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– teoreettinen kirjallisuus ja empiirinen tutkimus</a:t>
            </a:r>
          </a:p>
          <a:p>
            <a:pPr>
              <a:buFont typeface="Wingdings" pitchFamily="2" charset="2"/>
              <a:buNone/>
            </a:pPr>
            <a:r>
              <a:rPr lang="fi-FI" altLang="en-US" b="1" smtClean="0"/>
              <a:t>Ongelman täsmennys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– määrittely, viitekehys, hypoteesit</a:t>
            </a:r>
          </a:p>
          <a:p>
            <a:pPr>
              <a:buFont typeface="Wingdings" pitchFamily="2" charset="2"/>
              <a:buNone/>
            </a:pPr>
            <a:r>
              <a:rPr lang="fi-FI" altLang="en-US" b="1" smtClean="0"/>
              <a:t>Tutkimusasetelma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– millainen aineisto ja menetelmä ratkaisulle</a:t>
            </a:r>
          </a:p>
          <a:p>
            <a:pPr>
              <a:buFont typeface="Wingdings" pitchFamily="2" charset="2"/>
              <a:buNone/>
            </a:pPr>
            <a:r>
              <a:rPr lang="fi-FI" altLang="en-US" b="1" smtClean="0"/>
              <a:t>Aineistonkeruu ja analysointi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– aineiston kokoaminen ja analysointi tutkimusasetelman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mukaan</a:t>
            </a:r>
          </a:p>
          <a:p>
            <a:pPr>
              <a:buFont typeface="Wingdings" pitchFamily="2" charset="2"/>
              <a:buNone/>
            </a:pPr>
            <a:r>
              <a:rPr lang="fi-FI" altLang="en-US" b="1" smtClean="0"/>
              <a:t>Johtopäätökset</a:t>
            </a:r>
          </a:p>
          <a:p>
            <a:pPr>
              <a:buFont typeface="Wingdings" pitchFamily="2" charset="2"/>
              <a:buNone/>
            </a:pPr>
            <a:r>
              <a:rPr lang="fi-FI" altLang="en-US" smtClean="0"/>
              <a:t>– tulokset, tulkinta ja suhteellistaminen teoriaan ja aiempaan tutkimukseen.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6" t="35243" r="24902" b="43098"/>
          <a:stretch>
            <a:fillRect/>
          </a:stretch>
        </p:blipFill>
        <p:spPr bwMode="auto">
          <a:xfrm>
            <a:off x="6227763" y="765175"/>
            <a:ext cx="21605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9C9C9E-9384-4A61-AB9C-1326A48F34D9}" type="slidenum">
              <a:rPr lang="en-US" altLang="en-US" sz="1000">
                <a:latin typeface="Arial" panose="020B0604020202020204" pitchFamily="34" charset="0"/>
              </a:rPr>
              <a:pPr/>
              <a:t>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52400"/>
            <a:ext cx="7010400" cy="1116013"/>
          </a:xfrm>
        </p:spPr>
        <p:txBody>
          <a:bodyPr/>
          <a:lstStyle/>
          <a:p>
            <a:r>
              <a:rPr lang="fi-FI" altLang="en-US" smtClean="0"/>
              <a:t>Tutkimusongelma ja Hypoteesi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341438"/>
            <a:ext cx="7580312" cy="5211762"/>
          </a:xfrm>
        </p:spPr>
        <p:txBody>
          <a:bodyPr/>
          <a:lstStyle/>
          <a:p>
            <a:pPr marL="381000" indent="-381000">
              <a:buFont typeface="Wingdings" pitchFamily="2" charset="2"/>
              <a:buNone/>
            </a:pPr>
            <a:endParaRPr lang="fi-FI" altLang="en-US" smtClean="0"/>
          </a:p>
          <a:p>
            <a:pPr marL="381000" indent="-381000">
              <a:buFont typeface="Wingdings" pitchFamily="2" charset="2"/>
              <a:buNone/>
            </a:pPr>
            <a:r>
              <a:rPr lang="fi-FI" altLang="en-US" smtClean="0"/>
              <a:t>Tutkimuskysymysten muoto: </a:t>
            </a:r>
          </a:p>
          <a:p>
            <a:pPr marL="381000" indent="-381000">
              <a:buFont typeface="Wingdings" pitchFamily="2" charset="2"/>
              <a:buNone/>
            </a:pPr>
            <a:endParaRPr lang="fi-FI" altLang="en-US" smtClean="0"/>
          </a:p>
          <a:p>
            <a:pPr marL="822325" lvl="1" indent="-342900">
              <a:buFont typeface="Wingdings" pitchFamily="2" charset="2"/>
              <a:buNone/>
            </a:pPr>
            <a:r>
              <a:rPr lang="fi-FI" altLang="en-US" smtClean="0"/>
              <a:t>a)  Aikaisempaa tietoa ei ole </a:t>
            </a:r>
            <a:r>
              <a:rPr lang="fi-FI" altLang="en-US" smtClean="0">
                <a:sym typeface="Wingdings" panose="05000000000000000000" pitchFamily="2" charset="2"/>
              </a:rPr>
              <a:t> kuvaileva tutkimus, mitä aiotaan tehdä, missä ja milloin </a:t>
            </a:r>
          </a:p>
          <a:p>
            <a:pPr marL="822325" lvl="1" indent="-342900">
              <a:buFont typeface="Wingdings" pitchFamily="2" charset="2"/>
              <a:buNone/>
            </a:pPr>
            <a:endParaRPr lang="fi-FI" altLang="en-US" smtClean="0">
              <a:sym typeface="Wingdings" panose="05000000000000000000" pitchFamily="2" charset="2"/>
            </a:endParaRPr>
          </a:p>
          <a:p>
            <a:pPr marL="822325" lvl="1" indent="-342900">
              <a:buFont typeface="Wingdings" pitchFamily="2" charset="2"/>
              <a:buNone/>
            </a:pPr>
            <a:r>
              <a:rPr lang="fi-FI" altLang="en-US" smtClean="0">
                <a:sym typeface="Wingdings" panose="05000000000000000000" pitchFamily="2" charset="2"/>
              </a:rPr>
              <a:t>b) Aikaisempaa tietoa on kohtuullisesti (esimerkiksi on tietoa kahdesta eri ilmiöstä, mutta ei ole olemassa tietoa siitä ovatko kyseiset ilmiöt yhteydessä toisiinsa)</a:t>
            </a:r>
          </a:p>
          <a:p>
            <a:pPr marL="822325" lvl="1" indent="-342900">
              <a:buFont typeface="Wingdings" pitchFamily="2" charset="2"/>
              <a:buNone/>
            </a:pPr>
            <a:endParaRPr lang="fi-FI" altLang="en-US" smtClean="0">
              <a:sym typeface="Wingdings" panose="05000000000000000000" pitchFamily="2" charset="2"/>
            </a:endParaRPr>
          </a:p>
          <a:p>
            <a:pPr marL="822325" lvl="1" indent="-342900">
              <a:buFont typeface="Wingdings" pitchFamily="2" charset="2"/>
              <a:buNone/>
            </a:pPr>
            <a:r>
              <a:rPr lang="fi-FI" altLang="en-US" smtClean="0">
                <a:sym typeface="Wingdings" panose="05000000000000000000" pitchFamily="2" charset="2"/>
              </a:rPr>
              <a:t>c) Aikaisempaa tietoa on (jonka perusteella voidaan olettaa tutkimuksen tulos)</a:t>
            </a:r>
          </a:p>
          <a:p>
            <a:pPr marL="822325" lvl="1" indent="-342900">
              <a:buFont typeface="Wingdings" pitchFamily="2" charset="2"/>
              <a:buNone/>
            </a:pPr>
            <a:r>
              <a:rPr lang="fi-FI" altLang="en-US" smtClean="0">
                <a:sym typeface="Wingdings" panose="05000000000000000000" pitchFamily="2" charset="2"/>
              </a:rPr>
              <a:t>	- hypoteesi on lause, jossa kuvattavan muuttujien välisiä yhteyksiä ja esitetään selkeä väite, jonka pitävyyttä testataan</a:t>
            </a:r>
          </a:p>
          <a:p>
            <a:pPr marL="1203325" lvl="2" indent="-342900">
              <a:buFontTx/>
              <a:buNone/>
            </a:pPr>
            <a:endParaRPr lang="fi-FI" altLang="en-US" smtClean="0"/>
          </a:p>
          <a:p>
            <a:pPr marL="1203325" lvl="2" indent="-342900">
              <a:buFontTx/>
              <a:buNone/>
            </a:pPr>
            <a:endParaRPr lang="fi-FI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EE3CBD-59CF-4390-8EF9-AD44ABFFF9D9}" type="slidenum">
              <a:rPr lang="en-US" altLang="en-US" sz="1000">
                <a:latin typeface="Arial" panose="020B0604020202020204" pitchFamily="34" charset="0"/>
              </a:rPr>
              <a:pPr/>
              <a:t>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7010400" cy="1116013"/>
          </a:xfrm>
        </p:spPr>
        <p:txBody>
          <a:bodyPr/>
          <a:lstStyle/>
          <a:p>
            <a:r>
              <a:rPr lang="fi-FI" altLang="en-US" smtClean="0"/>
              <a:t>II Tilastollisen aineiston ja analyysin edellytysten tarkistaminen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altLang="en-US" dirty="0" smtClean="0"/>
              <a:t>Muuttujien jakauman tarkistus </a:t>
            </a:r>
          </a:p>
          <a:p>
            <a:pPr>
              <a:buFontTx/>
              <a:buNone/>
            </a:pPr>
            <a:endParaRPr lang="fi-FI" altLang="en-US" dirty="0" smtClean="0"/>
          </a:p>
          <a:p>
            <a:pPr>
              <a:buFont typeface="Wingdings" pitchFamily="2" charset="2"/>
              <a:buNone/>
            </a:pPr>
            <a:r>
              <a:rPr lang="fi-FI" altLang="en-US" dirty="0" smtClean="0"/>
              <a:t>- Muunnokset, uudelleen koodaaminen, summamuuttujien</a:t>
            </a:r>
          </a:p>
          <a:p>
            <a:pPr>
              <a:buFont typeface="Wingdings" pitchFamily="2" charset="2"/>
              <a:buNone/>
            </a:pPr>
            <a:r>
              <a:rPr lang="fi-FI" altLang="en-US" dirty="0" smtClean="0"/>
              <a:t>luominen</a:t>
            </a:r>
          </a:p>
          <a:p>
            <a:pPr>
              <a:buFont typeface="Wingdings" pitchFamily="2" charset="2"/>
              <a:buNone/>
            </a:pPr>
            <a:endParaRPr lang="fi-FI" altLang="en-US" dirty="0" smtClean="0"/>
          </a:p>
          <a:p>
            <a:pPr>
              <a:buFontTx/>
              <a:buChar char="-"/>
            </a:pPr>
            <a:r>
              <a:rPr lang="fi-FI" altLang="en-US" dirty="0" smtClean="0"/>
              <a:t>Puuttuva tieto ja sen käsittely</a:t>
            </a:r>
          </a:p>
          <a:p>
            <a:pPr>
              <a:buFontTx/>
              <a:buNone/>
            </a:pPr>
            <a:endParaRPr lang="fi-FI" altLang="en-US" dirty="0" smtClean="0"/>
          </a:p>
          <a:p>
            <a:pPr>
              <a:buFont typeface="Wingdings" pitchFamily="2" charset="2"/>
              <a:buNone/>
            </a:pPr>
            <a:r>
              <a:rPr lang="fi-FI" altLang="en-US" dirty="0" smtClean="0"/>
              <a:t>- Kuvaileva tilastoanalyysi vs. tilastollinen päättely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B770D5-5EC2-4A9C-86B6-50DEF2EE8084}" type="slidenum">
              <a:rPr lang="en-US" altLang="en-US" sz="1000">
                <a:latin typeface="Arial" panose="020B0604020202020204" pitchFamily="34" charset="0"/>
              </a:rPr>
              <a:pPr/>
              <a:t>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smtClean="0"/>
              <a:t>Normaalijakauma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867650" cy="4953000"/>
          </a:xfrm>
        </p:spPr>
        <p:txBody>
          <a:bodyPr/>
          <a:lstStyle/>
          <a:p>
            <a:r>
              <a:rPr lang="fi-FI" altLang="en-US" smtClean="0"/>
              <a:t>Muuttujan jakauman normaalisuus on monien tilastollisten testien oletus</a:t>
            </a:r>
          </a:p>
          <a:p>
            <a:r>
              <a:rPr lang="fi-FI" altLang="en-US" smtClean="0"/>
              <a:t>Normaalijakauma on symmetrinen, sen sijainti ja muoto riippuvat keskiarvosta ja hajonnasta</a:t>
            </a:r>
          </a:p>
          <a:p>
            <a:endParaRPr lang="fi-FI" altLang="en-US" smtClean="0"/>
          </a:p>
          <a:p>
            <a:r>
              <a:rPr lang="fi-FI" altLang="en-US" sz="1600" smtClean="0"/>
              <a:t>Havaintojen jakautumista keskiarvon (mean) ympärille</a:t>
            </a:r>
          </a:p>
          <a:p>
            <a:pPr>
              <a:buFont typeface="Wingdings" pitchFamily="2" charset="2"/>
              <a:buNone/>
            </a:pPr>
            <a:r>
              <a:rPr lang="fi-FI" altLang="en-US" sz="1600" smtClean="0"/>
              <a:t>kuvataan hanjontaluvuilla (esim. keskihajonta  </a:t>
            </a:r>
          </a:p>
          <a:p>
            <a:pPr>
              <a:buFont typeface="Wingdings" pitchFamily="2" charset="2"/>
              <a:buNone/>
            </a:pPr>
            <a:r>
              <a:rPr lang="fi-FI" altLang="en-US" sz="1600" smtClean="0"/>
              <a:t>(standard deviation)</a:t>
            </a:r>
          </a:p>
          <a:p>
            <a:endParaRPr lang="fi-FI" altLang="en-US" sz="1600" smtClean="0"/>
          </a:p>
          <a:p>
            <a:endParaRPr lang="fi-FI" altLang="en-US" sz="1600" smtClean="0"/>
          </a:p>
          <a:p>
            <a:r>
              <a:rPr lang="fi-FI" altLang="en-US" sz="1600" smtClean="0"/>
              <a:t>Normaalijakauman havainnoista  ~ 95 % sijoittuu</a:t>
            </a:r>
          </a:p>
          <a:p>
            <a:pPr>
              <a:buFont typeface="Wingdings" pitchFamily="2" charset="2"/>
              <a:buNone/>
            </a:pPr>
            <a:r>
              <a:rPr lang="fi-FI" altLang="en-US" sz="1600" smtClean="0"/>
              <a:t>lähemmäs kuin kahden keskihajonnan päähän</a:t>
            </a:r>
          </a:p>
          <a:p>
            <a:pPr>
              <a:buFont typeface="Wingdings" pitchFamily="2" charset="2"/>
              <a:buNone/>
            </a:pPr>
            <a:r>
              <a:rPr lang="fi-FI" altLang="en-US" sz="1600" smtClean="0"/>
              <a:t>keskiarvosta.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27475"/>
            <a:ext cx="3348037" cy="29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1E1C77"/>
      </a:dk2>
      <a:lt2>
        <a:srgbClr val="8C8A87"/>
      </a:lt2>
      <a:accent1>
        <a:srgbClr val="1E1C77"/>
      </a:accent1>
      <a:accent2>
        <a:srgbClr val="009E60"/>
      </a:accent2>
      <a:accent3>
        <a:srgbClr val="FFFFFF"/>
      </a:accent3>
      <a:accent4>
        <a:srgbClr val="000000"/>
      </a:accent4>
      <a:accent5>
        <a:srgbClr val="ABABBD"/>
      </a:accent5>
      <a:accent6>
        <a:srgbClr val="008F56"/>
      </a:accent6>
      <a:hlink>
        <a:srgbClr val="FCA311"/>
      </a:hlink>
      <a:folHlink>
        <a:srgbClr val="5E68C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6681</TotalTime>
  <Words>2538</Words>
  <Application>Microsoft Office PowerPoint</Application>
  <PresentationFormat>On-screen Show (4:3)</PresentationFormat>
  <Paragraphs>397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Times New Roman</vt:lpstr>
      <vt:lpstr>Arial</vt:lpstr>
      <vt:lpstr>Wingdings</vt:lpstr>
      <vt:lpstr>Tahoma</vt:lpstr>
      <vt:lpstr>Default Design</vt:lpstr>
      <vt:lpstr>Mentelmätarjotin - monimuuttujamenetelmät</vt:lpstr>
      <vt:lpstr>I Tutkimuksen suunnittelu ja tilastollisen tutkimuksen perusteita:</vt:lpstr>
      <vt:lpstr>Ihmistieteen tunnusmerkkejä </vt:lpstr>
      <vt:lpstr>Tilastotiede (menetelmätiede) auttaa tekemään tieteellisiä päätelmiä </vt:lpstr>
      <vt:lpstr>Aineiston tilastollinen käsitteleminen</vt:lpstr>
      <vt:lpstr>Tutkimuksen vaiheet</vt:lpstr>
      <vt:lpstr>Tutkimusongelma ja Hypoteesi </vt:lpstr>
      <vt:lpstr>II Tilastollisen aineiston ja analyysin edellytysten tarkistaminen </vt:lpstr>
      <vt:lpstr>Normaalijakauma</vt:lpstr>
      <vt:lpstr>Vinous ja huipukkuus</vt:lpstr>
      <vt:lpstr>PowerPoint Presentation</vt:lpstr>
      <vt:lpstr>  Aineiston tarkistus ja poikkeavat arvot (outlier:it) </vt:lpstr>
      <vt:lpstr>Aineiston parametrisuuden testaaminen </vt:lpstr>
      <vt:lpstr>PowerPoint Presentation</vt:lpstr>
      <vt:lpstr> Aineiston tarkistaminen &amp; poikkeavat havainnot </vt:lpstr>
      <vt:lpstr>Mikä on tarpeeksi normaalia</vt:lpstr>
      <vt:lpstr>Uudelleen koodaaminen (recode)</vt:lpstr>
      <vt:lpstr>SUMMAMUUTTUJIEN LUOMINEN</vt:lpstr>
      <vt:lpstr>Tilastollisen menetelmän valinta</vt:lpstr>
      <vt:lpstr>PowerPoint Presentation</vt:lpstr>
      <vt:lpstr>PowerPoint Presentation</vt:lpstr>
      <vt:lpstr>PowerPoint Presentation</vt:lpstr>
      <vt:lpstr>PowerPoint Presentation</vt:lpstr>
      <vt:lpstr>Korrelaatio</vt:lpstr>
      <vt:lpstr>Korrelaatio</vt:lpstr>
      <vt:lpstr>Tilastollisesta päätöksenteon perusteita  Karma-Komulainen s. 65 –&gt; </vt:lpstr>
      <vt:lpstr>PowerPoint Presentation</vt:lpstr>
      <vt:lpstr>PowerPoint Presentation</vt:lpstr>
      <vt:lpstr>Kahden tunnusluvun erotuksen tilastollinen merkitsevyys (esim. T-testi)</vt:lpstr>
      <vt:lpstr>- Saadaan jakauma, joka osoittaa miten samasta populaatiosta poimittujen keskiarvoparien erotukset jakautuvat - Tutkimuksessa saatu ero on yksi näistä moninaisista eromahdollisuuksista - Jakauman keskellä sijaitsevat todennäköiset, helposti sattumaltakin ilmaantuvat erot - Laitoja kohti mentäessä (erojen kasvaessa) sattuman osuus pienenee... kun ylitetään 95% riskitaso ryhmät edustavat eri populaatiota  erotus on tilastollisesti merkitsevä </vt:lpstr>
      <vt:lpstr>Tilastollinen testaus</vt:lpstr>
      <vt:lpstr>Tilastollisen päätöksen tekeminen </vt:lpstr>
      <vt:lpstr>T-testi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 dian otsikkoa</dc:title>
  <dc:creator>Hotulainen, Risto H E</dc:creator>
  <cp:lastModifiedBy>Hotulainen, Risto H E</cp:lastModifiedBy>
  <cp:revision>115</cp:revision>
  <cp:lastPrinted>2003-08-18T12:35:25Z</cp:lastPrinted>
  <dcterms:created xsi:type="dcterms:W3CDTF">2003-08-13T09:52:38Z</dcterms:created>
  <dcterms:modified xsi:type="dcterms:W3CDTF">2018-11-07T08:35:09Z</dcterms:modified>
</cp:coreProperties>
</file>