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2" r:id="rId3"/>
    <p:sldId id="305" r:id="rId4"/>
    <p:sldId id="307" r:id="rId5"/>
    <p:sldId id="308" r:id="rId6"/>
    <p:sldId id="321" r:id="rId7"/>
    <p:sldId id="310" r:id="rId8"/>
    <p:sldId id="338" r:id="rId9"/>
    <p:sldId id="339" r:id="rId10"/>
  </p:sldIdLst>
  <p:sldSz cx="9144000" cy="6858000" type="screen4x3"/>
  <p:notesSz cx="6810375" cy="99425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2568">
          <p15:clr>
            <a:srgbClr val="A4A3A4"/>
          </p15:clr>
        </p15:guide>
        <p15:guide id="5" orient="horz" pos="4156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orient="horz" pos="1570">
          <p15:clr>
            <a:srgbClr val="A4A3A4"/>
          </p15:clr>
        </p15:guide>
        <p15:guide id="8" pos="204">
          <p15:clr>
            <a:srgbClr val="A4A3A4"/>
          </p15:clr>
        </p15:guide>
        <p15:guide id="9" pos="5556">
          <p15:clr>
            <a:srgbClr val="A4A3A4"/>
          </p15:clr>
        </p15:guide>
        <p15:guide id="10" pos="431">
          <p15:clr>
            <a:srgbClr val="A4A3A4"/>
          </p15:clr>
        </p15:guide>
        <p15:guide id="11" pos="4422">
          <p15:clr>
            <a:srgbClr val="A4A3A4"/>
          </p15:clr>
        </p15:guide>
        <p15:guide id="12" pos="1247">
          <p15:clr>
            <a:srgbClr val="A4A3A4"/>
          </p15:clr>
        </p15:guide>
        <p15:guide id="13" pos="3424">
          <p15:clr>
            <a:srgbClr val="A4A3A4"/>
          </p15:clr>
        </p15:guide>
        <p15:guide id="14" pos="3356">
          <p15:clr>
            <a:srgbClr val="A4A3A4"/>
          </p15:clr>
        </p15:guide>
        <p15:guide id="15" pos="4513">
          <p15:clr>
            <a:srgbClr val="A4A3A4"/>
          </p15:clr>
        </p15:guide>
        <p15:guide id="1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336" autoAdjust="0"/>
  </p:normalViewPr>
  <p:slideViewPr>
    <p:cSldViewPr showGuides="1">
      <p:cViewPr varScale="1">
        <p:scale>
          <a:sx n="97" d="100"/>
          <a:sy n="97" d="100"/>
        </p:scale>
        <p:origin x="894" y="78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9" d="100"/>
          <a:sy n="89" d="100"/>
        </p:scale>
        <p:origin x="-3846" y="-108"/>
      </p:cViewPr>
      <p:guideLst>
        <p:guide orient="horz" pos="3132"/>
        <p:guide pos="214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19.11.2018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4214118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19.11.2018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88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55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Aikaisemmat</a:t>
            </a:r>
            <a:r>
              <a:rPr lang="fi-FI" baseline="0" dirty="0" smtClean="0"/>
              <a:t> tutkimukset ovat osoittaneet – teoria osoittanut voimme tehdä yhä tarkempia tarkasteluja muuttujistamme.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634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Mitattuja muuttujia…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53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634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634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Aikaisemmat</a:t>
            </a:r>
            <a:r>
              <a:rPr lang="fi-FI" baseline="0" dirty="0" smtClean="0"/>
              <a:t> tutkimukset ovat osoittaneet – teoria osoittanut voimme tehdä yhä tarkempia tarkasteluja muuttujistamme. 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634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ETU: Jaettu</a:t>
            </a:r>
            <a:r>
              <a:rPr lang="fi-FI" baseline="0" dirty="0" smtClean="0"/>
              <a:t> </a:t>
            </a:r>
            <a:r>
              <a:rPr lang="fi-FI" dirty="0" smtClean="0"/>
              <a:t>varianssi FREE of</a:t>
            </a:r>
            <a:r>
              <a:rPr lang="fi-FI" baseline="0" dirty="0" smtClean="0"/>
              <a:t> </a:t>
            </a:r>
            <a:r>
              <a:rPr lang="fi-FI" baseline="0" dirty="0" err="1" smtClean="0"/>
              <a:t>random</a:t>
            </a:r>
            <a:r>
              <a:rPr lang="fi-FI" baseline="0" dirty="0" smtClean="0"/>
              <a:t> </a:t>
            </a:r>
            <a:r>
              <a:rPr lang="fi-FI" baseline="0" dirty="0" err="1" smtClean="0"/>
              <a:t>measurement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error</a:t>
            </a:r>
            <a:r>
              <a:rPr lang="fi-FI" baseline="0" dirty="0" smtClean="0"/>
              <a:t> (pure </a:t>
            </a:r>
            <a:r>
              <a:rPr lang="fi-FI" baseline="0" dirty="0" err="1" smtClean="0"/>
              <a:t>measurement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path</a:t>
            </a:r>
            <a:r>
              <a:rPr lang="fi-FI" baseline="0" dirty="0" smtClean="0"/>
              <a:t> </a:t>
            </a:r>
            <a:r>
              <a:rPr lang="fi-FI" baseline="0" dirty="0" err="1" smtClean="0"/>
              <a:t>over</a:t>
            </a:r>
            <a:r>
              <a:rPr lang="fi-FI" baseline="0" dirty="0" smtClean="0"/>
              <a:t> </a:t>
            </a:r>
            <a:r>
              <a:rPr lang="fi-FI" baseline="0" dirty="0" err="1" smtClean="0"/>
              <a:t>here</a:t>
            </a:r>
            <a:r>
              <a:rPr lang="fi-FI" baseline="0" dirty="0" smtClean="0"/>
              <a:t>)</a:t>
            </a:r>
          </a:p>
          <a:p>
            <a:endParaRPr lang="fi-FI" baseline="0" dirty="0" smtClean="0"/>
          </a:p>
          <a:p>
            <a:r>
              <a:rPr lang="fi-FI" sz="1200" dirty="0" smtClean="0">
                <a:latin typeface="Arial" charset="0"/>
              </a:rPr>
              <a:t>Rakenneyhtälömalleissa testataan yhtä aikaa useita </a:t>
            </a:r>
            <a:r>
              <a:rPr lang="fi-FI" sz="1200" dirty="0" smtClean="0">
                <a:solidFill>
                  <a:schemeClr val="hlink"/>
                </a:solidFill>
                <a:latin typeface="Arial" charset="0"/>
              </a:rPr>
              <a:t>regressiomalleja</a:t>
            </a:r>
            <a:r>
              <a:rPr lang="fi-FI" sz="1200" dirty="0" smtClean="0">
                <a:latin typeface="Arial" charset="0"/>
              </a:rPr>
              <a:t> ja useita </a:t>
            </a:r>
            <a:r>
              <a:rPr lang="fi-FI" sz="1200" dirty="0" smtClean="0">
                <a:solidFill>
                  <a:schemeClr val="hlink"/>
                </a:solidFill>
                <a:latin typeface="Arial" charset="0"/>
              </a:rPr>
              <a:t>faktorimalleja</a:t>
            </a:r>
            <a:r>
              <a:rPr lang="fi-FI" sz="1200" dirty="0" smtClean="0">
                <a:latin typeface="Arial" charset="0"/>
              </a:rPr>
              <a:t>. Ydin on se, että mallit konstruoidaan havaittujen muuttujien taustalla olevien latenttien muuttujien (faktoreiden, piilomuuttujien) välille.  </a:t>
            </a:r>
          </a:p>
          <a:p>
            <a:endParaRPr lang="fi-FI" sz="1200" dirty="0" smtClean="0">
              <a:latin typeface="Arial" charset="0"/>
            </a:endParaRPr>
          </a:p>
          <a:p>
            <a:r>
              <a:rPr lang="fi-FI" sz="1200" dirty="0" smtClean="0">
                <a:latin typeface="Arial" charset="0"/>
              </a:rPr>
              <a:t>Ts. rakenneyhtälömallit koostuvat kahdesta osasta:</a:t>
            </a:r>
          </a:p>
          <a:p>
            <a:endParaRPr lang="fi-FI" sz="1200" dirty="0" smtClean="0">
              <a:latin typeface="Arial" charset="0"/>
            </a:endParaRPr>
          </a:p>
          <a:p>
            <a:r>
              <a:rPr lang="fi-FI" sz="1200" dirty="0" smtClean="0">
                <a:latin typeface="Arial" charset="0"/>
              </a:rPr>
              <a:t>(1) Mittausmalleista </a:t>
            </a:r>
          </a:p>
          <a:p>
            <a:r>
              <a:rPr lang="fi-FI" sz="1200" dirty="0" smtClean="0">
                <a:latin typeface="Arial" charset="0"/>
              </a:rPr>
              <a:t>- ilmaistaan havaittujen muuttujien suhteet latentteihin muuttujiin; ts. tehdään </a:t>
            </a:r>
            <a:r>
              <a:rPr lang="fi-FI" sz="1200" dirty="0" err="1" smtClean="0">
                <a:latin typeface="Arial" charset="0"/>
              </a:rPr>
              <a:t>konfirmatorinen</a:t>
            </a:r>
            <a:r>
              <a:rPr lang="fi-FI" sz="1200" dirty="0" smtClean="0">
                <a:latin typeface="Arial" charset="0"/>
              </a:rPr>
              <a:t> faktorianalyysi eli muodostetaan latentit muuttujat</a:t>
            </a:r>
          </a:p>
          <a:p>
            <a:endParaRPr lang="fi-FI" sz="1200" dirty="0" smtClean="0">
              <a:latin typeface="Arial" charset="0"/>
            </a:endParaRPr>
          </a:p>
          <a:p>
            <a:r>
              <a:rPr lang="fi-FI" sz="1200" dirty="0" smtClean="0">
                <a:latin typeface="Arial" charset="0"/>
              </a:rPr>
              <a:t>(2) Rakennemallista </a:t>
            </a:r>
          </a:p>
          <a:p>
            <a:r>
              <a:rPr lang="fi-FI" sz="1200" dirty="0" smtClean="0">
                <a:latin typeface="Arial" charset="0"/>
              </a:rPr>
              <a:t>- kuvaa latenttien muuttujien keskinäiset suhteet (teoreettisten käsitteiden väliset suhteet). 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634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1EF6C530-8BEF-47CA-882F-C8E86D2E97E6}" type="datetime1">
              <a:rPr lang="fi-FI" smtClean="0"/>
              <a:t>19.11.2018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C6238E8-4912-490A-A1A8-4F2D6AF97D0E}" type="datetime1">
              <a:rPr lang="fi-FI" smtClean="0"/>
              <a:t>19.11.2018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FA33-CE81-4479-9DD8-0A37C9642C6C}" type="datetime1">
              <a:rPr lang="fi-FI" smtClean="0"/>
              <a:t>19.11.2018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9AAE-EEB5-40DF-8B9C-D54D95348EEA}" type="datetime1">
              <a:rPr lang="fi-FI" smtClean="0"/>
              <a:t>19.11.2018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7F5D-FF6B-4BD1-B08B-ACA545C8F7AA}" type="datetime1">
              <a:rPr lang="fi-FI" smtClean="0"/>
              <a:t>19.11.2018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0BF1-0801-4607-9AFF-77F4BEE42015}" type="datetime1">
              <a:rPr lang="fi-FI" smtClean="0"/>
              <a:t>19.11.2018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FF4-EBDF-44E9-9D77-E164AD3F51BA}" type="datetime1">
              <a:rPr lang="fi-FI" smtClean="0"/>
              <a:t>19.11.2018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95C8-7972-4418-8728-AD583520923C}" type="datetime1">
              <a:rPr lang="fi-FI" smtClean="0"/>
              <a:t>19.11.2018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69E8-F001-4A8F-B930-15012B4F11AE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D2C378F-5A51-4B49-AEB8-2D222FDC08A8}" type="datetime1">
              <a:rPr lang="fi-FI" smtClean="0"/>
              <a:t>19.11.2018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Käyttäytymistieteellinen tiedekunta / Henkilön nimi / Esityksen nimi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2800" dirty="0">
                <a:latin typeface="Bookman Old Style" pitchFamily="18" charset="0"/>
                <a:ea typeface="Times New Roman"/>
                <a:cs typeface="Tahoma" pitchFamily="34" charset="0"/>
              </a:rPr>
              <a:t>Rakenne- ja monitasomallintamisen käyttö suurten tutkimusaineistojen analysoinnissa osana koulutuksen arviointitutkimusta</a:t>
            </a:r>
            <a:endParaRPr lang="en-GB" sz="2800" dirty="0">
              <a:solidFill>
                <a:schemeClr val="bg2"/>
              </a:solidFill>
              <a:latin typeface="Bookman Old Style" pitchFamily="18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617132"/>
            <a:ext cx="7775576" cy="13509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fi-FI" sz="2600" dirty="0" smtClean="0">
                <a:latin typeface="Bookman Old Style" pitchFamily="18" charset="0"/>
                <a:cs typeface="Tahoma" pitchFamily="34" charset="0"/>
              </a:rPr>
              <a:t>Risto Hotulainen</a:t>
            </a:r>
          </a:p>
          <a:p>
            <a:pPr>
              <a:lnSpc>
                <a:spcPct val="80000"/>
              </a:lnSpc>
            </a:pPr>
            <a:r>
              <a:rPr lang="fi-FI" sz="2600" dirty="0" smtClean="0">
                <a:latin typeface="Bookman Old Style" pitchFamily="18" charset="0"/>
                <a:cs typeface="Tahoma" pitchFamily="34" charset="0"/>
              </a:rPr>
              <a:t>Dosentti </a:t>
            </a:r>
            <a:r>
              <a:rPr lang="fi-FI" sz="2600" dirty="0">
                <a:latin typeface="Bookman Old Style" pitchFamily="18" charset="0"/>
                <a:cs typeface="Tahoma" pitchFamily="34" charset="0"/>
              </a:rPr>
              <a:t>(erityispedagogiikka) </a:t>
            </a:r>
          </a:p>
          <a:p>
            <a:pPr>
              <a:lnSpc>
                <a:spcPct val="80000"/>
              </a:lnSpc>
            </a:pPr>
            <a:r>
              <a:rPr lang="fi-FI" sz="2600" dirty="0">
                <a:latin typeface="Bookman Old Style" pitchFamily="18" charset="0"/>
                <a:cs typeface="Tahoma" pitchFamily="34" charset="0"/>
              </a:rPr>
              <a:t>Erityispedagogiikka, Helsingin yliopisto</a:t>
            </a:r>
          </a:p>
          <a:p>
            <a:r>
              <a:rPr lang="en-GB" dirty="0" smtClean="0">
                <a:solidFill>
                  <a:srgbClr val="FFC000"/>
                </a:solidFill>
                <a:latin typeface="Bookman Old Style" pitchFamily="18" charset="0"/>
                <a:cs typeface="Tahoma" pitchFamily="34" charset="0"/>
              </a:rPr>
              <a:t>Risto.Hotulainen@Helsinki.fi</a:t>
            </a:r>
            <a:endParaRPr lang="en-GB" dirty="0">
              <a:solidFill>
                <a:srgbClr val="FFC000"/>
              </a:solidFill>
              <a:latin typeface="Bookman Old Style" pitchFamily="18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D13D232-7DAD-4B66-BDAE-5C8BBBDB30BD}" type="datetime1">
              <a:rPr lang="fi-FI" smtClean="0"/>
              <a:t>19.11.2018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E2C43AA-117F-4A80-965B-BA466692FA6D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9983" y="548680"/>
            <a:ext cx="7775574" cy="1871663"/>
          </a:xfrm>
        </p:spPr>
        <p:txBody>
          <a:bodyPr/>
          <a:lstStyle/>
          <a:p>
            <a:pPr algn="r"/>
            <a:r>
              <a:rPr lang="fi-FI" sz="2800" u="sng" dirty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1. </a:t>
            </a:r>
            <a:r>
              <a:rPr lang="fi-FI" sz="2800" u="sng" dirty="0" smtClean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Rakenneyhtälömalli</a:t>
            </a:r>
            <a:endParaRPr lang="fi-FI" sz="40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40" y="1880828"/>
            <a:ext cx="8712460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400" dirty="0" smtClean="0">
                <a:latin typeface="Bookman Old Style" pitchFamily="18" charset="0"/>
              </a:rPr>
              <a:t>1.2. Polkuanalyysi</a:t>
            </a: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>     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87524" y="2831579"/>
            <a:ext cx="8856476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Bookman Old Style" pitchFamily="18" charset="0"/>
              </a:rPr>
              <a:t>-  Yhdistää kaksi tai useampia regressioanalyysiä </a:t>
            </a:r>
          </a:p>
          <a:p>
            <a:pPr algn="l"/>
            <a:r>
              <a:rPr lang="fi-FI" sz="2400" dirty="0">
                <a:latin typeface="Bookman Old Style" pitchFamily="18" charset="0"/>
              </a:rPr>
              <a:t> </a:t>
            </a:r>
            <a:r>
              <a:rPr lang="fi-FI" sz="2400" dirty="0" smtClean="0">
                <a:latin typeface="Bookman Old Style" pitchFamily="18" charset="0"/>
              </a:rPr>
              <a:t>  yhteen. </a:t>
            </a:r>
            <a:r>
              <a:rPr lang="fi-FI" sz="2400" dirty="0">
                <a:latin typeface="Bookman Old Style" pitchFamily="18" charset="0"/>
              </a:rPr>
              <a:t>	</a:t>
            </a:r>
            <a:endParaRPr lang="fi-FI" sz="2400" dirty="0" smtClean="0">
              <a:latin typeface="Bookman Old Style" pitchFamily="18" charset="0"/>
            </a:endParaRPr>
          </a:p>
          <a:p>
            <a:pPr algn="l"/>
            <a:endParaRPr lang="fi-FI" sz="2400" dirty="0" smtClean="0">
              <a:latin typeface="Bookman Old Style" pitchFamily="18" charset="0"/>
            </a:endParaRPr>
          </a:p>
          <a:p>
            <a:pPr algn="l"/>
            <a:r>
              <a:rPr lang="fi-FI" sz="2400" dirty="0" smtClean="0">
                <a:latin typeface="Bookman Old Style" pitchFamily="18" charset="0"/>
              </a:rPr>
              <a:t>-  Mahdollistaa </a:t>
            </a:r>
            <a:r>
              <a:rPr lang="fi-FI" sz="2400" dirty="0">
                <a:latin typeface="Bookman Old Style" pitchFamily="18" charset="0"/>
              </a:rPr>
              <a:t>vastauksen kysymykseen </a:t>
            </a:r>
            <a:r>
              <a:rPr lang="fi-FI" sz="2400" i="1" dirty="0">
                <a:latin typeface="Bookman Old Style" pitchFamily="18" charset="0"/>
              </a:rPr>
              <a:t>Miten  </a:t>
            </a:r>
          </a:p>
          <a:p>
            <a:pPr algn="l"/>
            <a:r>
              <a:rPr lang="fi-FI" sz="2400" i="1" dirty="0">
                <a:latin typeface="Bookman Old Style" pitchFamily="18" charset="0"/>
              </a:rPr>
              <a:t>  </a:t>
            </a:r>
            <a:r>
              <a:rPr lang="fi-FI" sz="2400" i="1" dirty="0" smtClean="0">
                <a:latin typeface="Bookman Old Style" pitchFamily="18" charset="0"/>
              </a:rPr>
              <a:t> </a:t>
            </a:r>
            <a:r>
              <a:rPr lang="fi-FI" sz="2400" dirty="0" smtClean="0">
                <a:latin typeface="Bookman Old Style" pitchFamily="18" charset="0"/>
              </a:rPr>
              <a:t>osoittamalla </a:t>
            </a:r>
            <a:r>
              <a:rPr lang="fi-FI" sz="2400" dirty="0">
                <a:latin typeface="Bookman Old Style" pitchFamily="18" charset="0"/>
              </a:rPr>
              <a:t>muuttujien välisen </a:t>
            </a:r>
            <a:r>
              <a:rPr lang="fi-FI" sz="2400" dirty="0" smtClean="0">
                <a:latin typeface="Bookman Old Style" pitchFamily="18" charset="0"/>
              </a:rPr>
              <a:t>(suoran ja </a:t>
            </a:r>
          </a:p>
          <a:p>
            <a:pPr algn="l"/>
            <a:r>
              <a:rPr lang="fi-FI" sz="2400" dirty="0">
                <a:latin typeface="Bookman Old Style" pitchFamily="18" charset="0"/>
              </a:rPr>
              <a:t> </a:t>
            </a:r>
            <a:r>
              <a:rPr lang="fi-FI" sz="2400" dirty="0" smtClean="0">
                <a:latin typeface="Bookman Old Style" pitchFamily="18" charset="0"/>
              </a:rPr>
              <a:t>  epäsuoran) yhteyden.</a:t>
            </a:r>
          </a:p>
          <a:p>
            <a:pPr algn="l"/>
            <a:endParaRPr lang="fi-FI" sz="2400" dirty="0" smtClean="0">
              <a:latin typeface="Bookman Old Style" pitchFamily="18" charset="0"/>
            </a:endParaRPr>
          </a:p>
          <a:p>
            <a:pPr marL="342900" indent="-342900" algn="l">
              <a:buFontTx/>
              <a:buChar char="-"/>
            </a:pPr>
            <a:r>
              <a:rPr lang="fi-FI" sz="2400" dirty="0" smtClean="0">
                <a:latin typeface="Bookman Old Style" pitchFamily="18" charset="0"/>
              </a:rPr>
              <a:t>Mahdollistaa muuttujien teorian mukaisen  sarjoittamisen.</a:t>
            </a:r>
            <a:endParaRPr lang="fi-FI" sz="2400" dirty="0">
              <a:latin typeface="Bookman Old Style" pitchFamily="18" charset="0"/>
            </a:endParaRPr>
          </a:p>
          <a:p>
            <a:pPr algn="l"/>
            <a:endParaRPr lang="fi-FI" sz="2400" dirty="0" smtClean="0">
              <a:latin typeface="Bookman Old Style" pitchFamily="18" charset="0"/>
            </a:endParaRPr>
          </a:p>
          <a:p>
            <a:pPr algn="l"/>
            <a:r>
              <a:rPr lang="fi-FI" sz="2400" dirty="0" smtClean="0">
                <a:latin typeface="Bookman Old Style" pitchFamily="18" charset="0"/>
              </a:rPr>
              <a:t/>
            </a:r>
            <a:br>
              <a:rPr lang="fi-FI" sz="2400" dirty="0" smtClean="0">
                <a:latin typeface="Bookman Old Style" pitchFamily="18" charset="0"/>
              </a:rPr>
            </a:br>
            <a:endParaRPr lang="fi-FI" sz="2400" dirty="0" smtClean="0">
              <a:latin typeface="Bookman Old Style" pitchFamily="18" charset="0"/>
            </a:endParaRPr>
          </a:p>
          <a:p>
            <a:pPr algn="l"/>
            <a:endParaRPr lang="fi-FI" sz="2400" dirty="0">
              <a:latin typeface="Bookman Old Style" pitchFamily="18" charset="0"/>
            </a:endParaRPr>
          </a:p>
          <a:p>
            <a:pPr algn="l"/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/>
            </a:r>
            <a:br>
              <a:rPr lang="fi-FI" sz="2800" dirty="0" smtClean="0">
                <a:latin typeface="Verdana" pitchFamily="34" charset="0"/>
              </a:rPr>
            </a:br>
            <a:endParaRPr lang="fi-FI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3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04A04C3-6FCE-4ED8-B090-F6050584BE84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9983" y="548680"/>
            <a:ext cx="7775574" cy="1871663"/>
          </a:xfrm>
        </p:spPr>
        <p:txBody>
          <a:bodyPr/>
          <a:lstStyle/>
          <a:p>
            <a:pPr algn="r"/>
            <a:r>
              <a:rPr lang="fi-FI" sz="2800" u="sng" dirty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1. </a:t>
            </a:r>
            <a:r>
              <a:rPr lang="fi-FI" sz="2800" u="sng" dirty="0" smtClean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Rakenneyhtälömalli</a:t>
            </a:r>
            <a:endParaRPr lang="fi-FI" sz="40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40" y="1880828"/>
            <a:ext cx="8712460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400" dirty="0" smtClean="0">
                <a:latin typeface="Bookman Old Style" pitchFamily="18" charset="0"/>
              </a:rPr>
              <a:t>1.2. Polkuanalyysi</a:t>
            </a: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>     </a:t>
            </a:r>
          </a:p>
          <a:p>
            <a:pPr algn="l"/>
            <a:r>
              <a:rPr lang="fi-FI" sz="2800" dirty="0">
                <a:latin typeface="Verdana" pitchFamily="34" charset="0"/>
              </a:rPr>
              <a:t> </a:t>
            </a:r>
            <a:r>
              <a:rPr lang="fi-FI" sz="1800" dirty="0" smtClean="0">
                <a:latin typeface="+mn-lt"/>
              </a:rPr>
              <a:t>Selittävät muuttujat </a:t>
            </a:r>
            <a:r>
              <a:rPr lang="fi-FI" sz="1800" i="1" dirty="0" smtClean="0">
                <a:latin typeface="+mn-lt"/>
              </a:rPr>
              <a:t>X</a:t>
            </a:r>
            <a:r>
              <a:rPr lang="fi-FI" sz="1800" dirty="0" smtClean="0">
                <a:latin typeface="+mn-lt"/>
              </a:rPr>
              <a:t>  	</a:t>
            </a:r>
            <a:r>
              <a:rPr lang="fi-FI" sz="1800" dirty="0" smtClean="0">
                <a:solidFill>
                  <a:schemeClr val="accent2"/>
                </a:solidFill>
                <a:latin typeface="+mn-lt"/>
              </a:rPr>
              <a:t>              Välittäjä                 </a:t>
            </a:r>
            <a:r>
              <a:rPr lang="fi-FI" sz="1800" dirty="0" smtClean="0">
                <a:solidFill>
                  <a:srgbClr val="FF0000"/>
                </a:solidFill>
                <a:latin typeface="+mn-lt"/>
              </a:rPr>
              <a:t>Selitettävät muuttujat </a:t>
            </a:r>
            <a:r>
              <a:rPr lang="fi-FI" sz="1800" i="1" dirty="0" smtClean="0">
                <a:solidFill>
                  <a:srgbClr val="FF0000"/>
                </a:solidFill>
                <a:latin typeface="+mn-lt"/>
              </a:rPr>
              <a:t>Y</a:t>
            </a:r>
            <a:endParaRPr lang="fi-FI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39552" y="3429000"/>
            <a:ext cx="820891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64188" y="4365104"/>
            <a:ext cx="11881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FF0000"/>
                </a:solidFill>
              </a:rPr>
              <a:t>Koulu-menestys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905164"/>
            <a:ext cx="1944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/>
              <a:t>Kodin viriketausta</a:t>
            </a:r>
            <a:endParaRPr lang="fi-FI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3537012"/>
            <a:ext cx="11881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/>
              <a:t>Sukupuoli</a:t>
            </a:r>
            <a:endParaRPr lang="fi-FI" dirty="0"/>
          </a:p>
        </p:txBody>
      </p:sp>
      <p:sp>
        <p:nvSpPr>
          <p:cNvPr id="18" name="TextBox 17"/>
          <p:cNvSpPr txBox="1"/>
          <p:nvPr/>
        </p:nvSpPr>
        <p:spPr>
          <a:xfrm>
            <a:off x="3739345" y="3717032"/>
            <a:ext cx="17711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/>
              <a:t>Akateeminen minäkäsitys</a:t>
            </a:r>
            <a:endParaRPr lang="fi-FI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3969060"/>
            <a:ext cx="11881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/>
              <a:t>Ikä</a:t>
            </a:r>
            <a:endParaRPr lang="fi-FI" dirty="0"/>
          </a:p>
        </p:txBody>
      </p:sp>
      <p:sp>
        <p:nvSpPr>
          <p:cNvPr id="25" name="TextBox 24"/>
          <p:cNvSpPr txBox="1"/>
          <p:nvPr/>
        </p:nvSpPr>
        <p:spPr>
          <a:xfrm>
            <a:off x="611560" y="5625244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 smtClean="0"/>
              <a:t>Tuen tarve</a:t>
            </a:r>
            <a:endParaRPr lang="fi-FI" dirty="0"/>
          </a:p>
        </p:txBody>
      </p:sp>
      <p:cxnSp>
        <p:nvCxnSpPr>
          <p:cNvPr id="8" name="Straight Arrow Connector 7"/>
          <p:cNvCxnSpPr>
            <a:stCxn id="15" idx="3"/>
            <a:endCxn id="18" idx="2"/>
          </p:cNvCxnSpPr>
          <p:nvPr/>
        </p:nvCxnSpPr>
        <p:spPr>
          <a:xfrm flipV="1">
            <a:off x="2555776" y="4363363"/>
            <a:ext cx="2069129" cy="86496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8" idx="2"/>
            <a:endCxn id="13" idx="1"/>
          </p:cNvCxnSpPr>
          <p:nvPr/>
        </p:nvCxnSpPr>
        <p:spPr>
          <a:xfrm>
            <a:off x="4624905" y="4363363"/>
            <a:ext cx="1639283" cy="32490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3"/>
          </p:cNvCxnSpPr>
          <p:nvPr/>
        </p:nvCxnSpPr>
        <p:spPr>
          <a:xfrm flipV="1">
            <a:off x="2555776" y="4797152"/>
            <a:ext cx="3708412" cy="431178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kehys 29"/>
          <p:cNvSpPr txBox="1"/>
          <p:nvPr/>
        </p:nvSpPr>
        <p:spPr>
          <a:xfrm>
            <a:off x="4499992" y="5769260"/>
            <a:ext cx="4212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FF0000"/>
                </a:solidFill>
              </a:rPr>
              <a:t>Välittäjä: a * b = epäsuora efekti</a:t>
            </a:r>
            <a:endParaRPr lang="fi-FI" sz="2000" dirty="0">
              <a:solidFill>
                <a:srgbClr val="FF0000"/>
              </a:solidFill>
            </a:endParaRPr>
          </a:p>
        </p:txBody>
      </p:sp>
      <p:sp>
        <p:nvSpPr>
          <p:cNvPr id="31" name="Tekstikehys 30"/>
          <p:cNvSpPr txBox="1"/>
          <p:nvPr/>
        </p:nvSpPr>
        <p:spPr>
          <a:xfrm>
            <a:off x="3419872" y="436510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FF0000"/>
                </a:solidFill>
              </a:rPr>
              <a:t>a</a:t>
            </a:r>
            <a:endParaRPr lang="fi-FI" sz="2000" dirty="0">
              <a:solidFill>
                <a:srgbClr val="FF0000"/>
              </a:solidFill>
            </a:endParaRPr>
          </a:p>
        </p:txBody>
      </p:sp>
      <p:sp>
        <p:nvSpPr>
          <p:cNvPr id="32" name="Tekstikehys 31"/>
          <p:cNvSpPr txBox="1"/>
          <p:nvPr/>
        </p:nvSpPr>
        <p:spPr>
          <a:xfrm>
            <a:off x="5652120" y="414908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FF0000"/>
                </a:solidFill>
              </a:rPr>
              <a:t>b</a:t>
            </a:r>
            <a:endParaRPr lang="fi-FI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6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6536826" y="4060742"/>
            <a:ext cx="936104" cy="92333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FBB2297-699A-4729-A0F0-315F84658957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9983" y="548680"/>
            <a:ext cx="7775574" cy="1871663"/>
          </a:xfrm>
        </p:spPr>
        <p:txBody>
          <a:bodyPr/>
          <a:lstStyle/>
          <a:p>
            <a:pPr algn="r"/>
            <a:r>
              <a:rPr lang="fi-FI" sz="2800" u="sng" dirty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1. </a:t>
            </a:r>
            <a:r>
              <a:rPr lang="fi-FI" sz="2800" u="sng" dirty="0" smtClean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Rakenneyhtälömalli</a:t>
            </a:r>
            <a:endParaRPr lang="fi-FI" sz="40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40" y="1880828"/>
            <a:ext cx="8712460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400" dirty="0" smtClean="0">
                <a:latin typeface="Bookman Old Style" pitchFamily="18" charset="0"/>
              </a:rPr>
              <a:t>1.3. Faktorianalyysi</a:t>
            </a: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>   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4827" y="3674553"/>
            <a:ext cx="2232248" cy="923330"/>
            <a:chOff x="1907704" y="3176972"/>
            <a:chExt cx="2232248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1907704" y="3176972"/>
              <a:ext cx="936104" cy="92333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    </a:t>
              </a:r>
            </a:p>
            <a:p>
              <a:r>
                <a:rPr lang="fi-FI" dirty="0" smtClean="0"/>
                <a:t>    K1</a:t>
              </a:r>
            </a:p>
            <a:p>
              <a:endParaRPr lang="fi-FI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03848" y="3176972"/>
              <a:ext cx="936104" cy="92333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    </a:t>
              </a:r>
            </a:p>
            <a:p>
              <a:r>
                <a:rPr lang="fi-FI" dirty="0" smtClean="0"/>
                <a:t>    K2</a:t>
              </a:r>
            </a:p>
            <a:p>
              <a:endParaRPr lang="fi-FI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804248" y="43291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F1</a:t>
            </a:r>
            <a:endParaRPr lang="fi-FI" dirty="0"/>
          </a:p>
        </p:txBody>
      </p:sp>
      <p:sp>
        <p:nvSpPr>
          <p:cNvPr id="27" name="TextBox 26"/>
          <p:cNvSpPr txBox="1"/>
          <p:nvPr/>
        </p:nvSpPr>
        <p:spPr>
          <a:xfrm>
            <a:off x="287524" y="5301208"/>
            <a:ext cx="4932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>
                <a:latin typeface="Bookman Old Style" pitchFamily="18" charset="0"/>
              </a:rPr>
              <a:t>Kahden muuttujan välillä on  </a:t>
            </a:r>
          </a:p>
          <a:p>
            <a:r>
              <a:rPr lang="fi-FI" sz="2000" b="1" dirty="0" smtClean="0">
                <a:latin typeface="Bookman Old Style" pitchFamily="18" charset="0"/>
              </a:rPr>
              <a:t>korrelaatio</a:t>
            </a:r>
            <a:endParaRPr lang="fi-FI" sz="2000" b="1" dirty="0">
              <a:latin typeface="Bookman Old Style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75527" y="5301208"/>
            <a:ext cx="4932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latin typeface="Bookman Old Style" pitchFamily="18" charset="0"/>
              </a:rPr>
              <a:t>Muuttujien välisen korrelaation aiheuttaa latentti tekijä = faktori  </a:t>
            </a:r>
          </a:p>
          <a:p>
            <a:pPr algn="r"/>
            <a:endParaRPr lang="fi-FI" sz="2000" b="1" dirty="0">
              <a:latin typeface="Bookman Old Style" pitchFamily="18" charset="0"/>
            </a:endParaRPr>
          </a:p>
        </p:txBody>
      </p:sp>
      <p:cxnSp>
        <p:nvCxnSpPr>
          <p:cNvPr id="9" name="Curved Connector 8"/>
          <p:cNvCxnSpPr>
            <a:stCxn id="10" idx="2"/>
            <a:endCxn id="8" idx="2"/>
          </p:cNvCxnSpPr>
          <p:nvPr/>
        </p:nvCxnSpPr>
        <p:spPr>
          <a:xfrm rot="5400000">
            <a:off x="2620951" y="3949811"/>
            <a:ext cx="12700" cy="1296144"/>
          </a:xfrm>
          <a:prstGeom prst="curvedConnector3">
            <a:avLst>
              <a:gd name="adj1" fmla="val 3580646"/>
            </a:avLst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880064" y="2758454"/>
            <a:ext cx="2232248" cy="923330"/>
            <a:chOff x="1907704" y="3176972"/>
            <a:chExt cx="2232248" cy="923330"/>
          </a:xfrm>
        </p:grpSpPr>
        <p:sp>
          <p:nvSpPr>
            <p:cNvPr id="31" name="TextBox 30"/>
            <p:cNvSpPr txBox="1"/>
            <p:nvPr/>
          </p:nvSpPr>
          <p:spPr>
            <a:xfrm>
              <a:off x="1907704" y="3176972"/>
              <a:ext cx="936104" cy="92333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    </a:t>
              </a:r>
            </a:p>
            <a:p>
              <a:r>
                <a:rPr lang="fi-FI" dirty="0" smtClean="0"/>
                <a:t>    K1</a:t>
              </a:r>
            </a:p>
            <a:p>
              <a:endParaRPr lang="fi-FI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03848" y="3176972"/>
              <a:ext cx="936104" cy="92333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    </a:t>
              </a:r>
            </a:p>
            <a:p>
              <a:r>
                <a:rPr lang="fi-FI" dirty="0" smtClean="0"/>
                <a:t>    K2</a:t>
              </a:r>
            </a:p>
            <a:p>
              <a:endParaRPr lang="fi-FI" dirty="0"/>
            </a:p>
          </p:txBody>
        </p:sp>
      </p:grpSp>
      <p:cxnSp>
        <p:nvCxnSpPr>
          <p:cNvPr id="36" name="Straight Arrow Connector 35"/>
          <p:cNvCxnSpPr>
            <a:stCxn id="34" idx="0"/>
          </p:cNvCxnSpPr>
          <p:nvPr/>
        </p:nvCxnSpPr>
        <p:spPr>
          <a:xfrm flipH="1" flipV="1">
            <a:off x="6536826" y="3674553"/>
            <a:ext cx="468052" cy="38618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004878" y="3674553"/>
            <a:ext cx="468052" cy="38618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7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B166772-872D-40F0-A3CB-6996B8F63C9A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24273" y="0"/>
            <a:ext cx="7775574" cy="1160253"/>
          </a:xfrm>
        </p:spPr>
        <p:txBody>
          <a:bodyPr/>
          <a:lstStyle/>
          <a:p>
            <a:pPr algn="r"/>
            <a:r>
              <a:rPr lang="fi-FI" sz="2800" u="sng" dirty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1. </a:t>
            </a:r>
            <a:r>
              <a:rPr lang="fi-FI" sz="2800" u="sng" dirty="0" smtClean="0">
                <a:solidFill>
                  <a:schemeClr val="bg1">
                    <a:lumMod val="75000"/>
                  </a:schemeClr>
                </a:solidFill>
                <a:latin typeface="Bookman Old Style" pitchFamily="18" charset="0"/>
              </a:rPr>
              <a:t>Rakenneyhtälömalli</a:t>
            </a:r>
            <a:endParaRPr lang="fi-FI" sz="4000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3508" y="1815789"/>
            <a:ext cx="8712460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400" dirty="0" smtClean="0">
                <a:latin typeface="Bookman Old Style" pitchFamily="18" charset="0"/>
              </a:rPr>
              <a:t>1.3. Faktorianalyysi</a:t>
            </a: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>    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43508" y="2819033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i="1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Eksploratiivisen</a:t>
            </a:r>
            <a:r>
              <a:rPr lang="fi-FI" sz="20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fi-FI" sz="2000" b="1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faktoriana-</a:t>
            </a:r>
            <a:endParaRPr lang="fi-FI" sz="2000" b="1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fi-FI" sz="2000" b="1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lyysin</a:t>
            </a:r>
            <a:r>
              <a:rPr lang="fi-FI" sz="2000" b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avulla vastaamme kysymykseen: kuinka monta faktoria kysymyksistämme syntyy</a:t>
            </a:r>
            <a:endParaRPr lang="fi-FI" sz="2000" b="1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1764" y="4302678"/>
            <a:ext cx="4770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i="1" dirty="0" err="1" smtClean="0">
                <a:latin typeface="Bookman Old Style" pitchFamily="18" charset="0"/>
              </a:rPr>
              <a:t>Konfirmatorisen</a:t>
            </a:r>
            <a:r>
              <a:rPr lang="fi-FI" sz="2000" b="1" dirty="0" smtClean="0">
                <a:latin typeface="Bookman Old Style" pitchFamily="18" charset="0"/>
              </a:rPr>
              <a:t> </a:t>
            </a:r>
            <a:r>
              <a:rPr lang="fi-FI" sz="2000" b="1" dirty="0" err="1" smtClean="0">
                <a:latin typeface="Bookman Old Style" pitchFamily="18" charset="0"/>
              </a:rPr>
              <a:t>faktoriana-</a:t>
            </a:r>
            <a:endParaRPr lang="fi-FI" sz="2000" b="1" dirty="0" smtClean="0">
              <a:latin typeface="Bookman Old Style" pitchFamily="18" charset="0"/>
            </a:endParaRPr>
          </a:p>
          <a:p>
            <a:r>
              <a:rPr lang="fi-FI" sz="2000" b="1" dirty="0" err="1" smtClean="0">
                <a:latin typeface="Bookman Old Style" pitchFamily="18" charset="0"/>
              </a:rPr>
              <a:t>Lyysin</a:t>
            </a:r>
            <a:r>
              <a:rPr lang="fi-FI" sz="2000" b="1" dirty="0" smtClean="0">
                <a:latin typeface="Bookman Old Style" pitchFamily="18" charset="0"/>
              </a:rPr>
              <a:t> (CFA) avulla tarkastamme ennakko-oletuksemme mallistamme  </a:t>
            </a:r>
            <a:endParaRPr lang="fi-FI" sz="2000" b="1" dirty="0">
              <a:latin typeface="Bookman Old Style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103948" y="4041068"/>
            <a:ext cx="4824536" cy="2111462"/>
            <a:chOff x="4103948" y="4041068"/>
            <a:chExt cx="4824536" cy="2111462"/>
          </a:xfrm>
        </p:grpSpPr>
        <p:grpSp>
          <p:nvGrpSpPr>
            <p:cNvPr id="26" name="Group 25"/>
            <p:cNvGrpSpPr/>
            <p:nvPr/>
          </p:nvGrpSpPr>
          <p:grpSpPr>
            <a:xfrm>
              <a:off x="4103948" y="4041068"/>
              <a:ext cx="4824536" cy="2111462"/>
              <a:chOff x="4103948" y="4041068"/>
              <a:chExt cx="4824536" cy="211146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4103948" y="5229200"/>
                <a:ext cx="4824536" cy="923330"/>
                <a:chOff x="1367644" y="3981834"/>
                <a:chExt cx="4824536" cy="923330"/>
              </a:xfrm>
            </p:grpSpPr>
            <p:grpSp>
              <p:nvGrpSpPr>
                <p:cNvPr id="33" name="Group 32"/>
                <p:cNvGrpSpPr/>
                <p:nvPr/>
              </p:nvGrpSpPr>
              <p:grpSpPr>
                <a:xfrm>
                  <a:off x="1367644" y="3981834"/>
                  <a:ext cx="2232248" cy="923330"/>
                  <a:chOff x="1907704" y="3176972"/>
                  <a:chExt cx="2232248" cy="923330"/>
                </a:xfrm>
              </p:grpSpPr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907704" y="3176972"/>
                    <a:ext cx="936104" cy="92333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dirty="0" smtClean="0"/>
                      <a:t>    </a:t>
                    </a:r>
                  </a:p>
                  <a:p>
                    <a:r>
                      <a:rPr lang="fi-FI" dirty="0" smtClean="0"/>
                      <a:t>    K1</a:t>
                    </a:r>
                  </a:p>
                  <a:p>
                    <a:endParaRPr lang="fi-FI" dirty="0"/>
                  </a:p>
                </p:txBody>
              </p:sp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3203848" y="3176972"/>
                    <a:ext cx="936104" cy="92333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dirty="0" smtClean="0"/>
                      <a:t>    </a:t>
                    </a:r>
                  </a:p>
                  <a:p>
                    <a:r>
                      <a:rPr lang="fi-FI" dirty="0" smtClean="0"/>
                      <a:t>    K2</a:t>
                    </a:r>
                  </a:p>
                  <a:p>
                    <a:endParaRPr lang="fi-FI" dirty="0"/>
                  </a:p>
                </p:txBody>
              </p:sp>
            </p:grpSp>
            <p:grpSp>
              <p:nvGrpSpPr>
                <p:cNvPr id="34" name="Group 33"/>
                <p:cNvGrpSpPr/>
                <p:nvPr/>
              </p:nvGrpSpPr>
              <p:grpSpPr>
                <a:xfrm>
                  <a:off x="3959932" y="3981834"/>
                  <a:ext cx="2232248" cy="923330"/>
                  <a:chOff x="1907704" y="3176972"/>
                  <a:chExt cx="2232248" cy="923330"/>
                </a:xfrm>
              </p:grpSpPr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1907704" y="3176972"/>
                    <a:ext cx="936104" cy="92333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dirty="0" smtClean="0"/>
                      <a:t>    </a:t>
                    </a:r>
                  </a:p>
                  <a:p>
                    <a:r>
                      <a:rPr lang="fi-FI" dirty="0" smtClean="0"/>
                      <a:t>    K3</a:t>
                    </a:r>
                  </a:p>
                  <a:p>
                    <a:endParaRPr lang="fi-FI" dirty="0"/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3203848" y="3176972"/>
                    <a:ext cx="936104" cy="92333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dirty="0" smtClean="0"/>
                      <a:t>    </a:t>
                    </a:r>
                  </a:p>
                  <a:p>
                    <a:r>
                      <a:rPr lang="fi-FI" dirty="0" smtClean="0"/>
                      <a:t>    K4</a:t>
                    </a:r>
                  </a:p>
                  <a:p>
                    <a:endParaRPr lang="fi-FI" dirty="0"/>
                  </a:p>
                </p:txBody>
              </p:sp>
            </p:grpSp>
          </p:grpSp>
          <p:sp>
            <p:nvSpPr>
              <p:cNvPr id="64" name="Oval 63"/>
              <p:cNvSpPr/>
              <p:nvPr/>
            </p:nvSpPr>
            <p:spPr>
              <a:xfrm>
                <a:off x="4787770" y="4041068"/>
                <a:ext cx="936104" cy="923330"/>
              </a:xfrm>
              <a:prstGeom prst="ellipse">
                <a:avLst/>
              </a:prstGeom>
              <a:solidFill>
                <a:schemeClr val="accent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344308" y="4041068"/>
                <a:ext cx="936104" cy="923330"/>
              </a:xfrm>
              <a:prstGeom prst="ellipse">
                <a:avLst/>
              </a:prstGeom>
              <a:solidFill>
                <a:schemeClr val="accent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cxnSp>
            <p:nvCxnSpPr>
              <p:cNvPr id="70" name="Straight Arrow Connector 69"/>
              <p:cNvCxnSpPr>
                <a:endCxn id="38" idx="0"/>
              </p:cNvCxnSpPr>
              <p:nvPr/>
            </p:nvCxnSpPr>
            <p:spPr>
              <a:xfrm>
                <a:off x="5255822" y="4964398"/>
                <a:ext cx="612322" cy="26480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endCxn id="35" idx="0"/>
              </p:cNvCxnSpPr>
              <p:nvPr/>
            </p:nvCxnSpPr>
            <p:spPr>
              <a:xfrm flipH="1">
                <a:off x="7164288" y="4964398"/>
                <a:ext cx="624031" cy="26480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64" idx="4"/>
              </p:cNvCxnSpPr>
              <p:nvPr/>
            </p:nvCxnSpPr>
            <p:spPr>
              <a:xfrm flipH="1">
                <a:off x="4571746" y="4964398"/>
                <a:ext cx="684076" cy="271371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stCxn id="65" idx="4"/>
                <a:endCxn id="36" idx="0"/>
              </p:cNvCxnSpPr>
              <p:nvPr/>
            </p:nvCxnSpPr>
            <p:spPr>
              <a:xfrm>
                <a:off x="7812360" y="4964398"/>
                <a:ext cx="648072" cy="26480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TextBox 75"/>
            <p:cNvSpPr txBox="1"/>
            <p:nvPr/>
          </p:nvSpPr>
          <p:spPr>
            <a:xfrm>
              <a:off x="5040052" y="4315417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F1</a:t>
              </a:r>
              <a:endParaRPr lang="fi-FI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596336" y="430267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F2</a:t>
              </a:r>
              <a:endParaRPr lang="fi-FI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86580" y="811740"/>
            <a:ext cx="4625780" cy="2568482"/>
            <a:chOff x="3150576" y="811740"/>
            <a:chExt cx="4625780" cy="2568482"/>
          </a:xfrm>
        </p:grpSpPr>
        <p:grpSp>
          <p:nvGrpSpPr>
            <p:cNvPr id="55" name="Group 54"/>
            <p:cNvGrpSpPr/>
            <p:nvPr/>
          </p:nvGrpSpPr>
          <p:grpSpPr>
            <a:xfrm>
              <a:off x="3150576" y="811740"/>
              <a:ext cx="4625780" cy="923330"/>
              <a:chOff x="1367644" y="3981834"/>
              <a:chExt cx="4625780" cy="923330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1367644" y="3981834"/>
                <a:ext cx="2232248" cy="923330"/>
                <a:chOff x="1907704" y="3176972"/>
                <a:chExt cx="2232248" cy="923330"/>
              </a:xfrm>
            </p:grpSpPr>
            <p:sp>
              <p:nvSpPr>
                <p:cNvPr id="73" name="TextBox 72"/>
                <p:cNvSpPr txBox="1"/>
                <p:nvPr/>
              </p:nvSpPr>
              <p:spPr>
                <a:xfrm>
                  <a:off x="1907704" y="3176972"/>
                  <a:ext cx="936104" cy="92333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/>
                    <a:t>    </a:t>
                  </a:r>
                </a:p>
                <a:p>
                  <a:r>
                    <a:rPr lang="fi-FI" dirty="0" smtClean="0"/>
                    <a:t>    K1</a:t>
                  </a:r>
                </a:p>
                <a:p>
                  <a:endParaRPr lang="fi-FI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3203848" y="3176972"/>
                  <a:ext cx="936104" cy="92333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/>
                    <a:t>    </a:t>
                  </a:r>
                </a:p>
                <a:p>
                  <a:r>
                    <a:rPr lang="fi-FI" dirty="0" smtClean="0"/>
                    <a:t>    K2</a:t>
                  </a:r>
                </a:p>
                <a:p>
                  <a:endParaRPr lang="fi-FI" dirty="0"/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3905192" y="3981834"/>
                <a:ext cx="2088232" cy="923330"/>
                <a:chOff x="1852964" y="3176972"/>
                <a:chExt cx="2088232" cy="923330"/>
              </a:xfrm>
            </p:grpSpPr>
            <p:sp>
              <p:nvSpPr>
                <p:cNvPr id="59" name="TextBox 58"/>
                <p:cNvSpPr txBox="1"/>
                <p:nvPr/>
              </p:nvSpPr>
              <p:spPr>
                <a:xfrm>
                  <a:off x="1852964" y="3176972"/>
                  <a:ext cx="936104" cy="92333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/>
                    <a:t>    </a:t>
                  </a:r>
                </a:p>
                <a:p>
                  <a:r>
                    <a:rPr lang="fi-FI" dirty="0" smtClean="0"/>
                    <a:t>    K3</a:t>
                  </a:r>
                </a:p>
                <a:p>
                  <a:endParaRPr lang="fi-FI" dirty="0"/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3005092" y="3176972"/>
                  <a:ext cx="936104" cy="92333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dirty="0" smtClean="0"/>
                    <a:t>    </a:t>
                  </a:r>
                </a:p>
                <a:p>
                  <a:r>
                    <a:rPr lang="fi-FI" dirty="0" smtClean="0"/>
                    <a:t>    K4</a:t>
                  </a:r>
                </a:p>
                <a:p>
                  <a:endParaRPr lang="fi-FI" dirty="0"/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3580799" y="1735070"/>
              <a:ext cx="3693633" cy="1645152"/>
              <a:chOff x="2934551" y="1735070"/>
              <a:chExt cx="3693633" cy="1645152"/>
            </a:xfrm>
          </p:grpSpPr>
          <p:grpSp>
            <p:nvGrpSpPr>
              <p:cNvPr id="86" name="Group 85"/>
              <p:cNvGrpSpPr/>
              <p:nvPr/>
            </p:nvGrpSpPr>
            <p:grpSpPr>
              <a:xfrm rot="10800000">
                <a:off x="2934551" y="1735070"/>
                <a:ext cx="2404241" cy="1645152"/>
                <a:chOff x="5940152" y="1088740"/>
                <a:chExt cx="2404241" cy="1645152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6156176" y="1088740"/>
                  <a:ext cx="936104" cy="92333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cxnSp>
              <p:nvCxnSpPr>
                <p:cNvPr id="19" name="Straight Arrow Connector 18"/>
                <p:cNvCxnSpPr>
                  <a:stCxn id="39" idx="4"/>
                </p:cNvCxnSpPr>
                <p:nvPr/>
              </p:nvCxnSpPr>
              <p:spPr>
                <a:xfrm rot="10800000" flipV="1">
                  <a:off x="5940152" y="2012070"/>
                  <a:ext cx="684076" cy="721822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>
                  <a:stCxn id="39" idx="4"/>
                </p:cNvCxnSpPr>
                <p:nvPr/>
              </p:nvCxnSpPr>
              <p:spPr>
                <a:xfrm rot="10800000" flipH="1" flipV="1">
                  <a:off x="6624228" y="2012070"/>
                  <a:ext cx="612068" cy="721822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/>
                <p:cNvCxnSpPr>
                  <a:stCxn id="39" idx="4"/>
                  <a:endCxn id="73" idx="2"/>
                </p:cNvCxnSpPr>
                <p:nvPr/>
              </p:nvCxnSpPr>
              <p:spPr>
                <a:xfrm rot="10800000" flipH="1" flipV="1">
                  <a:off x="6624228" y="2012070"/>
                  <a:ext cx="1720165" cy="721822"/>
                </a:xfrm>
                <a:prstGeom prst="straightConnector1">
                  <a:avLst/>
                </a:prstGeom>
                <a:ln w="15875" cmpd="sng">
                  <a:solidFill>
                    <a:schemeClr val="tx1"/>
                  </a:solidFill>
                  <a:prstDash val="solid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4391980" y="2722381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dirty="0" smtClean="0"/>
                  <a:t>F1</a:t>
                </a:r>
                <a:endParaRPr lang="fi-FI" dirty="0"/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 flipV="1">
                <a:off x="4683968" y="1735070"/>
                <a:ext cx="1944216" cy="72182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 24"/>
          <p:cNvGrpSpPr/>
          <p:nvPr/>
        </p:nvGrpSpPr>
        <p:grpSpPr>
          <a:xfrm>
            <a:off x="6840252" y="811740"/>
            <a:ext cx="2088232" cy="2568482"/>
            <a:chOff x="6840252" y="811740"/>
            <a:chExt cx="2088232" cy="2568482"/>
          </a:xfrm>
        </p:grpSpPr>
        <p:grpSp>
          <p:nvGrpSpPr>
            <p:cNvPr id="24" name="Group 23"/>
            <p:cNvGrpSpPr/>
            <p:nvPr/>
          </p:nvGrpSpPr>
          <p:grpSpPr>
            <a:xfrm>
              <a:off x="6840252" y="811740"/>
              <a:ext cx="2088232" cy="2568482"/>
              <a:chOff x="6840252" y="811740"/>
              <a:chExt cx="2088232" cy="2568482"/>
            </a:xfrm>
          </p:grpSpPr>
          <p:sp>
            <p:nvSpPr>
              <p:cNvPr id="46" name="Oval 45"/>
              <p:cNvSpPr/>
              <p:nvPr/>
            </p:nvSpPr>
            <p:spPr>
              <a:xfrm rot="10800000">
                <a:off x="6840252" y="2456892"/>
                <a:ext cx="936104" cy="92333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cxnSp>
            <p:nvCxnSpPr>
              <p:cNvPr id="58" name="Straight Arrow Connector 57"/>
              <p:cNvCxnSpPr>
                <a:stCxn id="46" idx="4"/>
              </p:cNvCxnSpPr>
              <p:nvPr/>
            </p:nvCxnSpPr>
            <p:spPr>
              <a:xfrm flipH="1" flipV="1">
                <a:off x="7274278" y="1735070"/>
                <a:ext cx="34026" cy="72182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7992380" y="811740"/>
                <a:ext cx="936104" cy="92333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dirty="0" smtClean="0"/>
                  <a:t>    </a:t>
                </a:r>
              </a:p>
              <a:p>
                <a:r>
                  <a:rPr lang="fi-FI" dirty="0" smtClean="0"/>
                  <a:t>    K5</a:t>
                </a:r>
              </a:p>
              <a:p>
                <a:endParaRPr lang="fi-FI" dirty="0"/>
              </a:p>
            </p:txBody>
          </p:sp>
          <p:cxnSp>
            <p:nvCxnSpPr>
              <p:cNvPr id="62" name="Straight Arrow Connector 61"/>
              <p:cNvCxnSpPr>
                <a:stCxn id="46" idx="4"/>
                <a:endCxn id="61" idx="2"/>
              </p:cNvCxnSpPr>
              <p:nvPr/>
            </p:nvCxnSpPr>
            <p:spPr>
              <a:xfrm flipV="1">
                <a:off x="7308304" y="1735070"/>
                <a:ext cx="1152128" cy="721822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7092280" y="272295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dirty="0" smtClean="0"/>
                <a:t>F2</a:t>
              </a:r>
              <a:endParaRPr lang="fi-FI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977684" y="249586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</a:t>
            </a:r>
            <a:r>
              <a:rPr lang="fi-FI" dirty="0" smtClean="0"/>
              <a:t>vai? </a:t>
            </a:r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804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59532" y="1232756"/>
            <a:ext cx="8712460" cy="1836204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800" dirty="0" smtClean="0">
                <a:latin typeface="Verdana" pitchFamily="34" charset="0"/>
              </a:rPr>
              <a:t>T</a:t>
            </a:r>
            <a:r>
              <a:rPr lang="fi-FI" sz="2800" dirty="0" smtClean="0">
                <a:latin typeface="Bookman Old Style" pitchFamily="18" charset="0"/>
              </a:rPr>
              <a:t>ilastollinen analyysimenetelmä, joka  </a:t>
            </a:r>
          </a:p>
          <a:p>
            <a:pPr algn="l"/>
            <a:r>
              <a:rPr lang="fi-FI" sz="2800" dirty="0" smtClean="0">
                <a:latin typeface="Bookman Old Style" pitchFamily="18" charset="0"/>
              </a:rPr>
              <a:t>todistaa (tai hylkään) rakenteellisen teorian  </a:t>
            </a:r>
          </a:p>
          <a:p>
            <a:pPr algn="l"/>
            <a:r>
              <a:rPr lang="fi-FI" sz="2800" dirty="0" smtClean="0">
                <a:latin typeface="Bookman Old Style" pitchFamily="18" charset="0"/>
              </a:rPr>
              <a:t>koskien tutkittavaa ilmiötä</a:t>
            </a:r>
          </a:p>
          <a:p>
            <a:pPr algn="l"/>
            <a:r>
              <a:rPr lang="fi-FI" sz="2800" dirty="0" smtClean="0">
                <a:latin typeface="Bookman Old Style" pitchFamily="18" charset="0"/>
              </a:rPr>
              <a:t>  </a:t>
            </a:r>
          </a:p>
          <a:p>
            <a:pPr algn="l"/>
            <a:r>
              <a:rPr lang="fi-FI" sz="2800" dirty="0" smtClean="0">
                <a:latin typeface="Bookman Old Style" pitchFamily="18" charset="0"/>
              </a:rPr>
              <a:t>Käsitteen erittely: </a:t>
            </a:r>
          </a:p>
          <a:p>
            <a:pPr algn="l"/>
            <a:r>
              <a:rPr lang="fi-FI" sz="2800" dirty="0" smtClean="0">
                <a:latin typeface="Bookman Old Style" pitchFamily="18" charset="0"/>
              </a:rPr>
              <a:t>   a) </a:t>
            </a:r>
            <a:r>
              <a:rPr lang="fi-FI" sz="2800" i="1" u="sng" dirty="0" smtClean="0">
                <a:latin typeface="Bookman Old Style" pitchFamily="18" charset="0"/>
              </a:rPr>
              <a:t>Rakenneyhtälö</a:t>
            </a:r>
            <a:r>
              <a:rPr lang="fi-FI" sz="2800" dirty="0" smtClean="0">
                <a:latin typeface="Bookman Old Style" pitchFamily="18" charset="0"/>
              </a:rPr>
              <a:t> = kausaaliset suhteet  </a:t>
            </a:r>
          </a:p>
          <a:p>
            <a:pPr algn="l"/>
            <a:r>
              <a:rPr lang="fi-FI" sz="2800" dirty="0">
                <a:latin typeface="Bookman Old Style" pitchFamily="18" charset="0"/>
              </a:rPr>
              <a:t> </a:t>
            </a:r>
            <a:r>
              <a:rPr lang="fi-FI" sz="2800" dirty="0" smtClean="0">
                <a:latin typeface="Bookman Old Style" pitchFamily="18" charset="0"/>
              </a:rPr>
              <a:t>     esitettään rakenteiden välisinä kertoimina</a:t>
            </a:r>
          </a:p>
          <a:p>
            <a:pPr algn="l"/>
            <a:r>
              <a:rPr lang="fi-FI" sz="2800" dirty="0">
                <a:latin typeface="Bookman Old Style" pitchFamily="18" charset="0"/>
              </a:rPr>
              <a:t> </a:t>
            </a:r>
            <a:r>
              <a:rPr lang="fi-FI" sz="2800" dirty="0" smtClean="0">
                <a:latin typeface="Bookman Old Style" pitchFamily="18" charset="0"/>
              </a:rPr>
              <a:t>  b) </a:t>
            </a:r>
            <a:r>
              <a:rPr lang="fi-FI" sz="2800" i="1" u="sng" dirty="0" smtClean="0">
                <a:latin typeface="Bookman Old Style" pitchFamily="18" charset="0"/>
              </a:rPr>
              <a:t>Malli</a:t>
            </a:r>
            <a:r>
              <a:rPr lang="fi-FI" sz="2800" dirty="0" smtClean="0">
                <a:latin typeface="Bookman Old Style" pitchFamily="18" charset="0"/>
              </a:rPr>
              <a:t> = rakenteiden väliset suhteet  </a:t>
            </a:r>
          </a:p>
          <a:p>
            <a:pPr algn="l"/>
            <a:r>
              <a:rPr lang="fi-FI" sz="2800" dirty="0">
                <a:latin typeface="Bookman Old Style" pitchFamily="18" charset="0"/>
              </a:rPr>
              <a:t> </a:t>
            </a:r>
            <a:r>
              <a:rPr lang="fi-FI" sz="2800" dirty="0" smtClean="0">
                <a:latin typeface="Bookman Old Style" pitchFamily="18" charset="0"/>
              </a:rPr>
              <a:t>      mallinnetaan usein piirroskuvien avulla </a:t>
            </a:r>
          </a:p>
          <a:p>
            <a:pPr algn="l"/>
            <a:endParaRPr lang="fi-FI" sz="2800" dirty="0" smtClean="0">
              <a:latin typeface="Bookman Old Style" pitchFamily="18" charset="0"/>
              <a:sym typeface="Wingdings" pitchFamily="2" charset="2"/>
            </a:endParaRPr>
          </a:p>
          <a:p>
            <a:pPr algn="l"/>
            <a:endParaRPr lang="fi-FI" sz="2400" dirty="0"/>
          </a:p>
          <a:p>
            <a:pPr algn="l"/>
            <a:endParaRPr lang="fi-FI" sz="2400" dirty="0">
              <a:latin typeface="Bookman Old Styl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3F14CA9-C736-4719-8631-B20B491AA0CA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99983" y="548680"/>
            <a:ext cx="7775574" cy="1871663"/>
          </a:xfrm>
        </p:spPr>
        <p:txBody>
          <a:bodyPr/>
          <a:lstStyle/>
          <a:p>
            <a:pPr algn="r"/>
            <a:r>
              <a:rPr lang="fi-FI" sz="2800" u="sng" dirty="0">
                <a:latin typeface="Bookman Old Style" pitchFamily="18" charset="0"/>
              </a:rPr>
              <a:t>1. </a:t>
            </a:r>
            <a:r>
              <a:rPr lang="fi-FI" sz="2800" u="sng" dirty="0" smtClean="0">
                <a:latin typeface="Bookman Old Style" pitchFamily="18" charset="0"/>
              </a:rPr>
              <a:t>Rakenneyhtälömalli</a:t>
            </a:r>
            <a:endParaRPr lang="fi-FI" sz="4000" u="sng" dirty="0"/>
          </a:p>
        </p:txBody>
      </p:sp>
      <p:sp>
        <p:nvSpPr>
          <p:cNvPr id="2" name="Rectangle 1"/>
          <p:cNvSpPr/>
          <p:nvPr/>
        </p:nvSpPr>
        <p:spPr>
          <a:xfrm>
            <a:off x="4499992" y="1016732"/>
            <a:ext cx="4284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2000" dirty="0" smtClean="0">
                <a:latin typeface="Arial" charset="0"/>
              </a:rPr>
              <a:t>(</a:t>
            </a:r>
            <a:r>
              <a:rPr lang="fi-FI" sz="2000" dirty="0" smtClean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fi-FI" sz="2000" dirty="0" smtClean="0">
                <a:latin typeface="Arial" charset="0"/>
              </a:rPr>
              <a:t>tructural </a:t>
            </a:r>
            <a:r>
              <a:rPr lang="fi-FI" sz="2000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fi-FI" sz="2000" dirty="0">
                <a:latin typeface="Arial" charset="0"/>
              </a:rPr>
              <a:t>quation </a:t>
            </a:r>
            <a:r>
              <a:rPr lang="fi-FI" sz="2000" dirty="0">
                <a:solidFill>
                  <a:schemeClr val="hlink"/>
                </a:solidFill>
                <a:latin typeface="Arial" charset="0"/>
              </a:rPr>
              <a:t>M</a:t>
            </a:r>
            <a:r>
              <a:rPr lang="fi-FI" sz="2000" dirty="0">
                <a:latin typeface="Arial" charset="0"/>
              </a:rPr>
              <a:t>odels, </a:t>
            </a:r>
            <a:r>
              <a:rPr lang="fi-FI" sz="2000" dirty="0" smtClean="0">
                <a:latin typeface="Arial" charset="0"/>
              </a:rPr>
              <a:t>SEM)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3917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74" t="25477" r="30063" b="41469"/>
          <a:stretch/>
        </p:blipFill>
        <p:spPr bwMode="auto">
          <a:xfrm>
            <a:off x="2239354" y="980728"/>
            <a:ext cx="6761138" cy="569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3028FC-9C75-4F31-B365-86C6BA6E221F}" type="datetime1">
              <a:rPr lang="fi-FI" smtClean="0"/>
              <a:t>19.11.2018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1540" y="1880828"/>
            <a:ext cx="8712460" cy="1836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2400" dirty="0" smtClean="0">
                <a:latin typeface="Verdana" pitchFamily="34" charset="0"/>
              </a:rPr>
              <a:t/>
            </a:r>
            <a:br>
              <a:rPr lang="fi-FI" sz="2400" dirty="0" smtClean="0">
                <a:latin typeface="Verdana" pitchFamily="34" charset="0"/>
              </a:rPr>
            </a:b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Verdana" pitchFamily="34" charset="0"/>
              </a:rPr>
              <a:t>    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8525" y="2520887"/>
            <a:ext cx="4640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>
                <a:latin typeface="Bookman Old Style" pitchFamily="18" charset="0"/>
              </a:rPr>
              <a:t>1) Mittausmalli</a:t>
            </a:r>
          </a:p>
          <a:p>
            <a:endParaRPr lang="fi-FI" sz="2000" b="1" dirty="0" smtClean="0">
              <a:latin typeface="Bookman Old Style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1960" y="980728"/>
            <a:ext cx="2700300" cy="21962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4" name="Title 2"/>
          <p:cNvSpPr>
            <a:spLocks noGrp="1"/>
          </p:cNvSpPr>
          <p:nvPr>
            <p:ph type="ctrTitle"/>
          </p:nvPr>
        </p:nvSpPr>
        <p:spPr>
          <a:xfrm>
            <a:off x="899983" y="393818"/>
            <a:ext cx="7775574" cy="1871663"/>
          </a:xfrm>
        </p:spPr>
        <p:txBody>
          <a:bodyPr/>
          <a:lstStyle/>
          <a:p>
            <a:pPr algn="r"/>
            <a:r>
              <a:rPr lang="fi-FI" sz="3200" u="sng" dirty="0">
                <a:latin typeface="Bookman Old Style" pitchFamily="18" charset="0"/>
              </a:rPr>
              <a:t>1. </a:t>
            </a:r>
            <a:r>
              <a:rPr lang="fi-FI" sz="3200" u="sng" dirty="0" smtClean="0">
                <a:latin typeface="Bookman Old Style" pitchFamily="18" charset="0"/>
              </a:rPr>
              <a:t>Rakenneyhtälömalli</a:t>
            </a:r>
            <a:r>
              <a:rPr lang="fi-FI" sz="2800" u="sng" dirty="0" smtClean="0">
                <a:latin typeface="Bookman Old Style" pitchFamily="18" charset="0"/>
              </a:rPr>
              <a:t/>
            </a:r>
            <a:br>
              <a:rPr lang="fi-FI" sz="2800" u="sng" dirty="0" smtClean="0">
                <a:latin typeface="Bookman Old Style" pitchFamily="18" charset="0"/>
              </a:rPr>
            </a:br>
            <a:endParaRPr lang="fi-FI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201928" y="1880828"/>
            <a:ext cx="4640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 smtClean="0">
                <a:latin typeface="Bookman Old Style" pitchFamily="18" charset="0"/>
              </a:rPr>
              <a:t>Kaksi testattavaa </a:t>
            </a:r>
          </a:p>
          <a:p>
            <a:r>
              <a:rPr lang="fi-FI" sz="2000" b="1" dirty="0" smtClean="0">
                <a:latin typeface="Bookman Old Style" pitchFamily="18" charset="0"/>
              </a:rPr>
              <a:t>osiota: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239354" y="4419110"/>
            <a:ext cx="2548416" cy="21782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xtBox 1"/>
          <p:cNvSpPr txBox="1"/>
          <p:nvPr/>
        </p:nvSpPr>
        <p:spPr>
          <a:xfrm>
            <a:off x="203602" y="3140968"/>
            <a:ext cx="305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latin typeface="Bookman Old Style" pitchFamily="18" charset="0"/>
              </a:rPr>
              <a:t>2) </a:t>
            </a:r>
            <a:r>
              <a:rPr lang="fi-FI" b="1" dirty="0" smtClean="0">
                <a:latin typeface="Bookman Old Style" pitchFamily="18" charset="0"/>
              </a:rPr>
              <a:t>Rakennemalli</a:t>
            </a:r>
            <a:endParaRPr lang="fi-FI" b="1" dirty="0">
              <a:latin typeface="Bookman Old Style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83968" y="3228773"/>
            <a:ext cx="3024336" cy="221645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Rectangle 2"/>
          <p:cNvSpPr/>
          <p:nvPr/>
        </p:nvSpPr>
        <p:spPr>
          <a:xfrm>
            <a:off x="4968044" y="5920244"/>
            <a:ext cx="41759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2000" b="1" dirty="0">
                <a:latin typeface="Bookman Old Style" pitchFamily="18" charset="0"/>
                <a:sym typeface="Wingdings" pitchFamily="2" charset="2"/>
              </a:rPr>
              <a:t>Erityishyöty  </a:t>
            </a:r>
            <a:r>
              <a:rPr lang="fi-FI" b="1" dirty="0">
                <a:latin typeface="Bookman Old Style" pitchFamily="18" charset="0"/>
                <a:sym typeface="Wingdings" pitchFamily="2" charset="2"/>
              </a:rPr>
              <a:t>R</a:t>
            </a:r>
            <a:r>
              <a:rPr lang="fi-FI" b="1" dirty="0">
                <a:latin typeface="Bookman Old Style" pitchFamily="18" charset="0"/>
              </a:rPr>
              <a:t>akenneyhtälöt ovat puhtaita satunnaisista mittavirheistä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1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8" grpId="0" animBg="1"/>
      <p:bldP spid="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19873" y="3468293"/>
            <a:ext cx="5148572" cy="33897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10D55B8-001C-4B71-9B68-6CA60DFBF2A4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3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pSp>
        <p:nvGrpSpPr>
          <p:cNvPr id="8" name="Group 1"/>
          <p:cNvGrpSpPr>
            <a:grpSpLocks noChangeAspect="1"/>
          </p:cNvGrpSpPr>
          <p:nvPr/>
        </p:nvGrpSpPr>
        <p:grpSpPr bwMode="auto">
          <a:xfrm>
            <a:off x="1133234" y="1810346"/>
            <a:ext cx="7111174" cy="3759530"/>
            <a:chOff x="1808" y="1448"/>
            <a:chExt cx="7500" cy="3966"/>
          </a:xfrm>
        </p:grpSpPr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1808" y="2460"/>
              <a:ext cx="1080" cy="51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SES of Parents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3428" y="2431"/>
              <a:ext cx="1080" cy="5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PtSEN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5085" y="2431"/>
              <a:ext cx="1043" cy="5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GPA 9th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5947" y="1448"/>
              <a:ext cx="2161" cy="5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Actual Placement</a:t>
              </a:r>
              <a:endParaRPr kumimoji="0" lang="en-GB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2888" y="2727"/>
              <a:ext cx="42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Line 27"/>
            <p:cNvSpPr>
              <a:spLocks noChangeShapeType="1"/>
            </p:cNvSpPr>
            <p:nvPr/>
          </p:nvSpPr>
          <p:spPr bwMode="auto">
            <a:xfrm>
              <a:off x="4508" y="2708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6068" y="2008"/>
              <a:ext cx="493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6068" y="2982"/>
              <a:ext cx="493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Arc 24"/>
            <p:cNvSpPr>
              <a:spLocks/>
            </p:cNvSpPr>
            <p:nvPr/>
          </p:nvSpPr>
          <p:spPr bwMode="auto">
            <a:xfrm rot="2901426">
              <a:off x="6709" y="2284"/>
              <a:ext cx="985" cy="88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4424" y="1448"/>
              <a:ext cx="72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.16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4508" y="2332"/>
              <a:ext cx="90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 .40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5719" y="1988"/>
              <a:ext cx="589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.52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5720" y="3197"/>
              <a:ext cx="588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.54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7520" y="2529"/>
              <a:ext cx="588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.15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8037" y="1546"/>
              <a:ext cx="1058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en-GB" sz="1200" b="0" i="0" u="none" strike="noStrike" cap="none" normalizeH="0" baseline="3000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= .28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8037" y="3809"/>
              <a:ext cx="1058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en-GB" sz="1200" b="0" i="0" u="none" strike="noStrike" cap="none" normalizeH="0" baseline="3000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2</a:t>
              </a: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= .29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Oval 16"/>
            <p:cNvSpPr>
              <a:spLocks noChangeArrowheads="1"/>
            </p:cNvSpPr>
            <p:nvPr/>
          </p:nvSpPr>
          <p:spPr bwMode="auto">
            <a:xfrm>
              <a:off x="6364" y="3514"/>
              <a:ext cx="1477" cy="88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 flipH="1">
              <a:off x="6017" y="4302"/>
              <a:ext cx="642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5048" y="4688"/>
              <a:ext cx="1020" cy="7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Math</a:t>
              </a:r>
              <a:endParaRPr kumimoji="0" lang="en-GB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skills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7896" y="4688"/>
              <a:ext cx="1412" cy="7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Self-</a:t>
              </a:r>
              <a:endParaRPr kumimoji="0" lang="en-GB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regulation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6364" y="4688"/>
              <a:ext cx="1280" cy="7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Learning</a:t>
              </a:r>
              <a:endParaRPr kumimoji="0" lang="en-GB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skills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7151" y="4399"/>
              <a:ext cx="0" cy="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>
              <a:off x="7546" y="4302"/>
              <a:ext cx="393" cy="3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5918" y="4204"/>
              <a:ext cx="691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.64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659" y="4330"/>
              <a:ext cx="795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.84</a:t>
              </a: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7250" y="4321"/>
              <a:ext cx="689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.61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6463" y="3594"/>
              <a:ext cx="1290" cy="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Academic Strengths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" name="AutoShape 5"/>
            <p:cNvSpPr>
              <a:spLocks noChangeShapeType="1"/>
            </p:cNvSpPr>
            <p:nvPr/>
          </p:nvSpPr>
          <p:spPr bwMode="auto">
            <a:xfrm rot="5400000" flipH="1" flipV="1">
              <a:off x="3964" y="1330"/>
              <a:ext cx="28" cy="3259"/>
            </a:xfrm>
            <a:prstGeom prst="curvedConnector3">
              <a:avLst>
                <a:gd name="adj1" fmla="val -128571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3428" y="3428"/>
              <a:ext cx="588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.20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AutoShape 3"/>
            <p:cNvSpPr>
              <a:spLocks noChangeShapeType="1"/>
            </p:cNvSpPr>
            <p:nvPr/>
          </p:nvSpPr>
          <p:spPr bwMode="auto">
            <a:xfrm rot="16200000">
              <a:off x="4601" y="1085"/>
              <a:ext cx="713" cy="1979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Text Box 2"/>
            <p:cNvSpPr txBox="1">
              <a:spLocks noChangeArrowheads="1"/>
            </p:cNvSpPr>
            <p:nvPr/>
          </p:nvSpPr>
          <p:spPr bwMode="auto">
            <a:xfrm>
              <a:off x="2888" y="2323"/>
              <a:ext cx="588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9480" tIns="39740" rIns="79480" bIns="397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.16</a:t>
              </a: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287524" y="11663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dirty="0" smtClean="0">
                <a:latin typeface="Bookman Old Style" pitchFamily="18" charset="0"/>
              </a:rPr>
              <a:t>Tutkimusesimerkki: </a:t>
            </a:r>
          </a:p>
          <a:p>
            <a:pPr lvl="0"/>
            <a:r>
              <a:rPr lang="fi-FI" sz="1600" dirty="0" smtClean="0">
                <a:latin typeface="Bookman Old Style" pitchFamily="18" charset="0"/>
              </a:rPr>
              <a:t>Lappalainen</a:t>
            </a:r>
            <a:r>
              <a:rPr lang="fi-FI" sz="1600" dirty="0">
                <a:latin typeface="Bookman Old Style" pitchFamily="18" charset="0"/>
              </a:rPr>
              <a:t>, K., </a:t>
            </a:r>
            <a:r>
              <a:rPr lang="fi-FI" sz="1600" dirty="0" smtClean="0">
                <a:latin typeface="Bookman Old Style" pitchFamily="18" charset="0"/>
              </a:rPr>
              <a:t>&amp; </a:t>
            </a:r>
            <a:r>
              <a:rPr lang="fi-FI" sz="1600" dirty="0" err="1" smtClean="0">
                <a:latin typeface="Bookman Old Style" pitchFamily="18" charset="0"/>
              </a:rPr>
              <a:t>Hotulainen</a:t>
            </a:r>
            <a:r>
              <a:rPr lang="fi-FI" sz="1600" dirty="0" smtClean="0">
                <a:latin typeface="Bookman Old Style" pitchFamily="18" charset="0"/>
              </a:rPr>
              <a:t>, R. (2012). </a:t>
            </a:r>
            <a:r>
              <a:rPr lang="en-US" sz="1600" dirty="0" smtClean="0">
                <a:latin typeface="Bookman Old Style" pitchFamily="18" charset="0"/>
              </a:rPr>
              <a:t>Participation </a:t>
            </a:r>
            <a:r>
              <a:rPr lang="en-US" sz="1600" dirty="0">
                <a:latin typeface="Bookman Old Style" pitchFamily="18" charset="0"/>
              </a:rPr>
              <a:t>in part-time special education and its correlation with the educational paths, self-concepts and strengths of young adults.</a:t>
            </a:r>
            <a:r>
              <a:rPr lang="en-US" sz="1600" i="1" dirty="0">
                <a:latin typeface="Bookman Old Style" pitchFamily="18" charset="0"/>
              </a:rPr>
              <a:t> British Journal of Special </a:t>
            </a:r>
            <a:r>
              <a:rPr lang="en-US" sz="1600" i="1" dirty="0" smtClean="0">
                <a:latin typeface="Bookman Old Style" pitchFamily="18" charset="0"/>
              </a:rPr>
              <a:t>Education</a:t>
            </a:r>
            <a:r>
              <a:rPr lang="en-US" sz="1600" dirty="0" smtClean="0">
                <a:latin typeface="Bookman Old Style" pitchFamily="18" charset="0"/>
              </a:rPr>
              <a:t>, 39(4), 185-193.</a:t>
            </a:r>
            <a:endParaRPr lang="fi-FI" sz="1600" dirty="0">
              <a:latin typeface="Bookman Old Style" pitchFamily="18" charset="0"/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>
          <a:xfrm>
            <a:off x="2242357" y="5841268"/>
            <a:ext cx="4680520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9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>
                <a:solidFill>
                  <a:schemeClr val="tx1"/>
                </a:solidFill>
              </a:rPr>
              <a:t>(</a:t>
            </a:r>
            <a:r>
              <a:rPr lang="en-US" sz="1400" b="1" smtClean="0">
                <a:solidFill>
                  <a:schemeClr val="tx1"/>
                </a:solidFill>
                <a:sym typeface="Symbol"/>
              </a:rPr>
              <a:t></a:t>
            </a:r>
            <a:r>
              <a:rPr lang="en-US" sz="1400" b="1" baseline="30000" smtClean="0">
                <a:solidFill>
                  <a:schemeClr val="tx1"/>
                </a:solidFill>
              </a:rPr>
              <a:t>2</a:t>
            </a:r>
            <a:r>
              <a:rPr lang="en-US" sz="1400" b="1" smtClean="0">
                <a:solidFill>
                  <a:schemeClr val="tx1"/>
                </a:solidFill>
              </a:rPr>
              <a:t>= 21.00, df = 12, p = .051, CFI = .96, RMSEA = .038) 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4607717"/>
            <a:ext cx="2484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Tämä rakenne tekee tästä mallista rakenneyhtälömallin!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7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460940" cy="1871663"/>
          </a:xfrm>
        </p:spPr>
        <p:txBody>
          <a:bodyPr/>
          <a:lstStyle/>
          <a:p>
            <a:pPr algn="l"/>
            <a:r>
              <a:rPr lang="fi-FI" sz="2800" dirty="0" smtClean="0">
                <a:latin typeface="Bookman Old Style" pitchFamily="18" charset="0"/>
              </a:rPr>
              <a:t>Yhteenvetoa rakenneyhtälömallista suhteessa koulutuksen arviointiin: 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>- Teorian mallintaminen ja testaus</a:t>
            </a:r>
            <a:r>
              <a:rPr lang="fi-FI" sz="2800" dirty="0">
                <a:latin typeface="Bookman Old Style" pitchFamily="18" charset="0"/>
              </a:rPr>
              <a:t/>
            </a:r>
            <a:br>
              <a:rPr lang="fi-FI" sz="2800" dirty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>- Kyselylomakkeiden rakenteiden testaus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>- Kausaalisuuden mallintaminen ja testaus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>- Kasvun ja kehityksen suunnan mallintami-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>
                <a:latin typeface="Bookman Old Style" pitchFamily="18" charset="0"/>
              </a:rPr>
              <a:t> </a:t>
            </a:r>
            <a:r>
              <a:rPr lang="fi-FI" sz="2800" dirty="0" smtClean="0">
                <a:latin typeface="Bookman Old Style" pitchFamily="18" charset="0"/>
              </a:rPr>
              <a:t> nen ja testaus (latentti kasvukäyrä = </a:t>
            </a:r>
            <a:r>
              <a:rPr lang="fi-FI" sz="2800" dirty="0" err="1" smtClean="0">
                <a:latin typeface="Bookman Old Style" pitchFamily="18" charset="0"/>
              </a:rPr>
              <a:t>linear</a:t>
            </a:r>
            <a:r>
              <a:rPr lang="fi-FI" sz="2800" dirty="0" smtClean="0">
                <a:latin typeface="Bookman Old Style" pitchFamily="18" charset="0"/>
              </a:rPr>
              <a:t>  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>
                <a:latin typeface="Bookman Old Style" pitchFamily="18" charset="0"/>
              </a:rPr>
              <a:t> </a:t>
            </a:r>
            <a:r>
              <a:rPr lang="fi-FI" sz="2800" dirty="0" smtClean="0">
                <a:latin typeface="Bookman Old Style" pitchFamily="18" charset="0"/>
              </a:rPr>
              <a:t> </a:t>
            </a:r>
            <a:r>
              <a:rPr lang="fi-FI" sz="2800" dirty="0" err="1" smtClean="0">
                <a:latin typeface="Bookman Old Style" pitchFamily="18" charset="0"/>
              </a:rPr>
              <a:t>growth</a:t>
            </a:r>
            <a:r>
              <a:rPr lang="fi-FI" sz="2800" dirty="0" smtClean="0">
                <a:latin typeface="Bookman Old Style" pitchFamily="18" charset="0"/>
              </a:rPr>
              <a:t> </a:t>
            </a:r>
            <a:r>
              <a:rPr lang="fi-FI" sz="2800" dirty="0" err="1" smtClean="0">
                <a:latin typeface="Bookman Old Style" pitchFamily="18" charset="0"/>
              </a:rPr>
              <a:t>modelling</a:t>
            </a:r>
            <a:r>
              <a:rPr lang="fi-FI" sz="2800" dirty="0" smtClean="0">
                <a:latin typeface="Bookman Old Style" pitchFamily="18" charset="0"/>
              </a:rPr>
              <a:t>)</a:t>
            </a:r>
            <a:br>
              <a:rPr lang="fi-FI" sz="2800" dirty="0" smtClean="0">
                <a:latin typeface="Bookman Old Style" pitchFamily="18" charset="0"/>
              </a:rPr>
            </a:br>
            <a:r>
              <a:rPr lang="fi-FI" sz="2800" dirty="0" smtClean="0">
                <a:latin typeface="Bookman Old Style" pitchFamily="18" charset="0"/>
              </a:rPr>
              <a:t/>
            </a:r>
            <a:br>
              <a:rPr lang="fi-FI" sz="2800" dirty="0" smtClean="0">
                <a:latin typeface="Bookman Old Style" pitchFamily="18" charset="0"/>
              </a:rPr>
            </a:br>
            <a:endParaRPr lang="fi-FI" sz="2800" dirty="0">
              <a:latin typeface="Bookman Old Styl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D692553-143E-420F-8EFD-551609A4ABC7}" type="datetime1">
              <a:rPr lang="fi-FI" smtClean="0"/>
              <a:t>19.11.2018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899983" y="548680"/>
            <a:ext cx="7775574" cy="18716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i-FI" sz="2800" u="sng" smtClean="0">
                <a:latin typeface="Bookman Old Style" pitchFamily="18" charset="0"/>
              </a:rPr>
              <a:t>1. Rakenneyhtälömalli</a:t>
            </a:r>
            <a:br>
              <a:rPr lang="fi-FI" sz="2800" u="sng" smtClean="0">
                <a:latin typeface="Bookman Old Style" pitchFamily="18" charset="0"/>
              </a:rPr>
            </a:b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210956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2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3"/>
</p:tagLst>
</file>

<file path=ppt/theme/theme1.xml><?xml version="1.0" encoding="utf-8"?>
<a:theme xmlns:a="http://schemas.openxmlformats.org/drawingml/2006/main" name="Helsingin Yliopisto">
  <a:themeElements>
    <a:clrScheme name="HY (K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D116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23766</TotalTime>
  <Words>449</Words>
  <Application>Microsoft Office PowerPoint</Application>
  <PresentationFormat>On-screen Show (4:3)</PresentationFormat>
  <Paragraphs>161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Symbol</vt:lpstr>
      <vt:lpstr>Tahoma</vt:lpstr>
      <vt:lpstr>Times New Roman</vt:lpstr>
      <vt:lpstr>Verdana</vt:lpstr>
      <vt:lpstr>Wingdings</vt:lpstr>
      <vt:lpstr>Helsingin Yliopisto</vt:lpstr>
      <vt:lpstr>Rakenne- ja monitasomallintamisen käyttö suurten tutkimusaineistojen analysoinnissa osana koulutuksen arviointitutkimusta</vt:lpstr>
      <vt:lpstr>1. Rakenneyhtälömalli</vt:lpstr>
      <vt:lpstr>1. Rakenneyhtälömalli</vt:lpstr>
      <vt:lpstr>1. Rakenneyhtälömalli</vt:lpstr>
      <vt:lpstr>1. Rakenneyhtälömalli</vt:lpstr>
      <vt:lpstr>1. Rakenneyhtälömalli</vt:lpstr>
      <vt:lpstr>1. Rakenneyhtälömalli </vt:lpstr>
      <vt:lpstr>PowerPoint Presentation</vt:lpstr>
      <vt:lpstr>Yhteenvetoa rakenneyhtälömallista suhteessa koulutuksen arviointiin:   - Teorian mallintaminen ja testaus - Kyselylomakkeiden rakenteiden testaus - Kausaalisuuden mallintaminen ja testaus - Kasvun ja kehityksen suunnan mallintami-   nen ja testaus (latentti kasvukäyrä = linear     growth modelling)  </vt:lpstr>
    </vt:vector>
  </TitlesOfParts>
  <Manager>Taivas</Manager>
  <Company>grow.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Yliopisto</dc:title>
  <dc:subject>Käyttäytymis-tieteellinen tiedekunta</dc:subject>
  <dc:creator>mika kontio / grow.</dc:creator>
  <cp:lastModifiedBy>Hotulainen, Risto H E</cp:lastModifiedBy>
  <cp:revision>442</cp:revision>
  <cp:lastPrinted>2013-04-15T04:39:54Z</cp:lastPrinted>
  <dcterms:created xsi:type="dcterms:W3CDTF">2009-11-18T13:00:22Z</dcterms:created>
  <dcterms:modified xsi:type="dcterms:W3CDTF">2018-11-23T12:20:30Z</dcterms:modified>
</cp:coreProperties>
</file>