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2" r:id="rId2"/>
    <p:sldId id="263" r:id="rId3"/>
    <p:sldId id="257" r:id="rId4"/>
    <p:sldId id="256" r:id="rId5"/>
    <p:sldId id="258" r:id="rId6"/>
    <p:sldId id="259" r:id="rId7"/>
    <p:sldId id="260" r:id="rId8"/>
    <p:sldId id="261" r:id="rId9"/>
    <p:sldId id="264" r:id="rId10"/>
    <p:sldId id="266" r:id="rId11"/>
  </p:sldIdLst>
  <p:sldSz cx="12192000" cy="6858000"/>
  <p:notesSz cx="7102475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6CDAE98-DE77-430B-9246-B2865EE7101E}">
          <p14:sldIdLst>
            <p14:sldId id="262"/>
            <p14:sldId id="263"/>
            <p14:sldId id="257"/>
            <p14:sldId id="256"/>
            <p14:sldId id="258"/>
            <p14:sldId id="259"/>
            <p14:sldId id="260"/>
            <p14:sldId id="261"/>
            <p14:sldId id="264"/>
            <p14:sldId id="266"/>
          </p14:sldIdLst>
        </p14:section>
        <p14:section name="Untitled Section" id="{E81CDE65-8089-4768-9226-B66217FC57DC}">
          <p14:sldIdLst/>
        </p14:section>
        <p14:section name="Untitled Section" id="{DAA20250-059F-4914-BD20-CF08D2148A33}">
          <p14:sldIdLst/>
        </p14:section>
        <p14:section name="Untitled Section" id="{8146B314-A67F-4B1E-A417-1BB185E93D13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89" d="100"/>
          <a:sy n="89" d="100"/>
        </p:scale>
        <p:origin x="108" y="5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80" units="cm"/>
          <inkml:channel name="Y" type="integer" max="1050" units="cm"/>
        </inkml:traceFormat>
        <inkml:channelProperties>
          <inkml:channelProperty channel="X" name="resolution" value="52" units="1/cm"/>
          <inkml:channelProperty channel="Y" name="resolution" value="52" units="1/cm"/>
        </inkml:channelProperties>
      </inkml:inkSource>
      <inkml:timestamp xml:id="ts0" timeString="2013-04-13T15:54:08.3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11539 12682</inkml:trace>
  <inkml:trace contextRef="#ctx0" brushRef="#br0" timeOffset="609.3317">12192 13371,'-18'0,"18"-36</inkml:trace>
  <inkml:trace contextRef="#ctx0" brushRef="#br0" timeOffset="1156.168">12809 12682</inkml:trace>
  <inkml:trace contextRef="#ctx0" brushRef="#br0" timeOffset="1609.2617">13244 13389,'0'-18</inkml:trace>
  <inkml:trace contextRef="#ctx0" brushRef="#br0" timeOffset="2281.0893">14406 12283</inkml:trace>
  <inkml:trace contextRef="#ctx0" brushRef="#br0" timeOffset="2749.8063">14442 13154</inkml:trace>
  <inkml:trace contextRef="#ctx0" brushRef="#br0" timeOffset="3202.8995">13825 12519</inkml:trace>
  <inkml:trace contextRef="#ctx0" brushRef="#br0" timeOffset="4140.3332">11231 13734</inkml:trace>
  <inkml:trace contextRef="#ctx0" brushRef="#br0" timeOffset="4577.8027">10977 12718</inkml:trace>
  <inkml:trace contextRef="#ctx0" brushRef="#br0" timeOffset="5077.7672">10686 13480</inkml:trace>
  <inkml:trace contextRef="#ctx0" brushRef="#br0" timeOffset="5546.4842">10559 12954</inkml:trace>
  <inkml:trace contextRef="#ctx0" brushRef="#br0" timeOffset="8015.0606">14932 12972</inkml:trace>
  <inkml:trace contextRef="#ctx0" brushRef="#br0" timeOffset="9061.8617">15004 12845</inkml:trace>
  <inkml:trace contextRef="#ctx0" brushRef="#br0" timeOffset="9921.1764">12882 13063</inkml:trace>
  <inkml:trace contextRef="#ctx0" brushRef="#br0" timeOffset="11077.3449">11866 13045</inkml:trace>
  <inkml:trace contextRef="#ctx0" brushRef="#br0" timeOffset="11702.3007">11158 13172,'0'0</inkml:trace>
  <inkml:trace contextRef="#ctx0" brushRef="#br0" timeOffset="12905.3414">13662 12900</inkml:trace>
  <inkml:trace contextRef="#ctx0" brushRef="#br0" timeOffset="13467.8016">14115 12754</inkml:trace>
  <inkml:trace contextRef="#ctx0" brushRef="#br0" timeOffset="14311.4924">14514 12881</inkml:trace>
  <inkml:trace contextRef="#ctx0" brushRef="#br0" timeOffset="14998.944">15041 12646</inkml:trace>
  <inkml:trace contextRef="#ctx0" brushRef="#br0" timeOffset="15998.8734">15422 12881</inkml:trace>
  <inkml:trace contextRef="#ctx0" brushRef="#br0" timeOffset="16655.0774">15512 12627</inkml:trace>
  <inkml:trace contextRef="#ctx0" brushRef="#br0" timeOffset="17686.2548">15784 12936</inkml:trace>
  <inkml:trace contextRef="#ctx0" brushRef="#br0" timeOffset="19561.1228">16075 12519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80" units="cm"/>
          <inkml:channel name="Y" type="integer" max="1050" units="cm"/>
        </inkml:traceFormat>
        <inkml:channelProperties>
          <inkml:channelProperty channel="X" name="resolution" value="52" units="1/cm"/>
          <inkml:channelProperty channel="Y" name="resolution" value="52" units="1/cm"/>
        </inkml:channelProperties>
      </inkml:inkSource>
      <inkml:timestamp xml:id="ts0" timeString="2013-04-13T15:56:31.14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10977 12972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80" units="cm"/>
          <inkml:channel name="Y" type="integer" max="1050" units="cm"/>
        </inkml:traceFormat>
        <inkml:channelProperties>
          <inkml:channelProperty channel="X" name="resolution" value="52" units="1/cm"/>
          <inkml:channelProperty channel="Y" name="resolution" value="52" units="1/cm"/>
        </inkml:channelProperties>
      </inkml:inkSource>
      <inkml:timestamp xml:id="ts0" timeString="2013-04-13T15:56:33.42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11557 12900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80" units="cm"/>
          <inkml:channel name="Y" type="integer" max="1050" units="cm"/>
        </inkml:traceFormat>
        <inkml:channelProperties>
          <inkml:channelProperty channel="X" name="resolution" value="52" units="1/cm"/>
          <inkml:channelProperty channel="Y" name="resolution" value="52" units="1/cm"/>
        </inkml:channelProperties>
      </inkml:inkSource>
      <inkml:timestamp xml:id="ts0" timeString="2013-04-13T15:56:37.25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13226 13172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508"/>
          </a:xfrm>
          <a:prstGeom prst="rect">
            <a:avLst/>
          </a:prstGeom>
        </p:spPr>
        <p:txBody>
          <a:bodyPr vert="horz" lIns="95445" tIns="47723" rIns="95445" bIns="47723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3508"/>
          </a:xfrm>
          <a:prstGeom prst="rect">
            <a:avLst/>
          </a:prstGeom>
        </p:spPr>
        <p:txBody>
          <a:bodyPr vert="horz" lIns="95445" tIns="47723" rIns="95445" bIns="47723" rtlCol="0"/>
          <a:lstStyle>
            <a:lvl1pPr algn="r">
              <a:defRPr sz="1300"/>
            </a:lvl1pPr>
          </a:lstStyle>
          <a:p>
            <a:fld id="{62FA76E0-7C50-49EA-BEED-DC0CB4463D30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45" tIns="47723" rIns="95445" bIns="47723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925408"/>
            <a:ext cx="5681980" cy="4029879"/>
          </a:xfrm>
          <a:prstGeom prst="rect">
            <a:avLst/>
          </a:prstGeom>
        </p:spPr>
        <p:txBody>
          <a:bodyPr vert="horz" lIns="95445" tIns="47723" rIns="95445" bIns="477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7739" cy="513507"/>
          </a:xfrm>
          <a:prstGeom prst="rect">
            <a:avLst/>
          </a:prstGeom>
        </p:spPr>
        <p:txBody>
          <a:bodyPr vert="horz" lIns="95445" tIns="47723" rIns="95445" bIns="47723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9721107"/>
            <a:ext cx="3077739" cy="513507"/>
          </a:xfrm>
          <a:prstGeom prst="rect">
            <a:avLst/>
          </a:prstGeom>
        </p:spPr>
        <p:txBody>
          <a:bodyPr vert="horz" lIns="95445" tIns="47723" rIns="95445" bIns="47723" rtlCol="0" anchor="b"/>
          <a:lstStyle>
            <a:lvl1pPr algn="r">
              <a:defRPr sz="1300"/>
            </a:lvl1pPr>
          </a:lstStyle>
          <a:p>
            <a:fld id="{73276C21-8738-4149-BD24-EC5AEDC2C7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085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567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Mitattuja muuttujia…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3468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673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0597-52E7-4CF3-B225-A5B1F623CCB3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3461-05E8-478F-93B8-2EBA364A9A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915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0597-52E7-4CF3-B225-A5B1F623CCB3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3461-05E8-478F-93B8-2EBA364A9A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036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0597-52E7-4CF3-B225-A5B1F623CCB3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3461-05E8-478F-93B8-2EBA364A9A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815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0597-52E7-4CF3-B225-A5B1F623CCB3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3461-05E8-478F-93B8-2EBA364A9A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520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0597-52E7-4CF3-B225-A5B1F623CCB3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3461-05E8-478F-93B8-2EBA364A9A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287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0597-52E7-4CF3-B225-A5B1F623CCB3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3461-05E8-478F-93B8-2EBA364A9A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01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0597-52E7-4CF3-B225-A5B1F623CCB3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3461-05E8-478F-93B8-2EBA364A9A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401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0597-52E7-4CF3-B225-A5B1F623CCB3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3461-05E8-478F-93B8-2EBA364A9A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385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0597-52E7-4CF3-B225-A5B1F623CCB3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3461-05E8-478F-93B8-2EBA364A9A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974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0597-52E7-4CF3-B225-A5B1F623CCB3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3461-05E8-478F-93B8-2EBA364A9A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847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0597-52E7-4CF3-B225-A5B1F623CCB3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3461-05E8-478F-93B8-2EBA364A9A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332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C0597-52E7-4CF3-B225-A5B1F623CCB3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43461-05E8-478F-93B8-2EBA364A9A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490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customXml" Target="../ink/ink2.xml"/><Relationship Id="rId5" Type="http://schemas.openxmlformats.org/officeDocument/2006/relationships/image" Target="../media/image1.emf"/><Relationship Id="rId4" Type="http://schemas.openxmlformats.org/officeDocument/2006/relationships/customXml" Target="../ink/ink1.xml"/><Relationship Id="rId9" Type="http://schemas.openxmlformats.org/officeDocument/2006/relationships/customXml" Target="../ink/ink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9024958" y="6165850"/>
            <a:ext cx="887392" cy="431800"/>
          </a:xfrm>
          <a:prstGeom prst="rect">
            <a:avLst/>
          </a:prstGeom>
        </p:spPr>
        <p:txBody>
          <a:bodyPr/>
          <a:lstStyle/>
          <a:p>
            <a:fld id="{0982B305-A413-464D-8C63-95A430C6A81B}" type="datetime1">
              <a:rPr lang="fi-FI" smtClean="0"/>
              <a:t>19.11.2018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912351" y="6165852"/>
            <a:ext cx="431800" cy="431799"/>
          </a:xfrm>
          <a:prstGeom prst="rect">
            <a:avLst/>
          </a:prstGeom>
        </p:spPr>
        <p:txBody>
          <a:bodyPr/>
          <a:lstStyle/>
          <a:p>
            <a:fld id="{89059335-AFD3-4DED-970B-1AD46A147785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55540" y="1880828"/>
            <a:ext cx="8712460" cy="183620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2400" dirty="0">
                <a:latin typeface="Verdana" pitchFamily="34" charset="0"/>
              </a:rPr>
              <a:t/>
            </a:r>
            <a:br>
              <a:rPr lang="fi-FI" sz="2400" dirty="0">
                <a:latin typeface="Verdana" pitchFamily="34" charset="0"/>
              </a:rPr>
            </a:br>
            <a:r>
              <a:rPr lang="fi-FI" sz="4000" dirty="0">
                <a:solidFill>
                  <a:prstClr val="black"/>
                </a:solidFill>
              </a:rPr>
              <a:t>Regressioanalyysi R</a:t>
            </a:r>
            <a:r>
              <a:rPr lang="fi-FI" sz="4000" baseline="30000" dirty="0">
                <a:solidFill>
                  <a:prstClr val="black"/>
                </a:solidFill>
              </a:rPr>
              <a:t>2</a:t>
            </a:r>
            <a:r>
              <a:rPr lang="fi-FI" sz="2800" dirty="0">
                <a:latin typeface="Bookman Old Style" pitchFamily="18" charset="0"/>
              </a:rPr>
              <a:t/>
            </a:r>
            <a:br>
              <a:rPr lang="fi-FI" sz="2800" dirty="0">
                <a:latin typeface="Bookman Old Style" pitchFamily="18" charset="0"/>
              </a:rPr>
            </a:br>
            <a:r>
              <a:rPr lang="fi-FI" sz="2800" dirty="0">
                <a:latin typeface="Verdana" pitchFamily="34" charset="0"/>
              </a:rPr>
              <a:t>     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171564" y="3411543"/>
            <a:ext cx="8496436" cy="183620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2400" dirty="0">
                <a:latin typeface="Verdana" pitchFamily="34" charset="0"/>
              </a:rPr>
              <a:t/>
            </a:r>
            <a:br>
              <a:rPr lang="fi-FI" sz="2400" dirty="0">
                <a:latin typeface="Verdana" pitchFamily="34" charset="0"/>
              </a:rPr>
            </a:br>
            <a:r>
              <a:rPr lang="fi-FI" sz="2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Regressioanalyysi kertoo kuinka malliin valitut selittävien muuttujien (</a:t>
            </a:r>
            <a:r>
              <a:rPr lang="fi-FI" sz="2400" b="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  <a:r>
              <a:rPr lang="fi-FI" sz="2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muutos ennustaa selitettävää muuttujaa (</a:t>
            </a:r>
            <a:r>
              <a:rPr lang="fi-FI" sz="2400" b="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</a:t>
            </a:r>
            <a:r>
              <a:rPr lang="fi-FI" sz="2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). </a:t>
            </a:r>
            <a:r>
              <a:rPr lang="fi-FI" sz="2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Muutoksen suuruus ilmoitetaan </a:t>
            </a:r>
            <a:r>
              <a:rPr lang="fi-FI" sz="24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regressiokertoimella.</a:t>
            </a:r>
            <a:endParaRPr lang="fi-FI" sz="24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fi-FI" sz="2400" dirty="0">
              <a:latin typeface="Bookman Old Style" pitchFamily="18" charset="0"/>
            </a:endParaRPr>
          </a:p>
          <a:p>
            <a:pPr algn="l"/>
            <a:r>
              <a:rPr lang="fi-FI" sz="2400" dirty="0">
                <a:latin typeface="Bookman Old Style" pitchFamily="18" charset="0"/>
              </a:rPr>
              <a:t>	</a:t>
            </a:r>
            <a:r>
              <a:rPr lang="fi-FI" sz="2400" dirty="0">
                <a:latin typeface="Bookman Old Style" pitchFamily="18" charset="0"/>
              </a:rPr>
              <a:t/>
            </a:r>
            <a:br>
              <a:rPr lang="fi-FI" sz="2400" dirty="0">
                <a:latin typeface="Bookman Old Style" pitchFamily="18" charset="0"/>
              </a:rPr>
            </a:br>
            <a:endParaRPr lang="fi-FI" sz="2400" dirty="0">
              <a:latin typeface="Bookman Old Style" pitchFamily="18" charset="0"/>
            </a:endParaRPr>
          </a:p>
          <a:p>
            <a:pPr algn="l"/>
            <a:endParaRPr lang="fi-FI" sz="2400" dirty="0">
              <a:latin typeface="Bookman Old Style" pitchFamily="18" charset="0"/>
            </a:endParaRPr>
          </a:p>
          <a:p>
            <a:pPr algn="l"/>
            <a:r>
              <a:rPr lang="fi-FI" sz="2800" dirty="0">
                <a:latin typeface="Bookman Old Style" pitchFamily="18" charset="0"/>
              </a:rPr>
              <a:t/>
            </a:r>
            <a:br>
              <a:rPr lang="fi-FI" sz="2800" dirty="0">
                <a:latin typeface="Bookman Old Style" pitchFamily="18" charset="0"/>
              </a:rPr>
            </a:br>
            <a:r>
              <a:rPr lang="fi-FI" sz="2800" dirty="0">
                <a:latin typeface="Verdana" pitchFamily="34" charset="0"/>
              </a:rPr>
              <a:t/>
            </a:r>
            <a:br>
              <a:rPr lang="fi-FI" sz="2800" dirty="0">
                <a:latin typeface="Verdana" pitchFamily="34" charset="0"/>
              </a:rPr>
            </a:br>
            <a:endParaRPr lang="fi-FI" sz="24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28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618" t="25183" r="59676" b="25052"/>
          <a:stretch/>
        </p:blipFill>
        <p:spPr>
          <a:xfrm>
            <a:off x="1047614" y="1706314"/>
            <a:ext cx="7472442" cy="501721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1844" y="0"/>
            <a:ext cx="10515600" cy="1894579"/>
          </a:xfrm>
        </p:spPr>
        <p:txBody>
          <a:bodyPr/>
          <a:lstStyle/>
          <a:p>
            <a:r>
              <a:rPr lang="fi-FI" dirty="0" smtClean="0"/>
              <a:t>Raportointi yleensä taulukkojen avulla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735209" y="6164132"/>
            <a:ext cx="2829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(</a:t>
            </a:r>
            <a:r>
              <a:rPr lang="fi-FI" smtClean="0"/>
              <a:t>Tarja Heikkilä</a:t>
            </a:r>
            <a:r>
              <a:rPr lang="fi-FI" dirty="0" smtClean="0"/>
              <a:t>, 2014)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1742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9024958" y="6165850"/>
            <a:ext cx="887392" cy="431800"/>
          </a:xfrm>
          <a:prstGeom prst="rect">
            <a:avLst/>
          </a:prstGeom>
        </p:spPr>
        <p:txBody>
          <a:bodyPr/>
          <a:lstStyle/>
          <a:p>
            <a:fld id="{D9D90B1E-EFD3-49CA-B357-92B1258DDD74}" type="datetime1">
              <a:rPr lang="fi-FI" smtClean="0"/>
              <a:t>19.11.2018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912351" y="6165852"/>
            <a:ext cx="431800" cy="431799"/>
          </a:xfrm>
          <a:prstGeom prst="rect">
            <a:avLst/>
          </a:prstGeom>
        </p:spPr>
        <p:txBody>
          <a:bodyPr/>
          <a:lstStyle/>
          <a:p>
            <a:fld id="{89059335-AFD3-4DED-970B-1AD46A147785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53501" y="1592796"/>
            <a:ext cx="8712460" cy="183620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2400" dirty="0">
                <a:latin typeface="Verdana" pitchFamily="34" charset="0"/>
              </a:rPr>
              <a:t/>
            </a:r>
            <a:br>
              <a:rPr lang="fi-FI" sz="2400" dirty="0">
                <a:latin typeface="Verdana" pitchFamily="34" charset="0"/>
              </a:rPr>
            </a:br>
            <a:r>
              <a:rPr lang="fi-FI" sz="2400" dirty="0" smtClean="0">
                <a:latin typeface="Bookman Old Style" pitchFamily="18" charset="0"/>
              </a:rPr>
              <a:t>Regressioanalyysi </a:t>
            </a:r>
            <a:r>
              <a:rPr lang="fi-FI" sz="2800" dirty="0">
                <a:latin typeface="Bookman Old Style" pitchFamily="18" charset="0"/>
              </a:rPr>
              <a:t/>
            </a:r>
            <a:br>
              <a:rPr lang="fi-FI" sz="2800" dirty="0">
                <a:latin typeface="Bookman Old Style" pitchFamily="18" charset="0"/>
              </a:rPr>
            </a:br>
            <a:r>
              <a:rPr lang="fi-FI" sz="2800" dirty="0">
                <a:latin typeface="Verdana" pitchFamily="34" charset="0"/>
              </a:rPr>
              <a:t>     </a:t>
            </a:r>
          </a:p>
          <a:p>
            <a:pPr algn="l"/>
            <a:r>
              <a:rPr lang="fi-FI" sz="2800" dirty="0">
                <a:latin typeface="Verdana" pitchFamily="34" charset="0"/>
              </a:rPr>
              <a:t> </a:t>
            </a:r>
            <a:r>
              <a:rPr lang="fi-FI" sz="2800" dirty="0">
                <a:latin typeface="Verdana" pitchFamily="34" charset="0"/>
              </a:rPr>
              <a:t>    </a:t>
            </a:r>
            <a:r>
              <a:rPr lang="fi-FI" sz="1800" dirty="0">
                <a:latin typeface="+mn-lt"/>
              </a:rPr>
              <a:t>Selittävät muuttujat	  	                         </a:t>
            </a:r>
            <a:r>
              <a:rPr lang="fi-FI" sz="1800" dirty="0">
                <a:solidFill>
                  <a:srgbClr val="FF0000"/>
                </a:solidFill>
                <a:latin typeface="+mn-lt"/>
              </a:rPr>
              <a:t>Selitettävät muuttujat</a:t>
            </a:r>
            <a:endParaRPr lang="fi-FI" sz="16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904677" y="3299908"/>
            <a:ext cx="8208912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795163" y="4187696"/>
            <a:ext cx="118813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/>
              <a:t>Koulu-menestys</a:t>
            </a:r>
            <a:endParaRPr lang="fi-FI" dirty="0"/>
          </a:p>
        </p:txBody>
      </p:sp>
      <p:sp>
        <p:nvSpPr>
          <p:cNvPr id="15" name="TextBox 14"/>
          <p:cNvSpPr txBox="1"/>
          <p:nvPr/>
        </p:nvSpPr>
        <p:spPr>
          <a:xfrm>
            <a:off x="2783632" y="5121188"/>
            <a:ext cx="194421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/>
              <a:t>Kodin viriketausta</a:t>
            </a:r>
            <a:endParaRPr lang="fi-FI" dirty="0"/>
          </a:p>
        </p:txBody>
      </p:sp>
      <p:sp>
        <p:nvSpPr>
          <p:cNvPr id="17" name="TextBox 16"/>
          <p:cNvSpPr txBox="1"/>
          <p:nvPr/>
        </p:nvSpPr>
        <p:spPr>
          <a:xfrm>
            <a:off x="2783632" y="3527720"/>
            <a:ext cx="118813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/>
              <a:t>Sukupuoli</a:t>
            </a:r>
            <a:endParaRPr lang="fi-FI" dirty="0"/>
          </a:p>
        </p:txBody>
      </p:sp>
      <p:sp>
        <p:nvSpPr>
          <p:cNvPr id="18" name="TextBox 17"/>
          <p:cNvSpPr txBox="1"/>
          <p:nvPr/>
        </p:nvSpPr>
        <p:spPr>
          <a:xfrm>
            <a:off x="2783632" y="4401109"/>
            <a:ext cx="177112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/>
              <a:t>Akateeminen minäkäsitys </a:t>
            </a:r>
            <a:endParaRPr lang="fi-FI" dirty="0"/>
          </a:p>
        </p:txBody>
      </p:sp>
      <p:sp>
        <p:nvSpPr>
          <p:cNvPr id="19" name="TextBox 18"/>
          <p:cNvSpPr txBox="1"/>
          <p:nvPr/>
        </p:nvSpPr>
        <p:spPr>
          <a:xfrm>
            <a:off x="2783632" y="3969060"/>
            <a:ext cx="118813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/>
              <a:t>Ikä</a:t>
            </a:r>
            <a:endParaRPr lang="fi-FI" dirty="0"/>
          </a:p>
        </p:txBody>
      </p:sp>
      <p:cxnSp>
        <p:nvCxnSpPr>
          <p:cNvPr id="22" name="Straight Arrow Connector 21"/>
          <p:cNvCxnSpPr>
            <a:endCxn id="13" idx="1"/>
          </p:cNvCxnSpPr>
          <p:nvPr/>
        </p:nvCxnSpPr>
        <p:spPr>
          <a:xfrm flipV="1">
            <a:off x="4554753" y="4510862"/>
            <a:ext cx="3240411" cy="323165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783632" y="5841268"/>
            <a:ext cx="133214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/>
              <a:t>Tuen tarve</a:t>
            </a:r>
            <a:endParaRPr lang="fi-FI" dirty="0"/>
          </a:p>
        </p:txBody>
      </p:sp>
      <p:cxnSp>
        <p:nvCxnSpPr>
          <p:cNvPr id="28" name="Suora nuoliyhdysviiva 27"/>
          <p:cNvCxnSpPr>
            <a:stCxn id="15" idx="3"/>
          </p:cNvCxnSpPr>
          <p:nvPr/>
        </p:nvCxnSpPr>
        <p:spPr>
          <a:xfrm flipV="1">
            <a:off x="4727849" y="4724274"/>
            <a:ext cx="3067315" cy="581580"/>
          </a:xfrm>
          <a:prstGeom prst="straightConnector1">
            <a:avLst/>
          </a:prstGeom>
          <a:ln w="22225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5325240" y="4421880"/>
              <a:ext cx="1986120" cy="5227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15880" y="4412520"/>
                <a:ext cx="2004840" cy="54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5475720" y="4669920"/>
              <a:ext cx="360" cy="36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59880" y="4606560"/>
                <a:ext cx="3204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" name="Ink 8"/>
              <p14:cNvContentPartPr/>
              <p14:nvPr/>
            </p14:nvContentPartPr>
            <p14:xfrm>
              <a:off x="5684520" y="4644000"/>
              <a:ext cx="360" cy="36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68680" y="4580640"/>
                <a:ext cx="3204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1" name="Ink 10"/>
              <p14:cNvContentPartPr/>
              <p14:nvPr/>
            </p14:nvContentPartPr>
            <p14:xfrm>
              <a:off x="6285360" y="4741920"/>
              <a:ext cx="360" cy="36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69520" y="4678560"/>
                <a:ext cx="32040" cy="12708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78978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4150" y="44704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fi-FI" sz="4400" dirty="0" smtClean="0"/>
              <a:t/>
            </a:r>
            <a:br>
              <a:rPr lang="fi-FI" sz="4400" dirty="0" smtClean="0"/>
            </a:br>
            <a:r>
              <a:rPr lang="fi-FI" sz="4400" b="1" dirty="0" smtClean="0"/>
              <a:t>Regressioanalyysi R</a:t>
            </a:r>
            <a:r>
              <a:rPr lang="fi-FI" sz="4400" b="1" baseline="30000" dirty="0" smtClean="0"/>
              <a:t>2</a:t>
            </a:r>
            <a:br>
              <a:rPr lang="fi-FI" sz="4400" b="1" baseline="30000" dirty="0" smtClean="0"/>
            </a:br>
            <a:r>
              <a:rPr lang="en-GB" sz="4400" dirty="0"/>
              <a:t/>
            </a:r>
            <a:br>
              <a:rPr lang="en-GB" sz="4400" dirty="0"/>
            </a:br>
            <a:r>
              <a:rPr lang="fi-FI" sz="4400" dirty="0">
                <a:sym typeface="Wingdings" panose="05000000000000000000" pitchFamily="2" charset="2"/>
              </a:rPr>
              <a:t></a:t>
            </a:r>
            <a:r>
              <a:rPr lang="fi-FI" sz="4400" dirty="0"/>
              <a:t> </a:t>
            </a:r>
            <a:r>
              <a:rPr lang="fi-FI" sz="4400" dirty="0" err="1"/>
              <a:t>multippelikoreelaatiokertoimen</a:t>
            </a:r>
            <a:r>
              <a:rPr lang="fi-FI" sz="4400" dirty="0"/>
              <a:t> neliö</a:t>
            </a:r>
            <a:r>
              <a:rPr lang="en-GB" sz="4400" dirty="0"/>
              <a:t/>
            </a:r>
            <a:br>
              <a:rPr lang="en-GB" sz="4400" dirty="0"/>
            </a:br>
            <a:r>
              <a:rPr lang="fi-FI" sz="4400" dirty="0"/>
              <a:t> </a:t>
            </a:r>
            <a:r>
              <a:rPr lang="en-GB" sz="4400" dirty="0"/>
              <a:t/>
            </a:r>
            <a:br>
              <a:rPr lang="en-GB" sz="4400" dirty="0"/>
            </a:br>
            <a:r>
              <a:rPr lang="fi-FI" sz="4400" dirty="0">
                <a:sym typeface="Wingdings" panose="05000000000000000000" pitchFamily="2" charset="2"/>
              </a:rPr>
              <a:t></a:t>
            </a:r>
            <a:r>
              <a:rPr lang="en-GB" sz="4400" dirty="0"/>
              <a:t> </a:t>
            </a:r>
            <a:r>
              <a:rPr lang="en-GB" sz="4400" dirty="0" err="1"/>
              <a:t>selittävä</a:t>
            </a:r>
            <a:r>
              <a:rPr lang="en-GB" sz="4400" dirty="0"/>
              <a:t> </a:t>
            </a:r>
            <a:r>
              <a:rPr lang="en-GB" sz="4400" dirty="0" err="1"/>
              <a:t>muuttuja</a:t>
            </a:r>
            <a:r>
              <a:rPr lang="en-GB" sz="4400" dirty="0"/>
              <a:t> (factor, dependent variable)</a:t>
            </a:r>
            <a:br>
              <a:rPr lang="en-GB" sz="4400" dirty="0"/>
            </a:br>
            <a:r>
              <a:rPr lang="en-GB" sz="4400" dirty="0">
                <a:sym typeface="Wingdings" panose="05000000000000000000" pitchFamily="2" charset="2"/>
              </a:rPr>
              <a:t></a:t>
            </a:r>
            <a:r>
              <a:rPr lang="en-GB" sz="4400" dirty="0"/>
              <a:t> </a:t>
            </a:r>
            <a:r>
              <a:rPr lang="en-GB" sz="4400" dirty="0" err="1"/>
              <a:t>selittävät</a:t>
            </a:r>
            <a:r>
              <a:rPr lang="en-GB" sz="4400" dirty="0"/>
              <a:t> </a:t>
            </a:r>
            <a:r>
              <a:rPr lang="en-GB" sz="4400" dirty="0" err="1"/>
              <a:t>muuttujat</a:t>
            </a:r>
            <a:r>
              <a:rPr lang="en-GB" sz="4400" dirty="0"/>
              <a:t> (</a:t>
            </a:r>
            <a:r>
              <a:rPr lang="en-GB" sz="4400" dirty="0" err="1"/>
              <a:t>predicotors</a:t>
            </a:r>
            <a:r>
              <a:rPr lang="en-GB" sz="4400" dirty="0"/>
              <a:t>, independent variable)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 </a:t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9854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7181" y="514572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fi-FI" sz="4000" dirty="0" smtClean="0"/>
              <a:t>Lähtöoletuksia: selittäjät korreloivat kohtuulisesti selitettävien kanssa, mutteivat välttämättä toisensa kanssa</a:t>
            </a:r>
            <a:br>
              <a:rPr lang="fi-FI" sz="4000" dirty="0" smtClean="0"/>
            </a:br>
            <a:r>
              <a:rPr lang="fi-FI" sz="4000" dirty="0" smtClean="0"/>
              <a:t> (etenkään liikaa </a:t>
            </a:r>
            <a:r>
              <a:rPr lang="fi-FI" sz="4000" dirty="0" smtClean="0">
                <a:sym typeface="Wingdings" panose="05000000000000000000" pitchFamily="2" charset="2"/>
              </a:rPr>
              <a:t></a:t>
            </a:r>
            <a:r>
              <a:rPr lang="fi-FI" sz="4000" dirty="0" smtClean="0"/>
              <a:t> </a:t>
            </a:r>
            <a:r>
              <a:rPr lang="fi-FI" sz="4000" dirty="0" err="1" smtClean="0"/>
              <a:t>multikollineaarisuus</a:t>
            </a:r>
            <a:r>
              <a:rPr lang="fi-FI" sz="4000" dirty="0" smtClean="0"/>
              <a:t>)</a:t>
            </a: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fi-FI" sz="4000" dirty="0" smtClean="0"/>
              <a:t> </a:t>
            </a: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fi-FI" sz="4000" dirty="0" smtClean="0"/>
              <a:t>”</a:t>
            </a:r>
            <a:r>
              <a:rPr lang="fi-FI" sz="4000" dirty="0" err="1" smtClean="0"/>
              <a:t>Eksploratiivinen</a:t>
            </a:r>
            <a:r>
              <a:rPr lang="fi-FI" sz="4000" dirty="0" smtClean="0"/>
              <a:t> regressioanalyysi </a:t>
            </a:r>
            <a:r>
              <a:rPr lang="fi-FI" sz="4000" dirty="0" smtClean="0">
                <a:sym typeface="Wingdings" panose="05000000000000000000" pitchFamily="2" charset="2"/>
              </a:rPr>
              <a:t></a:t>
            </a:r>
            <a:r>
              <a:rPr lang="fi-FI" sz="4000" dirty="0" smtClean="0"/>
              <a:t> </a:t>
            </a:r>
            <a:r>
              <a:rPr lang="fi-FI" sz="4000" dirty="0" err="1" smtClean="0"/>
              <a:t>stepwise</a:t>
            </a:r>
            <a:r>
              <a:rPr lang="fi-FI" sz="4000" dirty="0" smtClean="0"/>
              <a:t>”</a:t>
            </a: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fi-FI" sz="4000" dirty="0" smtClean="0"/>
              <a:t>”Vai teoriajohtoinen” </a:t>
            </a:r>
            <a:r>
              <a:rPr lang="fi-FI" sz="4000" dirty="0" smtClean="0">
                <a:sym typeface="Wingdings" panose="05000000000000000000" pitchFamily="2" charset="2"/>
              </a:rPr>
              <a:t></a:t>
            </a:r>
            <a:r>
              <a:rPr lang="fi-FI" sz="4000" dirty="0" smtClean="0"/>
              <a:t> otetaan malliin teorian kannalta oleellisimmat ja tarkastellaan mitkä pitävät paikkansa. </a:t>
            </a:r>
            <a:r>
              <a:rPr lang="en-GB" sz="4400" dirty="0" smtClean="0"/>
              <a:t/>
            </a:r>
            <a:br>
              <a:rPr lang="en-GB" sz="4400" dirty="0" smtClean="0"/>
            </a:br>
            <a:r>
              <a:rPr lang="fi-FI" sz="4400" dirty="0" smtClean="0"/>
              <a:t> </a:t>
            </a:r>
            <a:r>
              <a:rPr lang="en-GB" sz="4400" dirty="0" smtClean="0"/>
              <a:t/>
            </a:r>
            <a:br>
              <a:rPr lang="en-GB" sz="4400" dirty="0" smtClean="0"/>
            </a:br>
            <a:r>
              <a:rPr lang="en-GB" sz="4000" dirty="0" err="1" smtClean="0"/>
              <a:t>Kysytään</a:t>
            </a:r>
            <a:r>
              <a:rPr lang="en-GB" sz="4000" dirty="0" smtClean="0"/>
              <a:t>: </a:t>
            </a:r>
            <a:br>
              <a:rPr lang="en-GB" sz="4000" dirty="0" smtClean="0"/>
            </a:br>
            <a:r>
              <a:rPr lang="fi-FI" sz="4000" b="1" i="1" dirty="0" smtClean="0"/>
              <a:t>Mitkä tekijät selittävät jatkuvaa muuttujaa?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5868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Oletukset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Mallin selittymättä jäävä osa </a:t>
            </a:r>
            <a:r>
              <a:rPr lang="fi-FI" dirty="0" smtClean="0">
                <a:sym typeface="Wingdings" panose="05000000000000000000" pitchFamily="2" charset="2"/>
              </a:rPr>
              <a:t> jäännösvarianssi, </a:t>
            </a:r>
            <a:r>
              <a:rPr lang="fi-FI" dirty="0" err="1" smtClean="0">
                <a:sym typeface="Wingdings" panose="05000000000000000000" pitchFamily="2" charset="2"/>
              </a:rPr>
              <a:t>residuaalit</a:t>
            </a:r>
            <a:r>
              <a:rPr lang="fi-FI" dirty="0" smtClean="0">
                <a:sym typeface="Wingdings" panose="05000000000000000000" pitchFamily="2" charset="2"/>
              </a:rPr>
              <a:t> ovat normaalisti jakautuneita ja hajonta </a:t>
            </a:r>
            <a:r>
              <a:rPr lang="fi-FI" dirty="0" err="1" smtClean="0">
                <a:sym typeface="Wingdings" panose="05000000000000000000" pitchFamily="2" charset="2"/>
              </a:rPr>
              <a:t>homoskedastinen</a:t>
            </a:r>
            <a:r>
              <a:rPr lang="fi-FI" dirty="0" smtClean="0">
                <a:sym typeface="Wingdings" panose="05000000000000000000" pitchFamily="2" charset="2"/>
              </a:rPr>
              <a:t>. 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Selitettävä muuttuja </a:t>
            </a:r>
            <a:r>
              <a:rPr lang="fi-FI" dirty="0" err="1" smtClean="0">
                <a:sym typeface="Wingdings" panose="05000000000000000000" pitchFamily="2" charset="2"/>
              </a:rPr>
              <a:t>riittäävän</a:t>
            </a:r>
            <a:r>
              <a:rPr lang="fi-FI" dirty="0" smtClean="0">
                <a:sym typeface="Wingdings" panose="05000000000000000000" pitchFamily="2" charset="2"/>
              </a:rPr>
              <a:t> normaalijakautunut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Otoskoko: 50 + 8 kertaa selitettävien määrä</a:t>
            </a:r>
            <a:endParaRPr lang="fi-FI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fi-FI" dirty="0" smtClean="0">
                <a:sym typeface="Wingdings" panose="05000000000000000000" pitchFamily="2" charset="2"/>
              </a:rPr>
              <a:t>3 selittäjää 50 + 24 = 74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i-FI" dirty="0" smtClean="0">
                <a:sym typeface="Wingdings" panose="05000000000000000000" pitchFamily="2" charset="2"/>
              </a:rPr>
              <a:t>10 selittäjää = 130 </a:t>
            </a:r>
          </a:p>
          <a:p>
            <a:pPr>
              <a:buFont typeface="Wingdings" panose="05000000000000000000" pitchFamily="2" charset="2"/>
              <a:buChar char="à"/>
            </a:pPr>
            <a:endParaRPr lang="fi-FI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i-FI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12271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Kukin malliin tuleva muuttuja saa painokertoimen </a:t>
            </a:r>
            <a:r>
              <a:rPr lang="el-GR" dirty="0" smtClean="0"/>
              <a:t>β</a:t>
            </a:r>
            <a:r>
              <a:rPr lang="fi-FI" dirty="0" smtClean="0"/>
              <a:t>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514" y="2889269"/>
            <a:ext cx="3906481" cy="32876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00338" y="3506993"/>
            <a:ext cx="34532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Esim. verbaalisen testin pistemäärän 23 voi laskea opintomenestyksen pistemäärä 1.03 + 0.58 x 23 = 14.37</a:t>
            </a:r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2345167" y="4851698"/>
            <a:ext cx="182880" cy="20439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16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381" y="96184"/>
            <a:ext cx="10515600" cy="1325563"/>
          </a:xfrm>
        </p:spPr>
        <p:txBody>
          <a:bodyPr/>
          <a:lstStyle/>
          <a:p>
            <a:r>
              <a:rPr lang="fi-FI" dirty="0" smtClean="0"/>
              <a:t>Regressiomenetelmistä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1746"/>
            <a:ext cx="10515600" cy="5172691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fi-FI" dirty="0" err="1" smtClean="0"/>
              <a:t>Backward</a:t>
            </a:r>
            <a:r>
              <a:rPr lang="fi-FI" dirty="0" smtClean="0"/>
              <a:t> </a:t>
            </a:r>
            <a:r>
              <a:rPr lang="fi-FI" dirty="0" err="1" smtClean="0"/>
              <a:t>elimination</a:t>
            </a:r>
            <a:r>
              <a:rPr lang="fi-FI" dirty="0" smtClean="0"/>
              <a:t> (kaikki koneeseen poistetaan selittäjistä yksi kerrallaan, jäljelle jää vain tilastollisesti merkitsevät)</a:t>
            </a:r>
          </a:p>
          <a:p>
            <a:pPr marL="514350" indent="-514350">
              <a:buAutoNum type="arabicParenR"/>
            </a:pPr>
            <a:r>
              <a:rPr lang="fi-FI" dirty="0" err="1" smtClean="0"/>
              <a:t>Forward</a:t>
            </a:r>
            <a:r>
              <a:rPr lang="fi-FI" dirty="0" smtClean="0"/>
              <a:t> </a:t>
            </a:r>
            <a:r>
              <a:rPr lang="fi-FI" dirty="0" err="1" smtClean="0"/>
              <a:t>selection</a:t>
            </a:r>
            <a:r>
              <a:rPr lang="fi-FI" dirty="0" smtClean="0"/>
              <a:t> (valitaan selittäjä joukosta mukaan voimakkain, sitten seuraava jolla on seuraavaksi voimakkain selitysvoima) </a:t>
            </a:r>
            <a:r>
              <a:rPr lang="fi-FI" dirty="0" smtClean="0">
                <a:sym typeface="Wingdings" panose="05000000000000000000" pitchFamily="2" charset="2"/>
              </a:rPr>
              <a:t> ei </a:t>
            </a:r>
            <a:r>
              <a:rPr lang="fi-FI" dirty="0" err="1" smtClean="0">
                <a:sym typeface="Wingdings" panose="05000000000000000000" pitchFamily="2" charset="2"/>
              </a:rPr>
              <a:t>multikollineaarisuuden</a:t>
            </a:r>
            <a:r>
              <a:rPr lang="fi-FI" dirty="0" smtClean="0">
                <a:sym typeface="Wingdings" panose="05000000000000000000" pitchFamily="2" charset="2"/>
              </a:rPr>
              <a:t> ongelmaa</a:t>
            </a:r>
          </a:p>
          <a:p>
            <a:pPr marL="514350" indent="-514350">
              <a:buAutoNum type="arabicParenR"/>
            </a:pPr>
            <a:r>
              <a:rPr lang="fi-FI" dirty="0" err="1" smtClean="0">
                <a:sym typeface="Wingdings" panose="05000000000000000000" pitchFamily="2" charset="2"/>
              </a:rPr>
              <a:t>Stepwise</a:t>
            </a:r>
            <a:r>
              <a:rPr lang="fi-FI" dirty="0" smtClean="0">
                <a:sym typeface="Wingdings" panose="05000000000000000000" pitchFamily="2" charset="2"/>
              </a:rPr>
              <a:t> yhdistää lisäävän ja poistavan valinnan. Kutakin muuttujaa testataan prosessin aikana (poistetaan ja lisätään) tilastollisin perustein (esim. p &lt; .05) </a:t>
            </a:r>
          </a:p>
          <a:p>
            <a:pPr marL="514350" indent="-514350">
              <a:buAutoNum type="arabicParenR"/>
            </a:pPr>
            <a:r>
              <a:rPr lang="fi-FI" dirty="0" smtClean="0">
                <a:sym typeface="Wingdings" panose="05000000000000000000" pitchFamily="2" charset="2"/>
              </a:rPr>
              <a:t>Enter (pakotettu) –menetelmä  </a:t>
            </a:r>
            <a:r>
              <a:rPr lang="fi-FI" dirty="0" err="1" smtClean="0">
                <a:sym typeface="Wingdings" panose="05000000000000000000" pitchFamily="2" charset="2"/>
              </a:rPr>
              <a:t>standard</a:t>
            </a:r>
            <a:r>
              <a:rPr lang="fi-FI" dirty="0" smtClean="0">
                <a:sym typeface="Wingdings" panose="05000000000000000000" pitchFamily="2" charset="2"/>
              </a:rPr>
              <a:t> (</a:t>
            </a:r>
            <a:r>
              <a:rPr lang="fi-FI" dirty="0" err="1" smtClean="0">
                <a:sym typeface="Wingdings" panose="05000000000000000000" pitchFamily="2" charset="2"/>
              </a:rPr>
              <a:t>default</a:t>
            </a:r>
            <a:r>
              <a:rPr lang="fi-FI" dirty="0" smtClean="0">
                <a:sym typeface="Wingdings" panose="05000000000000000000" pitchFamily="2" charset="2"/>
              </a:rPr>
              <a:t> –menetelmä), eli teoriasidonnainen ”kaikki mukaan, mitä teoria väittää”. Katsotaan mikä  ei toimi ja mikä toimii.</a:t>
            </a:r>
          </a:p>
          <a:p>
            <a:pPr marL="457200" lvl="1" indent="0">
              <a:buNone/>
            </a:pPr>
            <a:r>
              <a:rPr lang="fi-FI" dirty="0">
                <a:sym typeface="Wingdings" panose="05000000000000000000" pitchFamily="2" charset="2"/>
              </a:rPr>
              <a:t> </a:t>
            </a:r>
            <a:endParaRPr lang="fi-FI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39747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758" y="2311658"/>
            <a:ext cx="3906481" cy="3287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179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i-FI" sz="4900" dirty="0" smtClean="0"/>
              <a:t>Mallin hyvyys  </a:t>
            </a:r>
            <a:br>
              <a:rPr lang="fi-FI" sz="4900" dirty="0" smtClean="0"/>
            </a:br>
            <a:r>
              <a:rPr lang="fi-FI" sz="3600" b="1" dirty="0" smtClean="0">
                <a:solidFill>
                  <a:srgbClr val="FF0000"/>
                </a:solidFill>
              </a:rPr>
              <a:t>a) R</a:t>
            </a:r>
            <a:r>
              <a:rPr lang="fi-FI" sz="3600" b="1" baseline="30000" dirty="0" smtClean="0">
                <a:solidFill>
                  <a:srgbClr val="FF0000"/>
                </a:solidFill>
              </a:rPr>
              <a:t>2</a:t>
            </a:r>
            <a:r>
              <a:rPr lang="fi-FI" sz="3600" b="1" dirty="0" smtClean="0">
                <a:solidFill>
                  <a:srgbClr val="FF0000"/>
                </a:solidFill>
              </a:rPr>
              <a:t> (selitysaste)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4411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sz="3000" b="1" baseline="30000" dirty="0" smtClean="0">
                <a:solidFill>
                  <a:srgbClr val="FF0000"/>
                </a:solidFill>
              </a:rPr>
              <a:t>b)</a:t>
            </a:r>
            <a:r>
              <a:rPr lang="fi-FI" sz="3000" b="1" dirty="0" smtClean="0">
                <a:solidFill>
                  <a:srgbClr val="FF0000"/>
                </a:solidFill>
              </a:rPr>
              <a:t> </a:t>
            </a:r>
            <a:r>
              <a:rPr lang="fi-FI" sz="3000" dirty="0" smtClean="0">
                <a:solidFill>
                  <a:srgbClr val="FF0000"/>
                </a:solidFill>
              </a:rPr>
              <a:t>Poikkeavien havaintojen tarkastelu</a:t>
            </a:r>
          </a:p>
          <a:p>
            <a:pPr marL="0" indent="0">
              <a:buNone/>
            </a:pPr>
            <a:endParaRPr lang="fi-FI" sz="4000" baseline="30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i-FI" sz="4000" baseline="30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i-FI" sz="4000" baseline="30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i-FI" sz="4000" baseline="30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i-FI" sz="4000" baseline="30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i-FI" sz="4000" baseline="30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i-FI" sz="4000" baseline="30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i-FI" sz="4000" baseline="30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i-FI" sz="4000" baseline="30000" dirty="0" smtClean="0">
                <a:solidFill>
                  <a:srgbClr val="FF0000"/>
                </a:solidFill>
              </a:rPr>
              <a:t>c) </a:t>
            </a:r>
            <a:r>
              <a:rPr lang="fi-FI" sz="4000" baseline="30000" dirty="0" err="1" smtClean="0">
                <a:solidFill>
                  <a:srgbClr val="FF0000"/>
                </a:solidFill>
              </a:rPr>
              <a:t>Multikollinearisuus</a:t>
            </a:r>
            <a:endParaRPr lang="fi-FI" sz="4000" baseline="30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i-FI" sz="4000" baseline="30000" dirty="0">
                <a:solidFill>
                  <a:srgbClr val="FF0000"/>
                </a:solidFill>
              </a:rPr>
              <a:t>	</a:t>
            </a:r>
            <a:r>
              <a:rPr lang="fi-FI" sz="2400" baseline="30000" dirty="0" smtClean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- Kuntoisuusindeksi ( X &gt; 15 ongelmia x &gt; 30 isoja)</a:t>
            </a:r>
          </a:p>
          <a:p>
            <a:pPr marL="0" indent="0">
              <a:buNone/>
            </a:pPr>
            <a:r>
              <a:rPr lang="fi-FI" sz="2400" baseline="30000" dirty="0" smtClean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                      - </a:t>
            </a:r>
            <a:r>
              <a:rPr lang="fi-FI" sz="2400" baseline="30000" dirty="0" err="1" smtClean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Tolerance</a:t>
            </a:r>
            <a:r>
              <a:rPr lang="fi-FI" sz="2400" baseline="30000" dirty="0" smtClean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 sarake arvo suurempi kuin 1 - R2  -arvo. </a:t>
            </a:r>
            <a:endParaRPr lang="fi-FI" sz="1900" dirty="0" smtClean="0">
              <a:solidFill>
                <a:srgbClr val="FF0000"/>
              </a:solidFill>
              <a:latin typeface="+mj-lt"/>
              <a:sym typeface="Wingdings" panose="05000000000000000000" pitchFamily="2" charset="2"/>
            </a:endParaRPr>
          </a:p>
        </p:txBody>
      </p:sp>
      <p:sp>
        <p:nvSpPr>
          <p:cNvPr id="6" name="Oval 5"/>
          <p:cNvSpPr/>
          <p:nvPr/>
        </p:nvSpPr>
        <p:spPr>
          <a:xfrm>
            <a:off x="2969110" y="4819425"/>
            <a:ext cx="182880" cy="20439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3233119" y="2786231"/>
            <a:ext cx="182880" cy="20439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6734286" y="2786231"/>
            <a:ext cx="46195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-</a:t>
            </a:r>
            <a:r>
              <a:rPr lang="fi-FI" dirty="0" err="1" smtClean="0"/>
              <a:t>Normality</a:t>
            </a:r>
            <a:r>
              <a:rPr lang="fi-FI" dirty="0" smtClean="0"/>
              <a:t> </a:t>
            </a:r>
            <a:r>
              <a:rPr lang="fi-FI" dirty="0" err="1" smtClean="0"/>
              <a:t>plot</a:t>
            </a:r>
            <a:endParaRPr lang="fi-FI" dirty="0" smtClean="0"/>
          </a:p>
          <a:p>
            <a:pPr marL="285750" indent="-285750">
              <a:buFontTx/>
              <a:buChar char="-"/>
            </a:pPr>
            <a:r>
              <a:rPr lang="fi-FI" dirty="0" err="1" smtClean="0"/>
              <a:t>Residuaalit</a:t>
            </a:r>
            <a:r>
              <a:rPr lang="fi-FI" dirty="0" smtClean="0"/>
              <a:t> ja ennustearvot –kuva</a:t>
            </a:r>
          </a:p>
          <a:p>
            <a:pPr marL="285750" indent="-285750">
              <a:buFontTx/>
              <a:buChar char="-"/>
            </a:pPr>
            <a:r>
              <a:rPr lang="fi-FI" dirty="0" err="1" smtClean="0"/>
              <a:t>Casewise</a:t>
            </a:r>
            <a:r>
              <a:rPr lang="fi-FI" dirty="0" smtClean="0"/>
              <a:t> </a:t>
            </a:r>
            <a:r>
              <a:rPr lang="fi-FI" dirty="0" err="1" smtClean="0"/>
              <a:t>diagnostics</a:t>
            </a:r>
            <a:r>
              <a:rPr lang="fi-FI" dirty="0" smtClean="0"/>
              <a:t> (</a:t>
            </a:r>
            <a:r>
              <a:rPr lang="fi-FI" dirty="0" err="1" smtClean="0"/>
              <a:t>residuaalin</a:t>
            </a:r>
            <a:r>
              <a:rPr lang="fi-FI" dirty="0" smtClean="0"/>
              <a:t> raja-arvo asetettavissa -3 ja 3)</a:t>
            </a:r>
          </a:p>
          <a:p>
            <a:pPr marL="285750" indent="-285750">
              <a:buFontTx/>
              <a:buChar char="-"/>
            </a:pPr>
            <a:r>
              <a:rPr lang="fi-FI" dirty="0" err="1" smtClean="0"/>
              <a:t>Durbin</a:t>
            </a:r>
            <a:r>
              <a:rPr lang="fi-FI" dirty="0" smtClean="0"/>
              <a:t>-Watson 1 – 3 välillä ok.</a:t>
            </a:r>
          </a:p>
          <a:p>
            <a:pPr marL="285750" indent="-285750"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1707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9024958" y="6165850"/>
            <a:ext cx="887392" cy="431800"/>
          </a:xfrm>
          <a:prstGeom prst="rect">
            <a:avLst/>
          </a:prstGeom>
        </p:spPr>
        <p:txBody>
          <a:bodyPr/>
          <a:lstStyle/>
          <a:p>
            <a:fld id="{5E475EAA-B298-4D99-ABF2-3C37D9A456D2}" type="datetime1">
              <a:rPr lang="fi-FI" smtClean="0"/>
              <a:t>19.11.2018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912351" y="6165852"/>
            <a:ext cx="431800" cy="431799"/>
          </a:xfrm>
          <a:prstGeom prst="rect">
            <a:avLst/>
          </a:prstGeom>
        </p:spPr>
        <p:txBody>
          <a:bodyPr/>
          <a:lstStyle/>
          <a:p>
            <a:fld id="{89059335-AFD3-4DED-970B-1AD46A147785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5" t="16886" r="56072" b="53592"/>
          <a:stretch/>
        </p:blipFill>
        <p:spPr bwMode="auto">
          <a:xfrm>
            <a:off x="1847529" y="1304764"/>
            <a:ext cx="8321327" cy="53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0" y="-455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i-FI" sz="1400" b="1" dirty="0">
                <a:latin typeface="Bookman Old Style" pitchFamily="18" charset="0"/>
              </a:rPr>
              <a:t>Tutkimusesimerkki: </a:t>
            </a:r>
            <a:r>
              <a:rPr lang="da-DK" sz="1400" b="1" dirty="0" err="1">
                <a:latin typeface="Bookman Old Style" pitchFamily="18" charset="0"/>
              </a:rPr>
              <a:t>Ruoho</a:t>
            </a:r>
            <a:r>
              <a:rPr lang="da-DK" sz="1400" b="1" dirty="0">
                <a:latin typeface="Bookman Old Style" pitchFamily="18" charset="0"/>
              </a:rPr>
              <a:t>, K., &amp; </a:t>
            </a:r>
            <a:r>
              <a:rPr lang="da-DK" sz="1400" b="1" dirty="0" err="1">
                <a:latin typeface="Bookman Old Style" pitchFamily="18" charset="0"/>
              </a:rPr>
              <a:t>Hotulainen</a:t>
            </a:r>
            <a:r>
              <a:rPr lang="da-DK" sz="1400" b="1" dirty="0">
                <a:latin typeface="Bookman Old Style" pitchFamily="18" charset="0"/>
              </a:rPr>
              <a:t>, R. (2009). </a:t>
            </a:r>
            <a:r>
              <a:rPr lang="da-DK" sz="1400" b="1" dirty="0" err="1">
                <a:latin typeface="Bookman Old Style" pitchFamily="18" charset="0"/>
              </a:rPr>
              <a:t>Pädagogische</a:t>
            </a:r>
            <a:r>
              <a:rPr lang="da-DK" sz="1400" b="1" dirty="0">
                <a:latin typeface="Bookman Old Style" pitchFamily="18" charset="0"/>
              </a:rPr>
              <a:t> </a:t>
            </a:r>
            <a:r>
              <a:rPr lang="da-DK" sz="1400" b="1" dirty="0" err="1">
                <a:latin typeface="Bookman Old Style" pitchFamily="18" charset="0"/>
              </a:rPr>
              <a:t>Prophylaxe</a:t>
            </a:r>
            <a:r>
              <a:rPr lang="da-DK" sz="1400" b="1" dirty="0">
                <a:latin typeface="Bookman Old Style" pitchFamily="18" charset="0"/>
              </a:rPr>
              <a:t> </a:t>
            </a:r>
            <a:r>
              <a:rPr lang="da-DK" sz="1400" b="1" dirty="0" err="1">
                <a:latin typeface="Bookman Old Style" pitchFamily="18" charset="0"/>
              </a:rPr>
              <a:t>im</a:t>
            </a:r>
            <a:r>
              <a:rPr lang="da-DK" sz="1400" b="1" dirty="0">
                <a:latin typeface="Bookman Old Style" pitchFamily="18" charset="0"/>
              </a:rPr>
              <a:t> </a:t>
            </a:r>
            <a:r>
              <a:rPr lang="da-DK" sz="1400" b="1" dirty="0" err="1">
                <a:latin typeface="Bookman Old Style" pitchFamily="18" charset="0"/>
              </a:rPr>
              <a:t>Vorschulalter</a:t>
            </a:r>
            <a:r>
              <a:rPr lang="da-DK" sz="1400" b="1" dirty="0">
                <a:latin typeface="Bookman Old Style" pitchFamily="18" charset="0"/>
              </a:rPr>
              <a:t> - </a:t>
            </a:r>
            <a:r>
              <a:rPr lang="da-DK" sz="1400" b="1" dirty="0" err="1">
                <a:latin typeface="Bookman Old Style" pitchFamily="18" charset="0"/>
              </a:rPr>
              <a:t>eine</a:t>
            </a:r>
            <a:r>
              <a:rPr lang="da-DK" sz="1400" b="1" dirty="0">
                <a:latin typeface="Bookman Old Style" pitchFamily="18" charset="0"/>
              </a:rPr>
              <a:t> Chance </a:t>
            </a:r>
            <a:r>
              <a:rPr lang="da-DK" sz="1400" b="1" dirty="0" err="1">
                <a:latin typeface="Bookman Old Style" pitchFamily="18" charset="0"/>
              </a:rPr>
              <a:t>zur</a:t>
            </a:r>
            <a:r>
              <a:rPr lang="da-DK" sz="1400" b="1" dirty="0">
                <a:latin typeface="Bookman Old Style" pitchFamily="18" charset="0"/>
              </a:rPr>
              <a:t> </a:t>
            </a:r>
            <a:r>
              <a:rPr lang="da-DK" sz="1400" b="1" dirty="0" err="1">
                <a:latin typeface="Bookman Old Style" pitchFamily="18" charset="0"/>
              </a:rPr>
              <a:t>Verbesserung</a:t>
            </a:r>
            <a:r>
              <a:rPr lang="da-DK" sz="1400" b="1" dirty="0">
                <a:latin typeface="Bookman Old Style" pitchFamily="18" charset="0"/>
              </a:rPr>
              <a:t> von </a:t>
            </a:r>
            <a:r>
              <a:rPr lang="da-DK" sz="1400" b="1" dirty="0" err="1">
                <a:latin typeface="Bookman Old Style" pitchFamily="18" charset="0"/>
              </a:rPr>
              <a:t>Lern</a:t>
            </a:r>
            <a:r>
              <a:rPr lang="da-DK" sz="1400" b="1" dirty="0">
                <a:latin typeface="Bookman Old Style" pitchFamily="18" charset="0"/>
              </a:rPr>
              <a:t>- und </a:t>
            </a:r>
            <a:r>
              <a:rPr lang="da-DK" sz="1400" b="1" dirty="0" err="1">
                <a:latin typeface="Bookman Old Style" pitchFamily="18" charset="0"/>
              </a:rPr>
              <a:t>Lebenserfolgen</a:t>
            </a:r>
            <a:r>
              <a:rPr lang="da-DK" sz="1400" b="1" dirty="0">
                <a:latin typeface="Bookman Old Style" pitchFamily="18" charset="0"/>
              </a:rPr>
              <a:t>. </a:t>
            </a:r>
            <a:r>
              <a:rPr lang="da-DK" sz="1400" b="1" dirty="0" err="1">
                <a:latin typeface="Bookman Old Style" pitchFamily="18" charset="0"/>
              </a:rPr>
              <a:t>Teoksessa</a:t>
            </a:r>
            <a:r>
              <a:rPr lang="fi-FI" sz="1400" b="1" dirty="0">
                <a:latin typeface="Bookman Old Style" pitchFamily="18" charset="0"/>
              </a:rPr>
              <a:t> (</a:t>
            </a:r>
            <a:r>
              <a:rPr lang="fi-FI" sz="1400" b="1" dirty="0" err="1">
                <a:latin typeface="Bookman Old Style" pitchFamily="18" charset="0"/>
              </a:rPr>
              <a:t>Breuer</a:t>
            </a:r>
            <a:r>
              <a:rPr lang="fi-FI" sz="1400" b="1" dirty="0">
                <a:latin typeface="Bookman Old Style" pitchFamily="18" charset="0"/>
              </a:rPr>
              <a:t> ym.),</a:t>
            </a:r>
            <a:r>
              <a:rPr lang="fi-FI" sz="1400" b="1" i="1" dirty="0">
                <a:latin typeface="Bookman Old Style" pitchFamily="18" charset="0"/>
              </a:rPr>
              <a:t> </a:t>
            </a:r>
            <a:r>
              <a:rPr lang="fi-FI" sz="1400" b="1" i="1" dirty="0" err="1">
                <a:latin typeface="Bookman Old Style" pitchFamily="18" charset="0"/>
              </a:rPr>
              <a:t>Sprachenwerbsforschung</a:t>
            </a:r>
            <a:r>
              <a:rPr lang="fi-FI" sz="1400" b="1" i="1" dirty="0">
                <a:latin typeface="Bookman Old Style" pitchFamily="18" charset="0"/>
              </a:rPr>
              <a:t> im </a:t>
            </a:r>
            <a:r>
              <a:rPr lang="fi-FI" sz="1400" b="1" i="1" dirty="0" err="1">
                <a:latin typeface="Bookman Old Style" pitchFamily="18" charset="0"/>
              </a:rPr>
              <a:t>Spannungsfeld</a:t>
            </a:r>
            <a:r>
              <a:rPr lang="fi-FI" sz="1400" b="1" i="1" dirty="0">
                <a:latin typeface="Bookman Old Style" pitchFamily="18" charset="0"/>
              </a:rPr>
              <a:t> von </a:t>
            </a:r>
            <a:r>
              <a:rPr lang="fi-FI" sz="1400" b="1" i="1" dirty="0" err="1">
                <a:latin typeface="Bookman Old Style" pitchFamily="18" charset="0"/>
              </a:rPr>
              <a:t>Angewandter</a:t>
            </a:r>
            <a:r>
              <a:rPr lang="fi-FI" sz="1400" b="1" i="1" dirty="0">
                <a:latin typeface="Bookman Old Style" pitchFamily="18" charset="0"/>
              </a:rPr>
              <a:t> </a:t>
            </a:r>
            <a:r>
              <a:rPr lang="fi-FI" sz="1400" b="1" i="1" dirty="0" err="1">
                <a:latin typeface="Bookman Old Style" pitchFamily="18" charset="0"/>
              </a:rPr>
              <a:t>Linguistik</a:t>
            </a:r>
            <a:r>
              <a:rPr lang="fi-FI" sz="1400" b="1" i="1" dirty="0">
                <a:latin typeface="Bookman Old Style" pitchFamily="18" charset="0"/>
              </a:rPr>
              <a:t> </a:t>
            </a:r>
            <a:r>
              <a:rPr lang="fi-FI" sz="1400" b="1" i="1" dirty="0" err="1">
                <a:latin typeface="Bookman Old Style" pitchFamily="18" charset="0"/>
              </a:rPr>
              <a:t>und</a:t>
            </a:r>
            <a:r>
              <a:rPr lang="fi-FI" sz="1400" b="1" i="1" dirty="0">
                <a:latin typeface="Bookman Old Style" pitchFamily="18" charset="0"/>
              </a:rPr>
              <a:t> </a:t>
            </a:r>
            <a:r>
              <a:rPr lang="fi-FI" sz="1400" b="1" i="1" dirty="0" err="1">
                <a:latin typeface="Bookman Old Style" pitchFamily="18" charset="0"/>
              </a:rPr>
              <a:t>Pädagogik</a:t>
            </a:r>
            <a:r>
              <a:rPr lang="fi-FI" sz="1400" b="1" i="1" dirty="0">
                <a:latin typeface="Bookman Old Style" pitchFamily="18" charset="0"/>
              </a:rPr>
              <a:t>: </a:t>
            </a:r>
            <a:r>
              <a:rPr lang="fi-FI" sz="1400" b="1" i="1" dirty="0">
                <a:latin typeface="Bookman Old Style" pitchFamily="18" charset="0"/>
              </a:rPr>
              <a:t>[</a:t>
            </a:r>
            <a:r>
              <a:rPr lang="fi-FI" sz="1400" b="1" i="1" dirty="0" err="1">
                <a:latin typeface="Bookman Old Style" pitchFamily="18" charset="0"/>
              </a:rPr>
              <a:t>Internationalen</a:t>
            </a:r>
            <a:r>
              <a:rPr lang="fi-FI" sz="1400" b="1" i="1" dirty="0">
                <a:latin typeface="Bookman Old Style" pitchFamily="18" charset="0"/>
              </a:rPr>
              <a:t> </a:t>
            </a:r>
            <a:r>
              <a:rPr lang="fi-FI" sz="1400" b="1" i="1" dirty="0" err="1">
                <a:latin typeface="Bookman Old Style" pitchFamily="18" charset="0"/>
              </a:rPr>
              <a:t>Konferenz</a:t>
            </a:r>
            <a:r>
              <a:rPr lang="fi-FI" sz="1400" b="1" i="1" dirty="0">
                <a:latin typeface="Bookman Old Style" pitchFamily="18" charset="0"/>
              </a:rPr>
              <a:t> </a:t>
            </a:r>
            <a:r>
              <a:rPr lang="fi-FI" sz="1400" b="1" i="1" dirty="0" err="1">
                <a:latin typeface="Bookman Old Style" pitchFamily="18" charset="0"/>
              </a:rPr>
              <a:t>Pobierowo</a:t>
            </a:r>
            <a:r>
              <a:rPr lang="fi-FI" sz="1400" b="1" i="1" dirty="0">
                <a:latin typeface="Bookman Old Style" pitchFamily="18" charset="0"/>
              </a:rPr>
              <a:t> </a:t>
            </a:r>
            <a:r>
              <a:rPr lang="fi-FI" sz="1400" b="1" i="1" dirty="0">
                <a:latin typeface="Bookman Old Style" pitchFamily="18" charset="0"/>
              </a:rPr>
              <a:t>2008 </a:t>
            </a:r>
            <a:r>
              <a:rPr lang="fi-FI" sz="1400" b="1" dirty="0">
                <a:latin typeface="Bookman Old Style" pitchFamily="18" charset="0"/>
              </a:rPr>
              <a:t>(31-45). </a:t>
            </a:r>
            <a:r>
              <a:rPr lang="fi-FI" sz="1400" b="1" dirty="0">
                <a:latin typeface="Bookman Old Style" pitchFamily="18" charset="0"/>
              </a:rPr>
              <a:t>Berlin: </a:t>
            </a:r>
            <a:r>
              <a:rPr lang="fi-FI" sz="1400" b="1" dirty="0" err="1">
                <a:latin typeface="Bookman Old Style" pitchFamily="18" charset="0"/>
              </a:rPr>
              <a:t>Trainmedia</a:t>
            </a:r>
            <a:r>
              <a:rPr lang="fi-FI" sz="1400" b="1" dirty="0">
                <a:latin typeface="Bookman Old Style" pitchFamily="18" charset="0"/>
              </a:rPr>
              <a:t>.</a:t>
            </a:r>
            <a:endParaRPr lang="fi-FI" sz="1400" b="1" dirty="0"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43572" y="2622392"/>
            <a:ext cx="4428492" cy="224676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r"/>
            <a:r>
              <a:rPr lang="fi-FI" sz="2000" u="sng" dirty="0"/>
              <a:t>Sosiaalinen mk - 05</a:t>
            </a:r>
          </a:p>
          <a:p>
            <a:pPr algn="r"/>
            <a:r>
              <a:rPr lang="fi-FI" sz="2000" u="sng" dirty="0">
                <a:solidFill>
                  <a:schemeClr val="tx2">
                    <a:lumMod val="40000"/>
                    <a:lumOff val="60000"/>
                  </a:schemeClr>
                </a:solidFill>
              </a:rPr>
              <a:t>Käytöksellinen mk - 05</a:t>
            </a:r>
          </a:p>
          <a:p>
            <a:pPr algn="r">
              <a:lnSpc>
                <a:spcPct val="150000"/>
              </a:lnSpc>
            </a:pPr>
            <a:r>
              <a:rPr lang="fi-FI" sz="2000" u="sng" dirty="0">
                <a:solidFill>
                  <a:schemeClr val="tx2">
                    <a:lumMod val="40000"/>
                    <a:lumOff val="60000"/>
                  </a:schemeClr>
                </a:solidFill>
              </a:rPr>
              <a:t>Ulkonäöllinen mk - 05</a:t>
            </a:r>
          </a:p>
          <a:p>
            <a:pPr algn="r">
              <a:lnSpc>
                <a:spcPct val="150000"/>
              </a:lnSpc>
            </a:pPr>
            <a:r>
              <a:rPr lang="fi-FI" sz="2000" u="sng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Terveydellinen mk  05</a:t>
            </a:r>
          </a:p>
          <a:p>
            <a:pPr algn="r"/>
            <a:r>
              <a:rPr lang="fi-FI" sz="2000" dirty="0"/>
              <a:t>Lukemaan ja kirjoittamaan oppimisen valmiudet (VSM) - 89</a:t>
            </a:r>
            <a:endParaRPr lang="fi-FI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264835" y="1772816"/>
            <a:ext cx="4243433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rgbClr val="FF0000"/>
                </a:solidFill>
              </a:rPr>
              <a:t>Selitettävänä Itsetunto</a:t>
            </a:r>
            <a:endParaRPr lang="fi-FI" dirty="0"/>
          </a:p>
        </p:txBody>
      </p:sp>
      <p:sp>
        <p:nvSpPr>
          <p:cNvPr id="8" name="TextBox 7"/>
          <p:cNvSpPr txBox="1"/>
          <p:nvPr/>
        </p:nvSpPr>
        <p:spPr>
          <a:xfrm>
            <a:off x="1613502" y="935432"/>
            <a:ext cx="66067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dirty="0"/>
              <a:t>Pitkittäistutkimus: Mittauksia -89, -99, -05  (N = 90) </a:t>
            </a:r>
            <a:endParaRPr lang="fi-FI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624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2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1716</TotalTime>
  <Words>336</Words>
  <Application>Microsoft Office PowerPoint</Application>
  <PresentationFormat>Widescreen</PresentationFormat>
  <Paragraphs>67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Bookman Old Style</vt:lpstr>
      <vt:lpstr>Calibri</vt:lpstr>
      <vt:lpstr>Calibri Light</vt:lpstr>
      <vt:lpstr>Verdana</vt:lpstr>
      <vt:lpstr>Wingdings</vt:lpstr>
      <vt:lpstr>Office Theme</vt:lpstr>
      <vt:lpstr>PowerPoint Presentation</vt:lpstr>
      <vt:lpstr>PowerPoint Presentation</vt:lpstr>
      <vt:lpstr> Regressioanalyysi R2   multippelikoreelaatiokertoimen neliö    selittävä muuttuja (factor, dependent variable)  selittävät muuttujat (predicotors, independent variable)   </vt:lpstr>
      <vt:lpstr>Lähtöoletuksia: selittäjät korreloivat kohtuulisesti selitettävien kanssa, mutteivat välttämättä toisensa kanssa  (etenkään liikaa  multikollineaarisuus)   ”Eksploratiivinen regressioanalyysi  stepwise” ”Vai teoriajohtoinen”  otetaan malliin teorian kannalta oleellisimmat ja tarkastellaan mitkä pitävät paikkansa.    Kysytään:  Mitkä tekijät selittävät jatkuvaa muuttujaa? </vt:lpstr>
      <vt:lpstr>Oletukset</vt:lpstr>
      <vt:lpstr>PowerPoint Presentation</vt:lpstr>
      <vt:lpstr>Regressiomenetelmistä</vt:lpstr>
      <vt:lpstr>Mallin hyvyys   a) R2 (selitysaste)  </vt:lpstr>
      <vt:lpstr>PowerPoint Presentation</vt:lpstr>
      <vt:lpstr>Raportointi yleensä taulukkojen avulla </vt:lpstr>
    </vt:vector>
  </TitlesOfParts>
  <Company>University of Helsinki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Regressioanalyysi R2   multippelikoreelaatiokertoimen neliö    selittävä muuttuja (factor, dependent variable)  selittävät muuttujat (predicotors, independent variable)</dc:title>
  <dc:creator>Hotulainen, Risto H E</dc:creator>
  <cp:lastModifiedBy>Hotulainen, Risto H E</cp:lastModifiedBy>
  <cp:revision>13</cp:revision>
  <cp:lastPrinted>2018-11-20T11:42:00Z</cp:lastPrinted>
  <dcterms:created xsi:type="dcterms:W3CDTF">2018-11-19T07:07:54Z</dcterms:created>
  <dcterms:modified xsi:type="dcterms:W3CDTF">2018-11-20T11:44:08Z</dcterms:modified>
</cp:coreProperties>
</file>