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6" r:id="rId1"/>
  </p:sldMasterIdLst>
  <p:sldIdLst>
    <p:sldId id="256" r:id="rId2"/>
    <p:sldId id="257" r:id="rId3"/>
    <p:sldId id="274" r:id="rId4"/>
    <p:sldId id="258" r:id="rId5"/>
    <p:sldId id="259" r:id="rId6"/>
    <p:sldId id="269" r:id="rId7"/>
    <p:sldId id="270" r:id="rId8"/>
    <p:sldId id="271" r:id="rId9"/>
    <p:sldId id="272" r:id="rId10"/>
    <p:sldId id="273" r:id="rId11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9" name="Alaotsikk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i-FI" smtClean="0"/>
              <a:t>Muokkaa alaotsikon perustyyliä napsautt.</a:t>
            </a:r>
            <a:endParaRPr kumimoji="0" lang="en-US"/>
          </a:p>
        </p:txBody>
      </p:sp>
      <p:sp>
        <p:nvSpPr>
          <p:cNvPr id="28" name="Päivämäärän paikkamerkki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23C43A3-311C-4722-8292-6751E6192AFF}" type="datetimeFigureOut">
              <a:rPr lang="fi-FI" smtClean="0"/>
              <a:pPr/>
              <a:t>3/6/2009</a:t>
            </a:fld>
            <a:endParaRPr lang="fi-FI"/>
          </a:p>
        </p:txBody>
      </p:sp>
      <p:sp>
        <p:nvSpPr>
          <p:cNvPr id="17" name="Alatunnisteen paikkamerkki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i-FI"/>
          </a:p>
        </p:txBody>
      </p:sp>
      <p:sp>
        <p:nvSpPr>
          <p:cNvPr id="10" name="Suorakulmi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uorakulmi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Suorakulmi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Suorakulmi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uora yhdysviiv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uora yhdysviiv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uora yhdysviiv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uora yhdysviiv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uora yhdysviiv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uora yhdysviiv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Suorakulmi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i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i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i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i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i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Dian numeron paikkamerkki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1FA96DD-57B3-4467-B2AD-54BE0DA42F4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C43A3-311C-4722-8292-6751E6192AFF}" type="datetimeFigureOut">
              <a:rPr lang="fi-FI" smtClean="0"/>
              <a:pPr/>
              <a:t>3/6/2009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96DD-57B3-4467-B2AD-54BE0DA42F4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C43A3-311C-4722-8292-6751E6192AFF}" type="datetimeFigureOut">
              <a:rPr lang="fi-FI" smtClean="0"/>
              <a:pPr/>
              <a:t>3/6/2009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96DD-57B3-4467-B2AD-54BE0DA42F4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8" name="Sisällön paikkamerkki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23C43A3-311C-4722-8292-6751E6192AFF}" type="datetimeFigureOut">
              <a:rPr lang="fi-FI" smtClean="0"/>
              <a:pPr/>
              <a:t>3/6/2009</a:t>
            </a:fld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1FA96DD-57B3-4467-B2AD-54BE0DA42F4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0" name="Alatunnisteen paikkamerkki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23C43A3-311C-4722-8292-6751E6192AFF}" type="datetimeFigureOut">
              <a:rPr lang="fi-FI" smtClean="0"/>
              <a:pPr/>
              <a:t>3/6/2009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i-FI"/>
          </a:p>
        </p:txBody>
      </p:sp>
      <p:sp>
        <p:nvSpPr>
          <p:cNvPr id="9" name="Suorakulmi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Suorakulmi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uorakulmi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uorakulmi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uora yhdysviiv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uora yhdysviiv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uora yhdysviiv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uora yhdysviiv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uora yhdysviiv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uorakulmi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i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i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i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i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i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uora yhdysviiv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1FA96DD-57B3-4467-B2AD-54BE0DA42F4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C43A3-311C-4722-8292-6751E6192AFF}" type="datetimeFigureOut">
              <a:rPr lang="fi-FI" smtClean="0"/>
              <a:pPr/>
              <a:t>3/6/2009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96DD-57B3-4467-B2AD-54BE0DA42F4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Sisällön paikkamerkki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C43A3-311C-4722-8292-6751E6192AFF}" type="datetimeFigureOut">
              <a:rPr lang="fi-FI" smtClean="0"/>
              <a:pPr/>
              <a:t>3/6/2009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96DD-57B3-4467-B2AD-54BE0DA42F4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13" name="Sisällön paikkamerkki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14" name="Tekstin paikkamerkki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23C43A3-311C-4722-8292-6751E6192AFF}" type="datetimeFigureOut">
              <a:rPr lang="fi-FI" smtClean="0"/>
              <a:pPr/>
              <a:t>3/6/2009</a:t>
            </a:fld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1FA96DD-57B3-4467-B2AD-54BE0DA42F4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C43A3-311C-4722-8292-6751E6192AFF}" type="datetimeFigureOut">
              <a:rPr lang="fi-FI" smtClean="0"/>
              <a:pPr/>
              <a:t>3/6/2009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96DD-57B3-4467-B2AD-54BE0DA42F4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 yhdysviiv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8" name="Suora yhdysviiv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uora yhdysviiv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uora yhdysviiv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uorakulmi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uora yhdysviiv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i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isällön paikkamerkki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21" name="Päivämäärän paikkamerkki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23C43A3-311C-4722-8292-6751E6192AFF}" type="datetimeFigureOut">
              <a:rPr lang="fi-FI" smtClean="0"/>
              <a:pPr/>
              <a:t>3/6/2009</a:t>
            </a:fld>
            <a:endParaRPr lang="fi-FI"/>
          </a:p>
        </p:txBody>
      </p:sp>
      <p:sp>
        <p:nvSpPr>
          <p:cNvPr id="22" name="Dian numeron paikkamerkki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1FA96DD-57B3-4467-B2AD-54BE0DA42F4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3" name="Alatunnisteen paikkamerkki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ora yhdysviiv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i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i-FI" smtClean="0"/>
              <a:t>Lisää kuva napsauttamalla kuvaketta</a:t>
            </a:r>
            <a:endParaRPr kumimoji="0" lang="en-US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10" name="Suora yhdysviiv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Suorakulmi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uora yhdysviiv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uora yhdysviiv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uora yhdysviiv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Päivämäärän paikkamerkki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23C43A3-311C-4722-8292-6751E6192AFF}" type="datetimeFigureOut">
              <a:rPr lang="fi-FI" smtClean="0"/>
              <a:pPr/>
              <a:t>3/6/2009</a:t>
            </a:fld>
            <a:endParaRPr lang="fi-FI"/>
          </a:p>
        </p:txBody>
      </p:sp>
      <p:sp>
        <p:nvSpPr>
          <p:cNvPr id="18" name="Dian numeron paikkamerkki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1FA96DD-57B3-4467-B2AD-54BE0DA42F4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1" name="Alatunnisteen paikkamerkki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ora yhdysviiv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Otsikon paikkamerkki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13" name="Tekstin paikkamerkki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  <a:p>
            <a:pPr lvl="1" eaLnBrk="1" latinLnBrk="0" hangingPunct="1"/>
            <a:r>
              <a:rPr kumimoji="0" lang="fi-FI" smtClean="0"/>
              <a:t>toinen taso</a:t>
            </a:r>
          </a:p>
          <a:p>
            <a:pPr lvl="2" eaLnBrk="1" latinLnBrk="0" hangingPunct="1"/>
            <a:r>
              <a:rPr kumimoji="0" lang="fi-FI" smtClean="0"/>
              <a:t>kolmas taso</a:t>
            </a:r>
          </a:p>
          <a:p>
            <a:pPr lvl="3" eaLnBrk="1" latinLnBrk="0" hangingPunct="1"/>
            <a:r>
              <a:rPr kumimoji="0" lang="fi-FI" smtClean="0"/>
              <a:t>neljäs taso</a:t>
            </a:r>
          </a:p>
          <a:p>
            <a:pPr lvl="4" eaLnBrk="1" latinLnBrk="0" hangingPunct="1"/>
            <a:r>
              <a:rPr kumimoji="0" lang="fi-FI" smtClean="0"/>
              <a:t>viides taso</a:t>
            </a:r>
            <a:endParaRPr kumimoji="0" lang="en-US"/>
          </a:p>
        </p:txBody>
      </p:sp>
      <p:sp>
        <p:nvSpPr>
          <p:cNvPr id="14" name="Päivämäärän paikkamerkki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23C43A3-311C-4722-8292-6751E6192AFF}" type="datetimeFigureOut">
              <a:rPr lang="fi-FI" smtClean="0"/>
              <a:pPr/>
              <a:t>3/6/2009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7" name="Suora yhdysviiv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uora yhdysviiv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uorakulmi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uora yhdysviiv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i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Dian numeron paikkamerkki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1FA96DD-57B3-4467-B2AD-54BE0DA42F4D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Miihkali</a:t>
            </a:r>
            <a:r>
              <a:rPr lang="fi-FI" dirty="0" smtClean="0"/>
              <a:t> </a:t>
            </a:r>
            <a:r>
              <a:rPr lang="fi-FI" dirty="0" err="1" smtClean="0"/>
              <a:t>Tachoviski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Miia </a:t>
            </a:r>
            <a:r>
              <a:rPr lang="fi-FI" dirty="0" err="1" smtClean="0"/>
              <a:t>Kouhia</a:t>
            </a:r>
            <a:endParaRPr lang="fi-FI" dirty="0" smtClean="0"/>
          </a:p>
          <a:p>
            <a:r>
              <a:rPr lang="fi-FI" dirty="0" smtClean="0"/>
              <a:t>Laura Seppä</a:t>
            </a:r>
          </a:p>
          <a:p>
            <a:r>
              <a:rPr lang="fi-FI" dirty="0" smtClean="0"/>
              <a:t>Sanna Kivijärvi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r>
              <a:rPr lang="fi-FI" dirty="0" smtClean="0"/>
              <a:t>Arvioinnin pohjalta</a:t>
            </a:r>
          </a:p>
          <a:p>
            <a:pPr>
              <a:buNone/>
            </a:pPr>
            <a:r>
              <a:rPr lang="fi-FI" dirty="0" smtClean="0"/>
              <a:t>	</a:t>
            </a:r>
            <a:endParaRPr lang="fi-FI" dirty="0" smtClean="0"/>
          </a:p>
          <a:p>
            <a:pPr>
              <a:buNone/>
            </a:pPr>
            <a:r>
              <a:rPr lang="fi-FI" dirty="0" smtClean="0"/>
              <a:t>	</a:t>
            </a:r>
            <a:r>
              <a:rPr lang="fi-FI" dirty="0" smtClean="0"/>
              <a:t>→ </a:t>
            </a:r>
            <a:r>
              <a:rPr lang="fi-FI" dirty="0" smtClean="0"/>
              <a:t>siirto pienryhmään</a:t>
            </a:r>
          </a:p>
          <a:p>
            <a:pPr>
              <a:buNone/>
            </a:pPr>
            <a:r>
              <a:rPr lang="fi-FI" dirty="0" smtClean="0"/>
              <a:t>	</a:t>
            </a:r>
            <a:r>
              <a:rPr lang="fi-FI" dirty="0" smtClean="0"/>
              <a:t>	- </a:t>
            </a:r>
            <a:r>
              <a:rPr lang="fi-FI" dirty="0" smtClean="0"/>
              <a:t>suomen kielen taitojen arviointi</a:t>
            </a:r>
          </a:p>
          <a:p>
            <a:pPr>
              <a:buNone/>
            </a:pPr>
            <a:r>
              <a:rPr lang="fi-FI" dirty="0" smtClean="0"/>
              <a:t>     </a:t>
            </a:r>
            <a:r>
              <a:rPr lang="fi-FI" dirty="0" smtClean="0"/>
              <a:t>	- </a:t>
            </a:r>
            <a:r>
              <a:rPr lang="fi-FI" dirty="0" smtClean="0"/>
              <a:t>matemaattisten taitojen tukeminen</a:t>
            </a:r>
          </a:p>
          <a:p>
            <a:pPr>
              <a:buNone/>
            </a:pPr>
            <a:r>
              <a:rPr lang="fi-FI" dirty="0" smtClean="0"/>
              <a:t> </a:t>
            </a:r>
            <a:r>
              <a:rPr lang="fi-FI" dirty="0" smtClean="0"/>
              <a:t>		- </a:t>
            </a:r>
            <a:r>
              <a:rPr lang="fi-FI" dirty="0" smtClean="0"/>
              <a:t>sosiaalisten taitojen harjaannuttaminen         </a:t>
            </a:r>
          </a:p>
          <a:p>
            <a:pPr>
              <a:buNone/>
            </a:pPr>
            <a:r>
              <a:rPr lang="fi-FI" dirty="0" smtClean="0"/>
              <a:t>    → HOJKS</a:t>
            </a:r>
          </a:p>
          <a:p>
            <a:pPr>
              <a:buNone/>
            </a:pPr>
            <a:r>
              <a:rPr lang="fi-FI" dirty="0" smtClean="0"/>
              <a:t>    → kuraattori</a:t>
            </a:r>
          </a:p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Tapauksen </a:t>
            </a:r>
            <a:r>
              <a:rPr lang="fi-FI" dirty="0" smtClean="0"/>
              <a:t>yleisesittely: pääongelmakohdat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i-FI" dirty="0" smtClean="0"/>
          </a:p>
          <a:p>
            <a:endParaRPr lang="fi-FI" dirty="0" smtClean="0"/>
          </a:p>
          <a:p>
            <a:r>
              <a:rPr lang="fi-FI" dirty="0" smtClean="0"/>
              <a:t>Heikot </a:t>
            </a:r>
            <a:r>
              <a:rPr lang="fi-FI" dirty="0" smtClean="0"/>
              <a:t>sosiaaliset taidot</a:t>
            </a:r>
          </a:p>
          <a:p>
            <a:r>
              <a:rPr lang="fi-FI" dirty="0" smtClean="0"/>
              <a:t>Puutteet suomen kielessä</a:t>
            </a:r>
          </a:p>
          <a:p>
            <a:r>
              <a:rPr lang="fi-FI" dirty="0" smtClean="0"/>
              <a:t>Heikko koulumenestys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None/>
            </a:pPr>
            <a:endParaRPr lang="fi-FI" dirty="0" smtClean="0"/>
          </a:p>
          <a:p>
            <a:pPr>
              <a:buNone/>
            </a:pPr>
            <a:r>
              <a:rPr lang="fi-FI" dirty="0" smtClean="0"/>
              <a:t>ARTIKKELI</a:t>
            </a:r>
            <a:endParaRPr lang="fi-FI" dirty="0" smtClean="0"/>
          </a:p>
          <a:p>
            <a:pPr>
              <a:buNone/>
            </a:pPr>
            <a:endParaRPr lang="fi-FI" dirty="0" smtClean="0"/>
          </a:p>
          <a:p>
            <a:r>
              <a:rPr lang="fi-FI" dirty="0" smtClean="0"/>
              <a:t> </a:t>
            </a:r>
            <a:r>
              <a:rPr lang="fi-FI" dirty="0" err="1" smtClean="0"/>
              <a:t>Carlyon</a:t>
            </a:r>
            <a:r>
              <a:rPr lang="fi-FI" dirty="0" smtClean="0"/>
              <a:t>, W.D. : </a:t>
            </a:r>
            <a:r>
              <a:rPr lang="fi-FI" dirty="0" err="1" smtClean="0"/>
              <a:t>Attribution</a:t>
            </a:r>
            <a:r>
              <a:rPr lang="fi-FI" dirty="0" smtClean="0"/>
              <a:t> </a:t>
            </a:r>
            <a:r>
              <a:rPr lang="fi-FI" dirty="0" err="1" smtClean="0"/>
              <a:t>Retraining</a:t>
            </a:r>
            <a:r>
              <a:rPr lang="fi-FI" dirty="0" smtClean="0"/>
              <a:t>: </a:t>
            </a:r>
            <a:r>
              <a:rPr lang="fi-FI" dirty="0" err="1" smtClean="0"/>
              <a:t>Implications</a:t>
            </a:r>
            <a:r>
              <a:rPr lang="fi-FI" dirty="0" smtClean="0"/>
              <a:t> for </a:t>
            </a:r>
            <a:r>
              <a:rPr lang="fi-FI" dirty="0" err="1" smtClean="0"/>
              <a:t>its</a:t>
            </a:r>
            <a:r>
              <a:rPr lang="fi-FI" dirty="0" smtClean="0"/>
              <a:t> </a:t>
            </a:r>
            <a:r>
              <a:rPr lang="fi-FI" dirty="0" err="1" smtClean="0"/>
              <a:t>Integration</a:t>
            </a:r>
            <a:r>
              <a:rPr lang="fi-FI" dirty="0" smtClean="0"/>
              <a:t> into </a:t>
            </a:r>
            <a:r>
              <a:rPr lang="fi-FI" dirty="0" err="1" smtClean="0"/>
              <a:t>Prescriptive</a:t>
            </a:r>
            <a:r>
              <a:rPr lang="fi-FI" dirty="0" smtClean="0"/>
              <a:t> Social </a:t>
            </a:r>
            <a:r>
              <a:rPr lang="fi-FI" dirty="0" err="1" smtClean="0"/>
              <a:t>Skills</a:t>
            </a:r>
            <a:r>
              <a:rPr lang="fi-FI" dirty="0" smtClean="0"/>
              <a:t> </a:t>
            </a:r>
            <a:r>
              <a:rPr lang="fi-FI" dirty="0" err="1" smtClean="0"/>
              <a:t>Training</a:t>
            </a:r>
            <a:r>
              <a:rPr lang="fi-FI" dirty="0" smtClean="0"/>
              <a:t> </a:t>
            </a:r>
            <a:r>
              <a:rPr lang="fi-FI" sz="2000" dirty="0" smtClean="0"/>
              <a:t>(</a:t>
            </a:r>
            <a:r>
              <a:rPr lang="fi-FI" sz="2000" dirty="0" err="1" smtClean="0"/>
              <a:t>School</a:t>
            </a:r>
            <a:r>
              <a:rPr lang="fi-FI" sz="2000" dirty="0" smtClean="0"/>
              <a:t> </a:t>
            </a:r>
            <a:r>
              <a:rPr lang="fi-FI" sz="2000" dirty="0" err="1" smtClean="0"/>
              <a:t>Psychology</a:t>
            </a:r>
            <a:r>
              <a:rPr lang="fi-FI" sz="2000" dirty="0" smtClean="0"/>
              <a:t> </a:t>
            </a:r>
            <a:r>
              <a:rPr lang="fi-FI" sz="2000" dirty="0" err="1" smtClean="0"/>
              <a:t>Review</a:t>
            </a:r>
            <a:r>
              <a:rPr lang="fi-FI" sz="2000" dirty="0" smtClean="0"/>
              <a:t> 1997, 26 (1))</a:t>
            </a:r>
            <a:endParaRPr lang="fi-FI" dirty="0" smtClean="0"/>
          </a:p>
          <a:p>
            <a:r>
              <a:rPr lang="fi-FI" dirty="0" err="1" smtClean="0"/>
              <a:t>Attribuutioteoria</a:t>
            </a:r>
            <a:endParaRPr lang="fi-FI" dirty="0" smtClean="0"/>
          </a:p>
          <a:p>
            <a:r>
              <a:rPr lang="fi-FI" dirty="0" err="1" smtClean="0"/>
              <a:t>Gresham</a:t>
            </a:r>
            <a:r>
              <a:rPr lang="fi-FI" dirty="0" smtClean="0"/>
              <a:t> </a:t>
            </a:r>
            <a:r>
              <a:rPr lang="fi-FI" dirty="0" smtClean="0"/>
              <a:t>&amp; </a:t>
            </a:r>
            <a:r>
              <a:rPr lang="fi-FI" dirty="0" err="1" smtClean="0"/>
              <a:t>Elliot</a:t>
            </a:r>
            <a:r>
              <a:rPr lang="fi-FI" dirty="0" smtClean="0"/>
              <a:t>: </a:t>
            </a:r>
            <a:r>
              <a:rPr lang="fi-FI" dirty="0" smtClean="0"/>
              <a:t>luokittelu</a:t>
            </a:r>
          </a:p>
          <a:p>
            <a:pPr>
              <a:buNone/>
            </a:pPr>
            <a:r>
              <a:rPr lang="fi-FI" dirty="0" smtClean="0"/>
              <a:t>	→ </a:t>
            </a:r>
            <a:r>
              <a:rPr lang="fi-FI" dirty="0" smtClean="0"/>
              <a:t>ks. Pedagoginen arviointi: sosiaaliset taidot</a:t>
            </a:r>
            <a:endParaRPr lang="fi-FI" dirty="0" smtClean="0"/>
          </a:p>
          <a:p>
            <a:r>
              <a:rPr lang="fi-FI" dirty="0" smtClean="0"/>
              <a:t>Kuinka </a:t>
            </a:r>
            <a:r>
              <a:rPr lang="fi-FI" dirty="0" smtClean="0"/>
              <a:t>artikkeli auttoi ymmärtämään tapausta</a:t>
            </a:r>
            <a:r>
              <a:rPr lang="fi-FI" dirty="0" smtClean="0"/>
              <a:t>?</a:t>
            </a:r>
          </a:p>
          <a:p>
            <a:pPr>
              <a:buNone/>
            </a:pPr>
            <a:r>
              <a:rPr lang="fi-FI" dirty="0" smtClean="0"/>
              <a:t>	→ ks. Käytännön toimenpide-ehdotukset</a:t>
            </a:r>
          </a:p>
          <a:p>
            <a:pPr>
              <a:buNone/>
            </a:pPr>
            <a:endParaRPr lang="fi-FI" dirty="0" smtClean="0"/>
          </a:p>
          <a:p>
            <a:pPr>
              <a:buNone/>
            </a:pPr>
            <a:endParaRPr lang="fi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Pedagoginen arviointi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i-FI" dirty="0" smtClean="0"/>
              <a:t>Kouluhistoria</a:t>
            </a:r>
          </a:p>
          <a:p>
            <a:r>
              <a:rPr lang="fi-FI" dirty="0" smtClean="0"/>
              <a:t>Ei tietoa koulunkäynnistä Serbiassa</a:t>
            </a:r>
          </a:p>
          <a:p>
            <a:r>
              <a:rPr lang="fi-FI" dirty="0" smtClean="0"/>
              <a:t>Aloitti valmistavalla luokalla, jonka jälkeen siirtyi viidennelle luokalle</a:t>
            </a:r>
          </a:p>
          <a:p>
            <a:r>
              <a:rPr lang="fi-FI" dirty="0" smtClean="0"/>
              <a:t>Kolmessa eri koulussa Suomessa</a:t>
            </a:r>
          </a:p>
          <a:p>
            <a:pPr>
              <a:buNone/>
            </a:pPr>
            <a:endParaRPr lang="fi-FI" dirty="0" smtClean="0"/>
          </a:p>
          <a:p>
            <a:endParaRPr lang="fi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i-FI" dirty="0" smtClean="0"/>
              <a:t>Erityinen tuki:</a:t>
            </a:r>
          </a:p>
          <a:p>
            <a:pPr>
              <a:buNone/>
            </a:pPr>
            <a:endParaRPr lang="fi-FI" dirty="0" smtClean="0"/>
          </a:p>
          <a:p>
            <a:r>
              <a:rPr lang="fi-FI" dirty="0" smtClean="0"/>
              <a:t>Valmistava luokka</a:t>
            </a:r>
          </a:p>
          <a:p>
            <a:pPr>
              <a:buNone/>
            </a:pPr>
            <a:r>
              <a:rPr lang="fi-FI" dirty="0" smtClean="0"/>
              <a:t>	- Kokoaikainen erityisopetus suomen </a:t>
            </a:r>
            <a:r>
              <a:rPr lang="fi-FI" dirty="0" smtClean="0"/>
              <a:t>kielessä</a:t>
            </a:r>
            <a:endParaRPr lang="fi-FI" dirty="0" smtClean="0"/>
          </a:p>
          <a:p>
            <a:pPr>
              <a:buNone/>
            </a:pPr>
            <a:endParaRPr lang="fi-FI" dirty="0" smtClean="0"/>
          </a:p>
          <a:p>
            <a:r>
              <a:rPr lang="fi-FI" dirty="0" smtClean="0"/>
              <a:t>Osa-aikaisessa erityisopetuksessa vuodesta 2005 alkaen vahvistamassa suomen kielen osaamista</a:t>
            </a:r>
          </a:p>
          <a:p>
            <a:pPr>
              <a:buNone/>
            </a:pPr>
            <a:r>
              <a:rPr lang="fi-FI" dirty="0"/>
              <a:t>	</a:t>
            </a:r>
            <a:endParaRPr lang="fi-FI" dirty="0" smtClean="0"/>
          </a:p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>
              <a:buNone/>
            </a:pPr>
            <a:r>
              <a:rPr lang="fi-FI" dirty="0" smtClean="0"/>
              <a:t>Oppimistaidot:</a:t>
            </a:r>
          </a:p>
          <a:p>
            <a:pPr>
              <a:buNone/>
            </a:pPr>
            <a:endParaRPr lang="fi-FI" dirty="0" smtClean="0"/>
          </a:p>
          <a:p>
            <a:r>
              <a:rPr lang="fi-FI" dirty="0" smtClean="0"/>
              <a:t>Positiivista kehitystä suomen kielessä – vaikeuksia  edelleen käsitteiden hallinnassa ja oikeinkirjoituksessa</a:t>
            </a:r>
          </a:p>
          <a:p>
            <a:r>
              <a:rPr lang="fi-FI" dirty="0" smtClean="0"/>
              <a:t>Suurimmat pulmat matematiikassa – viimeisestä kurssista arvosana neljä</a:t>
            </a:r>
          </a:p>
          <a:p>
            <a:r>
              <a:rPr lang="fi-FI" dirty="0" smtClean="0"/>
              <a:t>Vahvuutena liikunta</a:t>
            </a:r>
          </a:p>
          <a:p>
            <a:r>
              <a:rPr lang="fi-FI" dirty="0" smtClean="0"/>
              <a:t>Yleinen asennoituminen koulunkäyntiin negatiivista</a:t>
            </a:r>
          </a:p>
          <a:p>
            <a:endParaRPr lang="fi-FI" dirty="0" smtClean="0"/>
          </a:p>
          <a:p>
            <a:pPr>
              <a:buNone/>
            </a:pP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>
          <a:xfrm>
            <a:off x="500034" y="428604"/>
            <a:ext cx="8229600" cy="5929354"/>
          </a:xfrm>
        </p:spPr>
        <p:txBody>
          <a:bodyPr/>
          <a:lstStyle/>
          <a:p>
            <a:pPr>
              <a:buNone/>
            </a:pPr>
            <a:r>
              <a:rPr lang="fi-FI" dirty="0" smtClean="0"/>
              <a:t>Sosiaaliset taidot:</a:t>
            </a:r>
          </a:p>
          <a:p>
            <a:pPr>
              <a:buNone/>
            </a:pPr>
            <a:endParaRPr lang="fi-FI" dirty="0" smtClean="0"/>
          </a:p>
          <a:p>
            <a:r>
              <a:rPr lang="fi-FI" dirty="0" smtClean="0"/>
              <a:t>Peruskäytöstavat hallussa</a:t>
            </a:r>
          </a:p>
          <a:p>
            <a:pPr>
              <a:buNone/>
            </a:pPr>
            <a:endParaRPr lang="fi-FI" dirty="0" smtClean="0"/>
          </a:p>
          <a:p>
            <a:r>
              <a:rPr lang="fi-FI" dirty="0" smtClean="0"/>
              <a:t>Ongelmia vuorovaikutustaidoissa</a:t>
            </a:r>
          </a:p>
          <a:p>
            <a:pPr>
              <a:buNone/>
            </a:pPr>
            <a:r>
              <a:rPr lang="fi-FI" dirty="0"/>
              <a:t>	</a:t>
            </a:r>
            <a:r>
              <a:rPr lang="fi-FI" dirty="0" smtClean="0"/>
              <a:t>→ vaikeuksia ystävyyssuhteiden solmimisessa</a:t>
            </a:r>
          </a:p>
          <a:p>
            <a:pPr>
              <a:buNone/>
            </a:pPr>
            <a:r>
              <a:rPr lang="fi-FI" dirty="0"/>
              <a:t>	</a:t>
            </a:r>
            <a:r>
              <a:rPr lang="fi-FI" dirty="0" smtClean="0"/>
              <a:t>→ fyysisiä konflikteja</a:t>
            </a:r>
          </a:p>
          <a:p>
            <a:pPr>
              <a:buNone/>
            </a:pPr>
            <a:r>
              <a:rPr lang="fi-FI" dirty="0"/>
              <a:t>	</a:t>
            </a:r>
            <a:r>
              <a:rPr lang="fi-FI" dirty="0" smtClean="0"/>
              <a:t>→ häiriökäyttäytymistä oppitunneilla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>
          <a:xfrm>
            <a:off x="428596" y="571480"/>
            <a:ext cx="8229600" cy="5857916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fi-FI" dirty="0" smtClean="0"/>
              <a:t>Tunne-elämän hallinta:</a:t>
            </a:r>
          </a:p>
          <a:p>
            <a:pPr>
              <a:spcBef>
                <a:spcPts val="0"/>
              </a:spcBef>
              <a:buNone/>
            </a:pPr>
            <a:endParaRPr lang="fi-FI" dirty="0"/>
          </a:p>
          <a:p>
            <a:pPr>
              <a:spcBef>
                <a:spcPts val="0"/>
              </a:spcBef>
            </a:pPr>
            <a:r>
              <a:rPr lang="fi-FI" dirty="0" smtClean="0"/>
              <a:t>Vaikea sietää pettymyksiä</a:t>
            </a:r>
          </a:p>
          <a:p>
            <a:pPr>
              <a:spcBef>
                <a:spcPts val="0"/>
              </a:spcBef>
            </a:pPr>
            <a:r>
              <a:rPr lang="fi-FI" dirty="0" smtClean="0"/>
              <a:t>Itsesäätely heikkoa</a:t>
            </a:r>
          </a:p>
          <a:p>
            <a:pPr>
              <a:spcBef>
                <a:spcPts val="0"/>
              </a:spcBef>
            </a:pPr>
            <a:r>
              <a:rPr lang="fi-FI" dirty="0" smtClean="0"/>
              <a:t>Ei koe voivansa vaikuttaa elämäänsä</a:t>
            </a:r>
          </a:p>
          <a:p>
            <a:pPr>
              <a:spcBef>
                <a:spcPts val="0"/>
              </a:spcBef>
              <a:buNone/>
            </a:pPr>
            <a:endParaRPr lang="fi-FI" dirty="0"/>
          </a:p>
          <a:p>
            <a:pPr>
              <a:spcBef>
                <a:spcPts val="0"/>
              </a:spcBef>
              <a:buNone/>
            </a:pPr>
            <a:endParaRPr lang="fi-FI" dirty="0"/>
          </a:p>
          <a:p>
            <a:pPr>
              <a:spcBef>
                <a:spcPts val="0"/>
              </a:spcBef>
              <a:buNone/>
            </a:pPr>
            <a:r>
              <a:rPr lang="fi-FI" dirty="0" smtClean="0"/>
              <a:t>Yhteistyö kodin kanssa:</a:t>
            </a:r>
          </a:p>
          <a:p>
            <a:pPr>
              <a:spcBef>
                <a:spcPts val="0"/>
              </a:spcBef>
              <a:buNone/>
            </a:pPr>
            <a:endParaRPr lang="fi-FI" dirty="0"/>
          </a:p>
          <a:p>
            <a:pPr>
              <a:spcBef>
                <a:spcPts val="0"/>
              </a:spcBef>
            </a:pPr>
            <a:r>
              <a:rPr lang="fi-FI" dirty="0" smtClean="0"/>
              <a:t>Lähes tuloksetonta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i-FI" dirty="0" smtClean="0"/>
              <a:t>Käytännön toimenpide-ehdotukset</a:t>
            </a:r>
          </a:p>
          <a:p>
            <a:endParaRPr lang="fi-FI" dirty="0" smtClean="0"/>
          </a:p>
          <a:p>
            <a:r>
              <a:rPr lang="fi-FI" dirty="0" smtClean="0"/>
              <a:t>Artikkelin* pohjalta</a:t>
            </a:r>
          </a:p>
          <a:p>
            <a:pPr>
              <a:buNone/>
            </a:pPr>
            <a:r>
              <a:rPr lang="fi-FI" dirty="0" smtClean="0"/>
              <a:t>	</a:t>
            </a:r>
            <a:r>
              <a:rPr lang="fi-FI" dirty="0" smtClean="0"/>
              <a:t>→ sosiaalisten taitojen arviointi</a:t>
            </a:r>
          </a:p>
          <a:p>
            <a:pPr>
              <a:buNone/>
            </a:pPr>
            <a:r>
              <a:rPr lang="fi-FI" dirty="0" smtClean="0"/>
              <a:t>	</a:t>
            </a:r>
            <a:r>
              <a:rPr lang="fi-FI" dirty="0" smtClean="0"/>
              <a:t>→ sosiaalisten taitojen edistäminen</a:t>
            </a:r>
          </a:p>
          <a:p>
            <a:pPr>
              <a:buNone/>
            </a:pPr>
            <a:r>
              <a:rPr lang="fi-FI" dirty="0" smtClean="0"/>
              <a:t>	</a:t>
            </a:r>
            <a:r>
              <a:rPr lang="fi-FI" dirty="0" smtClean="0"/>
              <a:t>→ sosiaalisten taitojen ylläpitäminen / kehittäminen</a:t>
            </a:r>
          </a:p>
          <a:p>
            <a:pPr>
              <a:buNone/>
            </a:pPr>
            <a:r>
              <a:rPr lang="fi-FI" dirty="0" smtClean="0"/>
              <a:t>	</a:t>
            </a:r>
            <a:endParaRPr lang="fi-FI" dirty="0"/>
          </a:p>
          <a:p>
            <a:pPr>
              <a:buNone/>
            </a:pPr>
            <a:r>
              <a:rPr lang="fi-FI" dirty="0" smtClean="0"/>
              <a:t>    </a:t>
            </a:r>
          </a:p>
          <a:p>
            <a:pPr>
              <a:buNone/>
            </a:pPr>
            <a:r>
              <a:rPr lang="fi-FI" dirty="0" smtClean="0"/>
              <a:t>*</a:t>
            </a:r>
            <a:r>
              <a:rPr lang="fi-FI" dirty="0" smtClean="0"/>
              <a:t> </a:t>
            </a:r>
            <a:r>
              <a:rPr lang="fi-FI" dirty="0" smtClean="0"/>
              <a:t>(</a:t>
            </a:r>
            <a:r>
              <a:rPr lang="fi-FI" dirty="0" err="1" smtClean="0"/>
              <a:t>Carlyon</a:t>
            </a:r>
            <a:r>
              <a:rPr lang="fi-FI" dirty="0" smtClean="0"/>
              <a:t>, W.D. : </a:t>
            </a:r>
            <a:r>
              <a:rPr lang="fi-FI" dirty="0" err="1" smtClean="0"/>
              <a:t>Attribution</a:t>
            </a:r>
            <a:r>
              <a:rPr lang="fi-FI" dirty="0" smtClean="0"/>
              <a:t> </a:t>
            </a:r>
            <a:r>
              <a:rPr lang="fi-FI" dirty="0" err="1" smtClean="0"/>
              <a:t>Retraining</a:t>
            </a:r>
            <a:r>
              <a:rPr lang="fi-FI" dirty="0" smtClean="0"/>
              <a:t>: </a:t>
            </a:r>
            <a:r>
              <a:rPr lang="fi-FI" dirty="0" err="1" smtClean="0"/>
              <a:t>Implications</a:t>
            </a:r>
            <a:r>
              <a:rPr lang="fi-FI" dirty="0" smtClean="0"/>
              <a:t> for </a:t>
            </a:r>
            <a:r>
              <a:rPr lang="fi-FI" dirty="0" err="1" smtClean="0"/>
              <a:t>its</a:t>
            </a:r>
            <a:r>
              <a:rPr lang="fi-FI" dirty="0" smtClean="0"/>
              <a:t> </a:t>
            </a:r>
            <a:r>
              <a:rPr lang="fi-FI" dirty="0" err="1" smtClean="0"/>
              <a:t>Integration</a:t>
            </a:r>
            <a:r>
              <a:rPr lang="fi-FI" dirty="0" smtClean="0"/>
              <a:t> into </a:t>
            </a:r>
            <a:r>
              <a:rPr lang="fi-FI" dirty="0" err="1" smtClean="0"/>
              <a:t>Prescriptive</a:t>
            </a:r>
            <a:r>
              <a:rPr lang="fi-FI" dirty="0" smtClean="0"/>
              <a:t> </a:t>
            </a:r>
            <a:r>
              <a:rPr lang="fi-FI" dirty="0" smtClean="0"/>
              <a:t>Social </a:t>
            </a:r>
            <a:r>
              <a:rPr lang="fi-FI" dirty="0" err="1" smtClean="0"/>
              <a:t>Skills</a:t>
            </a:r>
            <a:r>
              <a:rPr lang="fi-FI" dirty="0" smtClean="0"/>
              <a:t> </a:t>
            </a:r>
            <a:r>
              <a:rPr lang="fi-FI" dirty="0" err="1" smtClean="0"/>
              <a:t>Training</a:t>
            </a:r>
            <a:r>
              <a:rPr lang="fi-FI" dirty="0" smtClean="0"/>
              <a:t> </a:t>
            </a:r>
            <a:r>
              <a:rPr lang="fi-FI" sz="2000" dirty="0" smtClean="0"/>
              <a:t>[</a:t>
            </a:r>
            <a:r>
              <a:rPr lang="fi-FI" sz="2000" dirty="0" err="1" smtClean="0"/>
              <a:t>School</a:t>
            </a:r>
            <a:r>
              <a:rPr lang="fi-FI" sz="2000" dirty="0" smtClean="0"/>
              <a:t> </a:t>
            </a:r>
            <a:r>
              <a:rPr lang="fi-FI" sz="2000" dirty="0" err="1" smtClean="0"/>
              <a:t>Psychology</a:t>
            </a:r>
            <a:r>
              <a:rPr lang="fi-FI" sz="2000" dirty="0" smtClean="0"/>
              <a:t> </a:t>
            </a:r>
            <a:r>
              <a:rPr lang="fi-FI" sz="2000" dirty="0" err="1" smtClean="0"/>
              <a:t>Review</a:t>
            </a:r>
            <a:r>
              <a:rPr lang="fi-FI" sz="2000" dirty="0" smtClean="0"/>
              <a:t> 1997, 26 (1</a:t>
            </a:r>
            <a:r>
              <a:rPr lang="fi-FI" sz="2000" dirty="0" smtClean="0"/>
              <a:t>)] )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rkkeri">
  <a:themeElements>
    <a:clrScheme name="Urbaani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Erkkeri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rkkeri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187</TotalTime>
  <Words>136</Words>
  <Application>Microsoft Office PowerPoint</Application>
  <PresentationFormat>Näytössä katseltava diaesitys (4:3)</PresentationFormat>
  <Paragraphs>72</Paragraphs>
  <Slides>10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1" baseType="lpstr">
      <vt:lpstr>Erkkeri</vt:lpstr>
      <vt:lpstr>Miihkali Tachoviski</vt:lpstr>
      <vt:lpstr>    Tapauksen yleisesittely: pääongelmakohdat </vt:lpstr>
      <vt:lpstr>Dia 3</vt:lpstr>
      <vt:lpstr>Pedagoginen arviointi</vt:lpstr>
      <vt:lpstr>Dia 5</vt:lpstr>
      <vt:lpstr>Dia 6</vt:lpstr>
      <vt:lpstr>Dia 7</vt:lpstr>
      <vt:lpstr>Dia 8</vt:lpstr>
      <vt:lpstr>Dia 9</vt:lpstr>
      <vt:lpstr>Dia 10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Miihkali Tachoviski</dc:title>
  <dc:creator>Sanna Kivijärvi</dc:creator>
  <cp:lastModifiedBy>Aili</cp:lastModifiedBy>
  <cp:revision>15</cp:revision>
  <dcterms:created xsi:type="dcterms:W3CDTF">2009-03-04T09:53:31Z</dcterms:created>
  <dcterms:modified xsi:type="dcterms:W3CDTF">2009-03-06T20:35:02Z</dcterms:modified>
  <cp:contentStatus>Valmis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