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340" r:id="rId2"/>
    <p:sldId id="368" r:id="rId3"/>
    <p:sldId id="369" r:id="rId4"/>
    <p:sldId id="370" r:id="rId5"/>
    <p:sldId id="344" r:id="rId6"/>
    <p:sldId id="371" r:id="rId7"/>
  </p:sldIdLst>
  <p:sldSz cx="9144000" cy="6858000" type="screen4x3"/>
  <p:notesSz cx="7102475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116"/>
    <a:srgbClr val="00BD9D"/>
    <a:srgbClr val="5BBF21"/>
    <a:srgbClr val="009E60"/>
    <a:srgbClr val="00A39A"/>
    <a:srgbClr val="8C0032"/>
    <a:srgbClr val="9258C8"/>
    <a:srgbClr val="FCA311"/>
    <a:srgbClr val="8B8B8B"/>
    <a:srgbClr val="F7F7F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126" d="100"/>
          <a:sy n="126" d="100"/>
        </p:scale>
        <p:origin x="69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29.8.2019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29.8.2019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egohea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20555-55D0-4FAE-9AFB-81BBB54A2F80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2EC9-C3AD-487A-8D90-E606C539F3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3517-5E8C-47A9-B347-B2FA9E9E8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254000" y="254000"/>
            <a:ext cx="8636000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17" name="Ryhmä 16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grpSp>
        <p:nvGrpSpPr>
          <p:cNvPr id="19" name="Ryhmä 18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692696"/>
            <a:ext cx="864096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251520" y="2204865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grpSp>
        <p:nvGrpSpPr>
          <p:cNvPr id="22" name="Ryhmä 21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8384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4" name="Ryhmä 13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860032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2"/>
            <a:ext cx="4464496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0" y="254000"/>
            <a:ext cx="381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3"/>
            <a:ext cx="4464496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76000" y="254000"/>
            <a:ext cx="381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76056" y="3212976"/>
            <a:ext cx="381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2" y="6275609"/>
            <a:ext cx="1799334" cy="475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620713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1981200"/>
            <a:ext cx="678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 bwMode="auto">
          <a:xfrm>
            <a:off x="2267744" y="6165304"/>
            <a:ext cx="28083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>
            <a:lvl1pPr marL="0" indent="0" algn="ctr" rtl="0" eaLnBrk="1" fontAlgn="base" hangingPunct="1">
              <a:lnSpc>
                <a:spcPts val="85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defRPr sz="900" kern="1200" baseline="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1pPr>
            <a:lvl2pPr marL="382588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2pPr>
            <a:lvl3pPr marL="7651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3pPr>
            <a:lvl4pPr marL="124142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4pPr>
            <a:lvl5pPr marL="17176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 smtClean="0">
                <a:latin typeface="Arial"/>
                <a:cs typeface="Arial"/>
              </a:rPr>
              <a:t>Käyttäytymistieteellinen tiedekunta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1" r:id="rId4"/>
    <p:sldLayoutId id="2147483667" r:id="rId5"/>
    <p:sldLayoutId id="2147483669" r:id="rId6"/>
    <p:sldLayoutId id="2147483670" r:id="rId7"/>
    <p:sldLayoutId id="2147483678" r:id="rId8"/>
    <p:sldLayoutId id="2147483683" r:id="rId9"/>
    <p:sldLayoutId id="2147483685" r:id="rId10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k.fi/sites/tenk.fi/files/HTK_ohje_201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k.fi/sites/tenk.fi/files/HTK_ohje_201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772400" cy="1371600"/>
          </a:xfrm>
        </p:spPr>
        <p:txBody>
          <a:bodyPr/>
          <a:lstStyle/>
          <a:p>
            <a:r>
              <a:rPr lang="fi-FI" sz="4000" dirty="0" smtClean="0"/>
              <a:t>Kandi-</a:t>
            </a:r>
            <a:r>
              <a:rPr lang="fi-FI" sz="4000" dirty="0"/>
              <a:t>g</a:t>
            </a:r>
            <a:r>
              <a:rPr lang="fi-FI" sz="4000" dirty="0" smtClean="0"/>
              <a:t>raduseminaari 2019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/>
              <a:t>Risto </a:t>
            </a:r>
            <a:r>
              <a:rPr lang="fi-FI" sz="4000" dirty="0" smtClean="0"/>
              <a:t>&amp; Irene</a:t>
            </a: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1226-BF00-4103-94FA-DD50BCE82826}" type="datetime1">
              <a:rPr lang="en-GB" smtClean="0"/>
              <a:t>29/08/2019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0" name="Alatunnisteen paikkamerkki 29"/>
          <p:cNvSpPr>
            <a:spLocks noGrp="1"/>
          </p:cNvSpPr>
          <p:nvPr>
            <p:ph type="ftr" sz="quarter" idx="11"/>
          </p:nvPr>
        </p:nvSpPr>
        <p:spPr>
          <a:xfrm>
            <a:off x="5029200" y="6282000"/>
            <a:ext cx="2808000" cy="576000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Koulutuksen </a:t>
            </a:r>
            <a:r>
              <a:rPr lang="fi-FI" dirty="0" err="1" smtClean="0"/>
              <a:t>arviointikesku</a:t>
            </a:r>
            <a:r>
              <a:rPr lang="fi-FI" dirty="0" smtClean="0"/>
              <a:t> / Risto </a:t>
            </a:r>
            <a:r>
              <a:rPr lang="fi-FI" dirty="0" err="1" smtClean="0"/>
              <a:t>Hotulainen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2059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3158" y="542618"/>
            <a:ext cx="8397684" cy="61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5201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EDELTÄVÄT OPINNOT TAI EDELTÄVÄ OSAAMINEN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Kohti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tutkivaa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työtapaa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täytyy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olla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suoritettuna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seminaaria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aloittaessa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</a:b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Akateemiset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tekstitaidot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Kvalitatiiviset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tutkimusmenetelmät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I ja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Kvantitatiiviset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tutkimusmenetelmät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I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täytyvät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olla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suoritettuina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tai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meneillään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seminaaria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aloittaessa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OSAAMISTAVOITTEET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Opintojakson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suorittanut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asettaa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tieteenalansa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tutkimustehtävän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jäsentää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tutkimuskohdetta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käsitteellisesti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kasvatustieteellisen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tutkimusaineiston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hankinnan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yleiset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periaatteet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tehdä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tutkimusmenetelmällisiä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valintoja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perustellusti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kriittisesti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erityisesti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omaa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tutkielmaansa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varten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analysoida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tulkita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tutkimusaineistoa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laatia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kirjallisen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tutkimusraportin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hallita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tutkimusprosessia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arvioida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kasvatustieteellisiä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tutkimuksia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antaa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rakentavaa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suullista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kirjallista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palautetta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muiden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opiskelijoiden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kanditutkielmista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toimia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hyvän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tieteellisen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käytännön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periaatteiden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mukaisesti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AJOITUS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Opintosuuntien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opintopolkujen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mukaisesti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Opintojakso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järjestetään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sekä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syyslukukaudella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periodeissa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I–II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että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kevätlukukaudella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periodeissa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III–IV.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SISÄLTÖ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tekee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kandidaatin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tutkielman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osallistuu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aktiivisesti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seminaarityöskentelyyn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OPPIMATERIAALI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hakee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itse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lähdemateriaalin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aiheeseen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liittyvästä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uusimmasta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tutkimuksesta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Hyvä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tieteellinen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käytäntö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loukkausepäilyjen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käsitteleminen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Suomessa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Tutkimuseettisen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neuvottelukunnan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ohje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(2012). Helsinki: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TENK.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98D0"/>
                </a:solidFill>
                <a:effectLst/>
                <a:latin typeface="Open Sans"/>
                <a:hlinkClick r:id="rId2"/>
              </a:rPr>
              <a:t>http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98D0"/>
                </a:solidFill>
                <a:effectLst/>
                <a:latin typeface="Open Sans"/>
                <a:hlinkClick r:id="rId2"/>
              </a:rPr>
              <a:t>://www.tenk.fi/sites/tenk.fi/files/HTK_ohje_2012.pdf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Kniivilä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 S.,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Lindblom-Ylänne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 S., &amp;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Mäntynen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 A. (2007). 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Tiede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teksti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Tehoa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taitoa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tutkielman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kirjoittamiseen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 Helsinki: WSOY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500142" y="457200"/>
            <a:ext cx="22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dirty="0" smtClean="0"/>
              <a:t>Kandiryhmä</a:t>
            </a: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9822570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590536"/>
            <a:ext cx="8587680" cy="58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5201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KOHDERYHMÄ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Opintojakso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on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pakollinen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kaikille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kasvatustieteiden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maisteriohjelman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opiskelijoille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EDELTÄVÄT OPINNOT TAI EDELTÄVÄ OSAAMINEN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Kasvatustieteen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kandidaatin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tutkinto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Maisteriopintojen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kvantitatiivisten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tai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kvalitatiivisten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menetelmien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opintojakso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suoritetaan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viimeistään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samaan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aikaan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graduseminaarin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kanssa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SUOSITELTAVAT VALINNAISET OPINNOT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Tutkielman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tekemistä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tukevat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valinnaiset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menetelmäopintojaksot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OSAAMISTAVOITTEET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Opintojakson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suoritettuaan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suunnitella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toteuttaa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tutkimuksen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sekä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määritellä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tutkimuskohteen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rajata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tutkimustehtävän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analysoida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olemassa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olevaa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tietoa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sekä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arvioida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oman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tieteenalansa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tutkimuksia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kriittisesti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hallitsee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oman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tieteenalansa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tutkimusaineiston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hankinnan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keskeiset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periaatteet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perustella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arvioida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tutkimusmenetelmällisiä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valintoja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analysoida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tulkita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tutkimusaineistoa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monipuolisesti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raportoida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itsenäisesti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tutkimuksestaan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tieteellisen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argumentoinnin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periaatteita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noudattaen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kykenee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perustelemaan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omia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näkökulmiaan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valintojaan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tiedelähtöisesti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laatia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kirjallisen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tutkimusraportin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myös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toimia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hyvän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tieteellisen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käytännön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periaatteiden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mukaisesti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Lisäksi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hallita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tutkimusprosessin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kokonaisuuden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tavoitellussa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aikataulussa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sekä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antaa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rakentavaa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perusteltua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suullista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kirjallista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palautetta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muiden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opiskelijoiden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pro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gradu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-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tutkielmista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Hän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osaa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myös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ottaa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vastaan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omaan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tutkielmaansa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ja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tutkimustyöhönsä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kohdistuvaa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palautetta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.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98D0"/>
                </a:solidFill>
                <a:effectLst/>
                <a:latin typeface="Open Sans"/>
                <a:hlinkClick r:id="rId2"/>
              </a:rPr>
              <a:t>http://www.apastyle.org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480000" y="267690"/>
            <a:ext cx="22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dirty="0" smtClean="0"/>
              <a:t>Gradu</a:t>
            </a:r>
            <a:r>
              <a:rPr lang="fi-FI" dirty="0" smtClean="0"/>
              <a:t>ryhmä</a:t>
            </a: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0094875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29/08/2019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35950"/>
            <a:ext cx="8587680" cy="564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5201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A</a:t>
            </a:r>
            <a:r>
              <a:rPr lang="en-US" altLang="en-US" sz="1400" b="1" dirty="0">
                <a:solidFill>
                  <a:srgbClr val="555555"/>
                </a:solidFill>
                <a:latin typeface="Open Sans"/>
              </a:rPr>
              <a:t>JOITUS</a:t>
            </a:r>
          </a:p>
          <a:p>
            <a:pPr lvl="0"/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Opintojakso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suoritetaan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maisteriopintojen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1.-2.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vuoden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aikana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Aloitus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pääsääntöisesti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1.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maisterivuoden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III-IV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periodeissa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jatkuen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2.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maisterivuoden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I-II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periodeissa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Opintojakso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järjestetään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joka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vuosi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(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periodit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: III, IV, I, II).</a:t>
            </a:r>
            <a:endParaRPr lang="en-US" altLang="en-US" sz="700" dirty="0"/>
          </a:p>
          <a:p>
            <a:pPr lvl="0"/>
            <a:endParaRPr lang="en-US" altLang="en-US" sz="1400" b="1" dirty="0" smtClean="0">
              <a:solidFill>
                <a:srgbClr val="555555"/>
              </a:solidFill>
              <a:latin typeface="Open Sans"/>
            </a:endParaRPr>
          </a:p>
          <a:p>
            <a:pPr lvl="0"/>
            <a:r>
              <a:rPr lang="en-US" altLang="en-US" sz="1400" b="1" dirty="0" smtClean="0">
                <a:solidFill>
                  <a:srgbClr val="555555"/>
                </a:solidFill>
                <a:latin typeface="Open Sans"/>
              </a:rPr>
              <a:t>SISÄLTÖ</a:t>
            </a:r>
            <a:endParaRPr lang="en-US" altLang="en-US" sz="1400" b="1" dirty="0">
              <a:solidFill>
                <a:srgbClr val="555555"/>
              </a:solidFill>
              <a:latin typeface="Open Sans"/>
            </a:endParaRPr>
          </a:p>
          <a:p>
            <a:pPr lvl="0"/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Opiskelija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tekee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itsenäisesti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tutkielman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oman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opintosuuntansa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tieteenalan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alueelta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(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kasvatustieteen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/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kasvatuspsykologian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/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varhaiskasvatuksen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/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erityispedagogiikan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/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kotitaloustieteen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/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käsityötieteen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alueelta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).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Tutkielmaprosessi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sisältää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tutkimustehtävään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liittyvään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lähdekirjallisuuteen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perehtymisen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teoreettisen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viitekehyksen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muodostamisen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aineiston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keräämisen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analysoinnin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tai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valmiina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saadun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aineiston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analysoinnin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tulosten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raportoinnin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tulkitsemisen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sekä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oman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tutkimuksen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kriittisen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arvioinnin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Tutkielma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voi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liittyä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laajempaan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tutkimusprojektiin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</a:t>
            </a:r>
            <a:endParaRPr lang="en-US" altLang="en-US" sz="700" dirty="0"/>
          </a:p>
          <a:p>
            <a:pPr lvl="0"/>
            <a:endParaRPr lang="en-US" altLang="en-US" sz="1400" b="1" dirty="0" smtClean="0">
              <a:solidFill>
                <a:srgbClr val="555555"/>
              </a:solidFill>
              <a:latin typeface="Open Sans"/>
            </a:endParaRPr>
          </a:p>
          <a:p>
            <a:pPr lvl="0"/>
            <a:r>
              <a:rPr lang="en-US" altLang="en-US" sz="1400" b="1" dirty="0" smtClean="0">
                <a:solidFill>
                  <a:srgbClr val="555555"/>
                </a:solidFill>
                <a:latin typeface="Open Sans"/>
              </a:rPr>
              <a:t>OPPIMATERIAALI</a:t>
            </a:r>
            <a:endParaRPr lang="en-US" altLang="en-US" sz="1400" b="1" dirty="0">
              <a:solidFill>
                <a:srgbClr val="555555"/>
              </a:solidFill>
              <a:latin typeface="Open Sans"/>
            </a:endParaRPr>
          </a:p>
          <a:p>
            <a:pPr lvl="0"/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Opiskelija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tekee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aktiivista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tieteellisen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tiedon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hankintaan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hakee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itse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lähdemateriaalin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aiheeseen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liittyvästä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uusimmasta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tutkimuksesta</a:t>
            </a:r>
            <a:endParaRPr lang="en-US" altLang="en-US" sz="1400" dirty="0">
              <a:solidFill>
                <a:srgbClr val="555555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Hyvä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tieteellinen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käytäntö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sen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loukkausepäilyjen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käsitteleminen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Suomessa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Tutkimuseettisen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neuvottelukunnan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ohje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(2012). Helsinki: TENK. </a:t>
            </a:r>
            <a:r>
              <a:rPr lang="en-US" altLang="en-US" sz="1400" dirty="0">
                <a:solidFill>
                  <a:srgbClr val="0098D0"/>
                </a:solidFill>
                <a:latin typeface="Open Sans"/>
                <a:hlinkClick r:id="rId2"/>
              </a:rPr>
              <a:t>http://www.tenk.fi/sites/tenk.fi/files/HTK_ohje_2012.pdf</a:t>
            </a:r>
            <a:endParaRPr lang="en-US" altLang="en-US" sz="1400" dirty="0">
              <a:solidFill>
                <a:srgbClr val="555555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Hirsjärvi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S.,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Remes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P. &amp;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Sajavaara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P. (2014). 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Tutki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kirjoita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19.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uud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p. Helsinki: Tammi.</a:t>
            </a:r>
          </a:p>
          <a:p>
            <a:pPr lvl="0">
              <a:buFontTx/>
              <a:buChar char="•"/>
            </a:pP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Kniivilä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S.,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Lindblom-Ylänne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S. &amp;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Mäntynen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A. (2012). 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Tiede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teksti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Tehoa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taitoa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tutkielman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kirjoittamiseen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2.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painos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Helsinki: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SanomaPro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lvl="0">
              <a:buFontTx/>
              <a:buChar char="•"/>
            </a:pP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Svinhufvud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K. (2015).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 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Gradutakuu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Helsinki: Art House.</a:t>
            </a:r>
          </a:p>
          <a:p>
            <a:pPr lvl="0">
              <a:buFontTx/>
              <a:buChar char="•"/>
            </a:pP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Varantola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, K. (2013). (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toim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.) 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Hyvä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tieteellinen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käytäntö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ja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sen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loukkausepäilyjen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käsitteleminen</a:t>
            </a:r>
            <a:r>
              <a:rPr lang="en-US" altLang="en-US" sz="1400" i="1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i="1" dirty="0" err="1">
                <a:solidFill>
                  <a:srgbClr val="555555"/>
                </a:solidFill>
                <a:latin typeface="Open Sans"/>
              </a:rPr>
              <a:t>Suomessa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Tutkimuseettisen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neuvottelukunnan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ohje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2012.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Tutkimuseettinen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 </a:t>
            </a:r>
            <a:r>
              <a:rPr lang="en-US" altLang="en-US" sz="1400" dirty="0" err="1">
                <a:solidFill>
                  <a:srgbClr val="555555"/>
                </a:solidFill>
                <a:latin typeface="Open Sans"/>
              </a:rPr>
              <a:t>neuvottelukunta</a:t>
            </a:r>
            <a:r>
              <a:rPr lang="en-US" altLang="en-US" sz="1400" dirty="0">
                <a:solidFill>
                  <a:srgbClr val="555555"/>
                </a:solidFill>
                <a:latin typeface="Open Sans"/>
              </a:rPr>
              <a:t>. Helsinki.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551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0713"/>
            <a:ext cx="8305800" cy="1143000"/>
          </a:xfrm>
        </p:spPr>
        <p:txBody>
          <a:bodyPr/>
          <a:lstStyle/>
          <a:p>
            <a:r>
              <a:rPr lang="en-US" dirty="0" smtClean="0"/>
              <a:t>SUUNNITELMA: </a:t>
            </a:r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tavoitteeseen</a:t>
            </a:r>
            <a:r>
              <a:rPr lang="en-US" dirty="0" smtClean="0"/>
              <a:t> (YHDESSÄ / </a:t>
            </a:r>
            <a:r>
              <a:rPr lang="en-US" sz="1800" dirty="0" smtClean="0"/>
              <a:t>YKSIN 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- </a:t>
            </a:r>
            <a:r>
              <a:rPr lang="en-US" sz="1400" dirty="0" smtClean="0"/>
              <a:t>YHTEISTAPAAMISET: </a:t>
            </a:r>
            <a:r>
              <a:rPr lang="en-US" sz="1400" dirty="0" err="1" smtClean="0"/>
              <a:t>kaikki</a:t>
            </a:r>
            <a:r>
              <a:rPr lang="en-US" sz="1400" dirty="0" smtClean="0"/>
              <a:t> </a:t>
            </a:r>
            <a:r>
              <a:rPr lang="en-US" sz="1400" dirty="0" err="1" smtClean="0"/>
              <a:t>yhdessä</a:t>
            </a:r>
            <a:r>
              <a:rPr lang="en-US" sz="1400" dirty="0" smtClean="0"/>
              <a:t>, </a:t>
            </a:r>
            <a:r>
              <a:rPr lang="en-US" sz="1400" dirty="0" err="1" smtClean="0"/>
              <a:t>kandit</a:t>
            </a:r>
            <a:r>
              <a:rPr lang="en-US" sz="1400" dirty="0" smtClean="0"/>
              <a:t> </a:t>
            </a:r>
            <a:r>
              <a:rPr lang="en-US" sz="1400" dirty="0" err="1" smtClean="0"/>
              <a:t>yhdessä</a:t>
            </a:r>
            <a:r>
              <a:rPr lang="en-US" sz="1400" dirty="0" smtClean="0"/>
              <a:t>, </a:t>
            </a:r>
            <a:r>
              <a:rPr lang="en-US" sz="1400" dirty="0" err="1" smtClean="0"/>
              <a:t>gradut</a:t>
            </a:r>
            <a:r>
              <a:rPr lang="en-US" sz="1400" dirty="0" smtClean="0"/>
              <a:t> </a:t>
            </a:r>
            <a:r>
              <a:rPr lang="en-US" sz="1400" dirty="0" err="1" smtClean="0"/>
              <a:t>yhdessä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YKSITYISTAPAAMISET</a:t>
            </a:r>
            <a:r>
              <a:rPr lang="en-US" sz="1400" dirty="0" smtClean="0"/>
              <a:t>: </a:t>
            </a:r>
            <a:r>
              <a:rPr lang="en-US" sz="1400" dirty="0" err="1" smtClean="0"/>
              <a:t>kandit</a:t>
            </a:r>
            <a:r>
              <a:rPr lang="en-US" sz="1400" dirty="0" smtClean="0"/>
              <a:t> </a:t>
            </a:r>
            <a:r>
              <a:rPr lang="en-US" sz="1400" dirty="0" err="1" smtClean="0"/>
              <a:t>Irenen</a:t>
            </a:r>
            <a:r>
              <a:rPr lang="en-US" sz="1400" dirty="0" smtClean="0"/>
              <a:t> </a:t>
            </a:r>
            <a:r>
              <a:rPr lang="en-US" sz="1400" dirty="0" err="1" smtClean="0"/>
              <a:t>kanssa</a:t>
            </a:r>
            <a:r>
              <a:rPr lang="en-US" sz="1400" dirty="0" smtClean="0"/>
              <a:t>, </a:t>
            </a:r>
            <a:r>
              <a:rPr lang="en-US" sz="1400" dirty="0" err="1" smtClean="0"/>
              <a:t>gradut</a:t>
            </a:r>
            <a:r>
              <a:rPr lang="en-US" sz="1400" dirty="0" smtClean="0"/>
              <a:t> </a:t>
            </a:r>
            <a:r>
              <a:rPr lang="en-US" sz="1400" dirty="0" err="1" smtClean="0"/>
              <a:t>risto</a:t>
            </a:r>
            <a:r>
              <a:rPr lang="en-US" sz="1400" dirty="0" err="1" smtClean="0"/>
              <a:t>n</a:t>
            </a:r>
            <a:r>
              <a:rPr lang="en-US" sz="1400" dirty="0" smtClean="0"/>
              <a:t> </a:t>
            </a:r>
            <a:r>
              <a:rPr lang="en-US" sz="1400" dirty="0" err="1" smtClean="0"/>
              <a:t>kanssa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VERKKOKIRJOITUS-/RISTIINKOMMENTOINTI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18954"/>
              </p:ext>
            </p:extLst>
          </p:nvPr>
        </p:nvGraphicFramePr>
        <p:xfrm>
          <a:off x="628650" y="2349461"/>
          <a:ext cx="7886700" cy="422910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480060">
                <a:tc>
                  <a:txBody>
                    <a:bodyPr/>
                    <a:lstStyle/>
                    <a:p>
                      <a:pPr fontAlgn="t"/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</a:t>
                      </a:r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TARKISTA</a:t>
                      </a:r>
                      <a:r>
                        <a:rPr lang="fi-FI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SALI     </a:t>
                      </a:r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</a:t>
                      </a:r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AIHE</a:t>
                      </a:r>
                      <a:endParaRPr lang="en-GB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fontAlgn="t"/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14.09. 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                        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ORIENTAATIO 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TUTKIMUSSUUNNITELMA</a:t>
                      </a:r>
                      <a:endParaRPr lang="en-GB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25.09.</a:t>
                      </a: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   TUTKIMUSONGELMA JA KIRJALLISUUS</a:t>
                      </a: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GB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02.10.                                        YKSITYISTAPAAMINEN </a:t>
                      </a:r>
                      <a:endParaRPr lang="en-GB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09.10.                          YHTEISTAPAAMINEN - TIEDONHANKINTA </a:t>
                      </a:r>
                      <a:endParaRPr lang="en-GB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16.10.                                VALINNAINEN YKSITYISTAP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AAMINEN</a:t>
                      </a:r>
                      <a:endParaRPr lang="en-GB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t"/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30.10.                                      VERKKOTEHTÄVÄ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VALMIS</a:t>
                      </a:r>
                      <a:endParaRPr lang="en-GB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06.11.                     VERKKOTEHTÄVÄN KOMMENTOINTI VALMIS</a:t>
                      </a:r>
                      <a:endParaRPr lang="fi-FI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13.11                              YHTEINEN</a:t>
                      </a:r>
                      <a:r>
                        <a:rPr lang="fi-FI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TAPAAMINEN RYHMITTÄIN</a:t>
                      </a:r>
                      <a:endParaRPr lang="fi-FI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fi-FI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20.11.                                           YKSILÖTAPAAMINEN</a:t>
                      </a:r>
                      <a:endParaRPr lang="en-GB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27.11.                                VALINNAINEN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YKSILÖTAPAAMINEN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04.12.                                                            </a:t>
                      </a:r>
                      <a:r>
                        <a:rPr lang="en-GB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esityksiä</a:t>
                      </a:r>
                      <a:endParaRPr lang="en-GB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fontAlgn="t"/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11.12.                       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en-GB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ke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14.15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17.45            </a:t>
                      </a:r>
                      <a:r>
                        <a:rPr lang="en-GB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esityksiä</a:t>
                      </a: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GB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2D01-16AD-447D-81DC-B82891E6A597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3517-5E8C-47A9-B347-B2FA9E9E895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667" t="12501" r="9166" b="17500"/>
          <a:stretch/>
        </p:blipFill>
        <p:spPr>
          <a:xfrm>
            <a:off x="762000" y="762000"/>
            <a:ext cx="7587343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034143" y="354134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”Haluan tutkia lahjakkaiden lasten koulunkäyntiä”</a:t>
            </a: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789424599"/>
      </p:ext>
    </p:extLst>
  </p:cSld>
  <p:clrMapOvr>
    <a:masterClrMapping/>
  </p:clrMapOvr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tiedekunta_Käyttäytymistieteellinen_27042016.potx" id="{8B87D9D0-C228-4BED-B0B4-6E4CB3DA5F26}" vid="{DD4845A1-2EC4-4EA0-AF63-5FC8FBC23DE3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HY_template_Arial_tiedekunta_Käyttäytymistieteellinen_30052016</Template>
  <TotalTime>0</TotalTime>
  <Words>374</Words>
  <Application>Microsoft Office PowerPoint</Application>
  <PresentationFormat>On-screen Show (4:3)</PresentationFormat>
  <Paragraphs>93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MS PGothic</vt:lpstr>
      <vt:lpstr>Arial</vt:lpstr>
      <vt:lpstr>Gotham Narrow Bold</vt:lpstr>
      <vt:lpstr>Gotham Narrow Bold</vt:lpstr>
      <vt:lpstr>Gotham Narrow Book</vt:lpstr>
      <vt:lpstr>Gotham-Bold</vt:lpstr>
      <vt:lpstr>Open Sans</vt:lpstr>
      <vt:lpstr>Verdana</vt:lpstr>
      <vt:lpstr>HY_2016</vt:lpstr>
      <vt:lpstr>PowerPoint Presentation</vt:lpstr>
      <vt:lpstr>PowerPoint Presentation</vt:lpstr>
      <vt:lpstr>PowerPoint Presentation</vt:lpstr>
      <vt:lpstr>PowerPoint Presentation</vt:lpstr>
      <vt:lpstr>SUUNNITELMA: Miten tavoitteeseen (YHDESSÄ / YKSIN ) - YHTEISTAPAAMISET: kaikki yhdessä, kandit yhdessä, gradut yhdessä - YKSITYISTAPAAMISET: kandit Irenen kanssa, gradut riston kanssa - VERKKOKIRJOITUS-/RISTIINKOMMENTOINTI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2016-10-10T11:52:58Z</dcterms:created>
  <dcterms:modified xsi:type="dcterms:W3CDTF">2019-08-30T09:19:08Z</dcterms:modified>
</cp:coreProperties>
</file>