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1" r:id="rId1"/>
    <p:sldMasterId id="2147483686" r:id="rId2"/>
  </p:sldMasterIdLst>
  <p:notesMasterIdLst>
    <p:notesMasterId r:id="rId24"/>
  </p:notesMasterIdLst>
  <p:handoutMasterIdLst>
    <p:handoutMasterId r:id="rId25"/>
  </p:handoutMasterIdLst>
  <p:sldIdLst>
    <p:sldId id="340" r:id="rId3"/>
    <p:sldId id="342" r:id="rId4"/>
    <p:sldId id="350" r:id="rId5"/>
    <p:sldId id="349" r:id="rId6"/>
    <p:sldId id="344" r:id="rId7"/>
    <p:sldId id="351" r:id="rId8"/>
    <p:sldId id="352" r:id="rId9"/>
    <p:sldId id="353" r:id="rId10"/>
    <p:sldId id="354"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Lst>
  <p:sldSz cx="9144000" cy="6858000" type="screen4x3"/>
  <p:notesSz cx="7315200" cy="9601200"/>
  <p:defaultTextStyle>
    <a:defPPr>
      <a:defRPr lang="fi-FI"/>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116"/>
    <a:srgbClr val="00BD9D"/>
    <a:srgbClr val="5BBF21"/>
    <a:srgbClr val="009E60"/>
    <a:srgbClr val="00A39A"/>
    <a:srgbClr val="8C0032"/>
    <a:srgbClr val="9258C8"/>
    <a:srgbClr val="FCA311"/>
    <a:srgbClr val="8B8B8B"/>
    <a:srgbClr val="F7F7F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Vaalea tyyli 2 - Korostu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Vaalea tyyli 2 - Korostu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Vaalea tyyli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04" autoAdjust="0"/>
  </p:normalViewPr>
  <p:slideViewPr>
    <p:cSldViewPr>
      <p:cViewPr varScale="1">
        <p:scale>
          <a:sx n="126" d="100"/>
          <a:sy n="126" d="100"/>
        </p:scale>
        <p:origin x="1194" y="120"/>
      </p:cViewPr>
      <p:guideLst>
        <p:guide orient="horz" pos="2160"/>
        <p:guide pos="2880"/>
      </p:guideLst>
    </p:cSldViewPr>
  </p:slideViewPr>
  <p:notesTextViewPr>
    <p:cViewPr>
      <p:scale>
        <a:sx n="3" d="2"/>
        <a:sy n="3" d="2"/>
      </p:scale>
      <p:origin x="0" y="0"/>
    </p:cViewPr>
  </p:notesTextViewPr>
  <p:sorterViewPr>
    <p:cViewPr>
      <p:scale>
        <a:sx n="201" d="100"/>
        <a:sy n="201"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wrap="square" lIns="99066" tIns="49533" rIns="99066" bIns="49533" numCol="1" anchor="t" anchorCtr="0" compatLnSpc="1">
            <a:prstTxWarp prst="textNoShape">
              <a:avLst/>
            </a:prstTxWarp>
          </a:bodyPr>
          <a:lstStyle>
            <a:lvl1pPr>
              <a:defRPr sz="900" smtClean="0"/>
            </a:lvl1pPr>
          </a:lstStyle>
          <a:p>
            <a:pPr>
              <a:defRPr/>
            </a:pPr>
            <a:endParaRPr lang="en-GB"/>
          </a:p>
        </p:txBody>
      </p:sp>
      <p:sp>
        <p:nvSpPr>
          <p:cNvPr id="3" name="Date Placeholder 2"/>
          <p:cNvSpPr>
            <a:spLocks noGrp="1"/>
          </p:cNvSpPr>
          <p:nvPr>
            <p:ph type="dt" sz="quarter" idx="1"/>
          </p:nvPr>
        </p:nvSpPr>
        <p:spPr>
          <a:xfrm>
            <a:off x="4143587" y="1"/>
            <a:ext cx="3169920" cy="480060"/>
          </a:xfrm>
          <a:prstGeom prst="rect">
            <a:avLst/>
          </a:prstGeom>
        </p:spPr>
        <p:txBody>
          <a:bodyPr vert="horz" wrap="square" lIns="99066" tIns="49533" rIns="99066" bIns="49533" numCol="1" anchor="t" anchorCtr="0" compatLnSpc="1">
            <a:prstTxWarp prst="textNoShape">
              <a:avLst/>
            </a:prstTxWarp>
          </a:bodyPr>
          <a:lstStyle>
            <a:lvl1pPr algn="r">
              <a:defRPr sz="900" smtClean="0"/>
            </a:lvl1pPr>
          </a:lstStyle>
          <a:p>
            <a:pPr>
              <a:defRPr/>
            </a:pPr>
            <a:fld id="{86D4800B-8753-3B4F-97ED-321E73BD7EDB}" type="datetimeFigureOut">
              <a:rPr lang="fi-FI"/>
              <a:pPr>
                <a:defRPr/>
              </a:pPr>
              <a:t>25.1.2017</a:t>
            </a:fld>
            <a:endParaRPr lang="en-GB"/>
          </a:p>
        </p:txBody>
      </p:sp>
      <p:sp>
        <p:nvSpPr>
          <p:cNvPr id="4" name="Footer Placeholder 3"/>
          <p:cNvSpPr>
            <a:spLocks noGrp="1"/>
          </p:cNvSpPr>
          <p:nvPr>
            <p:ph type="ftr" sz="quarter" idx="2"/>
          </p:nvPr>
        </p:nvSpPr>
        <p:spPr>
          <a:xfrm>
            <a:off x="0" y="9119474"/>
            <a:ext cx="3169920" cy="480060"/>
          </a:xfrm>
          <a:prstGeom prst="rect">
            <a:avLst/>
          </a:prstGeom>
        </p:spPr>
        <p:txBody>
          <a:bodyPr vert="horz" wrap="square" lIns="99066" tIns="49533" rIns="99066" bIns="49533" numCol="1" anchor="b" anchorCtr="0" compatLnSpc="1">
            <a:prstTxWarp prst="textNoShape">
              <a:avLst/>
            </a:prstTxWarp>
          </a:bodyPr>
          <a:lstStyle>
            <a:lvl1pPr>
              <a:defRPr sz="900" smtClean="0"/>
            </a:lvl1pPr>
          </a:lstStyle>
          <a:p>
            <a:pPr>
              <a:defRPr/>
            </a:pPr>
            <a:endParaRPr lang="en-GB"/>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9066" tIns="49533" rIns="99066" bIns="49533" numCol="1" anchor="b" anchorCtr="0" compatLnSpc="1">
            <a:prstTxWarp prst="textNoShape">
              <a:avLst/>
            </a:prstTxWarp>
          </a:bodyPr>
          <a:lstStyle>
            <a:lvl1pPr algn="r">
              <a:defRPr sz="900" smtClean="0"/>
            </a:lvl1pPr>
          </a:lstStyle>
          <a:p>
            <a:pPr>
              <a:defRPr/>
            </a:pPr>
            <a:fld id="{2AEE3D99-5224-E842-A8E5-E1EB0FE63541}" type="slidenum">
              <a:rPr lang="en-GB"/>
              <a:pPr>
                <a:defRPr/>
              </a:pPr>
              <a:t>‹#›</a:t>
            </a:fld>
            <a:endParaRPr lang="en-GB"/>
          </a:p>
        </p:txBody>
      </p:sp>
    </p:spTree>
    <p:extLst>
      <p:ext uri="{BB962C8B-B14F-4D97-AF65-F5344CB8AC3E}">
        <p14:creationId xmlns:p14="http://schemas.microsoft.com/office/powerpoint/2010/main" val="275589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wrap="square" lIns="99066" tIns="49533" rIns="99066" bIns="49533" numCol="1" anchor="t" anchorCtr="0" compatLnSpc="1">
            <a:prstTxWarp prst="textNoShape">
              <a:avLst/>
            </a:prstTxWarp>
          </a:bodyPr>
          <a:lstStyle>
            <a:lvl1pPr>
              <a:defRPr sz="900" smtClean="0"/>
            </a:lvl1pPr>
          </a:lstStyle>
          <a:p>
            <a:pPr>
              <a:defRPr/>
            </a:pPr>
            <a:endParaRPr lang="en-GB"/>
          </a:p>
        </p:txBody>
      </p:sp>
      <p:sp>
        <p:nvSpPr>
          <p:cNvPr id="3" name="Date Placeholder 2"/>
          <p:cNvSpPr>
            <a:spLocks noGrp="1"/>
          </p:cNvSpPr>
          <p:nvPr>
            <p:ph type="dt" idx="1"/>
          </p:nvPr>
        </p:nvSpPr>
        <p:spPr>
          <a:xfrm>
            <a:off x="4143587" y="1"/>
            <a:ext cx="3169920" cy="480060"/>
          </a:xfrm>
          <a:prstGeom prst="rect">
            <a:avLst/>
          </a:prstGeom>
        </p:spPr>
        <p:txBody>
          <a:bodyPr vert="horz" wrap="square" lIns="99066" tIns="49533" rIns="99066" bIns="49533" numCol="1" anchor="t" anchorCtr="0" compatLnSpc="1">
            <a:prstTxWarp prst="textNoShape">
              <a:avLst/>
            </a:prstTxWarp>
          </a:bodyPr>
          <a:lstStyle>
            <a:lvl1pPr algn="r">
              <a:defRPr sz="900" smtClean="0"/>
            </a:lvl1pPr>
          </a:lstStyle>
          <a:p>
            <a:pPr>
              <a:defRPr/>
            </a:pPr>
            <a:fld id="{BD7201BD-9C11-AD45-9EF1-CE7B667A450D}" type="datetimeFigureOut">
              <a:rPr lang="fi-FI"/>
              <a:pPr>
                <a:defRPr/>
              </a:pPr>
              <a:t>25.1.2017</a:t>
            </a:fld>
            <a:endParaRPr lang="en-GB"/>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66" tIns="49533" rIns="99066" bIns="49533" rtlCol="0" anchor="ctr"/>
          <a:lstStyle/>
          <a:p>
            <a:pPr lvl="0"/>
            <a:endParaRPr lang="en-GB" noProof="0" dirty="0"/>
          </a:p>
        </p:txBody>
      </p:sp>
      <p:sp>
        <p:nvSpPr>
          <p:cNvPr id="5" name="Notes Placeholder 4"/>
          <p:cNvSpPr>
            <a:spLocks noGrp="1"/>
          </p:cNvSpPr>
          <p:nvPr>
            <p:ph type="body" sz="quarter" idx="3"/>
          </p:nvPr>
        </p:nvSpPr>
        <p:spPr>
          <a:xfrm>
            <a:off x="731521" y="4560570"/>
            <a:ext cx="5852160" cy="4320540"/>
          </a:xfrm>
          <a:prstGeom prst="rect">
            <a:avLst/>
          </a:prstGeom>
        </p:spPr>
        <p:txBody>
          <a:bodyPr vert="horz" wrap="square" lIns="99066" tIns="49533" rIns="99066" bIns="49533"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9066" tIns="49533" rIns="99066" bIns="49533" numCol="1" anchor="b" anchorCtr="0" compatLnSpc="1">
            <a:prstTxWarp prst="textNoShape">
              <a:avLst/>
            </a:prstTxWarp>
          </a:bodyPr>
          <a:lstStyle>
            <a:lvl1pPr>
              <a:defRPr sz="900" smtClean="0"/>
            </a:lvl1pPr>
          </a:lstStyle>
          <a:p>
            <a:pPr>
              <a:defRPr/>
            </a:pPr>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9066" tIns="49533" rIns="99066" bIns="49533" numCol="1" anchor="b" anchorCtr="0" compatLnSpc="1">
            <a:prstTxWarp prst="textNoShape">
              <a:avLst/>
            </a:prstTxWarp>
          </a:bodyPr>
          <a:lstStyle>
            <a:lvl1pPr algn="r">
              <a:defRPr sz="900" smtClean="0"/>
            </a:lvl1pPr>
          </a:lstStyle>
          <a:p>
            <a:pPr>
              <a:defRPr/>
            </a:pPr>
            <a:fld id="{3405D274-9957-F14C-8EA2-7129B63473F4}" type="slidenum">
              <a:rPr lang="en-GB"/>
              <a:pPr>
                <a:defRPr/>
              </a:pPr>
              <a:t>‹#›</a:t>
            </a:fld>
            <a:endParaRPr lang="en-GB"/>
          </a:p>
        </p:txBody>
      </p:sp>
    </p:spTree>
    <p:extLst>
      <p:ext uri="{BB962C8B-B14F-4D97-AF65-F5344CB8AC3E}">
        <p14:creationId xmlns:p14="http://schemas.microsoft.com/office/powerpoint/2010/main" val="31222861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3405D274-9957-F14C-8EA2-7129B63473F4}" type="slidenum">
              <a:rPr lang="en-GB" smtClean="0"/>
              <a:pPr>
                <a:defRPr/>
              </a:pPr>
              <a:t>1</a:t>
            </a:fld>
            <a:endParaRPr lang="en-GB"/>
          </a:p>
        </p:txBody>
      </p:sp>
    </p:spTree>
    <p:extLst>
      <p:ext uri="{BB962C8B-B14F-4D97-AF65-F5344CB8AC3E}">
        <p14:creationId xmlns:p14="http://schemas.microsoft.com/office/powerpoint/2010/main" val="358800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Johtamisessa sitoudutaan Syväjohtamisen</a:t>
            </a:r>
            <a:r>
              <a:rPr lang="fi-FI" baseline="0" dirty="0" smtClean="0"/>
              <a:t> malliin. Mallissa johtaminen ymmärretään tavoitteiseksi ja vuorovaikutteiseksi toiminnaksi.</a:t>
            </a:r>
          </a:p>
          <a:p>
            <a:endParaRPr lang="fi-FI" baseline="0" dirty="0" smtClean="0"/>
          </a:p>
          <a:p>
            <a:r>
              <a:rPr lang="fi-FI" baseline="0" dirty="0" smtClean="0"/>
              <a:t>Yksi omista tutkimusintresseistä liittyy opettajiin innovaatioiden käyttöönottajina. </a:t>
            </a:r>
          </a:p>
          <a:p>
            <a:r>
              <a:rPr lang="fi-FI" baseline="0" dirty="0" smtClean="0"/>
              <a:t>Innovaatioiden leviämistä ja vastaanottamista voidaan tarkastella sosiaalipsykologisten mallien avulla: Vuorovaikutuskanavat olennaisia:</a:t>
            </a:r>
          </a:p>
          <a:p>
            <a:r>
              <a:rPr lang="fi-FI" baseline="0" dirty="0" smtClean="0"/>
              <a:t> 1. inhimillinen – välitteinen </a:t>
            </a:r>
            <a:r>
              <a:rPr lang="fi-FI" baseline="0" dirty="0" err="1" smtClean="0"/>
              <a:t>vuorovaikuitus</a:t>
            </a:r>
            <a:endParaRPr lang="fi-FI" baseline="0" dirty="0" smtClean="0"/>
          </a:p>
          <a:p>
            <a:r>
              <a:rPr lang="fi-FI" baseline="0" dirty="0" smtClean="0"/>
              <a:t> 2. </a:t>
            </a:r>
            <a:r>
              <a:rPr lang="fi-FI" baseline="0" dirty="0" err="1" smtClean="0"/>
              <a:t>vuorovaikutsukanavia</a:t>
            </a:r>
            <a:r>
              <a:rPr lang="fi-FI" baseline="0" dirty="0" smtClean="0"/>
              <a:t> eri tasoilla: koko laitoksen taso, johdon ryhmä, kehityskeskustelut</a:t>
            </a:r>
          </a:p>
        </p:txBody>
      </p:sp>
      <p:sp>
        <p:nvSpPr>
          <p:cNvPr id="4" name="Dian numeron paikkamerkki 3"/>
          <p:cNvSpPr>
            <a:spLocks noGrp="1"/>
          </p:cNvSpPr>
          <p:nvPr>
            <p:ph type="sldNum" sz="quarter" idx="10"/>
          </p:nvPr>
        </p:nvSpPr>
        <p:spPr/>
        <p:txBody>
          <a:bodyPr/>
          <a:lstStyle/>
          <a:p>
            <a:fld id="{DFD68452-3929-4FD8-B15C-CAEB56E3F3DE}"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1936246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1">
    <p:spTree>
      <p:nvGrpSpPr>
        <p:cNvPr id="1" name=""/>
        <p:cNvGrpSpPr/>
        <p:nvPr/>
      </p:nvGrpSpPr>
      <p:grpSpPr>
        <a:xfrm>
          <a:off x="0" y="0"/>
          <a:ext cx="0" cy="0"/>
          <a:chOff x="0" y="0"/>
          <a:chExt cx="0" cy="0"/>
        </a:xfrm>
      </p:grpSpPr>
      <p:pic>
        <p:nvPicPr>
          <p:cNvPr id="3" name="Kuva 2" descr="legohead.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54000" y="254000"/>
            <a:ext cx="8636000" cy="5905500"/>
          </a:xfrm>
          <a:prstGeom prst="rect">
            <a:avLst/>
          </a:prstGeom>
        </p:spPr>
      </p:pic>
      <p:sp>
        <p:nvSpPr>
          <p:cNvPr id="11" name="Title Placeholder 1"/>
          <p:cNvSpPr>
            <a:spLocks noGrp="1"/>
          </p:cNvSpPr>
          <p:nvPr>
            <p:ph type="ctrTitle" hasCustomPrompt="1"/>
          </p:nvPr>
        </p:nvSpPr>
        <p:spPr>
          <a:xfrm>
            <a:off x="683568" y="2708920"/>
            <a:ext cx="7772400" cy="1296144"/>
          </a:xfrm>
          <a:effectLst>
            <a:outerShdw blurRad="50800" dist="38100" dir="2700000" algn="tl" rotWithShape="0">
              <a:prstClr val="black">
                <a:alpha val="40000"/>
              </a:prstClr>
            </a:outerShdw>
          </a:effectLst>
        </p:spPr>
        <p:txBody>
          <a:bodyPr anchor="ctr" anchorCtr="0"/>
          <a:lstStyle>
            <a:lvl1pPr algn="ctr">
              <a:lnSpc>
                <a:spcPct val="70000"/>
              </a:lnSpc>
              <a:defRPr sz="4800" u="none" cap="all" baseline="0">
                <a:solidFill>
                  <a:schemeClr val="bg1"/>
                </a:solidFill>
                <a:latin typeface="+mj-lt"/>
                <a:ea typeface="ＭＳ Ｐゴシック" charset="0"/>
                <a:cs typeface="Gotham Narrow Bold"/>
              </a:defRPr>
            </a:lvl1pPr>
          </a:lstStyle>
          <a:p>
            <a:pPr lvl="0"/>
            <a:r>
              <a:rPr lang="fi-FI" noProof="0" dirty="0" smtClean="0"/>
              <a:t>CLICK TO ADD TITLE</a:t>
            </a:r>
            <a:endParaRPr lang="fi-FI" noProof="0" dirty="0"/>
          </a:p>
        </p:txBody>
      </p:sp>
      <p:sp>
        <p:nvSpPr>
          <p:cNvPr id="13" name="Text Placeholder 2"/>
          <p:cNvSpPr>
            <a:spLocks noGrp="1"/>
          </p:cNvSpPr>
          <p:nvPr>
            <p:ph type="subTitle" idx="1" hasCustomPrompt="1"/>
          </p:nvPr>
        </p:nvSpPr>
        <p:spPr>
          <a:xfrm>
            <a:off x="685800" y="4267200"/>
            <a:ext cx="7772400" cy="1371600"/>
          </a:xfrm>
          <a:effectLst>
            <a:outerShdw blurRad="50800" dist="38100" dir="2700000" algn="tl" rotWithShape="0">
              <a:prstClr val="black">
                <a:alpha val="40000"/>
              </a:prstClr>
            </a:outerShdw>
          </a:effectLst>
        </p:spPr>
        <p:txBody>
          <a:bodyPr/>
          <a:lstStyle>
            <a:lvl1pPr algn="ctr">
              <a:lnSpc>
                <a:spcPct val="90000"/>
              </a:lnSpc>
              <a:spcAft>
                <a:spcPct val="0"/>
              </a:spcAft>
              <a:defRPr b="1">
                <a:solidFill>
                  <a:srgbClr val="FFFFFF"/>
                </a:solidFill>
                <a:latin typeface="+mj-lt"/>
                <a:ea typeface="ＭＳ Ｐゴシック" charset="0"/>
                <a:cs typeface="Gotham Narrow Bold"/>
              </a:defRPr>
            </a:lvl1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subtitle</a:t>
            </a:r>
            <a:endParaRPr lang="fi-FI" noProof="0" dirty="0"/>
          </a:p>
        </p:txBody>
      </p:sp>
      <p:grpSp>
        <p:nvGrpSpPr>
          <p:cNvPr id="22" name="Ryhmä 21"/>
          <p:cNvGrpSpPr/>
          <p:nvPr userDrawn="1"/>
        </p:nvGrpSpPr>
        <p:grpSpPr bwMode="white">
          <a:xfrm>
            <a:off x="252000" y="250723"/>
            <a:ext cx="2179464" cy="2042651"/>
            <a:chOff x="1311275" y="373063"/>
            <a:chExt cx="6524625" cy="6115050"/>
          </a:xfrm>
          <a:solidFill>
            <a:schemeClr val="bg1"/>
          </a:solidFill>
        </p:grpSpPr>
        <p:sp>
          <p:nvSpPr>
            <p:cNvPr id="18" name="Rectangle 5"/>
            <p:cNvSpPr>
              <a:spLocks noChangeArrowheads="1"/>
            </p:cNvSpPr>
            <p:nvPr userDrawn="1"/>
          </p:nvSpPr>
          <p:spPr bwMode="white">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6"/>
            <p:cNvSpPr>
              <a:spLocks noChangeArrowheads="1"/>
            </p:cNvSpPr>
            <p:nvPr userDrawn="1"/>
          </p:nvSpPr>
          <p:spPr bwMode="white">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userDrawn="1"/>
          </p:nvSpPr>
          <p:spPr bwMode="white">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6" name="Päivämäärän paikkamerkki 5"/>
          <p:cNvSpPr>
            <a:spLocks noGrp="1"/>
          </p:cNvSpPr>
          <p:nvPr>
            <p:ph type="dt" sz="half" idx="10"/>
          </p:nvPr>
        </p:nvSpPr>
        <p:spPr/>
        <p:txBody>
          <a:bodyPr/>
          <a:lstStyle/>
          <a:p>
            <a:pPr>
              <a:defRPr/>
            </a:pPr>
            <a:fld id="{69820555-55D0-4FAE-9AFB-81BBB54A2F80}" type="datetime1">
              <a:rPr lang="en-GB" smtClean="0"/>
              <a:t>25/01/2017</a:t>
            </a:fld>
            <a:endParaRPr lang="fi-FI" dirty="0"/>
          </a:p>
        </p:txBody>
      </p:sp>
      <p:sp>
        <p:nvSpPr>
          <p:cNvPr id="7" name="Alatunnisteen paikkamerkki 6"/>
          <p:cNvSpPr>
            <a:spLocks noGrp="1"/>
          </p:cNvSpPr>
          <p:nvPr>
            <p:ph type="ftr" sz="quarter" idx="11"/>
          </p:nvPr>
        </p:nvSpPr>
        <p:spPr/>
        <p:txBody>
          <a:bodyPr/>
          <a:lstStyle/>
          <a:p>
            <a:r>
              <a:rPr lang="fi-FI" smtClean="0"/>
              <a:t>Presentation Name / Firstname Lastname</a:t>
            </a:r>
            <a:endParaRPr lang="fi-FI" dirty="0"/>
          </a:p>
        </p:txBody>
      </p:sp>
      <p:sp>
        <p:nvSpPr>
          <p:cNvPr id="8" name="Dian numeron paikkamerkki 7"/>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135057778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B2EC9-C3AD-487A-8D90-E606C539F3E8}"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63517-5E8C-47A9-B347-B2FA9E9E8950}" type="slidenum">
              <a:rPr lang="en-US" smtClean="0"/>
              <a:t>‹#›</a:t>
            </a:fld>
            <a:endParaRPr lang="en-US"/>
          </a:p>
        </p:txBody>
      </p:sp>
    </p:spTree>
    <p:extLst>
      <p:ext uri="{BB962C8B-B14F-4D97-AF65-F5344CB8AC3E}">
        <p14:creationId xmlns:p14="http://schemas.microsoft.com/office/powerpoint/2010/main" val="180090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2349499"/>
            <a:ext cx="7775576" cy="1871663"/>
          </a:xfrm>
        </p:spPr>
        <p:txBody>
          <a:bodyPr anchor="t" anchorCtr="0">
            <a:normAutofit/>
          </a:bodyPr>
          <a:lstStyle>
            <a:lvl1pPr algn="ctr">
              <a:defRPr sz="4800">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684212" y="4292600"/>
            <a:ext cx="7775576"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prstClr val="black"/>
              </a:solidFill>
              <a:latin typeface="Arial" pitchFamily="34" charset="0"/>
              <a:ea typeface="+mn-ea"/>
              <a:cs typeface="+mn-cs"/>
            </a:endParaRPr>
          </a:p>
        </p:txBody>
      </p:sp>
      <p:sp>
        <p:nvSpPr>
          <p:cNvPr id="45" name="Date Placeholder 3"/>
          <p:cNvSpPr>
            <a:spLocks noGrp="1"/>
          </p:cNvSpPr>
          <p:nvPr>
            <p:ph type="dt" sz="half" idx="2"/>
          </p:nvPr>
        </p:nvSpPr>
        <p:spPr>
          <a:xfrm>
            <a:off x="7704348" y="6165304"/>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11518771-F209-4DF1-AB7B-491518A59A5C}" type="datetime1">
              <a:rPr lang="fi-FI" smtClean="0">
                <a:solidFill>
                  <a:srgbClr val="8C8A87"/>
                </a:solidFill>
              </a:rPr>
              <a:pPr/>
              <a:t>25.1.2017</a:t>
            </a:fld>
            <a:endParaRPr lang="en-GB" dirty="0">
              <a:solidFill>
                <a:srgbClr val="8C8A87"/>
              </a:solidFill>
            </a:endParaRPr>
          </a:p>
        </p:txBody>
      </p:sp>
      <p:sp>
        <p:nvSpPr>
          <p:cNvPr id="46" name="Footer Placeholder 4"/>
          <p:cNvSpPr>
            <a:spLocks noGrp="1"/>
          </p:cNvSpPr>
          <p:nvPr>
            <p:ph type="ftr" sz="quarter" idx="3"/>
          </p:nvPr>
        </p:nvSpPr>
        <p:spPr>
          <a:xfrm>
            <a:off x="3059832" y="6165304"/>
            <a:ext cx="2592385"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pPr algn="just"/>
            <a:r>
              <a:rPr lang="fi-FI" dirty="0" smtClean="0">
                <a:solidFill>
                  <a:srgbClr val="8C8A87"/>
                </a:solidFill>
              </a:rPr>
              <a:t>Käyttäytymistieteellinen tiedekunta / Jari Lavonen</a:t>
            </a:r>
            <a:endParaRPr lang="en-GB" dirty="0">
              <a:solidFill>
                <a:srgbClr val="8C8A87"/>
              </a:solidFill>
            </a:endParaRP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extLst>
      <p:ext uri="{BB962C8B-B14F-4D97-AF65-F5344CB8AC3E}">
        <p14:creationId xmlns:p14="http://schemas.microsoft.com/office/powerpoint/2010/main" val="2492372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4213" y="2349499"/>
            <a:ext cx="7775574" cy="1871663"/>
          </a:xfrm>
        </p:spPr>
        <p:txBody>
          <a:bodyPr anchor="t" anchorCtr="0">
            <a:noAutofit/>
          </a:bodyPr>
          <a:lstStyle>
            <a:lvl1pPr algn="ctr">
              <a:defRPr sz="4800"/>
            </a:lvl1pPr>
          </a:lstStyle>
          <a:p>
            <a:r>
              <a:rPr lang="en-US" smtClean="0"/>
              <a:t>Click to edit Master title style</a:t>
            </a:r>
            <a:endParaRPr lang="en-GB"/>
          </a:p>
        </p:txBody>
      </p:sp>
      <p:sp>
        <p:nvSpPr>
          <p:cNvPr id="3" name="Subtitle 2"/>
          <p:cNvSpPr>
            <a:spLocks noGrp="1"/>
          </p:cNvSpPr>
          <p:nvPr>
            <p:ph type="subTitle" idx="1"/>
          </p:nvPr>
        </p:nvSpPr>
        <p:spPr>
          <a:xfrm>
            <a:off x="684211" y="4292600"/>
            <a:ext cx="7775578"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18"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prstClr val="black"/>
              </a:solidFill>
              <a:latin typeface="Arial" pitchFamily="34" charset="0"/>
              <a:ea typeface="+mn-ea"/>
              <a:cs typeface="+mn-cs"/>
            </a:endParaRPr>
          </a:p>
        </p:txBody>
      </p:sp>
      <p:sp>
        <p:nvSpPr>
          <p:cNvPr id="20"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3E2E7E76-875D-42AF-84F3-DE00FBA44DD6}" type="datetime1">
              <a:rPr lang="fi-FI" smtClean="0">
                <a:solidFill>
                  <a:srgbClr val="8C8A87"/>
                </a:solidFill>
              </a:rPr>
              <a:pPr/>
              <a:t>25.1.2017</a:t>
            </a:fld>
            <a:endParaRPr lang="en-GB" dirty="0">
              <a:solidFill>
                <a:srgbClr val="8C8A87"/>
              </a:solidFill>
            </a:endParaRPr>
          </a:p>
        </p:txBody>
      </p:sp>
      <p:sp>
        <p:nvSpPr>
          <p:cNvPr id="24" name="Footer Placeholder 4"/>
          <p:cNvSpPr>
            <a:spLocks noGrp="1"/>
          </p:cNvSpPr>
          <p:nvPr>
            <p:ph type="ftr" sz="quarter" idx="3"/>
          </p:nvPr>
        </p:nvSpPr>
        <p:spPr>
          <a:xfrm>
            <a:off x="1979615" y="6165850"/>
            <a:ext cx="2592386"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fi-FI" dirty="0" smtClean="0">
                <a:solidFill>
                  <a:srgbClr val="8C8A87"/>
                </a:solidFill>
              </a:rPr>
              <a:t>Käyttäytymis-tieteellinen tiedekunta / Jari Lavonen</a:t>
            </a:r>
            <a:endParaRPr lang="en-GB" dirty="0">
              <a:solidFill>
                <a:srgbClr val="8C8A87"/>
              </a:solidFill>
            </a:endParaRPr>
          </a:p>
        </p:txBody>
      </p:sp>
      <p:sp>
        <p:nvSpPr>
          <p:cNvPr id="25"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solidFill>
                  <a:srgbClr val="8C8A87"/>
                </a:solidFill>
              </a:rPr>
              <a:pPr/>
              <a:t>‹#›</a:t>
            </a:fld>
            <a:endParaRPr lang="en-GB" dirty="0">
              <a:solidFill>
                <a:srgbClr val="8C8A87"/>
              </a:solidFill>
            </a:endParaRPr>
          </a:p>
        </p:txBody>
      </p:sp>
      <p:sp>
        <p:nvSpPr>
          <p:cNvPr id="30" name="TextBox 29"/>
          <p:cNvSpPr txBox="1"/>
          <p:nvPr userDrawn="1"/>
        </p:nvSpPr>
        <p:spPr>
          <a:xfrm>
            <a:off x="6011862" y="6165850"/>
            <a:ext cx="1489095" cy="431800"/>
          </a:xfrm>
          <a:prstGeom prst="rect">
            <a:avLst/>
          </a:prstGeom>
          <a:noFill/>
        </p:spPr>
        <p:txBody>
          <a:bodyPr wrap="square" lIns="0" tIns="0" rIns="0" bIns="0" rtlCol="0" anchor="b" anchorCtr="0">
            <a:noAutofit/>
          </a:bodyPr>
          <a:lstStyle/>
          <a:p>
            <a:pPr fontAlgn="auto">
              <a:spcBef>
                <a:spcPts val="0"/>
              </a:spcBef>
              <a:spcAft>
                <a:spcPts val="0"/>
              </a:spcAft>
            </a:pPr>
            <a:r>
              <a:rPr lang="en-GB" sz="900" dirty="0" smtClean="0">
                <a:solidFill>
                  <a:srgbClr val="8C8A87"/>
                </a:solidFill>
                <a:latin typeface="Arial"/>
                <a:ea typeface="+mn-ea"/>
                <a:cs typeface="+mn-cs"/>
              </a:rPr>
              <a:t>http://www.helsinki.fi/okl/</a:t>
            </a:r>
            <a:endParaRPr lang="en-GB" sz="900" dirty="0">
              <a:solidFill>
                <a:srgbClr val="8C8A87"/>
              </a:solidFill>
              <a:latin typeface="Arial"/>
              <a:ea typeface="+mn-ea"/>
              <a:cs typeface="+mn-cs"/>
            </a:endParaRP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extLst>
      <p:ext uri="{BB962C8B-B14F-4D97-AF65-F5344CB8AC3E}">
        <p14:creationId xmlns:p14="http://schemas.microsoft.com/office/powerpoint/2010/main" val="2270849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sz="half" idx="10"/>
          </p:nvPr>
        </p:nvSpPr>
        <p:spPr/>
        <p:txBody>
          <a:bodyPr/>
          <a:lstStyle/>
          <a:p>
            <a:fld id="{E9094895-F6CB-4E63-8C30-E5A83F45A376}" type="datetime1">
              <a:rPr lang="fi-FI" smtClean="0">
                <a:solidFill>
                  <a:srgbClr val="8C8A87"/>
                </a:solidFill>
              </a:rPr>
              <a:pPr/>
              <a:t>25.1.2017</a:t>
            </a:fld>
            <a:endParaRPr lang="en-GB" dirty="0">
              <a:solidFill>
                <a:srgbClr val="8C8A87"/>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2" name="Footer Placeholder 11"/>
          <p:cNvSpPr>
            <a:spLocks noGrp="1"/>
          </p:cNvSpPr>
          <p:nvPr>
            <p:ph type="ftr" sz="quarter" idx="12"/>
          </p:nvPr>
        </p:nvSpPr>
        <p:spPr/>
        <p:txBody>
          <a:bodyPr/>
          <a:lstStyle/>
          <a:p>
            <a:r>
              <a:rPr lang="fi-FI" dirty="0" smtClean="0">
                <a:solidFill>
                  <a:srgbClr val="8C8A87"/>
                </a:solidFill>
              </a:rPr>
              <a:t>Käyttäytymis-tieteellinen tiedekunta / Jari </a:t>
            </a:r>
            <a:r>
              <a:rPr lang="fi-FI" dirty="0" err="1" smtClean="0">
                <a:solidFill>
                  <a:srgbClr val="8C8A87"/>
                </a:solidFill>
              </a:rPr>
              <a:t>lavonen</a:t>
            </a:r>
            <a:endParaRPr lang="en-GB" dirty="0">
              <a:solidFill>
                <a:srgbClr val="8C8A87"/>
              </a:solidFill>
            </a:endParaRPr>
          </a:p>
        </p:txBody>
      </p:sp>
      <p:sp>
        <p:nvSpPr>
          <p:cNvPr id="13" name="Title 1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65234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9613" y="1989138"/>
            <a:ext cx="3348038"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72113" y="1989138"/>
            <a:ext cx="3348036"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itle 11"/>
          <p:cNvSpPr>
            <a:spLocks noGrp="1"/>
          </p:cNvSpPr>
          <p:nvPr>
            <p:ph type="title"/>
          </p:nvPr>
        </p:nvSpPr>
        <p:spPr/>
        <p:txBody>
          <a:bodyPr/>
          <a:lstStyle/>
          <a:p>
            <a:r>
              <a:rPr lang="en-US" smtClean="0"/>
              <a:t>Click to edit Master title style</a:t>
            </a:r>
            <a:endParaRPr lang="en-GB"/>
          </a:p>
        </p:txBody>
      </p:sp>
      <p:sp>
        <p:nvSpPr>
          <p:cNvPr id="13" name="Date Placeholder 12"/>
          <p:cNvSpPr>
            <a:spLocks noGrp="1"/>
          </p:cNvSpPr>
          <p:nvPr>
            <p:ph type="dt" sz="half" idx="10"/>
          </p:nvPr>
        </p:nvSpPr>
        <p:spPr/>
        <p:txBody>
          <a:bodyPr/>
          <a:lstStyle/>
          <a:p>
            <a:fld id="{C51BC48C-A56C-40D1-BAA8-5547335A4888}" type="datetime1">
              <a:rPr lang="fi-FI" smtClean="0">
                <a:solidFill>
                  <a:srgbClr val="8C8A87"/>
                </a:solidFill>
              </a:rPr>
              <a:pPr/>
              <a:t>25.1.2017</a:t>
            </a:fld>
            <a:endParaRPr lang="en-GB" dirty="0">
              <a:solidFill>
                <a:srgbClr val="8C8A87"/>
              </a:solidFill>
            </a:endParaRPr>
          </a:p>
        </p:txBody>
      </p:sp>
      <p:sp>
        <p:nvSpPr>
          <p:cNvPr id="14" name="Slide Number Placeholder 13"/>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5" name="Footer Placeholder 14"/>
          <p:cNvSpPr>
            <a:spLocks noGrp="1"/>
          </p:cNvSpPr>
          <p:nvPr>
            <p:ph type="ftr" sz="quarter" idx="12"/>
          </p:nvPr>
        </p:nvSpPr>
        <p:spPr/>
        <p:txBody>
          <a:bodyPr/>
          <a:lstStyle/>
          <a:p>
            <a:r>
              <a:rPr lang="fi-FI" dirty="0" smtClean="0">
                <a:solidFill>
                  <a:srgbClr val="8C8A87"/>
                </a:solidFill>
              </a:rPr>
              <a:t>Käyttäytymis-tieteellinen tiedekunta / Jari Lavonen/ OKL esittely</a:t>
            </a:r>
            <a:endParaRPr lang="en-GB" dirty="0">
              <a:solidFill>
                <a:srgbClr val="8C8A87"/>
              </a:solidFill>
            </a:endParaRPr>
          </a:p>
        </p:txBody>
      </p:sp>
    </p:spTree>
    <p:extLst>
      <p:ext uri="{BB962C8B-B14F-4D97-AF65-F5344CB8AC3E}">
        <p14:creationId xmlns:p14="http://schemas.microsoft.com/office/powerpoint/2010/main" val="4191193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p:txBody>
          <a:bodyPr/>
          <a:lstStyle/>
          <a:p>
            <a:fld id="{175CC85F-4FBA-4E8D-9769-032C75DCD477}" type="datetime1">
              <a:rPr lang="fi-FI" smtClean="0">
                <a:solidFill>
                  <a:srgbClr val="8C8A87"/>
                </a:solidFill>
              </a:rPr>
              <a:pPr/>
              <a:t>25.1.2017</a:t>
            </a:fld>
            <a:endParaRPr lang="en-GB" dirty="0">
              <a:solidFill>
                <a:srgbClr val="8C8A87"/>
              </a:solidFill>
            </a:endParaRPr>
          </a:p>
        </p:txBody>
      </p:sp>
      <p:sp>
        <p:nvSpPr>
          <p:cNvPr id="8" name="Slide Number Placeholder 7"/>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9" name="Footer Placeholder 8"/>
          <p:cNvSpPr>
            <a:spLocks noGrp="1"/>
          </p:cNvSpPr>
          <p:nvPr>
            <p:ph type="ftr" sz="quarter" idx="12"/>
          </p:nvPr>
        </p:nvSpPr>
        <p:spPr/>
        <p:txBody>
          <a:bodyPr/>
          <a:lstStyle/>
          <a:p>
            <a:r>
              <a:rPr lang="fi-FI" dirty="0" smtClean="0">
                <a:solidFill>
                  <a:srgbClr val="8C8A87"/>
                </a:solidFill>
              </a:rPr>
              <a:t>Käyttäytymis-tieteellinen tiedekunta / Henkilön nimi / Esityksen nimi</a:t>
            </a:r>
            <a:endParaRPr lang="en-GB" dirty="0">
              <a:solidFill>
                <a:srgbClr val="8C8A87"/>
              </a:solidFill>
            </a:endParaRPr>
          </a:p>
        </p:txBody>
      </p:sp>
    </p:spTree>
    <p:extLst>
      <p:ext uri="{BB962C8B-B14F-4D97-AF65-F5344CB8AC3E}">
        <p14:creationId xmlns:p14="http://schemas.microsoft.com/office/powerpoint/2010/main" val="2478113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612" y="1989138"/>
            <a:ext cx="6840538" cy="511168"/>
          </a:xfrm>
        </p:spPr>
        <p:txBody>
          <a:bodyPr/>
          <a:lstStyle/>
          <a:p>
            <a:pPr lvl="0"/>
            <a:r>
              <a:rPr lang="en-US" smtClean="0"/>
              <a:t>Click to edit Master text styles</a:t>
            </a:r>
          </a:p>
        </p:txBody>
      </p:sp>
      <p:sp>
        <p:nvSpPr>
          <p:cNvPr id="10" name="Date Placeholder 9"/>
          <p:cNvSpPr>
            <a:spLocks noGrp="1"/>
          </p:cNvSpPr>
          <p:nvPr>
            <p:ph type="dt" sz="half" idx="10"/>
          </p:nvPr>
        </p:nvSpPr>
        <p:spPr/>
        <p:txBody>
          <a:bodyPr/>
          <a:lstStyle/>
          <a:p>
            <a:fld id="{2D77BD88-4A95-4560-9AE8-912AE2A2DE73}" type="datetime1">
              <a:rPr lang="fi-FI" smtClean="0">
                <a:solidFill>
                  <a:srgbClr val="8C8A87"/>
                </a:solidFill>
              </a:rPr>
              <a:pPr/>
              <a:t>25.1.2017</a:t>
            </a:fld>
            <a:endParaRPr lang="en-GB" dirty="0">
              <a:solidFill>
                <a:srgbClr val="8C8A87"/>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2" name="Footer Placeholder 11"/>
          <p:cNvSpPr>
            <a:spLocks noGrp="1"/>
          </p:cNvSpPr>
          <p:nvPr>
            <p:ph type="ftr" sz="quarter" idx="12"/>
          </p:nvPr>
        </p:nvSpPr>
        <p:spPr/>
        <p:txBody>
          <a:bodyPr/>
          <a:lstStyle/>
          <a:p>
            <a:r>
              <a:rPr lang="fi-FI" dirty="0" smtClean="0">
                <a:solidFill>
                  <a:srgbClr val="8C8A87"/>
                </a:solidFill>
              </a:rPr>
              <a:t>Käyttäytymis-tieteellinen tiedekunta / Henkilön nimi / Esityksen nimi</a:t>
            </a:r>
            <a:endParaRPr lang="en-GB" dirty="0">
              <a:solidFill>
                <a:srgbClr val="8C8A87"/>
              </a:solidFill>
            </a:endParaRPr>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14" name="Picture Placeholder 13"/>
          <p:cNvSpPr>
            <a:spLocks noGrp="1"/>
          </p:cNvSpPr>
          <p:nvPr>
            <p:ph type="pic" sz="quarter" idx="13"/>
          </p:nvPr>
        </p:nvSpPr>
        <p:spPr>
          <a:xfrm>
            <a:off x="1979613" y="2492375"/>
            <a:ext cx="6840537" cy="3529013"/>
          </a:xfrm>
        </p:spPr>
        <p:txBody>
          <a:bodyPr/>
          <a:lstStyle/>
          <a:p>
            <a:endParaRPr lang="en-GB" dirty="0"/>
          </a:p>
        </p:txBody>
      </p:sp>
    </p:spTree>
    <p:extLst>
      <p:ext uri="{BB962C8B-B14F-4D97-AF65-F5344CB8AC3E}">
        <p14:creationId xmlns:p14="http://schemas.microsoft.com/office/powerpoint/2010/main" val="185718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2F65418E-F9B3-4F35-B0D1-EDC014BC9F3C}" type="datetime1">
              <a:rPr lang="fi-FI" smtClean="0">
                <a:solidFill>
                  <a:srgbClr val="8C8A87"/>
                </a:solidFill>
              </a:rPr>
              <a:pPr/>
              <a:t>25.1.2017</a:t>
            </a:fld>
            <a:endParaRPr lang="en-GB" dirty="0">
              <a:solidFill>
                <a:srgbClr val="8C8A87"/>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2" name="Footer Placeholder 11"/>
          <p:cNvSpPr>
            <a:spLocks noGrp="1"/>
          </p:cNvSpPr>
          <p:nvPr>
            <p:ph type="ftr" sz="quarter" idx="12"/>
          </p:nvPr>
        </p:nvSpPr>
        <p:spPr/>
        <p:txBody>
          <a:bodyPr/>
          <a:lstStyle/>
          <a:p>
            <a:r>
              <a:rPr lang="fi-FI" dirty="0" smtClean="0">
                <a:solidFill>
                  <a:srgbClr val="8C8A87"/>
                </a:solidFill>
              </a:rPr>
              <a:t>Käyttäytymis-tieteellinen tiedekunta / Henkilön nimi / Esityksen nimi</a:t>
            </a:r>
            <a:endParaRPr lang="en-GB" dirty="0">
              <a:solidFill>
                <a:srgbClr val="8C8A87"/>
              </a:solidFill>
            </a:endParaRPr>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9" name="Content Placeholder 2"/>
          <p:cNvSpPr>
            <a:spLocks noGrp="1"/>
          </p:cNvSpPr>
          <p:nvPr>
            <p:ph sz="half" idx="1"/>
          </p:nvPr>
        </p:nvSpPr>
        <p:spPr>
          <a:xfrm>
            <a:off x="1979613" y="1989136"/>
            <a:ext cx="3348038" cy="4032251"/>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Picture Placeholder 14"/>
          <p:cNvSpPr>
            <a:spLocks noGrp="1"/>
          </p:cNvSpPr>
          <p:nvPr>
            <p:ph type="pic" sz="quarter" idx="13"/>
          </p:nvPr>
        </p:nvSpPr>
        <p:spPr>
          <a:xfrm>
            <a:off x="5472113" y="1989138"/>
            <a:ext cx="3348037" cy="4032250"/>
          </a:xfrm>
        </p:spPr>
        <p:txBody>
          <a:bodyPr/>
          <a:lstStyle/>
          <a:p>
            <a:endParaRPr lang="en-GB" dirty="0"/>
          </a:p>
        </p:txBody>
      </p:sp>
    </p:spTree>
    <p:extLst>
      <p:ext uri="{BB962C8B-B14F-4D97-AF65-F5344CB8AC3E}">
        <p14:creationId xmlns:p14="http://schemas.microsoft.com/office/powerpoint/2010/main" val="925728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6BC3B473-5548-47A1-9CD6-A9DCF3ACC624}" type="datetime1">
              <a:rPr lang="fi-FI" smtClean="0">
                <a:solidFill>
                  <a:srgbClr val="8C8A87"/>
                </a:solidFill>
              </a:rPr>
              <a:pPr/>
              <a:t>25.1.2017</a:t>
            </a:fld>
            <a:endParaRPr lang="en-GB" dirty="0">
              <a:solidFill>
                <a:srgbClr val="8C8A87"/>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2" name="Footer Placeholder 11"/>
          <p:cNvSpPr>
            <a:spLocks noGrp="1"/>
          </p:cNvSpPr>
          <p:nvPr>
            <p:ph type="ftr" sz="quarter" idx="12"/>
          </p:nvPr>
        </p:nvSpPr>
        <p:spPr/>
        <p:txBody>
          <a:bodyPr/>
          <a:lstStyle/>
          <a:p>
            <a:r>
              <a:rPr lang="fi-FI" dirty="0" smtClean="0">
                <a:solidFill>
                  <a:srgbClr val="8C8A87"/>
                </a:solidFill>
              </a:rPr>
              <a:t>Käyttäytymis-tieteellinen tiedekunta / Henkilön nimi / Esityksen nimi</a:t>
            </a:r>
            <a:endParaRPr lang="en-GB" dirty="0">
              <a:solidFill>
                <a:srgbClr val="8C8A87"/>
              </a:solidFill>
            </a:endParaRPr>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9" name="Content Placeholder 2"/>
          <p:cNvSpPr>
            <a:spLocks noGrp="1"/>
          </p:cNvSpPr>
          <p:nvPr>
            <p:ph sz="half" idx="1"/>
          </p:nvPr>
        </p:nvSpPr>
        <p:spPr>
          <a:xfrm>
            <a:off x="1979612" y="4221162"/>
            <a:ext cx="6840537" cy="1800225"/>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2" name="Text Placeholder 21"/>
          <p:cNvSpPr>
            <a:spLocks noGrp="1"/>
          </p:cNvSpPr>
          <p:nvPr>
            <p:ph type="body" sz="quarter" idx="17"/>
          </p:nvPr>
        </p:nvSpPr>
        <p:spPr>
          <a:xfrm>
            <a:off x="1979613"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24" name="Text Placeholder 21"/>
          <p:cNvSpPr>
            <a:spLocks noGrp="1"/>
          </p:cNvSpPr>
          <p:nvPr>
            <p:ph type="body" sz="quarter" idx="18"/>
          </p:nvPr>
        </p:nvSpPr>
        <p:spPr>
          <a:xfrm>
            <a:off x="37084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25" name="Text Placeholder 21"/>
          <p:cNvSpPr>
            <a:spLocks noGrp="1"/>
          </p:cNvSpPr>
          <p:nvPr>
            <p:ph type="body" sz="quarter" idx="19"/>
          </p:nvPr>
        </p:nvSpPr>
        <p:spPr>
          <a:xfrm>
            <a:off x="54356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26" name="Text Placeholder 21"/>
          <p:cNvSpPr>
            <a:spLocks noGrp="1"/>
          </p:cNvSpPr>
          <p:nvPr>
            <p:ph type="body" sz="quarter" idx="20"/>
          </p:nvPr>
        </p:nvSpPr>
        <p:spPr>
          <a:xfrm>
            <a:off x="7164388"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16" name="Picture Placeholder 15"/>
          <p:cNvSpPr>
            <a:spLocks noGrp="1"/>
          </p:cNvSpPr>
          <p:nvPr>
            <p:ph type="pic" sz="quarter" idx="21"/>
          </p:nvPr>
        </p:nvSpPr>
        <p:spPr>
          <a:xfrm>
            <a:off x="1979613" y="2492375"/>
            <a:ext cx="1584325" cy="1584325"/>
          </a:xfrm>
        </p:spPr>
        <p:txBody>
          <a:bodyPr/>
          <a:lstStyle/>
          <a:p>
            <a:endParaRPr lang="en-GB" dirty="0"/>
          </a:p>
        </p:txBody>
      </p:sp>
      <p:sp>
        <p:nvSpPr>
          <p:cNvPr id="21" name="Picture Placeholder 20"/>
          <p:cNvSpPr>
            <a:spLocks noGrp="1"/>
          </p:cNvSpPr>
          <p:nvPr>
            <p:ph type="pic" sz="quarter" idx="22"/>
          </p:nvPr>
        </p:nvSpPr>
        <p:spPr>
          <a:xfrm>
            <a:off x="3708400" y="2492375"/>
            <a:ext cx="1584325" cy="1584325"/>
          </a:xfrm>
        </p:spPr>
        <p:txBody>
          <a:bodyPr/>
          <a:lstStyle/>
          <a:p>
            <a:endParaRPr lang="en-GB" dirty="0"/>
          </a:p>
        </p:txBody>
      </p:sp>
      <p:sp>
        <p:nvSpPr>
          <p:cNvPr id="27" name="Picture Placeholder 26"/>
          <p:cNvSpPr>
            <a:spLocks noGrp="1"/>
          </p:cNvSpPr>
          <p:nvPr>
            <p:ph type="pic" sz="quarter" idx="23"/>
          </p:nvPr>
        </p:nvSpPr>
        <p:spPr>
          <a:xfrm>
            <a:off x="5435600" y="2492375"/>
            <a:ext cx="1584325" cy="1584325"/>
          </a:xfrm>
        </p:spPr>
        <p:txBody>
          <a:bodyPr/>
          <a:lstStyle/>
          <a:p>
            <a:endParaRPr lang="en-GB" dirty="0"/>
          </a:p>
        </p:txBody>
      </p:sp>
      <p:sp>
        <p:nvSpPr>
          <p:cNvPr id="29" name="Picture Placeholder 28"/>
          <p:cNvSpPr>
            <a:spLocks noGrp="1"/>
          </p:cNvSpPr>
          <p:nvPr>
            <p:ph type="pic" sz="quarter" idx="24"/>
          </p:nvPr>
        </p:nvSpPr>
        <p:spPr>
          <a:xfrm>
            <a:off x="7164388" y="2492375"/>
            <a:ext cx="1584325" cy="1584325"/>
          </a:xfrm>
        </p:spPr>
        <p:txBody>
          <a:bodyPr/>
          <a:lstStyle/>
          <a:p>
            <a:endParaRPr lang="en-GB" dirty="0"/>
          </a:p>
        </p:txBody>
      </p:sp>
    </p:spTree>
    <p:extLst>
      <p:ext uri="{BB962C8B-B14F-4D97-AF65-F5344CB8AC3E}">
        <p14:creationId xmlns:p14="http://schemas.microsoft.com/office/powerpoint/2010/main" val="896044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7C9ACC-CFFC-4183-9FE2-04F631978FC6}" type="datetime1">
              <a:rPr lang="fi-FI" smtClean="0">
                <a:solidFill>
                  <a:srgbClr val="8C8A87"/>
                </a:solidFill>
              </a:rPr>
              <a:pPr/>
              <a:t>25.1.2017</a:t>
            </a:fld>
            <a:endParaRPr lang="en-GB" dirty="0">
              <a:solidFill>
                <a:srgbClr val="8C8A87"/>
              </a:solidFill>
            </a:endParaRPr>
          </a:p>
        </p:txBody>
      </p:sp>
      <p:sp>
        <p:nvSpPr>
          <p:cNvPr id="6" name="Slide Number Placeholder 5"/>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7" name="Footer Placeholder 6"/>
          <p:cNvSpPr>
            <a:spLocks noGrp="1"/>
          </p:cNvSpPr>
          <p:nvPr>
            <p:ph type="ftr" sz="quarter" idx="12"/>
          </p:nvPr>
        </p:nvSpPr>
        <p:spPr/>
        <p:txBody>
          <a:bodyPr/>
          <a:lstStyle/>
          <a:p>
            <a:r>
              <a:rPr lang="fi-FI" dirty="0" smtClean="0">
                <a:solidFill>
                  <a:srgbClr val="8C8A87"/>
                </a:solidFill>
              </a:rPr>
              <a:t>Käyttäytymis-tieteellinen tiedekunta / Henkilön nimi / Esityksen nimi</a:t>
            </a:r>
            <a:endParaRPr lang="en-GB" dirty="0">
              <a:solidFill>
                <a:srgbClr val="8C8A87"/>
              </a:solidFill>
            </a:endParaRPr>
          </a:p>
        </p:txBody>
      </p:sp>
      <p:sp>
        <p:nvSpPr>
          <p:cNvPr id="8"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prstClr val="black"/>
              </a:solidFill>
              <a:latin typeface="Arial" pitchFamily="34" charset="0"/>
              <a:ea typeface="+mn-ea"/>
              <a:cs typeface="+mn-cs"/>
            </a:endParaRPr>
          </a:p>
        </p:txBody>
      </p:sp>
      <p:pic>
        <p:nvPicPr>
          <p:cNvPr id="10" name="Picture 9"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extLst>
      <p:ext uri="{BB962C8B-B14F-4D97-AF65-F5344CB8AC3E}">
        <p14:creationId xmlns:p14="http://schemas.microsoft.com/office/powerpoint/2010/main" val="358396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2">
    <p:spTree>
      <p:nvGrpSpPr>
        <p:cNvPr id="1" name=""/>
        <p:cNvGrpSpPr/>
        <p:nvPr/>
      </p:nvGrpSpPr>
      <p:grpSpPr>
        <a:xfrm>
          <a:off x="0" y="0"/>
          <a:ext cx="0" cy="0"/>
          <a:chOff x="0" y="0"/>
          <a:chExt cx="0" cy="0"/>
        </a:xfrm>
      </p:grpSpPr>
      <p:sp>
        <p:nvSpPr>
          <p:cNvPr id="16" name="Picture Placeholder 9"/>
          <p:cNvSpPr>
            <a:spLocks noGrp="1"/>
          </p:cNvSpPr>
          <p:nvPr>
            <p:ph type="pic" sz="quarter" idx="13" hasCustomPrompt="1"/>
          </p:nvPr>
        </p:nvSpPr>
        <p:spPr bwMode="hidden">
          <a:xfrm>
            <a:off x="254000" y="254000"/>
            <a:ext cx="8636000" cy="5905500"/>
          </a:xfrm>
          <a:solidFill>
            <a:schemeClr val="tx1">
              <a:lumMod val="50000"/>
              <a:lumOff val="50000"/>
            </a:schemeClr>
          </a:solidFill>
        </p:spPr>
        <p:txBody>
          <a:bodyPr anchor="ctr"/>
          <a:lstStyle>
            <a:lvl1pPr algn="ctr">
              <a:defRPr b="0" i="0">
                <a:latin typeface="Gotham-Bold"/>
                <a:cs typeface="Gotham-Bold"/>
              </a:defRPr>
            </a:lvl1pPr>
          </a:lstStyle>
          <a:p>
            <a:r>
              <a:rPr lang="en-US" dirty="0" smtClean="0"/>
              <a:t>Click icon to add picture</a:t>
            </a:r>
            <a:endParaRPr lang="en-US" dirty="0"/>
          </a:p>
        </p:txBody>
      </p:sp>
      <p:sp>
        <p:nvSpPr>
          <p:cNvPr id="20" name="Title Placeholder 1"/>
          <p:cNvSpPr>
            <a:spLocks noGrp="1"/>
          </p:cNvSpPr>
          <p:nvPr>
            <p:ph type="ctrTitle" hasCustomPrompt="1"/>
          </p:nvPr>
        </p:nvSpPr>
        <p:spPr>
          <a:xfrm>
            <a:off x="685800" y="2708920"/>
            <a:ext cx="7772400" cy="1296144"/>
          </a:xfrm>
        </p:spPr>
        <p:txBody>
          <a:bodyPr anchor="ctr" anchorCtr="0"/>
          <a:lstStyle>
            <a:lvl1pPr algn="ctr">
              <a:lnSpc>
                <a:spcPct val="70000"/>
              </a:lnSpc>
              <a:defRPr sz="4800">
                <a:latin typeface="+mj-lt"/>
                <a:ea typeface="ＭＳ Ｐゴシック" charset="0"/>
                <a:cs typeface="Gotham Narrow Bold"/>
              </a:defRPr>
            </a:lvl1pPr>
          </a:lstStyle>
          <a:p>
            <a:pPr lvl="0"/>
            <a:r>
              <a:rPr lang="fi-FI" noProof="0" dirty="0" smtClean="0"/>
              <a:t>CLICK TO ADD TITLE</a:t>
            </a:r>
            <a:endParaRPr lang="fi-FI" noProof="0" dirty="0"/>
          </a:p>
        </p:txBody>
      </p:sp>
      <p:sp>
        <p:nvSpPr>
          <p:cNvPr id="43011" name="Text Placeholder 2"/>
          <p:cNvSpPr>
            <a:spLocks noGrp="1"/>
          </p:cNvSpPr>
          <p:nvPr>
            <p:ph type="subTitle" idx="1" hasCustomPrompt="1"/>
          </p:nvPr>
        </p:nvSpPr>
        <p:spPr>
          <a:xfrm>
            <a:off x="685800" y="4267200"/>
            <a:ext cx="7772400" cy="1371600"/>
          </a:xfrm>
        </p:spPr>
        <p:txBody>
          <a:bodyPr/>
          <a:lstStyle>
            <a:lvl1pPr algn="ctr">
              <a:lnSpc>
                <a:spcPct val="90000"/>
              </a:lnSpc>
              <a:spcAft>
                <a:spcPct val="0"/>
              </a:spcAft>
              <a:defRPr b="1">
                <a:latin typeface="+mj-lt"/>
                <a:ea typeface="ＭＳ Ｐゴシック" charset="0"/>
                <a:cs typeface="Gotham Narrow Bold"/>
              </a:defRPr>
            </a:lvl1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subtitle</a:t>
            </a:r>
            <a:endParaRPr lang="fi-FI" noProof="0" dirty="0"/>
          </a:p>
        </p:txBody>
      </p:sp>
      <p:grpSp>
        <p:nvGrpSpPr>
          <p:cNvPr id="17" name="Ryhmä 16"/>
          <p:cNvGrpSpPr/>
          <p:nvPr userDrawn="1"/>
        </p:nvGrpSpPr>
        <p:grpSpPr bwMode="black">
          <a:xfrm>
            <a:off x="252000" y="250723"/>
            <a:ext cx="2179464" cy="2042651"/>
            <a:chOff x="1311275" y="373063"/>
            <a:chExt cx="6524625" cy="6115050"/>
          </a:xfrm>
          <a:solidFill>
            <a:schemeClr val="bg1"/>
          </a:solidFill>
        </p:grpSpPr>
        <p:sp>
          <p:nvSpPr>
            <p:cNvPr id="18"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4"/>
          </p:nvPr>
        </p:nvSpPr>
        <p:spPr/>
        <p:txBody>
          <a:bodyPr/>
          <a:lstStyle/>
          <a:p>
            <a:pPr>
              <a:defRPr/>
            </a:pPr>
            <a:fld id="{B1B021A1-6BD4-49A7-92E2-FC3E77E7D7D7}" type="datetime1">
              <a:rPr lang="en-GB" smtClean="0"/>
              <a:t>25/01/2017</a:t>
            </a:fld>
            <a:endParaRPr lang="fi-FI" dirty="0"/>
          </a:p>
        </p:txBody>
      </p:sp>
      <p:sp>
        <p:nvSpPr>
          <p:cNvPr id="3" name="Alatunnisteen paikkamerkki 2"/>
          <p:cNvSpPr>
            <a:spLocks noGrp="1"/>
          </p:cNvSpPr>
          <p:nvPr>
            <p:ph type="ftr" sz="quarter" idx="15"/>
          </p:nvPr>
        </p:nvSpPr>
        <p:spPr/>
        <p:txBody>
          <a:bodyPr/>
          <a:lstStyle/>
          <a:p>
            <a:r>
              <a:rPr lang="fi-FI" smtClean="0"/>
              <a:t>Presentation Name / Firstname Lastname</a:t>
            </a:r>
            <a:endParaRPr lang="fi-FI" dirty="0"/>
          </a:p>
        </p:txBody>
      </p:sp>
      <p:sp>
        <p:nvSpPr>
          <p:cNvPr id="4" name="Dian numeron paikkamerkki 3"/>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3703195807"/>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F7EF5BE-73A4-4C19-83D1-053427FDFEAA}" type="datetime1">
              <a:rPr lang="fi-FI" smtClean="0">
                <a:solidFill>
                  <a:srgbClr val="8C8A87"/>
                </a:solidFill>
              </a:rPr>
              <a:pPr/>
              <a:t>25.1.2017</a:t>
            </a:fld>
            <a:endParaRPr lang="en-GB" dirty="0">
              <a:solidFill>
                <a:srgbClr val="8C8A87"/>
              </a:solidFill>
            </a:endParaRPr>
          </a:p>
        </p:txBody>
      </p:sp>
      <p:sp>
        <p:nvSpPr>
          <p:cNvPr id="4" name="Footer Placeholder 3"/>
          <p:cNvSpPr>
            <a:spLocks noGrp="1"/>
          </p:cNvSpPr>
          <p:nvPr>
            <p:ph type="ftr" sz="quarter" idx="11"/>
          </p:nvPr>
        </p:nvSpPr>
        <p:spPr/>
        <p:txBody>
          <a:bodyPr/>
          <a:lstStyle/>
          <a:p>
            <a:r>
              <a:rPr lang="fi-FI" smtClean="0">
                <a:solidFill>
                  <a:srgbClr val="8C8A87"/>
                </a:solidFill>
              </a:rPr>
              <a:t>Käyttäytymis-tieteellinen tiedekunta / Henkilön nimi / Esityksen nimi</a:t>
            </a:r>
            <a:endParaRPr lang="en-GB" dirty="0">
              <a:solidFill>
                <a:srgbClr val="8C8A87"/>
              </a:solidFill>
            </a:endParaRPr>
          </a:p>
        </p:txBody>
      </p:sp>
      <p:sp>
        <p:nvSpPr>
          <p:cNvPr id="5" name="Slide Number Placeholder 4"/>
          <p:cNvSpPr>
            <a:spLocks noGrp="1"/>
          </p:cNvSpPr>
          <p:nvPr>
            <p:ph type="sldNum" sz="quarter" idx="12"/>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Tree>
    <p:extLst>
      <p:ext uri="{BB962C8B-B14F-4D97-AF65-F5344CB8AC3E}">
        <p14:creationId xmlns:p14="http://schemas.microsoft.com/office/powerpoint/2010/main" val="16401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lide 3">
    <p:spTree>
      <p:nvGrpSpPr>
        <p:cNvPr id="1" name=""/>
        <p:cNvGrpSpPr/>
        <p:nvPr/>
      </p:nvGrpSpPr>
      <p:grpSpPr>
        <a:xfrm>
          <a:off x="0" y="0"/>
          <a:ext cx="0" cy="0"/>
          <a:chOff x="0" y="0"/>
          <a:chExt cx="0" cy="0"/>
        </a:xfrm>
      </p:grpSpPr>
      <p:sp>
        <p:nvSpPr>
          <p:cNvPr id="43011" name="Text Placeholder 2"/>
          <p:cNvSpPr>
            <a:spLocks noGrp="1"/>
          </p:cNvSpPr>
          <p:nvPr>
            <p:ph type="subTitle" idx="1" hasCustomPrompt="1"/>
          </p:nvPr>
        </p:nvSpPr>
        <p:spPr>
          <a:xfrm>
            <a:off x="685800" y="4267200"/>
            <a:ext cx="7772400" cy="1371600"/>
          </a:xfrm>
        </p:spPr>
        <p:txBody>
          <a:bodyPr/>
          <a:lstStyle>
            <a:lvl1pPr algn="ctr">
              <a:lnSpc>
                <a:spcPct val="90000"/>
              </a:lnSpc>
              <a:spcAft>
                <a:spcPct val="0"/>
              </a:spcAft>
              <a:defRPr b="1">
                <a:latin typeface="+mj-lt"/>
                <a:ea typeface="ＭＳ Ｐゴシック" charset="0"/>
                <a:cs typeface="Gotham Narrow Bold"/>
              </a:defRPr>
            </a:lvl1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subtitle</a:t>
            </a:r>
            <a:endParaRPr lang="fi-FI" noProof="0" dirty="0"/>
          </a:p>
        </p:txBody>
      </p:sp>
      <p:sp>
        <p:nvSpPr>
          <p:cNvPr id="13" name="Title Placeholder 1"/>
          <p:cNvSpPr>
            <a:spLocks noGrp="1"/>
          </p:cNvSpPr>
          <p:nvPr>
            <p:ph type="ctrTitle" hasCustomPrompt="1"/>
          </p:nvPr>
        </p:nvSpPr>
        <p:spPr>
          <a:xfrm>
            <a:off x="685800" y="2708920"/>
            <a:ext cx="7772400" cy="1296144"/>
          </a:xfrm>
        </p:spPr>
        <p:txBody>
          <a:bodyPr anchor="ctr" anchorCtr="0"/>
          <a:lstStyle>
            <a:lvl1pPr algn="ctr">
              <a:lnSpc>
                <a:spcPct val="70000"/>
              </a:lnSpc>
              <a:defRPr sz="4800" b="1">
                <a:latin typeface="+mj-lt"/>
                <a:ea typeface="ＭＳ Ｐゴシック" charset="0"/>
                <a:cs typeface="Gotham Narrow Bold"/>
              </a:defRPr>
            </a:lvl1pPr>
          </a:lstStyle>
          <a:p>
            <a:pPr lvl="0"/>
            <a:r>
              <a:rPr lang="fi-FI" noProof="0" dirty="0" smtClean="0"/>
              <a:t>CLICK TO ADD TITLE</a:t>
            </a:r>
            <a:endParaRPr lang="fi-FI" noProof="0" dirty="0"/>
          </a:p>
        </p:txBody>
      </p:sp>
      <p:grpSp>
        <p:nvGrpSpPr>
          <p:cNvPr id="19" name="Ryhmä 18"/>
          <p:cNvGrpSpPr/>
          <p:nvPr userDrawn="1"/>
        </p:nvGrpSpPr>
        <p:grpSpPr bwMode="black">
          <a:xfrm>
            <a:off x="252000" y="250723"/>
            <a:ext cx="2179464" cy="2042651"/>
            <a:chOff x="1311275" y="373063"/>
            <a:chExt cx="6524625" cy="6115050"/>
          </a:xfrm>
          <a:solidFill>
            <a:srgbClr val="FCD116"/>
          </a:solidFill>
        </p:grpSpPr>
        <p:sp>
          <p:nvSpPr>
            <p:cNvPr id="20"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0"/>
          </p:nvPr>
        </p:nvSpPr>
        <p:spPr/>
        <p:txBody>
          <a:bodyPr/>
          <a:lstStyle/>
          <a:p>
            <a:pPr>
              <a:defRPr/>
            </a:pPr>
            <a:fld id="{8FC139DF-555F-4884-A52D-5104D268AD44}" type="datetime1">
              <a:rPr lang="en-GB" smtClean="0"/>
              <a:t>25/01/2017</a:t>
            </a:fld>
            <a:endParaRPr lang="fi-FI" dirty="0"/>
          </a:p>
        </p:txBody>
      </p:sp>
      <p:sp>
        <p:nvSpPr>
          <p:cNvPr id="6" name="Alatunnisteen paikkamerkki 5"/>
          <p:cNvSpPr>
            <a:spLocks noGrp="1"/>
          </p:cNvSpPr>
          <p:nvPr>
            <p:ph type="ftr" sz="quarter" idx="11"/>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240506942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51520" y="692696"/>
            <a:ext cx="8640960" cy="1249544"/>
          </a:xfrm>
          <a:prstGeom prst="rect">
            <a:avLst/>
          </a:prstGeom>
          <a:noFill/>
          <a:ln w="9525">
            <a:noFill/>
            <a:miter lim="800000"/>
            <a:headEnd/>
            <a:tailEnd/>
          </a:ln>
        </p:spPr>
        <p:txBody>
          <a:bodyPr lIns="91440" tIns="45720" rIns="91440" bIns="45720"/>
          <a:lstStyle>
            <a:lvl1pPr algn="ctr">
              <a:defRPr sz="4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251520" y="2204865"/>
            <a:ext cx="8640960" cy="3888432"/>
          </a:xfrm>
          <a:prstGeom prst="rect">
            <a:avLst/>
          </a:prstGeom>
          <a:noFill/>
          <a:ln w="9525">
            <a:noFill/>
            <a:miter lim="800000"/>
            <a:headEnd/>
            <a:tailEnd/>
          </a:ln>
        </p:spPr>
        <p:txBody>
          <a:bodyPr lIns="91440" tIns="45720" rIns="91440" bIns="45720"/>
          <a:lstStyle>
            <a:lvl1pPr marL="92075" indent="0" algn="ctr">
              <a:lnSpc>
                <a:spcPct val="80000"/>
              </a:lnSpc>
              <a:buClr>
                <a:schemeClr val="tx1"/>
              </a:buClr>
              <a:buFont typeface="Arial"/>
              <a:buNone/>
              <a:defRPr b="1">
                <a:latin typeface="+mj-lt"/>
                <a:cs typeface="Gotham narrow bold"/>
              </a:defRPr>
            </a:lvl1pPr>
            <a:lvl2pPr marL="382588" indent="0" algn="ctr">
              <a:lnSpc>
                <a:spcPct val="80000"/>
              </a:lnSpc>
              <a:buFont typeface="Arial"/>
              <a:buNone/>
              <a:defRPr>
                <a:latin typeface="Gotham Narrow Book"/>
                <a:cs typeface="Gotham Narrow Book"/>
              </a:defRPr>
            </a:lvl2pPr>
            <a:lvl3pPr marL="765175" indent="0" algn="ctr">
              <a:lnSpc>
                <a:spcPct val="80000"/>
              </a:lnSpc>
              <a:buNone/>
              <a:defRPr>
                <a:latin typeface="Gotham Narrow Book"/>
                <a:cs typeface="Gotham Narrow Book"/>
              </a:defRPr>
            </a:lvl3pPr>
            <a:lvl4pPr marL="1241425" indent="0" algn="ctr">
              <a:lnSpc>
                <a:spcPct val="80000"/>
              </a:lnSpc>
              <a:buNone/>
              <a:defRPr>
                <a:latin typeface="Gotham Narrow Book"/>
                <a:cs typeface="Gotham Narrow Book"/>
              </a:defRPr>
            </a:lvl4pPr>
            <a:lvl5pPr marL="1717675" indent="0" algn="ctr">
              <a:lnSpc>
                <a:spcPct val="80000"/>
              </a:lnSpc>
              <a:buNone/>
              <a:defRPr>
                <a:latin typeface="Gotham Narrow Book"/>
                <a:cs typeface="Gotham Narrow Book"/>
              </a:defRPr>
            </a:lvl5pPr>
          </a:lstStyle>
          <a:p>
            <a:r>
              <a:rPr lang="en-US" dirty="0" smtClean="0"/>
              <a:t>Click to add subtitle</a:t>
            </a:r>
            <a:endParaRPr lang="en-US" dirty="0"/>
          </a:p>
        </p:txBody>
      </p:sp>
      <p:grpSp>
        <p:nvGrpSpPr>
          <p:cNvPr id="22" name="Ryhmä 21"/>
          <p:cNvGrpSpPr/>
          <p:nvPr userDrawn="1"/>
        </p:nvGrpSpPr>
        <p:grpSpPr bwMode="black">
          <a:xfrm>
            <a:off x="252000" y="250723"/>
            <a:ext cx="1716026" cy="1608305"/>
            <a:chOff x="1311275" y="373063"/>
            <a:chExt cx="6524625" cy="6115050"/>
          </a:xfrm>
          <a:solidFill>
            <a:srgbClr val="FCD116"/>
          </a:solidFill>
        </p:grpSpPr>
        <p:sp>
          <p:nvSpPr>
            <p:cNvPr id="23"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0"/>
          </p:nvPr>
        </p:nvSpPr>
        <p:spPr/>
        <p:txBody>
          <a:bodyPr/>
          <a:lstStyle/>
          <a:p>
            <a:pPr>
              <a:defRPr/>
            </a:pPr>
            <a:fld id="{BF7FDA8B-5024-41F9-96BA-DE834CBA048A}" type="datetime1">
              <a:rPr lang="en-GB" smtClean="0"/>
              <a:t>25/01/2017</a:t>
            </a:fld>
            <a:endParaRPr lang="fi-FI" dirty="0"/>
          </a:p>
        </p:txBody>
      </p:sp>
      <p:sp>
        <p:nvSpPr>
          <p:cNvPr id="4" name="Alatunnisteen paikkamerkki 3"/>
          <p:cNvSpPr>
            <a:spLocks noGrp="1"/>
          </p:cNvSpPr>
          <p:nvPr>
            <p:ph type="ftr" sz="quarter" idx="11"/>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13494457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asic">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195737" y="692696"/>
            <a:ext cx="6624736" cy="1249544"/>
          </a:xfrm>
          <a:prstGeom prst="rect">
            <a:avLst/>
          </a:prstGeom>
          <a:noFill/>
          <a:ln w="9525">
            <a:noFill/>
            <a:miter lim="800000"/>
            <a:headEnd/>
            <a:tailEnd/>
          </a:ln>
        </p:spPr>
        <p:txBody>
          <a:bodyPr lIns="91440" tIns="45720" rIns="91440" bIns="45720"/>
          <a:lstStyle>
            <a:lvl1pPr>
              <a:defRPr sz="4000" baseline="0"/>
            </a:lvl1pPr>
          </a:lstStyle>
          <a:p>
            <a:pPr lvl="0"/>
            <a:r>
              <a:rPr lang="fi-FI" dirty="0" err="1" smtClean="0"/>
              <a:t>Click</a:t>
            </a:r>
            <a:r>
              <a:rPr lang="fi-FI" dirty="0" smtClean="0"/>
              <a:t> to </a:t>
            </a:r>
            <a:r>
              <a:rPr lang="fi-FI" dirty="0" err="1" smtClean="0"/>
              <a:t>add</a:t>
            </a:r>
            <a:r>
              <a:rPr lang="fi-FI" dirty="0" smtClean="0"/>
              <a:t> </a:t>
            </a:r>
            <a:r>
              <a:rPr lang="fi-FI" dirty="0" err="1" smtClean="0"/>
              <a:t>title</a:t>
            </a:r>
            <a:endParaRPr lang="en-US" dirty="0" smtClean="0"/>
          </a:p>
        </p:txBody>
      </p:sp>
      <p:sp>
        <p:nvSpPr>
          <p:cNvPr id="13" name="Text Placeholder 2"/>
          <p:cNvSpPr>
            <a:spLocks noGrp="1"/>
          </p:cNvSpPr>
          <p:nvPr>
            <p:ph idx="1" hasCustomPrompt="1"/>
          </p:nvPr>
        </p:nvSpPr>
        <p:spPr bwMode="auto">
          <a:xfrm>
            <a:off x="467544" y="2204865"/>
            <a:ext cx="8384344"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grpSp>
        <p:nvGrpSpPr>
          <p:cNvPr id="14" name="Ryhmä 13"/>
          <p:cNvGrpSpPr/>
          <p:nvPr userDrawn="1"/>
        </p:nvGrpSpPr>
        <p:grpSpPr bwMode="black">
          <a:xfrm>
            <a:off x="252000" y="250723"/>
            <a:ext cx="1716026" cy="1608305"/>
            <a:chOff x="1311275" y="373063"/>
            <a:chExt cx="6524625" cy="6115050"/>
          </a:xfrm>
          <a:solidFill>
            <a:srgbClr val="FCD116"/>
          </a:solidFill>
        </p:grpSpPr>
        <p:sp>
          <p:nvSpPr>
            <p:cNvPr id="15"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0"/>
          </p:nvPr>
        </p:nvSpPr>
        <p:spPr/>
        <p:txBody>
          <a:bodyPr/>
          <a:lstStyle/>
          <a:p>
            <a:pPr>
              <a:defRPr/>
            </a:pPr>
            <a:fld id="{0E421AAA-9468-410B-AE58-6AF913CDA27D}" type="datetime1">
              <a:rPr lang="en-GB" smtClean="0"/>
              <a:t>25/01/2017</a:t>
            </a:fld>
            <a:endParaRPr lang="fi-FI" dirty="0"/>
          </a:p>
        </p:txBody>
      </p:sp>
      <p:sp>
        <p:nvSpPr>
          <p:cNvPr id="4" name="Alatunnisteen paikkamerkki 3"/>
          <p:cNvSpPr>
            <a:spLocks noGrp="1"/>
          </p:cNvSpPr>
          <p:nvPr>
            <p:ph type="ftr" sz="quarter" idx="11"/>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67544444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asic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195737" y="692696"/>
            <a:ext cx="6624736" cy="1249544"/>
          </a:xfrm>
          <a:prstGeom prst="rect">
            <a:avLst/>
          </a:prstGeom>
          <a:noFill/>
          <a:ln w="9525">
            <a:noFill/>
            <a:miter lim="800000"/>
            <a:headEnd/>
            <a:tailEnd/>
          </a:ln>
        </p:spPr>
        <p:txBody>
          <a:bodyPr lIns="91440" tIns="45720" rIns="91440" bIns="45720"/>
          <a:lstStyle>
            <a:lvl1pPr>
              <a:defRPr sz="4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467544" y="2204865"/>
            <a:ext cx="3960440"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11" name="Text Placeholder 2"/>
          <p:cNvSpPr>
            <a:spLocks noGrp="1"/>
          </p:cNvSpPr>
          <p:nvPr>
            <p:ph idx="13" hasCustomPrompt="1"/>
          </p:nvPr>
        </p:nvSpPr>
        <p:spPr bwMode="auto">
          <a:xfrm>
            <a:off x="4860032" y="2204865"/>
            <a:ext cx="3960440"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grpSp>
        <p:nvGrpSpPr>
          <p:cNvPr id="15" name="Ryhmä 14"/>
          <p:cNvGrpSpPr/>
          <p:nvPr userDrawn="1"/>
        </p:nvGrpSpPr>
        <p:grpSpPr bwMode="black">
          <a:xfrm>
            <a:off x="252000" y="250723"/>
            <a:ext cx="1716026" cy="1608305"/>
            <a:chOff x="1311275" y="373063"/>
            <a:chExt cx="6524625" cy="6115050"/>
          </a:xfrm>
          <a:solidFill>
            <a:srgbClr val="FCD116"/>
          </a:solidFill>
        </p:grpSpPr>
        <p:sp>
          <p:nvSpPr>
            <p:cNvPr id="16"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4"/>
          </p:nvPr>
        </p:nvSpPr>
        <p:spPr/>
        <p:txBody>
          <a:bodyPr/>
          <a:lstStyle/>
          <a:p>
            <a:pPr>
              <a:defRPr/>
            </a:pPr>
            <a:fld id="{86F0238F-2308-4A48-B2E1-00FCB2BFEC78}" type="datetime1">
              <a:rPr lang="en-GB" smtClean="0"/>
              <a:t>25/01/2017</a:t>
            </a:fld>
            <a:endParaRPr lang="fi-FI" dirty="0"/>
          </a:p>
        </p:txBody>
      </p:sp>
      <p:sp>
        <p:nvSpPr>
          <p:cNvPr id="4" name="Alatunnisteen paikkamerkki 3"/>
          <p:cNvSpPr>
            <a:spLocks noGrp="1"/>
          </p:cNvSpPr>
          <p:nvPr>
            <p:ph type="ftr" sz="quarter" idx="15"/>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375651535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icture 1">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539552" y="1916832"/>
            <a:ext cx="4392488" cy="864096"/>
          </a:xfrm>
          <a:prstGeom prst="rect">
            <a:avLst/>
          </a:prstGeom>
          <a:noFill/>
          <a:ln w="9525">
            <a:noFill/>
            <a:miter lim="800000"/>
            <a:headEnd/>
            <a:tailEnd/>
          </a:ln>
        </p:spPr>
        <p:txBody>
          <a:bodyPr lIns="91440" tIns="45720" rIns="91440" bIns="45720"/>
          <a:lstStyle>
            <a:lvl1pPr>
              <a:defRPr sz="3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467544" y="2996952"/>
            <a:ext cx="4464496" cy="3162547"/>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12" name="Picture Placeholder 2"/>
          <p:cNvSpPr>
            <a:spLocks noGrp="1"/>
          </p:cNvSpPr>
          <p:nvPr>
            <p:ph type="pic" sz="quarter" idx="13" hasCustomPrompt="1"/>
          </p:nvPr>
        </p:nvSpPr>
        <p:spPr>
          <a:xfrm>
            <a:off x="5080000" y="254000"/>
            <a:ext cx="3810000" cy="5905500"/>
          </a:xfrm>
          <a:solidFill>
            <a:srgbClr val="7F7F7F"/>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n-lt"/>
                <a:cs typeface="Gotham-Bold"/>
              </a:defRPr>
            </a:lvl1pPr>
          </a:lstStyle>
          <a:p>
            <a:r>
              <a:rPr lang="en-US" dirty="0" smtClean="0"/>
              <a:t>Click icon to add picture</a:t>
            </a:r>
          </a:p>
        </p:txBody>
      </p:sp>
      <p:grpSp>
        <p:nvGrpSpPr>
          <p:cNvPr id="16" name="Ryhmä 15"/>
          <p:cNvGrpSpPr/>
          <p:nvPr userDrawn="1"/>
        </p:nvGrpSpPr>
        <p:grpSpPr bwMode="black">
          <a:xfrm>
            <a:off x="252000" y="250723"/>
            <a:ext cx="1716026" cy="1608305"/>
            <a:chOff x="1311275" y="373063"/>
            <a:chExt cx="6524625" cy="6115050"/>
          </a:xfrm>
          <a:solidFill>
            <a:srgbClr val="FCD116"/>
          </a:solidFill>
        </p:grpSpPr>
        <p:sp>
          <p:nvSpPr>
            <p:cNvPr id="17"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4"/>
          </p:nvPr>
        </p:nvSpPr>
        <p:spPr/>
        <p:txBody>
          <a:bodyPr/>
          <a:lstStyle/>
          <a:p>
            <a:pPr>
              <a:defRPr/>
            </a:pPr>
            <a:fld id="{130ACB8D-2E7A-48A7-A94B-030165EC4793}" type="datetime1">
              <a:rPr lang="en-GB" smtClean="0"/>
              <a:t>25/01/2017</a:t>
            </a:fld>
            <a:endParaRPr lang="fi-FI" dirty="0"/>
          </a:p>
        </p:txBody>
      </p:sp>
      <p:sp>
        <p:nvSpPr>
          <p:cNvPr id="6" name="Alatunnisteen paikkamerkki 5"/>
          <p:cNvSpPr>
            <a:spLocks noGrp="1"/>
          </p:cNvSpPr>
          <p:nvPr>
            <p:ph type="ftr" sz="quarter" idx="15"/>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74796899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icture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539552" y="1916832"/>
            <a:ext cx="4392488" cy="864096"/>
          </a:xfrm>
          <a:prstGeom prst="rect">
            <a:avLst/>
          </a:prstGeom>
          <a:noFill/>
          <a:ln w="9525">
            <a:noFill/>
            <a:miter lim="800000"/>
            <a:headEnd/>
            <a:tailEnd/>
          </a:ln>
        </p:spPr>
        <p:txBody>
          <a:bodyPr lIns="91440" tIns="45720" rIns="91440" bIns="45720"/>
          <a:lstStyle>
            <a:lvl1pPr>
              <a:defRPr sz="3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467544" y="2996953"/>
            <a:ext cx="4464496" cy="3169848"/>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14" name="Picture Placeholder 2"/>
          <p:cNvSpPr>
            <a:spLocks noGrp="1"/>
          </p:cNvSpPr>
          <p:nvPr>
            <p:ph type="pic" sz="quarter" idx="13" hasCustomPrompt="1"/>
          </p:nvPr>
        </p:nvSpPr>
        <p:spPr>
          <a:xfrm>
            <a:off x="5076000" y="254000"/>
            <a:ext cx="3810000" cy="2952750"/>
          </a:xfrm>
          <a:solidFill>
            <a:srgbClr val="7F7F7F"/>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n-lt"/>
                <a:cs typeface="Gotham-Bold"/>
              </a:defRPr>
            </a:lvl1pPr>
          </a:lstStyle>
          <a:p>
            <a:r>
              <a:rPr lang="en-US" dirty="0" smtClean="0"/>
              <a:t>Click icon to add picture</a:t>
            </a:r>
            <a:endParaRPr lang="en-US" dirty="0"/>
          </a:p>
        </p:txBody>
      </p:sp>
      <p:sp>
        <p:nvSpPr>
          <p:cNvPr id="15" name="Picture Placeholder 2"/>
          <p:cNvSpPr>
            <a:spLocks noGrp="1"/>
          </p:cNvSpPr>
          <p:nvPr>
            <p:ph type="pic" sz="quarter" idx="14" hasCustomPrompt="1"/>
          </p:nvPr>
        </p:nvSpPr>
        <p:spPr>
          <a:xfrm>
            <a:off x="5076056" y="3212976"/>
            <a:ext cx="3810000" cy="2952750"/>
          </a:xfrm>
          <a:solidFill>
            <a:schemeClr val="tx1">
              <a:lumMod val="65000"/>
              <a:lumOff val="35000"/>
            </a:schemeClr>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n-lt"/>
                <a:cs typeface="Gotham-Bold"/>
              </a:defRPr>
            </a:lvl1pPr>
          </a:lstStyle>
          <a:p>
            <a:r>
              <a:rPr lang="en-US" dirty="0" smtClean="0"/>
              <a:t>Click icon to add picture</a:t>
            </a:r>
          </a:p>
        </p:txBody>
      </p:sp>
      <p:grpSp>
        <p:nvGrpSpPr>
          <p:cNvPr id="16" name="Ryhmä 15"/>
          <p:cNvGrpSpPr/>
          <p:nvPr userDrawn="1"/>
        </p:nvGrpSpPr>
        <p:grpSpPr bwMode="black">
          <a:xfrm>
            <a:off x="252000" y="250723"/>
            <a:ext cx="1716026" cy="1608305"/>
            <a:chOff x="1311275" y="373063"/>
            <a:chExt cx="6524625" cy="6115050"/>
          </a:xfrm>
          <a:solidFill>
            <a:srgbClr val="FCD116"/>
          </a:solidFill>
        </p:grpSpPr>
        <p:sp>
          <p:nvSpPr>
            <p:cNvPr id="17"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5"/>
          </p:nvPr>
        </p:nvSpPr>
        <p:spPr/>
        <p:txBody>
          <a:bodyPr/>
          <a:lstStyle/>
          <a:p>
            <a:pPr>
              <a:defRPr/>
            </a:pPr>
            <a:fld id="{C1232025-848E-4C1B-A0F3-5B2B3D457463}" type="datetime1">
              <a:rPr lang="en-GB" smtClean="0"/>
              <a:t>25/01/2017</a:t>
            </a:fld>
            <a:endParaRPr lang="fi-FI" dirty="0"/>
          </a:p>
        </p:txBody>
      </p:sp>
      <p:sp>
        <p:nvSpPr>
          <p:cNvPr id="6" name="Alatunnisteen paikkamerkki 5"/>
          <p:cNvSpPr>
            <a:spLocks noGrp="1"/>
          </p:cNvSpPr>
          <p:nvPr>
            <p:ph type="ftr" sz="quarter" idx="16"/>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7"/>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408030226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bwMode="auto">
          <a:xfrm>
            <a:off x="2195737" y="692696"/>
            <a:ext cx="6624736" cy="1249544"/>
          </a:xfrm>
          <a:prstGeom prst="rect">
            <a:avLst/>
          </a:prstGeom>
          <a:noFill/>
          <a:ln w="9525">
            <a:noFill/>
            <a:miter lim="800000"/>
            <a:headEnd/>
            <a:tailEnd/>
          </a:ln>
        </p:spPr>
        <p:txBody>
          <a:bodyPr lIns="91440" tIns="45720" rIns="91440" bIns="45720"/>
          <a:lstStyle>
            <a:lvl1pPr>
              <a:defRPr sz="4000"/>
            </a:lvl1pPr>
          </a:lstStyle>
          <a:p>
            <a:pPr lvl="0"/>
            <a:r>
              <a:rPr lang="fi-FI" dirty="0" smtClean="0"/>
              <a:t>CLICK TO ADD TITLE</a:t>
            </a:r>
            <a:endParaRPr lang="en-US" dirty="0" smtClean="0"/>
          </a:p>
        </p:txBody>
      </p:sp>
      <p:grpSp>
        <p:nvGrpSpPr>
          <p:cNvPr id="12" name="Ryhmä 11"/>
          <p:cNvGrpSpPr/>
          <p:nvPr userDrawn="1"/>
        </p:nvGrpSpPr>
        <p:grpSpPr bwMode="black">
          <a:xfrm>
            <a:off x="252000" y="250723"/>
            <a:ext cx="1716026" cy="1608305"/>
            <a:chOff x="1311275" y="373063"/>
            <a:chExt cx="6524625" cy="6115050"/>
          </a:xfrm>
          <a:solidFill>
            <a:srgbClr val="FCD116"/>
          </a:solidFill>
        </p:grpSpPr>
        <p:sp>
          <p:nvSpPr>
            <p:cNvPr id="14"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0"/>
          </p:nvPr>
        </p:nvSpPr>
        <p:spPr/>
        <p:txBody>
          <a:bodyPr/>
          <a:lstStyle/>
          <a:p>
            <a:pPr>
              <a:defRPr/>
            </a:pPr>
            <a:fld id="{119B7758-116C-4140-B6DB-C1147B26C5EC}" type="datetime1">
              <a:rPr lang="en-GB" smtClean="0"/>
              <a:t>25/01/2017</a:t>
            </a:fld>
            <a:endParaRPr lang="fi-FI" dirty="0"/>
          </a:p>
        </p:txBody>
      </p:sp>
      <p:sp>
        <p:nvSpPr>
          <p:cNvPr id="6" name="Alatunnisteen paikkamerkki 5"/>
          <p:cNvSpPr>
            <a:spLocks noGrp="1"/>
          </p:cNvSpPr>
          <p:nvPr>
            <p:ph type="ftr" sz="quarter" idx="11"/>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16904132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1" name="Kuva 108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5412" y="6275609"/>
            <a:ext cx="1799334" cy="475200"/>
          </a:xfrm>
          <a:prstGeom prst="rect">
            <a:avLst/>
          </a:prstGeom>
        </p:spPr>
      </p:pic>
      <p:pic>
        <p:nvPicPr>
          <p:cNvPr id="10" name="Kuva 9"/>
          <p:cNvPicPr>
            <a:picLocks noChangeAspect="1"/>
          </p:cNvPicPr>
          <p:nvPr userDrawn="1"/>
        </p:nvPicPr>
        <p:blipFill rotWithShape="1">
          <a:blip r:embed="rId13" cstate="email">
            <a:extLst>
              <a:ext uri="{28A0092B-C50C-407E-A947-70E740481C1C}">
                <a14:useLocalDpi xmlns:a14="http://schemas.microsoft.com/office/drawing/2010/main" val="0"/>
              </a:ext>
            </a:extLst>
          </a:blip>
          <a:srcRect r="-6" b="3125"/>
          <a:stretch/>
        </p:blipFill>
        <p:spPr bwMode="hidden">
          <a:xfrm>
            <a:off x="254000" y="254000"/>
            <a:ext cx="8636000" cy="5905500"/>
          </a:xfrm>
          <a:prstGeom prst="rect">
            <a:avLst/>
          </a:prstGeom>
        </p:spPr>
      </p:pic>
      <p:sp>
        <p:nvSpPr>
          <p:cNvPr id="1027" name="Title Placeholder 1"/>
          <p:cNvSpPr>
            <a:spLocks noGrp="1"/>
          </p:cNvSpPr>
          <p:nvPr>
            <p:ph type="title"/>
          </p:nvPr>
        </p:nvSpPr>
        <p:spPr bwMode="auto">
          <a:xfrm>
            <a:off x="2057400" y="620713"/>
            <a:ext cx="6781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a:p>
        </p:txBody>
      </p:sp>
      <p:sp>
        <p:nvSpPr>
          <p:cNvPr id="1028" name="Text Placeholder 2"/>
          <p:cNvSpPr>
            <a:spLocks noGrp="1"/>
          </p:cNvSpPr>
          <p:nvPr>
            <p:ph type="body" idx="1"/>
          </p:nvPr>
        </p:nvSpPr>
        <p:spPr bwMode="auto">
          <a:xfrm>
            <a:off x="2057400" y="1981200"/>
            <a:ext cx="67818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2"/>
          </p:nvPr>
        </p:nvSpPr>
        <p:spPr bwMode="auto">
          <a:xfrm>
            <a:off x="7696200" y="6159500"/>
            <a:ext cx="685800" cy="581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defRPr>
            </a:lvl1pPr>
          </a:lstStyle>
          <a:p>
            <a:pPr>
              <a:defRPr/>
            </a:pPr>
            <a:fld id="{DD08BD52-FDAE-42AB-8313-0991B6AE4759}" type="datetime1">
              <a:rPr lang="en-GB" smtClean="0"/>
              <a:t>25/01/2017</a:t>
            </a:fld>
            <a:endParaRPr lang="fi-FI" dirty="0"/>
          </a:p>
        </p:txBody>
      </p:sp>
      <p:sp>
        <p:nvSpPr>
          <p:cNvPr id="9" name="Slide Number Placeholder 5"/>
          <p:cNvSpPr>
            <a:spLocks noGrp="1"/>
          </p:cNvSpPr>
          <p:nvPr>
            <p:ph type="sldNum" sz="quarter" idx="4"/>
          </p:nvPr>
        </p:nvSpPr>
        <p:spPr bwMode="auto">
          <a:xfrm>
            <a:off x="8382000" y="6159500"/>
            <a:ext cx="510480" cy="581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defRPr>
            </a:lvl1pPr>
          </a:lstStyle>
          <a:p>
            <a:pPr>
              <a:defRPr/>
            </a:pPr>
            <a:fld id="{4669315E-5A66-CF44-AE5D-C333B2F730C4}" type="slidenum">
              <a:rPr lang="en-GB"/>
              <a:pPr>
                <a:defRPr/>
              </a:pPr>
              <a:t>‹#›</a:t>
            </a:fld>
            <a:endParaRPr lang="en-GB" dirty="0"/>
          </a:p>
        </p:txBody>
      </p:sp>
      <p:sp>
        <p:nvSpPr>
          <p:cNvPr id="3" name="Alatunnisteen paikkamerkki 2"/>
          <p:cNvSpPr>
            <a:spLocks noGrp="1"/>
          </p:cNvSpPr>
          <p:nvPr>
            <p:ph type="ftr" sz="quarter" idx="3"/>
          </p:nvPr>
        </p:nvSpPr>
        <p:spPr>
          <a:xfrm>
            <a:off x="5076000" y="6166800"/>
            <a:ext cx="2808000" cy="576000"/>
          </a:xfrm>
          <a:prstGeom prst="rect">
            <a:avLst/>
          </a:prstGeom>
        </p:spPr>
        <p:txBody>
          <a:bodyPr vert="horz" lIns="0" tIns="0" rIns="0" bIns="0" rtlCol="0" anchor="b" anchorCtr="0"/>
          <a:lstStyle>
            <a:lvl1pPr algn="l">
              <a:defRPr sz="900">
                <a:solidFill>
                  <a:schemeClr val="tx1"/>
                </a:solidFill>
              </a:defRPr>
            </a:lvl1pPr>
          </a:lstStyle>
          <a:p>
            <a:r>
              <a:rPr lang="fi-FI" dirty="0" smtClean="0"/>
              <a:t>Presentation </a:t>
            </a:r>
            <a:r>
              <a:rPr lang="fi-FI" dirty="0" err="1" smtClean="0"/>
              <a:t>Name</a:t>
            </a:r>
            <a:r>
              <a:rPr lang="fi-FI" dirty="0" smtClean="0"/>
              <a:t> / </a:t>
            </a:r>
            <a:r>
              <a:rPr lang="fi-FI" dirty="0" err="1" smtClean="0"/>
              <a:t>Firstname</a:t>
            </a:r>
            <a:r>
              <a:rPr lang="fi-FI" dirty="0" smtClean="0"/>
              <a:t> </a:t>
            </a:r>
            <a:r>
              <a:rPr lang="fi-FI" dirty="0" err="1" smtClean="0"/>
              <a:t>Lastname</a:t>
            </a:r>
            <a:endParaRPr lang="fi-FI" dirty="0"/>
          </a:p>
        </p:txBody>
      </p:sp>
      <p:sp>
        <p:nvSpPr>
          <p:cNvPr id="11" name="Text Placeholder 2"/>
          <p:cNvSpPr txBox="1">
            <a:spLocks/>
          </p:cNvSpPr>
          <p:nvPr userDrawn="1"/>
        </p:nvSpPr>
        <p:spPr bwMode="auto">
          <a:xfrm>
            <a:off x="2267744" y="6165304"/>
            <a:ext cx="2808312" cy="576064"/>
          </a:xfrm>
          <a:prstGeom prst="rect">
            <a:avLst/>
          </a:prstGeom>
          <a:noFill/>
          <a:ln w="9525">
            <a:noFill/>
            <a:miter lim="800000"/>
            <a:headEnd/>
            <a:tailEnd/>
          </a:ln>
        </p:spPr>
        <p:txBody>
          <a:bodyPr lIns="0" tIns="0" rIns="0" bIns="0" anchor="b" anchorCtr="0"/>
          <a:lstStyle>
            <a:lvl1pPr marL="0" indent="0" algn="ctr" rtl="0" eaLnBrk="1" fontAlgn="base" hangingPunct="1">
              <a:lnSpc>
                <a:spcPts val="850"/>
              </a:lnSpc>
              <a:spcBef>
                <a:spcPct val="0"/>
              </a:spcBef>
              <a:spcAft>
                <a:spcPts val="0"/>
              </a:spcAft>
              <a:buClr>
                <a:schemeClr val="tx1"/>
              </a:buClr>
              <a:buSzPct val="100000"/>
              <a:buFont typeface="Arial"/>
              <a:buNone/>
              <a:defRPr sz="900" kern="1200" baseline="0">
                <a:solidFill>
                  <a:schemeClr val="tx1"/>
                </a:solidFill>
                <a:latin typeface="Gotham Narrow Bold"/>
                <a:ea typeface="+mn-ea"/>
                <a:cs typeface="Gotham Narrow Bold"/>
              </a:defRPr>
            </a:lvl1pPr>
            <a:lvl2pPr marL="382588" indent="0" algn="l" rtl="0" eaLnBrk="1" fontAlgn="base" hangingPunct="1">
              <a:lnSpc>
                <a:spcPct val="80000"/>
              </a:lnSpc>
              <a:spcBef>
                <a:spcPct val="0"/>
              </a:spcBef>
              <a:spcAft>
                <a:spcPct val="50000"/>
              </a:spcAft>
              <a:buClr>
                <a:schemeClr val="tx1"/>
              </a:buClr>
              <a:buSzPct val="100000"/>
              <a:buFont typeface="Arial"/>
              <a:buNone/>
              <a:defRPr sz="1200" kern="1200">
                <a:solidFill>
                  <a:schemeClr val="tx1"/>
                </a:solidFill>
                <a:latin typeface="Gotham Narrow Bold"/>
                <a:ea typeface="+mn-ea"/>
                <a:cs typeface="Gotham Narrow Bold"/>
              </a:defRPr>
            </a:lvl2pPr>
            <a:lvl3pPr marL="765175" indent="0" algn="l" rtl="0" eaLnBrk="1" fontAlgn="base" hangingPunct="1">
              <a:lnSpc>
                <a:spcPct val="80000"/>
              </a:lnSpc>
              <a:spcBef>
                <a:spcPct val="0"/>
              </a:spcBef>
              <a:spcAft>
                <a:spcPct val="50000"/>
              </a:spcAft>
              <a:buFont typeface="Arial" charset="0"/>
              <a:buNone/>
              <a:defRPr sz="1200" kern="1200">
                <a:solidFill>
                  <a:schemeClr val="tx1"/>
                </a:solidFill>
                <a:latin typeface="Gotham Narrow Bold"/>
                <a:ea typeface="+mn-ea"/>
                <a:cs typeface="Gotham Narrow Bold"/>
              </a:defRPr>
            </a:lvl3pPr>
            <a:lvl4pPr marL="1241425" indent="0" algn="l" rtl="0" eaLnBrk="1" fontAlgn="base" hangingPunct="1">
              <a:lnSpc>
                <a:spcPct val="80000"/>
              </a:lnSpc>
              <a:spcBef>
                <a:spcPct val="0"/>
              </a:spcBef>
              <a:spcAft>
                <a:spcPct val="50000"/>
              </a:spcAft>
              <a:buFont typeface="Arial" charset="0"/>
              <a:buNone/>
              <a:defRPr sz="1200" kern="1200">
                <a:solidFill>
                  <a:schemeClr val="tx1"/>
                </a:solidFill>
                <a:latin typeface="Gotham Narrow Bold"/>
                <a:ea typeface="+mn-ea"/>
                <a:cs typeface="Gotham Narrow Bold"/>
              </a:defRPr>
            </a:lvl4pPr>
            <a:lvl5pPr marL="1717675" indent="0" algn="l" rtl="0" eaLnBrk="1" fontAlgn="base" hangingPunct="1">
              <a:lnSpc>
                <a:spcPct val="80000"/>
              </a:lnSpc>
              <a:spcBef>
                <a:spcPct val="0"/>
              </a:spcBef>
              <a:spcAft>
                <a:spcPct val="50000"/>
              </a:spcAft>
              <a:buFont typeface="Arial" charset="0"/>
              <a:buNone/>
              <a:defRPr sz="1200" kern="1200">
                <a:solidFill>
                  <a:schemeClr val="tx1"/>
                </a:solidFill>
                <a:latin typeface="Gotham Narrow Bold"/>
                <a:ea typeface="+mn-ea"/>
                <a:cs typeface="Gotham Narrow Bol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fi-FI" sz="900" dirty="0" smtClean="0">
                <a:latin typeface="Arial"/>
                <a:cs typeface="Arial"/>
              </a:rPr>
              <a:t>Käyttäytymistieteellinen tiedekunta</a:t>
            </a:r>
          </a:p>
        </p:txBody>
      </p:sp>
    </p:spTree>
  </p:cSld>
  <p:clrMap bg1="lt1" tx1="dk1" bg2="lt2" tx2="dk2" accent1="accent1" accent2="accent2" accent3="accent3" accent4="accent4" accent5="accent5" accent6="accent6" hlink="hlink" folHlink="folHlink"/>
  <p:sldLayoutIdLst>
    <p:sldLayoutId id="2147483679" r:id="rId1"/>
    <p:sldLayoutId id="2147483663" r:id="rId2"/>
    <p:sldLayoutId id="2147483680" r:id="rId3"/>
    <p:sldLayoutId id="2147483681" r:id="rId4"/>
    <p:sldLayoutId id="2147483667" r:id="rId5"/>
    <p:sldLayoutId id="2147483669" r:id="rId6"/>
    <p:sldLayoutId id="2147483670" r:id="rId7"/>
    <p:sldLayoutId id="2147483678" r:id="rId8"/>
    <p:sldLayoutId id="2147483683" r:id="rId9"/>
    <p:sldLayoutId id="2147483685" r:id="rId10"/>
  </p:sldLayoutIdLst>
  <p:hf hdr="0"/>
  <p:txStyles>
    <p:titleStyle>
      <a:lvl1pPr algn="l" rtl="0" eaLnBrk="1" fontAlgn="base" hangingPunct="1">
        <a:lnSpc>
          <a:spcPct val="80000"/>
        </a:lnSpc>
        <a:spcBef>
          <a:spcPct val="0"/>
        </a:spcBef>
        <a:spcAft>
          <a:spcPct val="0"/>
        </a:spcAft>
        <a:defRPr sz="3400" b="1" kern="1200" cap="all" baseline="0">
          <a:solidFill>
            <a:schemeClr val="tx1"/>
          </a:solidFill>
          <a:latin typeface="+mj-lt"/>
          <a:ea typeface="+mj-ea"/>
          <a:cs typeface="Gotham Narrow Bold"/>
        </a:defRPr>
      </a:lvl1pPr>
      <a:lvl2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2pPr>
      <a:lvl3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3pPr>
      <a:lvl4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4pPr>
      <a:lvl5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9pPr>
    </p:titleStyle>
    <p:bodyStyle>
      <a:lvl1pPr marL="342900" indent="-342900" algn="l" rtl="0" eaLnBrk="1" fontAlgn="base" hangingPunct="1">
        <a:spcBef>
          <a:spcPct val="0"/>
        </a:spcBef>
        <a:spcAft>
          <a:spcPct val="50000"/>
        </a:spcAft>
        <a:buClr>
          <a:schemeClr val="accent1"/>
        </a:buClr>
        <a:buSzPct val="100000"/>
        <a:defRPr sz="2200" kern="1200">
          <a:solidFill>
            <a:schemeClr val="tx1"/>
          </a:solidFill>
          <a:latin typeface="+mn-lt"/>
          <a:ea typeface="+mn-ea"/>
          <a:cs typeface="+mn-cs"/>
        </a:defRPr>
      </a:lvl1pPr>
      <a:lvl2pPr marL="382588" indent="3175" algn="l" rtl="0" eaLnBrk="1" fontAlgn="base" hangingPunct="1">
        <a:spcBef>
          <a:spcPct val="0"/>
        </a:spcBef>
        <a:spcAft>
          <a:spcPct val="50000"/>
        </a:spcAft>
        <a:buClr>
          <a:schemeClr val="tx1"/>
        </a:buClr>
        <a:buSzPct val="100000"/>
        <a:defRPr sz="2000" kern="1200">
          <a:solidFill>
            <a:schemeClr val="tx1"/>
          </a:solidFill>
          <a:latin typeface="+mn-lt"/>
          <a:ea typeface="+mn-ea"/>
          <a:cs typeface="+mn-cs"/>
        </a:defRPr>
      </a:lvl2pPr>
      <a:lvl3pPr marL="952500" indent="-187325" algn="l" rtl="0" eaLnBrk="1" fontAlgn="base" hangingPunct="1">
        <a:spcBef>
          <a:spcPct val="0"/>
        </a:spcBef>
        <a:spcAft>
          <a:spcPct val="50000"/>
        </a:spcAft>
        <a:buFont typeface="Arial" charset="0"/>
        <a:buChar char="‒"/>
        <a:defRPr kern="1200">
          <a:solidFill>
            <a:schemeClr val="tx1"/>
          </a:solidFill>
          <a:latin typeface="+mn-lt"/>
          <a:ea typeface="+mn-ea"/>
          <a:cs typeface="+mn-cs"/>
        </a:defRPr>
      </a:lvl3pPr>
      <a:lvl4pPr marL="1428750" indent="-187325" algn="l" rtl="0" eaLnBrk="1" fontAlgn="base" hangingPunct="1">
        <a:spcBef>
          <a:spcPct val="0"/>
        </a:spcBef>
        <a:spcAft>
          <a:spcPct val="50000"/>
        </a:spcAft>
        <a:buFont typeface="Arial" charset="0"/>
        <a:buChar char="‒"/>
        <a:defRPr sz="1600" kern="1200">
          <a:solidFill>
            <a:schemeClr val="tx1"/>
          </a:solidFill>
          <a:latin typeface="+mn-lt"/>
          <a:ea typeface="+mn-ea"/>
          <a:cs typeface="+mn-cs"/>
        </a:defRPr>
      </a:lvl4pPr>
      <a:lvl5pPr marL="1905000" indent="-187325" algn="l" rtl="0" eaLnBrk="1" fontAlgn="base" hangingPunct="1">
        <a:spcBef>
          <a:spcPct val="0"/>
        </a:spcBef>
        <a:spcAft>
          <a:spcPct val="5000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612" y="549275"/>
            <a:ext cx="6840538" cy="1150938"/>
          </a:xfrm>
          <a:prstGeom prst="rect">
            <a:avLst/>
          </a:prstGeom>
        </p:spPr>
        <p:txBody>
          <a:bodyPr vert="horz" lIns="0" tIns="0" rIns="0" bIns="0" rtlCol="0" anchor="t" anchorCtr="0">
            <a:normAutofit/>
          </a:bodyPr>
          <a:lstStyle/>
          <a:p>
            <a:r>
              <a:rPr lang="en-US" smtClean="0"/>
              <a:t>Click to edit Master title style</a:t>
            </a:r>
            <a:endParaRPr lang="en-GB"/>
          </a:p>
        </p:txBody>
      </p:sp>
      <p:sp>
        <p:nvSpPr>
          <p:cNvPr id="3" name="Text Placeholder 2"/>
          <p:cNvSpPr>
            <a:spLocks noGrp="1"/>
          </p:cNvSpPr>
          <p:nvPr>
            <p:ph type="body" idx="1"/>
          </p:nvPr>
        </p:nvSpPr>
        <p:spPr>
          <a:xfrm>
            <a:off x="1979612" y="1989139"/>
            <a:ext cx="6840538" cy="403225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pPr fontAlgn="auto">
              <a:spcBef>
                <a:spcPts val="0"/>
              </a:spcBef>
              <a:spcAft>
                <a:spcPts val="0"/>
              </a:spcAft>
            </a:pPr>
            <a:fld id="{FF7EF5BE-73A4-4C19-83D1-053427FDFEAA}" type="datetime1">
              <a:rPr lang="fi-FI" smtClean="0">
                <a:solidFill>
                  <a:srgbClr val="8C8A87"/>
                </a:solidFill>
                <a:ea typeface="+mn-ea"/>
                <a:cs typeface="+mn-cs"/>
              </a:rPr>
              <a:pPr fontAlgn="auto">
                <a:spcBef>
                  <a:spcPts val="0"/>
                </a:spcBef>
                <a:spcAft>
                  <a:spcPts val="0"/>
                </a:spcAft>
              </a:pPr>
              <a:t>25.1.2017</a:t>
            </a:fld>
            <a:endParaRPr lang="en-GB" dirty="0">
              <a:solidFill>
                <a:srgbClr val="8C8A87"/>
              </a:solidFill>
              <a:ea typeface="+mn-ea"/>
              <a:cs typeface="+mn-cs"/>
            </a:endParaRPr>
          </a:p>
        </p:txBody>
      </p:sp>
      <p:sp>
        <p:nvSpPr>
          <p:cNvPr id="8" name="Footer Placeholder 4"/>
          <p:cNvSpPr>
            <a:spLocks noGrp="1"/>
          </p:cNvSpPr>
          <p:nvPr>
            <p:ph type="ftr" sz="quarter" idx="3"/>
          </p:nvPr>
        </p:nvSpPr>
        <p:spPr>
          <a:xfrm>
            <a:off x="1979615" y="6165850"/>
            <a:ext cx="2592386"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pPr fontAlgn="auto">
              <a:spcBef>
                <a:spcPts val="0"/>
              </a:spcBef>
              <a:spcAft>
                <a:spcPts val="0"/>
              </a:spcAft>
            </a:pPr>
            <a:r>
              <a:rPr lang="fi-FI" dirty="0" smtClean="0">
                <a:solidFill>
                  <a:srgbClr val="8C8A87"/>
                </a:solidFill>
                <a:ea typeface="+mn-ea"/>
                <a:cs typeface="+mn-cs"/>
              </a:rPr>
              <a:t>Käyttäytymis-tieteellinen tiedekunta / Jari Lavonen</a:t>
            </a:r>
            <a:endParaRPr lang="en-GB" dirty="0">
              <a:solidFill>
                <a:srgbClr val="8C8A87"/>
              </a:solidFill>
              <a:ea typeface="+mn-ea"/>
              <a:cs typeface="+mn-cs"/>
            </a:endParaRPr>
          </a:p>
        </p:txBody>
      </p:sp>
      <p:sp>
        <p:nvSpPr>
          <p:cNvPr id="9"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pPr fontAlgn="auto">
              <a:spcBef>
                <a:spcPts val="0"/>
              </a:spcBef>
              <a:spcAft>
                <a:spcPts val="0"/>
              </a:spcAft>
            </a:pPr>
            <a:fld id="{89059335-AFD3-4DED-970B-1AD46A147785}" type="slidenum">
              <a:rPr lang="en-GB" smtClean="0">
                <a:solidFill>
                  <a:srgbClr val="8C8A87"/>
                </a:solidFill>
                <a:ea typeface="+mn-ea"/>
                <a:cs typeface="+mn-cs"/>
              </a:rPr>
              <a:pPr fontAlgn="auto">
                <a:spcBef>
                  <a:spcPts val="0"/>
                </a:spcBef>
                <a:spcAft>
                  <a:spcPts val="0"/>
                </a:spcAft>
              </a:pPr>
              <a:t>‹#›</a:t>
            </a:fld>
            <a:endParaRPr lang="en-GB" dirty="0">
              <a:solidFill>
                <a:srgbClr val="8C8A87"/>
              </a:solidFill>
              <a:ea typeface="+mn-ea"/>
              <a:cs typeface="+mn-cs"/>
            </a:endParaRPr>
          </a:p>
        </p:txBody>
      </p:sp>
      <p:sp>
        <p:nvSpPr>
          <p:cNvPr id="14"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prstClr val="black"/>
              </a:solidFill>
              <a:latin typeface="Arial" pitchFamily="34" charset="0"/>
              <a:ea typeface="+mn-ea"/>
              <a:cs typeface="+mn-cs"/>
            </a:endParaRPr>
          </a:p>
        </p:txBody>
      </p:sp>
      <p:sp>
        <p:nvSpPr>
          <p:cNvPr id="19" name="TextBox 18"/>
          <p:cNvSpPr txBox="1"/>
          <p:nvPr userDrawn="1"/>
        </p:nvSpPr>
        <p:spPr>
          <a:xfrm>
            <a:off x="6011862" y="6165850"/>
            <a:ext cx="1489095" cy="431800"/>
          </a:xfrm>
          <a:prstGeom prst="rect">
            <a:avLst/>
          </a:prstGeom>
          <a:noFill/>
        </p:spPr>
        <p:txBody>
          <a:bodyPr wrap="square" lIns="0" tIns="0" rIns="0" bIns="0" rtlCol="0" anchor="b" anchorCtr="0">
            <a:noAutofit/>
          </a:bodyPr>
          <a:lstStyle/>
          <a:p>
            <a:pPr fontAlgn="auto">
              <a:spcBef>
                <a:spcPts val="0"/>
              </a:spcBef>
              <a:spcAft>
                <a:spcPts val="0"/>
              </a:spcAft>
            </a:pPr>
            <a:r>
              <a:rPr lang="en-GB" sz="900" dirty="0" smtClean="0">
                <a:solidFill>
                  <a:srgbClr val="8C8A87"/>
                </a:solidFill>
                <a:latin typeface="Arial"/>
                <a:ea typeface="+mn-ea"/>
                <a:cs typeface="+mn-cs"/>
              </a:rPr>
              <a:t>http://www.helsinki.fi/okl/</a:t>
            </a:r>
            <a:endParaRPr lang="en-GB" sz="900" dirty="0">
              <a:solidFill>
                <a:srgbClr val="8C8A87"/>
              </a:solidFill>
              <a:latin typeface="Arial"/>
              <a:ea typeface="+mn-ea"/>
              <a:cs typeface="+mn-cs"/>
            </a:endParaRPr>
          </a:p>
        </p:txBody>
      </p:sp>
      <p:sp>
        <p:nvSpPr>
          <p:cNvPr id="21" name="Line 16"/>
          <p:cNvSpPr>
            <a:spLocks noChangeShapeType="1"/>
          </p:cNvSpPr>
          <p:nvPr userDrawn="1"/>
        </p:nvSpPr>
        <p:spPr bwMode="auto">
          <a:xfrm flipV="1">
            <a:off x="1979614" y="1773238"/>
            <a:ext cx="6840536" cy="0"/>
          </a:xfrm>
          <a:prstGeom prst="line">
            <a:avLst/>
          </a:prstGeom>
          <a:noFill/>
          <a:ln w="12700">
            <a:solidFill>
              <a:schemeClr val="tx2"/>
            </a:solidFill>
            <a:round/>
            <a:headEnd/>
            <a:tailEnd/>
          </a:ln>
        </p:spPr>
        <p:txBody>
          <a:bodyPr wrap="none" lIns="0" tIns="0" rIns="0" bIns="0" anchor="ctr"/>
          <a:lstStyle/>
          <a:p>
            <a:pPr fontAlgn="auto">
              <a:spcBef>
                <a:spcPts val="0"/>
              </a:spcBef>
              <a:spcAft>
                <a:spcPts val="0"/>
              </a:spcAft>
            </a:pPr>
            <a:endParaRPr lang="en-GB" sz="1800" dirty="0">
              <a:solidFill>
                <a:prstClr val="black"/>
              </a:solidFill>
              <a:latin typeface="Arial"/>
              <a:ea typeface="+mn-ea"/>
              <a:cs typeface="+mn-cs"/>
            </a:endParaRPr>
          </a:p>
        </p:txBody>
      </p:sp>
      <p:pic>
        <p:nvPicPr>
          <p:cNvPr id="17" name="Picture 16" descr="FSE_RGB.png"/>
          <p:cNvPicPr>
            <a:picLocks noChangeAspect="1"/>
          </p:cNvPicPr>
          <p:nvPr userDrawn="1"/>
        </p:nvPicPr>
        <p:blipFill>
          <a:blip r:embed="rId12" cstate="print"/>
          <a:stretch>
            <a:fillRect/>
          </a:stretch>
        </p:blipFill>
        <p:spPr>
          <a:xfrm>
            <a:off x="323595" y="6203674"/>
            <a:ext cx="1454813" cy="373990"/>
          </a:xfrm>
          <a:prstGeom prst="rect">
            <a:avLst/>
          </a:prstGeom>
        </p:spPr>
      </p:pic>
    </p:spTree>
    <p:extLst>
      <p:ext uri="{BB962C8B-B14F-4D97-AF65-F5344CB8AC3E}">
        <p14:creationId xmlns:p14="http://schemas.microsoft.com/office/powerpoint/2010/main" val="13074019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hdr="0"/>
  <p:txStyles>
    <p:titleStyle>
      <a:lvl1pPr algn="l" defTabSz="914400" rtl="0" eaLnBrk="1" latinLnBrk="0" hangingPunct="1">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spcBef>
          <a:spcPts val="0"/>
        </a:spcBef>
        <a:spcAft>
          <a:spcPts val="800"/>
        </a:spcAft>
        <a:buClr>
          <a:schemeClr val="accent1"/>
        </a:buClr>
        <a:buSzPct val="100000"/>
        <a:buFont typeface="Wingdings" pitchFamily="2" charset="2"/>
        <a:buNone/>
        <a:defRPr sz="2200" kern="1200">
          <a:solidFill>
            <a:schemeClr val="tx1"/>
          </a:solidFill>
          <a:latin typeface="+mn-lt"/>
          <a:ea typeface="+mn-ea"/>
          <a:cs typeface="+mn-cs"/>
        </a:defRPr>
      </a:lvl1pPr>
      <a:lvl2pPr marL="265113" indent="0" algn="l" defTabSz="914400" rtl="0" eaLnBrk="1" latinLnBrk="0" hangingPunct="1">
        <a:spcBef>
          <a:spcPts val="0"/>
        </a:spcBef>
        <a:spcAft>
          <a:spcPts val="800"/>
        </a:spcAft>
        <a:buClr>
          <a:schemeClr val="accent1"/>
        </a:buClr>
        <a:buSzPct val="100000"/>
        <a:buFont typeface="Wingdings" pitchFamily="2" charset="2"/>
        <a:buNone/>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www.stakes.fi/yp/2003/2/032suominen.pdf" TargetMode="External"/><Relationship Id="rId2" Type="http://schemas.openxmlformats.org/officeDocument/2006/relationships/hyperlink" Target="http://oppimateriaalit.internetix.fi/fi/avoimet/0viestinta/tiedotusoppi/p2_media-analyysi/1_johdatus/5_diskurssi"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laotsikko 28"/>
          <p:cNvSpPr>
            <a:spLocks noGrp="1"/>
          </p:cNvSpPr>
          <p:nvPr>
            <p:ph type="subTitle" idx="1"/>
          </p:nvPr>
        </p:nvSpPr>
        <p:spPr>
          <a:xfrm>
            <a:off x="533400" y="2286000"/>
            <a:ext cx="7772400" cy="1371600"/>
          </a:xfrm>
        </p:spPr>
        <p:txBody>
          <a:bodyPr/>
          <a:lstStyle/>
          <a:p>
            <a:r>
              <a:rPr lang="fi-FI" sz="4000" dirty="0"/>
              <a:t>Graduseminaari </a:t>
            </a:r>
            <a:r>
              <a:rPr lang="fi-FI" sz="4000" dirty="0" smtClean="0"/>
              <a:t>2017</a:t>
            </a:r>
            <a:r>
              <a:rPr lang="fi-FI" sz="4000" dirty="0"/>
              <a:t/>
            </a:r>
            <a:br>
              <a:rPr lang="fi-FI" sz="4000" dirty="0"/>
            </a:br>
            <a:r>
              <a:rPr lang="fi-FI" sz="4000" dirty="0"/>
              <a:t/>
            </a:r>
            <a:br>
              <a:rPr lang="fi-FI" sz="4000" dirty="0"/>
            </a:br>
            <a:r>
              <a:rPr lang="fi-FI" sz="4000" dirty="0"/>
              <a:t>Risto </a:t>
            </a:r>
            <a:r>
              <a:rPr lang="fi-FI" sz="4000" dirty="0" err="1" smtClean="0"/>
              <a:t>Hotulainen</a:t>
            </a:r>
            <a:endParaRPr lang="fi-FI" sz="1600" dirty="0"/>
          </a:p>
        </p:txBody>
      </p:sp>
      <p:sp>
        <p:nvSpPr>
          <p:cNvPr id="4" name="Päivämäärän paikkamerkki 3"/>
          <p:cNvSpPr>
            <a:spLocks noGrp="1"/>
          </p:cNvSpPr>
          <p:nvPr>
            <p:ph type="dt" sz="half" idx="10"/>
          </p:nvPr>
        </p:nvSpPr>
        <p:spPr/>
        <p:txBody>
          <a:bodyPr/>
          <a:lstStyle/>
          <a:p>
            <a:fld id="{36701226-BF00-4103-94FA-DD50BCE82826}" type="datetime1">
              <a:rPr lang="en-GB" smtClean="0"/>
              <a:t>25/01/2017</a:t>
            </a:fld>
            <a:endParaRPr lang="fi-FI"/>
          </a:p>
        </p:txBody>
      </p:sp>
      <p:sp>
        <p:nvSpPr>
          <p:cNvPr id="6" name="Dian numeron paikkamerkki 5"/>
          <p:cNvSpPr>
            <a:spLocks noGrp="1"/>
          </p:cNvSpPr>
          <p:nvPr>
            <p:ph type="sldNum" sz="quarter" idx="12"/>
          </p:nvPr>
        </p:nvSpPr>
        <p:spPr/>
        <p:txBody>
          <a:bodyPr/>
          <a:lstStyle/>
          <a:p>
            <a:fld id="{4669315E-5A66-CF44-AE5D-C333B2F730C4}" type="slidenum">
              <a:rPr lang="en-GB" smtClean="0"/>
              <a:pPr/>
              <a:t>1</a:t>
            </a:fld>
            <a:endParaRPr lang="en-GB"/>
          </a:p>
        </p:txBody>
      </p:sp>
      <p:sp>
        <p:nvSpPr>
          <p:cNvPr id="30" name="Alatunnisteen paikkamerkki 29"/>
          <p:cNvSpPr>
            <a:spLocks noGrp="1"/>
          </p:cNvSpPr>
          <p:nvPr>
            <p:ph type="ftr" sz="quarter" idx="11"/>
          </p:nvPr>
        </p:nvSpPr>
        <p:spPr>
          <a:xfrm>
            <a:off x="5029200" y="6282000"/>
            <a:ext cx="2808000" cy="576000"/>
          </a:xfrm>
        </p:spPr>
        <p:txBody>
          <a:bodyPr/>
          <a:lstStyle/>
          <a:p>
            <a:endParaRPr lang="fi-FI" dirty="0" smtClean="0"/>
          </a:p>
          <a:p>
            <a:endParaRPr lang="fi-FI" dirty="0"/>
          </a:p>
          <a:p>
            <a:r>
              <a:rPr lang="fi-FI" dirty="0" smtClean="0"/>
              <a:t>Koulutuksen </a:t>
            </a:r>
            <a:r>
              <a:rPr lang="fi-FI" dirty="0" err="1" smtClean="0"/>
              <a:t>arviointikesku</a:t>
            </a:r>
            <a:r>
              <a:rPr lang="fi-FI" dirty="0" smtClean="0"/>
              <a:t> / Risto </a:t>
            </a:r>
            <a:r>
              <a:rPr lang="fi-FI" dirty="0" err="1" smtClean="0"/>
              <a:t>Hotulainen</a:t>
            </a:r>
            <a:endParaRPr lang="fi-FI" dirty="0" smtClean="0"/>
          </a:p>
          <a:p>
            <a:endParaRPr lang="fi-FI" dirty="0"/>
          </a:p>
        </p:txBody>
      </p:sp>
    </p:spTree>
    <p:extLst>
      <p:ext uri="{BB962C8B-B14F-4D97-AF65-F5344CB8AC3E}">
        <p14:creationId xmlns:p14="http://schemas.microsoft.com/office/powerpoint/2010/main" val="183205933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2800" dirty="0" err="1" smtClean="0">
                <a:solidFill>
                  <a:srgbClr val="FF0000"/>
                </a:solidFill>
              </a:rPr>
              <a:t>Fenomenografia</a:t>
            </a:r>
            <a:r>
              <a:rPr lang="fi-FI" sz="2800" dirty="0" smtClean="0"/>
              <a:t> </a:t>
            </a:r>
            <a:r>
              <a:rPr lang="fi-FI" sz="2800" dirty="0"/>
              <a:t>on laadullisessa kasvatustieteellisessä tutkimuksessa laajasti käytetty aineiston analyysimenetelmä ja tutkimusote. </a:t>
            </a:r>
            <a:endParaRPr lang="en-GB" sz="2800" dirty="0"/>
          </a:p>
        </p:txBody>
      </p:sp>
      <p:sp>
        <p:nvSpPr>
          <p:cNvPr id="3" name="Subtitle 2"/>
          <p:cNvSpPr>
            <a:spLocks noGrp="1"/>
          </p:cNvSpPr>
          <p:nvPr>
            <p:ph type="subTitle" idx="1"/>
          </p:nvPr>
        </p:nvSpPr>
        <p:spPr/>
        <p:txBody>
          <a:bodyPr/>
          <a:lstStyle/>
          <a:p>
            <a:r>
              <a:rPr lang="fi-FI" dirty="0" err="1" smtClean="0"/>
              <a:t>Fenomenografian</a:t>
            </a:r>
            <a:r>
              <a:rPr lang="fi-FI" dirty="0" smtClean="0"/>
              <a:t> avulla tutkitaan, </a:t>
            </a:r>
            <a:r>
              <a:rPr lang="fi-FI" dirty="0"/>
              <a:t>miten tutkittavat kuvaavat jotain ilmiötä. </a:t>
            </a:r>
            <a:r>
              <a:rPr lang="fi-FI" dirty="0" err="1"/>
              <a:t>Fenomenografiassa</a:t>
            </a:r>
            <a:r>
              <a:rPr lang="fi-FI" dirty="0"/>
              <a:t> tutkitaan siis ihmisten kuvauksia, käsityksiä, ymmärtämisen tapoja ja käsitteellistämisiä</a:t>
            </a:r>
            <a:endParaRPr lang="en-GB"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25.1.2017</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10</a:t>
            </a:fld>
            <a:endParaRPr lang="en-GB" dirty="0">
              <a:solidFill>
                <a:srgbClr val="8C8A87"/>
              </a:solidFill>
            </a:endParaRPr>
          </a:p>
        </p:txBody>
      </p:sp>
    </p:spTree>
    <p:extLst>
      <p:ext uri="{BB962C8B-B14F-4D97-AF65-F5344CB8AC3E}">
        <p14:creationId xmlns:p14="http://schemas.microsoft.com/office/powerpoint/2010/main" val="170157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23" y="1736812"/>
            <a:ext cx="7775574" cy="1871663"/>
          </a:xfrm>
        </p:spPr>
        <p:txBody>
          <a:bodyPr/>
          <a:lstStyle/>
          <a:p>
            <a:pPr algn="l"/>
            <a:r>
              <a:rPr lang="fi-FI" sz="2400" dirty="0" err="1"/>
              <a:t>Fenomenografialla</a:t>
            </a:r>
            <a:r>
              <a:rPr lang="fi-FI" sz="2400" dirty="0"/>
              <a:t> ei varsinaisesti ole omaa laadullisen aineiston keräysmetodia. </a:t>
            </a:r>
            <a:r>
              <a:rPr lang="fi-FI" sz="2400" dirty="0" smtClean="0"/>
              <a:t/>
            </a:r>
            <a:br>
              <a:rPr lang="fi-FI" sz="2400" dirty="0" smtClean="0"/>
            </a:br>
            <a:r>
              <a:rPr lang="fi-FI" sz="2400" dirty="0"/>
              <a:t/>
            </a:r>
            <a:br>
              <a:rPr lang="fi-FI" sz="2400" dirty="0"/>
            </a:br>
            <a:r>
              <a:rPr lang="fi-FI" sz="2400" dirty="0" err="1" smtClean="0"/>
              <a:t>Fenomenografiassa</a:t>
            </a:r>
            <a:r>
              <a:rPr lang="fi-FI" sz="2400" dirty="0" smtClean="0"/>
              <a:t> </a:t>
            </a:r>
            <a:r>
              <a:rPr lang="fi-FI" sz="2400" dirty="0"/>
              <a:t>käytetään paljon yksilöllisiä teemahaastatteluja (tai avoimia haastatteluja), mutta muunkinlaisia menetelmiä käytetään (observointia, koe-asetelmia, tekstien keräystä, analyysia, puolistrukturoitu haastattelu lomake, </a:t>
            </a:r>
            <a:r>
              <a:rPr lang="fi-FI" sz="2400" dirty="0" err="1"/>
              <a:t>narratiivien</a:t>
            </a:r>
            <a:r>
              <a:rPr lang="fi-FI" sz="2400" dirty="0"/>
              <a:t> keräämistä ym.).</a:t>
            </a:r>
            <a:endParaRPr lang="en-GB" sz="2400"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25.1.2017</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11</a:t>
            </a:fld>
            <a:endParaRPr lang="en-GB" dirty="0">
              <a:solidFill>
                <a:srgbClr val="8C8A87"/>
              </a:solidFill>
            </a:endParaRPr>
          </a:p>
        </p:txBody>
      </p:sp>
    </p:spTree>
    <p:extLst>
      <p:ext uri="{BB962C8B-B14F-4D97-AF65-F5344CB8AC3E}">
        <p14:creationId xmlns:p14="http://schemas.microsoft.com/office/powerpoint/2010/main" val="1544797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548" y="1664804"/>
            <a:ext cx="7775574" cy="1871663"/>
          </a:xfrm>
        </p:spPr>
        <p:txBody>
          <a:bodyPr/>
          <a:lstStyle/>
          <a:p>
            <a:pPr algn="l"/>
            <a:r>
              <a:rPr lang="fi-FI" sz="2800" dirty="0" err="1"/>
              <a:t>Fenomenografisessa</a:t>
            </a:r>
            <a:r>
              <a:rPr lang="fi-FI" sz="2800" dirty="0"/>
              <a:t> tutkimuksessa käytetään aineistolähtöistä analyysitapaa eli analyysissä ei käytetä teoriasta johdettuja valmiita kategorioita aineiston luokittelun pohjana eikä testata teoriasta johdettuja olettamuksia. </a:t>
            </a:r>
            <a:r>
              <a:rPr lang="fi-FI" sz="2800" dirty="0" smtClean="0"/>
              <a:t/>
            </a:r>
            <a:br>
              <a:rPr lang="fi-FI" sz="2800" dirty="0" smtClean="0"/>
            </a:br>
            <a:r>
              <a:rPr lang="fi-FI" sz="2800" dirty="0" smtClean="0"/>
              <a:t>Aineiston </a:t>
            </a:r>
            <a:r>
              <a:rPr lang="fi-FI" sz="2800" dirty="0"/>
              <a:t>tulkinta </a:t>
            </a:r>
            <a:r>
              <a:rPr lang="fi-FI" sz="2800" dirty="0" smtClean="0"/>
              <a:t>muodostuu vuorovaikutuksessa </a:t>
            </a:r>
            <a:r>
              <a:rPr lang="fi-FI" sz="2800" dirty="0"/>
              <a:t>teorian kanssa, ja aineistoa luokittelevat kategoriat syntyvät aineistosta käsin. </a:t>
            </a:r>
            <a:endParaRPr lang="en-GB" sz="2800"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25.1.2017</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12</a:t>
            </a:fld>
            <a:endParaRPr lang="en-GB" dirty="0">
              <a:solidFill>
                <a:srgbClr val="8C8A87"/>
              </a:solidFill>
            </a:endParaRPr>
          </a:p>
        </p:txBody>
      </p:sp>
    </p:spTree>
    <p:extLst>
      <p:ext uri="{BB962C8B-B14F-4D97-AF65-F5344CB8AC3E}">
        <p14:creationId xmlns:p14="http://schemas.microsoft.com/office/powerpoint/2010/main" val="347879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fi-FI" sz="1600" dirty="0"/>
              <a:t>Analyysin tavoitteena on rakenteellisten erojen löytäminen, mikä selventää käsitysten suhdetta tutkittavaan ilmiöön. Kategorioiden tulkinnallisessa muodostumisessa on kuitenkin mukana aikaisempi keskustelu teorioiden kanssa. (</a:t>
            </a:r>
            <a:r>
              <a:rPr lang="fi-FI" sz="1600" dirty="0" err="1"/>
              <a:t>Huusko</a:t>
            </a:r>
            <a:r>
              <a:rPr lang="fi-FI" sz="1600" dirty="0"/>
              <a:t> &amp; Paloniemi 2006, 166.) </a:t>
            </a:r>
            <a:r>
              <a:rPr lang="fi-FI" sz="1600" dirty="0" smtClean="0"/>
              <a:t/>
            </a:r>
            <a:br>
              <a:rPr lang="fi-FI" sz="1600" dirty="0" smtClean="0"/>
            </a:br>
            <a:r>
              <a:rPr lang="fi-FI" sz="1600" dirty="0"/>
              <a:t/>
            </a:r>
            <a:br>
              <a:rPr lang="fi-FI" sz="1600" dirty="0"/>
            </a:br>
            <a:r>
              <a:rPr lang="fi-FI" sz="1600" dirty="0" err="1" smtClean="0"/>
              <a:t>Fenomenografinen</a:t>
            </a:r>
            <a:r>
              <a:rPr lang="fi-FI" sz="1600" dirty="0" smtClean="0"/>
              <a:t> </a:t>
            </a:r>
            <a:r>
              <a:rPr lang="fi-FI" sz="1600" dirty="0"/>
              <a:t>aineiston analyysi etenee vaiheittain (kuvio 4). Analyysin vaiheet ovat toisaalta erotettavissa toisistaan, mutta toisaalta ne kietoutuvat toisiinsa. Eri tutkijat jaottelevat analyysin eri vaiheet hieman eri tavoin. </a:t>
            </a:r>
            <a:r>
              <a:rPr lang="fi-FI" sz="1600" dirty="0" err="1"/>
              <a:t>Ference</a:t>
            </a:r>
            <a:r>
              <a:rPr lang="fi-FI" sz="1600" dirty="0"/>
              <a:t> </a:t>
            </a:r>
            <a:r>
              <a:rPr lang="fi-FI" sz="1600" dirty="0" err="1"/>
              <a:t>Marton</a:t>
            </a:r>
            <a:r>
              <a:rPr lang="fi-FI" sz="1600" dirty="0"/>
              <a:t> (1994, 4428) korostaa vaiheiden interaktiivista luonnetta: jokainen vaihe vaikuttaa seuraavaan vaiheeseen mutta myös edelliseen vaiheeseen. </a:t>
            </a:r>
            <a:r>
              <a:rPr lang="fi-FI" sz="1600" dirty="0" smtClean="0"/>
              <a:t/>
            </a:r>
            <a:br>
              <a:rPr lang="fi-FI" sz="1600" dirty="0" smtClean="0"/>
            </a:br>
            <a:endParaRPr lang="en-GB" sz="1600"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25.1.2017</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13</a:t>
            </a:fld>
            <a:endParaRPr lang="en-GB" dirty="0">
              <a:solidFill>
                <a:srgbClr val="8C8A87"/>
              </a:solidFill>
            </a:endParaRPr>
          </a:p>
        </p:txBody>
      </p:sp>
    </p:spTree>
    <p:extLst>
      <p:ext uri="{BB962C8B-B14F-4D97-AF65-F5344CB8AC3E}">
        <p14:creationId xmlns:p14="http://schemas.microsoft.com/office/powerpoint/2010/main" val="373006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25.1.2017</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14</a:t>
            </a:fld>
            <a:endParaRPr lang="en-GB" dirty="0">
              <a:solidFill>
                <a:srgbClr val="8C8A87"/>
              </a:solidFill>
            </a:endParaRPr>
          </a:p>
        </p:txBody>
      </p:sp>
      <p:pic>
        <p:nvPicPr>
          <p:cNvPr id="7" name="Picture 6"/>
          <p:cNvPicPr>
            <a:picLocks noChangeAspect="1"/>
          </p:cNvPicPr>
          <p:nvPr/>
        </p:nvPicPr>
        <p:blipFill rotWithShape="1">
          <a:blip r:embed="rId2"/>
          <a:srcRect l="68459" t="27405" r="15476" b="42356"/>
          <a:stretch/>
        </p:blipFill>
        <p:spPr>
          <a:xfrm>
            <a:off x="11052720" y="908720"/>
            <a:ext cx="5508612" cy="3456384"/>
          </a:xfrm>
          <a:prstGeom prst="rect">
            <a:avLst/>
          </a:prstGeom>
        </p:spPr>
      </p:pic>
      <p:pic>
        <p:nvPicPr>
          <p:cNvPr id="8" name="Picture 7"/>
          <p:cNvPicPr>
            <a:picLocks noChangeAspect="1"/>
          </p:cNvPicPr>
          <p:nvPr/>
        </p:nvPicPr>
        <p:blipFill>
          <a:blip r:embed="rId3"/>
          <a:stretch>
            <a:fillRect/>
          </a:stretch>
        </p:blipFill>
        <p:spPr>
          <a:xfrm>
            <a:off x="344011" y="1181461"/>
            <a:ext cx="8611349" cy="5401145"/>
          </a:xfrm>
          <a:prstGeom prst="rect">
            <a:avLst/>
          </a:prstGeom>
        </p:spPr>
      </p:pic>
      <p:sp>
        <p:nvSpPr>
          <p:cNvPr id="9" name="Rectangle 8"/>
          <p:cNvSpPr/>
          <p:nvPr/>
        </p:nvSpPr>
        <p:spPr>
          <a:xfrm>
            <a:off x="2627784" y="80628"/>
            <a:ext cx="4572000" cy="646331"/>
          </a:xfrm>
          <a:prstGeom prst="rect">
            <a:avLst/>
          </a:prstGeom>
        </p:spPr>
        <p:txBody>
          <a:bodyPr>
            <a:spAutoFit/>
          </a:bodyPr>
          <a:lstStyle/>
          <a:p>
            <a:pPr fontAlgn="auto">
              <a:spcBef>
                <a:spcPts val="0"/>
              </a:spcBef>
              <a:spcAft>
                <a:spcPts val="0"/>
              </a:spcAft>
            </a:pPr>
            <a:r>
              <a:rPr lang="en-GB" sz="1800" b="1" dirty="0">
                <a:solidFill>
                  <a:prstClr val="black"/>
                </a:solidFill>
                <a:latin typeface="Arial"/>
                <a:ea typeface="+mn-ea"/>
                <a:cs typeface="+mn-cs"/>
              </a:rPr>
              <a:t/>
            </a:r>
            <a:br>
              <a:rPr lang="en-GB" sz="1800" b="1" dirty="0">
                <a:solidFill>
                  <a:prstClr val="black"/>
                </a:solidFill>
                <a:latin typeface="Arial"/>
                <a:ea typeface="+mn-ea"/>
                <a:cs typeface="+mn-cs"/>
              </a:rPr>
            </a:br>
            <a:r>
              <a:rPr lang="en-GB" sz="1800" b="1" dirty="0" err="1">
                <a:solidFill>
                  <a:prstClr val="black"/>
                </a:solidFill>
                <a:latin typeface="Arial"/>
                <a:ea typeface="+mn-ea"/>
                <a:cs typeface="+mn-cs"/>
              </a:rPr>
              <a:t>Fenomenografisen</a:t>
            </a:r>
            <a:r>
              <a:rPr lang="en-GB" sz="1800" b="1" dirty="0">
                <a:solidFill>
                  <a:prstClr val="black"/>
                </a:solidFill>
                <a:latin typeface="Arial"/>
                <a:ea typeface="+mn-ea"/>
                <a:cs typeface="+mn-cs"/>
              </a:rPr>
              <a:t> </a:t>
            </a:r>
            <a:r>
              <a:rPr lang="en-GB" sz="1800" b="1" dirty="0" err="1">
                <a:solidFill>
                  <a:prstClr val="black"/>
                </a:solidFill>
                <a:latin typeface="Arial"/>
                <a:ea typeface="+mn-ea"/>
                <a:cs typeface="+mn-cs"/>
              </a:rPr>
              <a:t>aineiston</a:t>
            </a:r>
            <a:r>
              <a:rPr lang="en-GB" sz="1800" b="1" dirty="0">
                <a:solidFill>
                  <a:prstClr val="black"/>
                </a:solidFill>
                <a:latin typeface="Arial"/>
                <a:ea typeface="+mn-ea"/>
                <a:cs typeface="+mn-cs"/>
              </a:rPr>
              <a:t> </a:t>
            </a:r>
            <a:r>
              <a:rPr lang="en-GB" sz="1800" b="1" dirty="0" err="1">
                <a:solidFill>
                  <a:prstClr val="black"/>
                </a:solidFill>
                <a:latin typeface="Arial"/>
                <a:ea typeface="+mn-ea"/>
                <a:cs typeface="+mn-cs"/>
              </a:rPr>
              <a:t>analyysi</a:t>
            </a:r>
            <a:endParaRPr lang="en-GB" sz="1800" b="1" dirty="0">
              <a:solidFill>
                <a:prstClr val="black"/>
              </a:solidFill>
              <a:latin typeface="Arial"/>
              <a:ea typeface="+mn-ea"/>
              <a:cs typeface="+mn-cs"/>
            </a:endParaRPr>
          </a:p>
        </p:txBody>
      </p:sp>
    </p:spTree>
    <p:extLst>
      <p:ext uri="{BB962C8B-B14F-4D97-AF65-F5344CB8AC3E}">
        <p14:creationId xmlns:p14="http://schemas.microsoft.com/office/powerpoint/2010/main" val="3263213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9678" y="656692"/>
            <a:ext cx="8532304" cy="5832648"/>
          </a:xfrm>
        </p:spPr>
        <p:txBody>
          <a:bodyPr>
            <a:noAutofit/>
          </a:bodyPr>
          <a:lstStyle/>
          <a:p>
            <a:pPr algn="l"/>
            <a:r>
              <a:rPr lang="fi-FI" sz="1400" dirty="0" smtClean="0"/>
              <a:t>AINEISTON </a:t>
            </a:r>
            <a:r>
              <a:rPr lang="fi-FI" sz="1400" dirty="0"/>
              <a:t>ANALYYSI </a:t>
            </a:r>
            <a:endParaRPr lang="fi-FI" sz="1400" dirty="0" smtClean="0"/>
          </a:p>
          <a:p>
            <a:pPr algn="l"/>
            <a:endParaRPr lang="fi-FI" sz="1800" dirty="0"/>
          </a:p>
          <a:p>
            <a:pPr algn="l"/>
            <a:r>
              <a:rPr lang="fi-FI" sz="1800" dirty="0" smtClean="0"/>
              <a:t>Sovelsin </a:t>
            </a:r>
            <a:r>
              <a:rPr lang="fi-FI" sz="1800" dirty="0"/>
              <a:t>tässä tutkimuksessa </a:t>
            </a:r>
            <a:r>
              <a:rPr lang="fi-FI" sz="1800" dirty="0" err="1"/>
              <a:t>Niikkon</a:t>
            </a:r>
            <a:r>
              <a:rPr lang="fi-FI" sz="1800" dirty="0"/>
              <a:t> (2003) esittämiä </a:t>
            </a:r>
            <a:r>
              <a:rPr lang="fi-FI" sz="1800" dirty="0" err="1"/>
              <a:t>fenomenografisen</a:t>
            </a:r>
            <a:r>
              <a:rPr lang="fi-FI" sz="1800" dirty="0"/>
              <a:t> tutkimuksen vaiheita, jotka ovat: aineiston litterointi ja aineistoon tutustuminen, tutkimusongelmien kannalta merkityksellisten ilmaisujen valinta, ilmaisujen ryhmittely vertailun avulla, käsitysryhmien (alakategorioiden) muodostaminen ja kuvauskategorioiden </a:t>
            </a:r>
            <a:r>
              <a:rPr lang="fi-FI" sz="1800" dirty="0" smtClean="0"/>
              <a:t>muodostaminen</a:t>
            </a:r>
          </a:p>
          <a:p>
            <a:pPr algn="l"/>
            <a:endParaRPr lang="fi-FI" sz="1800" dirty="0"/>
          </a:p>
          <a:p>
            <a:pPr algn="l"/>
            <a:r>
              <a:rPr lang="fi-FI" sz="1800" dirty="0" smtClean="0"/>
              <a:t>I vaihe: ”Ensimmäisessä </a:t>
            </a:r>
            <a:r>
              <a:rPr lang="fi-FI" sz="1800" dirty="0"/>
              <a:t>vaiheessa </a:t>
            </a:r>
            <a:r>
              <a:rPr lang="fi-FI" sz="1800" dirty="0" smtClean="0"/>
              <a:t>kirjoitin haastattelut tekstiksi. </a:t>
            </a:r>
            <a:r>
              <a:rPr lang="fi-FI" sz="1800" dirty="0"/>
              <a:t>Tarkistin </a:t>
            </a:r>
            <a:r>
              <a:rPr lang="fi-FI" sz="1800" dirty="0" smtClean="0"/>
              <a:t>kirjoitetun </a:t>
            </a:r>
            <a:r>
              <a:rPr lang="fi-FI" sz="1800" dirty="0"/>
              <a:t>tekstin ja nauhoitusten vastaavuuden sekä tein tarvittavat korjaukset. Erityisen haastaviksi litteroitaviksi osoittautuivat asiakashaastattelut, joissa puhuttiin vahvasti murretta. Luin ja kuuntelin haastattelut useita kertoja läpi saadakseni kokonaiskuvan aineistosta. Larssonin (1986) mukaan aineiston lukemista tulee jatkaa, kunnes se täyttää lähes kokonaan tutkijan ajatukset. Analyysiyksikkönä oli yksi tai useampi sana tai lause. Etsin ja alleviivasin tekstistä tutkimusongelmien kannalta merkityksellisiä ja riittäviä ilmaisuja, jotka pelkistin </a:t>
            </a:r>
            <a:r>
              <a:rPr lang="fi-FI" sz="1800" dirty="0" smtClean="0"/>
              <a:t>merkitysyksiköiksi.</a:t>
            </a:r>
            <a:endParaRPr lang="en-GB" sz="1800"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25.1.2017</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15</a:t>
            </a:fld>
            <a:endParaRPr lang="en-GB" dirty="0">
              <a:solidFill>
                <a:srgbClr val="8C8A87"/>
              </a:solidFill>
            </a:endParaRPr>
          </a:p>
        </p:txBody>
      </p:sp>
    </p:spTree>
    <p:extLst>
      <p:ext uri="{BB962C8B-B14F-4D97-AF65-F5344CB8AC3E}">
        <p14:creationId xmlns:p14="http://schemas.microsoft.com/office/powerpoint/2010/main" val="177239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25.1.2017</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16</a:t>
            </a:fld>
            <a:endParaRPr lang="en-GB" dirty="0">
              <a:solidFill>
                <a:srgbClr val="8C8A87"/>
              </a:solidFill>
            </a:endParaRPr>
          </a:p>
        </p:txBody>
      </p:sp>
      <p:pic>
        <p:nvPicPr>
          <p:cNvPr id="7" name="Picture 6"/>
          <p:cNvPicPr>
            <a:picLocks noChangeAspect="1"/>
          </p:cNvPicPr>
          <p:nvPr/>
        </p:nvPicPr>
        <p:blipFill rotWithShape="1">
          <a:blip r:embed="rId2"/>
          <a:srcRect l="68584" t="26375" r="14827" b="36140"/>
          <a:stretch/>
        </p:blipFill>
        <p:spPr>
          <a:xfrm>
            <a:off x="215515" y="332656"/>
            <a:ext cx="8318227" cy="6264994"/>
          </a:xfrm>
          <a:prstGeom prst="rect">
            <a:avLst/>
          </a:prstGeom>
        </p:spPr>
      </p:pic>
    </p:spTree>
    <p:extLst>
      <p:ext uri="{BB962C8B-B14F-4D97-AF65-F5344CB8AC3E}">
        <p14:creationId xmlns:p14="http://schemas.microsoft.com/office/powerpoint/2010/main" val="249112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25.1.2017</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17</a:t>
            </a:fld>
            <a:endParaRPr lang="en-GB" dirty="0">
              <a:solidFill>
                <a:srgbClr val="8C8A87"/>
              </a:solidFill>
            </a:endParaRPr>
          </a:p>
        </p:txBody>
      </p:sp>
      <p:pic>
        <p:nvPicPr>
          <p:cNvPr id="7" name="Picture 6"/>
          <p:cNvPicPr>
            <a:picLocks noChangeAspect="1"/>
          </p:cNvPicPr>
          <p:nvPr/>
        </p:nvPicPr>
        <p:blipFill rotWithShape="1">
          <a:blip r:embed="rId2"/>
          <a:srcRect l="68246" t="12600" r="14535" b="21565"/>
          <a:stretch/>
        </p:blipFill>
        <p:spPr>
          <a:xfrm>
            <a:off x="2798458" y="9500"/>
            <a:ext cx="5373942" cy="6848500"/>
          </a:xfrm>
          <a:prstGeom prst="rect">
            <a:avLst/>
          </a:prstGeom>
        </p:spPr>
      </p:pic>
      <p:sp>
        <p:nvSpPr>
          <p:cNvPr id="9" name="TextBox 8"/>
          <p:cNvSpPr txBox="1"/>
          <p:nvPr/>
        </p:nvSpPr>
        <p:spPr>
          <a:xfrm>
            <a:off x="5760132" y="116632"/>
            <a:ext cx="1980220" cy="646331"/>
          </a:xfrm>
          <a:prstGeom prst="rect">
            <a:avLst/>
          </a:prstGeom>
          <a:solidFill>
            <a:schemeClr val="accent1"/>
          </a:solidFill>
        </p:spPr>
        <p:txBody>
          <a:bodyPr wrap="square" rtlCol="0">
            <a:spAutoFit/>
          </a:bodyPr>
          <a:lstStyle/>
          <a:p>
            <a:pPr algn="ctr" fontAlgn="auto">
              <a:spcBef>
                <a:spcPts val="0"/>
              </a:spcBef>
              <a:spcAft>
                <a:spcPts val="0"/>
              </a:spcAft>
            </a:pPr>
            <a:r>
              <a:rPr lang="fi-FI" sz="1800" dirty="0" smtClean="0">
                <a:solidFill>
                  <a:prstClr val="black"/>
                </a:solidFill>
                <a:latin typeface="Arial"/>
                <a:ea typeface="+mn-ea"/>
                <a:cs typeface="+mn-cs"/>
              </a:rPr>
              <a:t>Haastattelut (n=14)</a:t>
            </a:r>
            <a:endParaRPr lang="en-GB" sz="1800" dirty="0">
              <a:solidFill>
                <a:prstClr val="black"/>
              </a:solidFill>
              <a:latin typeface="Arial"/>
              <a:ea typeface="+mn-ea"/>
              <a:cs typeface="+mn-cs"/>
            </a:endParaRPr>
          </a:p>
        </p:txBody>
      </p:sp>
    </p:spTree>
    <p:extLst>
      <p:ext uri="{BB962C8B-B14F-4D97-AF65-F5344CB8AC3E}">
        <p14:creationId xmlns:p14="http://schemas.microsoft.com/office/powerpoint/2010/main" val="2216119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1124744"/>
            <a:ext cx="7775578" cy="4537049"/>
          </a:xfrm>
        </p:spPr>
        <p:txBody>
          <a:bodyPr>
            <a:normAutofit fontScale="77500" lnSpcReduction="20000"/>
          </a:bodyPr>
          <a:lstStyle/>
          <a:p>
            <a:pPr algn="l"/>
            <a:r>
              <a:rPr lang="fi-FI" sz="3100" dirty="0" smtClean="0"/>
              <a:t>Ohjaus </a:t>
            </a:r>
            <a:r>
              <a:rPr lang="fi-FI" sz="3100" dirty="0"/>
              <a:t>on pedagogista toimintaa ja oppimisen ohjaamista </a:t>
            </a:r>
            <a:endParaRPr lang="fi-FI" sz="3100" dirty="0" smtClean="0"/>
          </a:p>
          <a:p>
            <a:pPr algn="l"/>
            <a:r>
              <a:rPr lang="fi-FI" sz="3100" dirty="0" smtClean="0"/>
              <a:t>Opettajien </a:t>
            </a:r>
            <a:r>
              <a:rPr lang="fi-FI" sz="3100" dirty="0"/>
              <a:t>käsityksissä ohjaus osana opettajan työtä paikantuu selkeästi pedagogiseksi toiminnaksi ja oppimisen ohjaamiseksi. Tämä kuvauskategoria sisältää kaksi toisistaan eroavaa merkityskategoriaa: käsitykset ohjauksesta opettamisena ja käsitykset ohjauksesta opiskelemisen ohjaamisena. Tämän kategorian käsitysten mukaisesti ohjaus tapahtuu useimmiten luokkamuotoisessa ja ryhmälle suunnatussa opetustilanteessa, jossa opettaja siis opettaa omaa ainettaan. Opetustilanne on ohjauksen lähtökohta. Opettajien erilaiset näkemykset opettamisesta ja oppimisesta heijastunevat myös käsityksiin ohjauksesta. </a:t>
            </a:r>
            <a:endParaRPr lang="fi-FI" sz="3100" dirty="0" smtClean="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25.1.2017</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18</a:t>
            </a:fld>
            <a:endParaRPr lang="en-GB" dirty="0">
              <a:solidFill>
                <a:srgbClr val="8C8A87"/>
              </a:solidFill>
            </a:endParaRPr>
          </a:p>
        </p:txBody>
      </p:sp>
      <p:sp>
        <p:nvSpPr>
          <p:cNvPr id="7" name="TextBox 6"/>
          <p:cNvSpPr txBox="1"/>
          <p:nvPr/>
        </p:nvSpPr>
        <p:spPr>
          <a:xfrm>
            <a:off x="755576" y="548680"/>
            <a:ext cx="6588732" cy="400110"/>
          </a:xfrm>
          <a:prstGeom prst="rect">
            <a:avLst/>
          </a:prstGeom>
          <a:noFill/>
        </p:spPr>
        <p:txBody>
          <a:bodyPr wrap="square" rtlCol="0">
            <a:spAutoFit/>
          </a:bodyPr>
          <a:lstStyle/>
          <a:p>
            <a:pPr fontAlgn="auto">
              <a:spcBef>
                <a:spcPts val="0"/>
              </a:spcBef>
              <a:spcAft>
                <a:spcPts val="0"/>
              </a:spcAft>
            </a:pPr>
            <a:r>
              <a:rPr lang="fi-FI" sz="2000" b="1" dirty="0" smtClean="0">
                <a:solidFill>
                  <a:prstClr val="black"/>
                </a:solidFill>
                <a:latin typeface="Arial"/>
                <a:ea typeface="+mn-ea"/>
                <a:cs typeface="+mn-cs"/>
              </a:rPr>
              <a:t>TULOKSET       </a:t>
            </a:r>
            <a:r>
              <a:rPr lang="fi-FI" sz="2000" b="1" i="1" dirty="0" smtClean="0">
                <a:solidFill>
                  <a:prstClr val="black"/>
                </a:solidFill>
                <a:latin typeface="Arial"/>
                <a:ea typeface="+mn-ea"/>
                <a:cs typeface="+mn-cs"/>
              </a:rPr>
              <a:t>Mitä oppilaan ohjaus on?</a:t>
            </a:r>
            <a:endParaRPr lang="en-GB" sz="2000" b="1" i="1" dirty="0">
              <a:solidFill>
                <a:prstClr val="black"/>
              </a:solidFill>
              <a:latin typeface="Arial"/>
              <a:ea typeface="+mn-ea"/>
              <a:cs typeface="+mn-cs"/>
            </a:endParaRPr>
          </a:p>
        </p:txBody>
      </p:sp>
    </p:spTree>
    <p:extLst>
      <p:ext uri="{BB962C8B-B14F-4D97-AF65-F5344CB8AC3E}">
        <p14:creationId xmlns:p14="http://schemas.microsoft.com/office/powerpoint/2010/main" val="1293868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0490" y="1304764"/>
            <a:ext cx="7775578" cy="1368425"/>
          </a:xfrm>
        </p:spPr>
        <p:txBody>
          <a:bodyPr>
            <a:normAutofit fontScale="25000" lnSpcReduction="20000"/>
          </a:bodyPr>
          <a:lstStyle/>
          <a:p>
            <a:pPr algn="l"/>
            <a:r>
              <a:rPr lang="fi-FI" sz="8000" dirty="0"/>
              <a:t>Ohjaus tapahtuu opettajan oman aineen opettamisen yhteydessä. Ohjauksen ja opettamisen välinen samanaikaisesti sisäkkäinen, päällekkäinen sekä erillinen suhde tulee näkyväksi opettajien käsityksissä. Ohjaus on tiedostamaton osa opettamista</a:t>
            </a:r>
            <a:r>
              <a:rPr lang="fi-FI" sz="6400" dirty="0"/>
              <a:t>. </a:t>
            </a:r>
          </a:p>
          <a:p>
            <a:pPr lvl="1" algn="l"/>
            <a:endParaRPr lang="fi-FI" sz="6400" i="1" dirty="0"/>
          </a:p>
          <a:p>
            <a:pPr lvl="1" algn="l"/>
            <a:r>
              <a:rPr lang="fi-FI" sz="6400" i="1" dirty="0"/>
              <a:t>Kyllähän ne ohjaus ja opettaminen tietenkin </a:t>
            </a:r>
            <a:r>
              <a:rPr lang="fi-FI" sz="6400" i="1" dirty="0" err="1"/>
              <a:t>kulkkee</a:t>
            </a:r>
            <a:r>
              <a:rPr lang="fi-FI" sz="6400" i="1" dirty="0"/>
              <a:t> käsi kädessä ja </a:t>
            </a:r>
            <a:r>
              <a:rPr lang="fi-FI" sz="6400" i="1" dirty="0" err="1"/>
              <a:t>ja</a:t>
            </a:r>
            <a:r>
              <a:rPr lang="fi-FI" sz="6400" i="1" dirty="0"/>
              <a:t> tuota </a:t>
            </a:r>
            <a:r>
              <a:rPr lang="fi-FI" sz="6400" i="1" dirty="0" err="1"/>
              <a:t>tietyllä</a:t>
            </a:r>
            <a:r>
              <a:rPr lang="fi-FI" sz="6400" i="1" dirty="0"/>
              <a:t> tavalla ehkä sit se, se ohjaus on ehkä toi toisaalta </a:t>
            </a:r>
            <a:r>
              <a:rPr lang="fi-FI" sz="6400" i="1" dirty="0" err="1"/>
              <a:t>semmonen</a:t>
            </a:r>
            <a:r>
              <a:rPr lang="fi-FI" sz="6400" i="1" dirty="0"/>
              <a:t> </a:t>
            </a:r>
            <a:r>
              <a:rPr lang="fi-FI" sz="6400" i="1" dirty="0" err="1"/>
              <a:t>tiedostamatonki</a:t>
            </a:r>
            <a:r>
              <a:rPr lang="fi-FI" sz="6400" i="1" dirty="0"/>
              <a:t> juttu sitten joka </a:t>
            </a:r>
            <a:r>
              <a:rPr lang="fi-FI" sz="6400" i="1" dirty="0" err="1"/>
              <a:t>tulloo</a:t>
            </a:r>
            <a:r>
              <a:rPr lang="fi-FI" sz="6400" i="1" dirty="0"/>
              <a:t> siinä samalla kun opettaa. (Opettaja 2) </a:t>
            </a:r>
          </a:p>
          <a:p>
            <a:pPr algn="l"/>
            <a:endParaRPr lang="fi-FI" sz="8000" i="1" dirty="0"/>
          </a:p>
          <a:p>
            <a:pPr algn="l"/>
            <a:r>
              <a:rPr lang="fi-FI" sz="8000" dirty="0"/>
              <a:t>Ohjaus ilmenee opettajan antamina ja välittäminä tietoina, jotta oppimista tapahtuisi. Ohjaus on myös oppimisen ohjaamista. Opettaminen, ja ohjaaminen, voi olla joko koko oppilasryhmälle suunnattua tai oppilaat yksilöllisemmin huomioivaa</a:t>
            </a:r>
            <a:r>
              <a:rPr lang="fi-FI" sz="6400" dirty="0"/>
              <a:t>. </a:t>
            </a:r>
          </a:p>
          <a:p>
            <a:pPr lvl="1" algn="l"/>
            <a:endParaRPr lang="fi-FI" sz="5600" dirty="0"/>
          </a:p>
          <a:p>
            <a:pPr lvl="1" algn="l"/>
            <a:r>
              <a:rPr lang="fi-FI" sz="5600" dirty="0"/>
              <a:t>Eli ensinnäkin </a:t>
            </a:r>
            <a:r>
              <a:rPr lang="fi-FI" sz="5600" dirty="0" err="1"/>
              <a:t>mä</a:t>
            </a:r>
            <a:r>
              <a:rPr lang="fi-FI" sz="5600" dirty="0"/>
              <a:t> nyt ohjaan niitä englannin saloihin. Eli </a:t>
            </a:r>
            <a:r>
              <a:rPr lang="fi-FI" sz="5600" dirty="0" err="1"/>
              <a:t>mä</a:t>
            </a:r>
            <a:r>
              <a:rPr lang="fi-FI" sz="5600" dirty="0"/>
              <a:t> ohjaan niitä englanninkieleen. Opetan niille englantia. Niin että ne </a:t>
            </a:r>
            <a:r>
              <a:rPr lang="fi-FI" sz="5600" dirty="0" err="1"/>
              <a:t>oppis</a:t>
            </a:r>
            <a:r>
              <a:rPr lang="fi-FI" sz="5600" dirty="0"/>
              <a:t> jotain. (Opettaja 4)</a:t>
            </a:r>
            <a:endParaRPr lang="en-GB" sz="5600" i="1" dirty="0"/>
          </a:p>
          <a:p>
            <a:endParaRPr lang="en-GB"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25.1.2017</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19</a:t>
            </a:fld>
            <a:endParaRPr lang="en-GB" dirty="0">
              <a:solidFill>
                <a:srgbClr val="8C8A87"/>
              </a:solidFill>
            </a:endParaRPr>
          </a:p>
        </p:txBody>
      </p:sp>
    </p:spTree>
    <p:extLst>
      <p:ext uri="{BB962C8B-B14F-4D97-AF65-F5344CB8AC3E}">
        <p14:creationId xmlns:p14="http://schemas.microsoft.com/office/powerpoint/2010/main" val="202440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5185647"/>
              </p:ext>
            </p:extLst>
          </p:nvPr>
        </p:nvGraphicFramePr>
        <p:xfrm>
          <a:off x="25078" y="26914"/>
          <a:ext cx="8991600" cy="6833015"/>
        </p:xfrm>
        <a:graphic>
          <a:graphicData uri="http://schemas.openxmlformats.org/drawingml/2006/table">
            <a:tbl>
              <a:tblPr/>
              <a:tblGrid>
                <a:gridCol w="1524000"/>
                <a:gridCol w="7467600"/>
              </a:tblGrid>
              <a:tr h="4306227">
                <a:tc>
                  <a:txBody>
                    <a:bodyPr/>
                    <a:lstStyle/>
                    <a:p>
                      <a:pPr fontAlgn="t"/>
                      <a:r>
                        <a:rPr lang="en-GB" sz="2400" b="1" dirty="0" err="1">
                          <a:solidFill>
                            <a:srgbClr val="000000"/>
                          </a:solidFill>
                          <a:effectLst/>
                          <a:latin typeface="verdana" panose="020B0604030504040204" pitchFamily="34" charset="0"/>
                        </a:rPr>
                        <a:t>Tavoite</a:t>
                      </a:r>
                      <a:r>
                        <a:rPr lang="en-GB" sz="2400" b="1" dirty="0">
                          <a:solidFill>
                            <a:srgbClr val="000000"/>
                          </a:solidFill>
                          <a:effectLst/>
                          <a:latin typeface="verdana" panose="020B0604030504040204" pitchFamily="34" charset="0"/>
                        </a:rPr>
                        <a:t> </a:t>
                      </a:r>
                    </a:p>
                  </a:txBody>
                  <a:tcPr marL="44521" marR="44521" marT="22261" marB="22261">
                    <a:lnL>
                      <a:noFill/>
                    </a:lnL>
                    <a:lnR>
                      <a:noFill/>
                    </a:lnR>
                    <a:lnT>
                      <a:noFill/>
                    </a:lnT>
                    <a:lnB>
                      <a:noFill/>
                    </a:lnB>
                    <a:solidFill>
                      <a:srgbClr val="EAEAEA"/>
                    </a:solidFill>
                  </a:tcPr>
                </a:tc>
                <a:tc>
                  <a:txBody>
                    <a:bodyPr/>
                    <a:lstStyle/>
                    <a:p>
                      <a:pPr fontAlgn="t"/>
                      <a:r>
                        <a:rPr lang="fi-FI" sz="2400" dirty="0">
                          <a:solidFill>
                            <a:srgbClr val="000000"/>
                          </a:solidFill>
                          <a:effectLst/>
                          <a:latin typeface="verdana" panose="020B0604030504040204" pitchFamily="34" charset="0"/>
                        </a:rPr>
                        <a:t>Opintojakson suoritettuaan opiskelija</a:t>
                      </a:r>
                    </a:p>
                    <a:p>
                      <a:pPr fontAlgn="t">
                        <a:buFont typeface="Arial" panose="020B0604020202020204" pitchFamily="34" charset="0"/>
                        <a:buChar char="•"/>
                      </a:pPr>
                      <a:r>
                        <a:rPr lang="fi-FI" sz="2400" dirty="0">
                          <a:solidFill>
                            <a:srgbClr val="000000"/>
                          </a:solidFill>
                          <a:effectLst/>
                          <a:latin typeface="verdana" panose="020B0604030504040204" pitchFamily="34" charset="0"/>
                        </a:rPr>
                        <a:t>osaa hankkia ja analysoida olemassa olevaa tietoa sekä arvioida sitä kriittisesti.</a:t>
                      </a:r>
                    </a:p>
                    <a:p>
                      <a:pPr fontAlgn="t">
                        <a:buFont typeface="Arial" panose="020B0604020202020204" pitchFamily="34" charset="0"/>
                        <a:buChar char="•"/>
                      </a:pPr>
                      <a:r>
                        <a:rPr lang="fi-FI" sz="2400" dirty="0">
                          <a:solidFill>
                            <a:srgbClr val="000000"/>
                          </a:solidFill>
                          <a:effectLst/>
                          <a:latin typeface="verdana" panose="020B0604030504040204" pitchFamily="34" charset="0"/>
                        </a:rPr>
                        <a:t>suunnitella ja toteuttaa tutkimustyön.</a:t>
                      </a:r>
                    </a:p>
                    <a:p>
                      <a:pPr fontAlgn="t">
                        <a:buFont typeface="Arial" panose="020B0604020202020204" pitchFamily="34" charset="0"/>
                        <a:buChar char="•"/>
                      </a:pPr>
                      <a:r>
                        <a:rPr lang="fi-FI" sz="2400" dirty="0">
                          <a:solidFill>
                            <a:srgbClr val="000000"/>
                          </a:solidFill>
                          <a:effectLst/>
                          <a:latin typeface="verdana" panose="020B0604030504040204" pitchFamily="34" charset="0"/>
                        </a:rPr>
                        <a:t>osaa perustella ja arvioida tutkimusmenetelmällisiä valintoja.</a:t>
                      </a:r>
                    </a:p>
                    <a:p>
                      <a:pPr fontAlgn="t">
                        <a:buFont typeface="Arial" panose="020B0604020202020204" pitchFamily="34" charset="0"/>
                        <a:buChar char="•"/>
                      </a:pPr>
                      <a:r>
                        <a:rPr lang="fi-FI" sz="2400" dirty="0">
                          <a:solidFill>
                            <a:srgbClr val="000000"/>
                          </a:solidFill>
                          <a:effectLst/>
                          <a:latin typeface="verdana" panose="020B0604030504040204" pitchFamily="34" charset="0"/>
                        </a:rPr>
                        <a:t>tuottaa itsenäisesti tieteellistä tietoa ja arvioida tuotetun tiedon soveltamismahdollisuuksia.</a:t>
                      </a:r>
                    </a:p>
                    <a:p>
                      <a:pPr fontAlgn="t">
                        <a:buFont typeface="Arial" panose="020B0604020202020204" pitchFamily="34" charset="0"/>
                        <a:buChar char="•"/>
                      </a:pPr>
                      <a:r>
                        <a:rPr lang="fi-FI" sz="2400" dirty="0">
                          <a:solidFill>
                            <a:srgbClr val="000000"/>
                          </a:solidFill>
                          <a:effectLst/>
                          <a:latin typeface="verdana" panose="020B0604030504040204" pitchFamily="34" charset="0"/>
                        </a:rPr>
                        <a:t>on laatinut maisterin tutkintoon kuuluvan tieteellisen tutkielman.</a:t>
                      </a:r>
                    </a:p>
                    <a:p>
                      <a:pPr fontAlgn="t"/>
                      <a:r>
                        <a:rPr lang="fi-FI" sz="2400" dirty="0">
                          <a:solidFill>
                            <a:srgbClr val="000000"/>
                          </a:solidFill>
                          <a:effectLst/>
                          <a:latin typeface="verdana" panose="020B0604030504040204" pitchFamily="34" charset="0"/>
                        </a:rPr>
                        <a:t> </a:t>
                      </a:r>
                    </a:p>
                  </a:txBody>
                  <a:tcPr marL="44521" marR="44521" marT="22261" marB="22261">
                    <a:lnL>
                      <a:noFill/>
                    </a:lnL>
                    <a:lnR>
                      <a:noFill/>
                    </a:lnR>
                    <a:lnT>
                      <a:noFill/>
                    </a:lnT>
                    <a:lnB>
                      <a:noFill/>
                    </a:lnB>
                    <a:solidFill>
                      <a:srgbClr val="EAEAEA"/>
                    </a:solidFill>
                  </a:tcPr>
                </a:tc>
              </a:tr>
              <a:tr h="2399373">
                <a:tc>
                  <a:txBody>
                    <a:bodyPr/>
                    <a:lstStyle/>
                    <a:p>
                      <a:pPr fontAlgn="t"/>
                      <a:r>
                        <a:rPr lang="en-GB" sz="2400" b="1">
                          <a:solidFill>
                            <a:srgbClr val="000000"/>
                          </a:solidFill>
                          <a:effectLst/>
                          <a:latin typeface="verdana" panose="020B0604030504040204" pitchFamily="34" charset="0"/>
                        </a:rPr>
                        <a:t>Sisältö </a:t>
                      </a:r>
                    </a:p>
                  </a:txBody>
                  <a:tcPr marL="44521" marR="44521" marT="22261" marB="22261">
                    <a:lnL>
                      <a:noFill/>
                    </a:lnL>
                    <a:lnR>
                      <a:noFill/>
                    </a:lnR>
                    <a:lnT>
                      <a:noFill/>
                    </a:lnT>
                    <a:lnB>
                      <a:noFill/>
                    </a:lnB>
                    <a:solidFill>
                      <a:srgbClr val="EAEAEA"/>
                    </a:solidFill>
                  </a:tcPr>
                </a:tc>
                <a:tc>
                  <a:txBody>
                    <a:bodyPr/>
                    <a:lstStyle/>
                    <a:p>
                      <a:pPr fontAlgn="t">
                        <a:buFont typeface="Arial" panose="020B0604020202020204" pitchFamily="34" charset="0"/>
                        <a:buChar char="•"/>
                      </a:pPr>
                      <a:r>
                        <a:rPr lang="fi-FI" sz="2400" dirty="0">
                          <a:solidFill>
                            <a:srgbClr val="000000"/>
                          </a:solidFill>
                          <a:effectLst/>
                          <a:latin typeface="verdana" panose="020B0604030504040204" pitchFamily="34" charset="0"/>
                        </a:rPr>
                        <a:t>Opiskelija laatii itsenäisesti ohjatun tutkielman kasvatustieteen alueelta ja tuottaa tutkimuksestaan tieteellisen tutkimusraportin. Tutkielma voi liittyä aiheeltaan laajempaan tutkimusprojektiin.</a:t>
                      </a:r>
                    </a:p>
                    <a:p>
                      <a:pPr fontAlgn="t"/>
                      <a:r>
                        <a:rPr lang="fi-FI" sz="2400" dirty="0">
                          <a:solidFill>
                            <a:srgbClr val="000000"/>
                          </a:solidFill>
                          <a:effectLst/>
                          <a:latin typeface="verdana" panose="020B0604030504040204" pitchFamily="34" charset="0"/>
                        </a:rPr>
                        <a:t> </a:t>
                      </a:r>
                    </a:p>
                  </a:txBody>
                  <a:tcPr marL="44521" marR="44521" marT="22261" marB="22261">
                    <a:lnL>
                      <a:noFill/>
                    </a:lnL>
                    <a:lnR>
                      <a:noFill/>
                    </a:lnR>
                    <a:lnT>
                      <a:noFill/>
                    </a:lnT>
                    <a:lnB>
                      <a:noFill/>
                    </a:lnB>
                    <a:solidFill>
                      <a:srgbClr val="EAEAEA"/>
                    </a:solidFill>
                  </a:tcPr>
                </a:tc>
              </a:tr>
            </a:tbl>
          </a:graphicData>
        </a:graphic>
      </p:graphicFrame>
    </p:spTree>
    <p:extLst>
      <p:ext uri="{BB962C8B-B14F-4D97-AF65-F5344CB8AC3E}">
        <p14:creationId xmlns:p14="http://schemas.microsoft.com/office/powerpoint/2010/main" val="4030454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Diskurssianalyysi</a:t>
            </a:r>
            <a:br>
              <a:rPr lang="fi-FI" dirty="0" smtClean="0"/>
            </a:br>
            <a:endParaRPr lang="en-GB" dirty="0"/>
          </a:p>
        </p:txBody>
      </p:sp>
      <p:sp>
        <p:nvSpPr>
          <p:cNvPr id="3" name="Subtitle 2"/>
          <p:cNvSpPr>
            <a:spLocks noGrp="1"/>
          </p:cNvSpPr>
          <p:nvPr>
            <p:ph type="subTitle" idx="1"/>
          </p:nvPr>
        </p:nvSpPr>
        <p:spPr/>
        <p:txBody>
          <a:bodyPr>
            <a:normAutofit fontScale="92500" lnSpcReduction="20000"/>
          </a:bodyPr>
          <a:lstStyle/>
          <a:p>
            <a:r>
              <a:rPr lang="en-GB" dirty="0">
                <a:hlinkClick r:id="rId2"/>
              </a:rPr>
              <a:t>http://</a:t>
            </a:r>
            <a:r>
              <a:rPr lang="en-GB" dirty="0" smtClean="0">
                <a:hlinkClick r:id="rId2"/>
              </a:rPr>
              <a:t>oppimateriaalit.internetix.fi/fi/avoimet/0viestinta/tiedotusoppi/p2_media-analyysi/1_johdatus/5_diskurssi</a:t>
            </a:r>
            <a:endParaRPr lang="en-GB" dirty="0" smtClean="0"/>
          </a:p>
          <a:p>
            <a:endParaRPr lang="fi-FI" dirty="0" smtClean="0">
              <a:hlinkClick r:id="rId3"/>
            </a:endParaRPr>
          </a:p>
          <a:p>
            <a:r>
              <a:rPr lang="fi-FI" dirty="0" smtClean="0">
                <a:hlinkClick r:id="rId3"/>
              </a:rPr>
              <a:t>http</a:t>
            </a:r>
            <a:r>
              <a:rPr lang="fi-FI" dirty="0">
                <a:hlinkClick r:id="rId3"/>
              </a:rPr>
              <a:t>://</a:t>
            </a:r>
            <a:r>
              <a:rPr lang="fi-FI" dirty="0" smtClean="0">
                <a:hlinkClick r:id="rId3"/>
              </a:rPr>
              <a:t>www.stakes.fi/yp/2003/2/032suominen.pdf</a:t>
            </a:r>
            <a:endParaRPr lang="fi-FI" dirty="0" smtClean="0"/>
          </a:p>
          <a:p>
            <a:endParaRPr lang="fi-FI" dirty="0"/>
          </a:p>
          <a:p>
            <a:endParaRPr lang="en-GB"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25.1.2017</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20</a:t>
            </a:fld>
            <a:endParaRPr lang="en-GB" dirty="0">
              <a:solidFill>
                <a:srgbClr val="8C8A87"/>
              </a:solidFill>
            </a:endParaRPr>
          </a:p>
        </p:txBody>
      </p:sp>
      <p:sp>
        <p:nvSpPr>
          <p:cNvPr id="7" name="Rectangle 6"/>
          <p:cNvSpPr/>
          <p:nvPr/>
        </p:nvSpPr>
        <p:spPr>
          <a:xfrm>
            <a:off x="1331640" y="980728"/>
            <a:ext cx="6678488" cy="369332"/>
          </a:xfrm>
          <a:prstGeom prst="rect">
            <a:avLst/>
          </a:prstGeom>
        </p:spPr>
        <p:txBody>
          <a:bodyPr wrap="square">
            <a:spAutoFit/>
          </a:bodyPr>
          <a:lstStyle/>
          <a:p>
            <a:pPr fontAlgn="auto">
              <a:spcBef>
                <a:spcPts val="0"/>
              </a:spcBef>
              <a:spcAft>
                <a:spcPts val="0"/>
              </a:spcAft>
            </a:pPr>
            <a:r>
              <a:rPr lang="en-GB" sz="1800" dirty="0">
                <a:solidFill>
                  <a:prstClr val="black"/>
                </a:solidFill>
                <a:latin typeface="Arial"/>
                <a:ea typeface="+mn-ea"/>
                <a:cs typeface="+mn-cs"/>
              </a:rPr>
              <a:t>http://ojs.tsv.fi/index.php/janus/article/viewFile/50263/15161</a:t>
            </a:r>
          </a:p>
        </p:txBody>
      </p:sp>
    </p:spTree>
    <p:extLst>
      <p:ext uri="{BB962C8B-B14F-4D97-AF65-F5344CB8AC3E}">
        <p14:creationId xmlns:p14="http://schemas.microsoft.com/office/powerpoint/2010/main" val="3981848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Arviointi</a:t>
            </a:r>
            <a:endParaRPr lang="en-GB" dirty="0"/>
          </a:p>
        </p:txBody>
      </p:sp>
      <p:sp>
        <p:nvSpPr>
          <p:cNvPr id="3" name="Subtitle 2"/>
          <p:cNvSpPr>
            <a:spLocks noGrp="1"/>
          </p:cNvSpPr>
          <p:nvPr>
            <p:ph type="subTitle" idx="1"/>
          </p:nvPr>
        </p:nvSpPr>
        <p:spPr/>
        <p:txBody>
          <a:bodyPr>
            <a:normAutofit/>
          </a:bodyPr>
          <a:lstStyle/>
          <a:p>
            <a:r>
              <a:rPr lang="en-US" dirty="0"/>
              <a:t>http://www.helsinki.fi/behav/opiskelu/vanhoja/prograduarviointi.htm</a:t>
            </a:r>
            <a:endParaRPr lang="en-GB" dirty="0"/>
          </a:p>
          <a:p>
            <a:endParaRPr lang="fi-FI" dirty="0"/>
          </a:p>
          <a:p>
            <a:endParaRPr lang="en-GB"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25.1.2017</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21</a:t>
            </a:fld>
            <a:endParaRPr lang="en-GB" dirty="0">
              <a:solidFill>
                <a:srgbClr val="8C8A87"/>
              </a:solidFill>
            </a:endParaRPr>
          </a:p>
        </p:txBody>
      </p:sp>
    </p:spTree>
    <p:extLst>
      <p:ext uri="{BB962C8B-B14F-4D97-AF65-F5344CB8AC3E}">
        <p14:creationId xmlns:p14="http://schemas.microsoft.com/office/powerpoint/2010/main" val="56574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424" y="419100"/>
            <a:ext cx="6781800" cy="1143000"/>
          </a:xfrm>
        </p:spPr>
        <p:txBody>
          <a:bodyPr/>
          <a:lstStyle/>
          <a:p>
            <a:r>
              <a:rPr lang="fi-FI" dirty="0" smtClean="0"/>
              <a:t>Tavoitteet per HLÖ</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87294283"/>
              </p:ext>
            </p:extLst>
          </p:nvPr>
        </p:nvGraphicFramePr>
        <p:xfrm>
          <a:off x="381514" y="838200"/>
          <a:ext cx="8229600" cy="5900420"/>
        </p:xfrm>
        <a:graphic>
          <a:graphicData uri="http://schemas.openxmlformats.org/drawingml/2006/table">
            <a:tbl>
              <a:tblPr firstRow="1" bandRow="1">
                <a:tableStyleId>{5C22544A-7EE6-4342-B048-85BDC9FD1C3A}</a:tableStyleId>
              </a:tblPr>
              <a:tblGrid>
                <a:gridCol w="1393188"/>
                <a:gridCol w="1219200"/>
                <a:gridCol w="5617212"/>
              </a:tblGrid>
              <a:tr h="596900">
                <a:tc>
                  <a:txBody>
                    <a:bodyPr/>
                    <a:lstStyle/>
                    <a:p>
                      <a:r>
                        <a:rPr lang="fi-FI" dirty="0" smtClean="0"/>
                        <a:t>NIMI</a:t>
                      </a:r>
                      <a:endParaRPr lang="en-GB" dirty="0"/>
                    </a:p>
                  </a:txBody>
                  <a:tcPr/>
                </a:tc>
                <a:tc>
                  <a:txBody>
                    <a:bodyPr/>
                    <a:lstStyle/>
                    <a:p>
                      <a:r>
                        <a:rPr lang="fi-FI" dirty="0" smtClean="0"/>
                        <a:t>JÄTTÖ</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dirty="0" smtClean="0"/>
                        <a:t>MISSÄ</a:t>
                      </a:r>
                      <a:r>
                        <a:rPr lang="fi-FI" baseline="0" dirty="0" smtClean="0"/>
                        <a:t> NYT - </a:t>
                      </a:r>
                      <a:r>
                        <a:rPr lang="fi-FI" dirty="0" smtClean="0"/>
                        <a:t>MITÄ TARVITSE</a:t>
                      </a:r>
                      <a:r>
                        <a:rPr lang="fi-FI" baseline="0" dirty="0" smtClean="0"/>
                        <a:t>N/TEEN SEURAAVAKSI</a:t>
                      </a:r>
                      <a:endParaRPr lang="en-GB" dirty="0" smtClean="0"/>
                    </a:p>
                    <a:p>
                      <a:endParaRPr lang="en-GB" dirty="0"/>
                    </a:p>
                  </a:txBody>
                  <a:tcPr/>
                </a:tc>
              </a:tr>
              <a:tr h="596900">
                <a:tc>
                  <a:txBody>
                    <a:bodyPr/>
                    <a:lstStyle/>
                    <a:p>
                      <a:r>
                        <a:rPr lang="en-GB" dirty="0" smtClean="0"/>
                        <a:t>Mia-Maria</a:t>
                      </a:r>
                      <a:endParaRPr lang="en-GB" dirty="0"/>
                    </a:p>
                  </a:txBody>
                  <a:tcPr/>
                </a:tc>
                <a:tc>
                  <a:txBody>
                    <a:bodyPr/>
                    <a:lstStyle/>
                    <a:p>
                      <a:r>
                        <a:rPr lang="en-GB" dirty="0" smtClean="0"/>
                        <a:t>02</a:t>
                      </a:r>
                      <a:endParaRPr lang="en-GB" dirty="0"/>
                    </a:p>
                  </a:txBody>
                  <a:tcPr/>
                </a:tc>
                <a:tc>
                  <a:txBody>
                    <a:bodyPr/>
                    <a:lstStyle/>
                    <a:p>
                      <a:r>
                        <a:rPr lang="en-GB" dirty="0" err="1" smtClean="0"/>
                        <a:t>Työrauhahäiriö</a:t>
                      </a:r>
                      <a:r>
                        <a:rPr lang="en-GB" dirty="0" smtClean="0"/>
                        <a:t>: </a:t>
                      </a:r>
                      <a:r>
                        <a:rPr lang="en-GB" dirty="0" err="1" smtClean="0"/>
                        <a:t>Analyysimenetelmä</a:t>
                      </a:r>
                      <a:r>
                        <a:rPr lang="en-GB" baseline="0" dirty="0" smtClean="0"/>
                        <a:t> - </a:t>
                      </a:r>
                      <a:r>
                        <a:rPr lang="en-GB" baseline="0" dirty="0" err="1" smtClean="0"/>
                        <a:t>menetelmä</a:t>
                      </a:r>
                      <a:r>
                        <a:rPr lang="en-GB" baseline="0" dirty="0" smtClean="0"/>
                        <a:t> </a:t>
                      </a:r>
                      <a:r>
                        <a:rPr lang="en-GB" baseline="0" dirty="0" err="1" smtClean="0"/>
                        <a:t>ja</a:t>
                      </a:r>
                      <a:r>
                        <a:rPr lang="en-GB" baseline="0" dirty="0" smtClean="0"/>
                        <a:t> </a:t>
                      </a:r>
                      <a:r>
                        <a:rPr lang="en-GB" baseline="0" dirty="0" err="1" smtClean="0"/>
                        <a:t>sen</a:t>
                      </a:r>
                      <a:r>
                        <a:rPr lang="en-GB" baseline="0" dirty="0" smtClean="0"/>
                        <a:t> </a:t>
                      </a:r>
                      <a:r>
                        <a:rPr lang="en-GB" baseline="0" dirty="0" err="1" smtClean="0"/>
                        <a:t>valinta</a:t>
                      </a:r>
                      <a:endParaRPr lang="en-GB" dirty="0"/>
                    </a:p>
                  </a:txBody>
                  <a:tcPr/>
                </a:tc>
              </a:tr>
              <a:tr h="596900">
                <a:tc>
                  <a:txBody>
                    <a:bodyPr/>
                    <a:lstStyle/>
                    <a:p>
                      <a:r>
                        <a:rPr lang="en-GB" dirty="0" smtClean="0"/>
                        <a:t>Johanna</a:t>
                      </a:r>
                      <a:endParaRPr lang="en-GB" dirty="0"/>
                    </a:p>
                  </a:txBody>
                  <a:tcPr/>
                </a:tc>
                <a:tc>
                  <a:txBody>
                    <a:bodyPr/>
                    <a:lstStyle/>
                    <a:p>
                      <a:r>
                        <a:rPr lang="en-GB" dirty="0" smtClean="0"/>
                        <a:t>08</a:t>
                      </a:r>
                      <a:endParaRPr lang="en-GB" dirty="0"/>
                    </a:p>
                  </a:txBody>
                  <a:tcPr/>
                </a:tc>
                <a:tc>
                  <a:txBody>
                    <a:bodyPr/>
                    <a:lstStyle/>
                    <a:p>
                      <a:r>
                        <a:rPr lang="en-GB" dirty="0" err="1" smtClean="0"/>
                        <a:t>Pedagoginen</a:t>
                      </a:r>
                      <a:r>
                        <a:rPr lang="en-GB" baseline="0" dirty="0" smtClean="0"/>
                        <a:t> </a:t>
                      </a:r>
                      <a:r>
                        <a:rPr lang="en-GB" baseline="0" dirty="0" err="1" smtClean="0"/>
                        <a:t>suhde</a:t>
                      </a:r>
                      <a:r>
                        <a:rPr lang="en-GB" baseline="0" dirty="0" smtClean="0"/>
                        <a:t> – </a:t>
                      </a:r>
                      <a:r>
                        <a:rPr lang="en-GB" baseline="0" dirty="0" err="1" smtClean="0"/>
                        <a:t>laadullinen</a:t>
                      </a:r>
                      <a:r>
                        <a:rPr lang="en-GB" baseline="0" dirty="0" smtClean="0"/>
                        <a:t> </a:t>
                      </a:r>
                      <a:r>
                        <a:rPr lang="en-GB" baseline="0" dirty="0" err="1" smtClean="0"/>
                        <a:t>asennetutkimus</a:t>
                      </a:r>
                      <a:r>
                        <a:rPr lang="en-GB" baseline="0" dirty="0" smtClean="0"/>
                        <a:t> : </a:t>
                      </a:r>
                      <a:r>
                        <a:rPr lang="en-GB" dirty="0" err="1" smtClean="0"/>
                        <a:t>Aineiston</a:t>
                      </a:r>
                      <a:r>
                        <a:rPr lang="en-GB" dirty="0" smtClean="0"/>
                        <a:t> </a:t>
                      </a:r>
                      <a:r>
                        <a:rPr lang="en-GB" dirty="0" err="1" smtClean="0"/>
                        <a:t>keruu</a:t>
                      </a:r>
                      <a:r>
                        <a:rPr lang="en-GB" dirty="0" smtClean="0"/>
                        <a:t> – </a:t>
                      </a:r>
                      <a:r>
                        <a:rPr lang="en-GB" dirty="0" err="1" smtClean="0"/>
                        <a:t>Haasteltavien</a:t>
                      </a:r>
                      <a:r>
                        <a:rPr lang="en-GB" baseline="0" dirty="0" smtClean="0"/>
                        <a:t> </a:t>
                      </a:r>
                      <a:r>
                        <a:rPr lang="en-GB" baseline="0" dirty="0" err="1" smtClean="0"/>
                        <a:t>kalastelu</a:t>
                      </a:r>
                      <a:r>
                        <a:rPr lang="en-GB" baseline="0" dirty="0" smtClean="0"/>
                        <a:t> – </a:t>
                      </a:r>
                      <a:r>
                        <a:rPr lang="en-GB" baseline="0" dirty="0" err="1" smtClean="0"/>
                        <a:t>tutkimusmenetelmällinen</a:t>
                      </a:r>
                      <a:r>
                        <a:rPr lang="en-GB" baseline="0" dirty="0" smtClean="0"/>
                        <a:t> </a:t>
                      </a:r>
                      <a:endParaRPr lang="en-GB" dirty="0"/>
                    </a:p>
                  </a:txBody>
                  <a:tcPr/>
                </a:tc>
              </a:tr>
              <a:tr h="596900">
                <a:tc>
                  <a:txBody>
                    <a:bodyPr/>
                    <a:lstStyle/>
                    <a:p>
                      <a:r>
                        <a:rPr lang="en-GB" dirty="0" err="1" smtClean="0"/>
                        <a:t>Salli</a:t>
                      </a:r>
                      <a:endParaRPr lang="en-GB" dirty="0"/>
                    </a:p>
                  </a:txBody>
                  <a:tcPr/>
                </a:tc>
                <a:tc>
                  <a:txBody>
                    <a:bodyPr/>
                    <a:lstStyle/>
                    <a:p>
                      <a:r>
                        <a:rPr lang="en-GB" dirty="0" smtClean="0"/>
                        <a:t>04-06</a:t>
                      </a:r>
                      <a:endParaRPr lang="en-GB" dirty="0"/>
                    </a:p>
                  </a:txBody>
                  <a:tcPr/>
                </a:tc>
                <a:tc>
                  <a:txBody>
                    <a:bodyPr/>
                    <a:lstStyle/>
                    <a:p>
                      <a:r>
                        <a:rPr lang="en-GB" dirty="0" err="1" smtClean="0"/>
                        <a:t>Oppimaan</a:t>
                      </a:r>
                      <a:r>
                        <a:rPr lang="en-GB" dirty="0" smtClean="0"/>
                        <a:t> </a:t>
                      </a:r>
                      <a:r>
                        <a:rPr lang="en-GB" dirty="0" err="1" smtClean="0"/>
                        <a:t>oppimisen</a:t>
                      </a:r>
                      <a:r>
                        <a:rPr lang="en-GB" dirty="0" smtClean="0"/>
                        <a:t> </a:t>
                      </a:r>
                      <a:r>
                        <a:rPr lang="en-GB" dirty="0" err="1" smtClean="0"/>
                        <a:t>kehittyminen</a:t>
                      </a:r>
                      <a:r>
                        <a:rPr lang="en-GB" baseline="0" dirty="0" smtClean="0"/>
                        <a:t> (6.lk-9.lk): </a:t>
                      </a:r>
                      <a:r>
                        <a:rPr lang="en-GB" baseline="0" dirty="0" err="1" smtClean="0"/>
                        <a:t>teorialaajennus</a:t>
                      </a:r>
                      <a:r>
                        <a:rPr lang="en-GB" baseline="0" dirty="0" smtClean="0"/>
                        <a:t>, </a:t>
                      </a:r>
                      <a:r>
                        <a:rPr lang="en-GB" baseline="0" dirty="0" err="1" smtClean="0"/>
                        <a:t>aineistoon</a:t>
                      </a:r>
                      <a:r>
                        <a:rPr lang="en-GB" baseline="0" dirty="0" smtClean="0"/>
                        <a:t> </a:t>
                      </a:r>
                      <a:r>
                        <a:rPr lang="en-GB" baseline="0" dirty="0" err="1" smtClean="0"/>
                        <a:t>tutustuminen</a:t>
                      </a:r>
                      <a:r>
                        <a:rPr lang="en-GB" baseline="0" dirty="0" smtClean="0"/>
                        <a:t> </a:t>
                      </a:r>
                      <a:r>
                        <a:rPr lang="en-GB" baseline="0" dirty="0" err="1" smtClean="0"/>
                        <a:t>ja</a:t>
                      </a:r>
                      <a:r>
                        <a:rPr lang="en-GB" baseline="0" dirty="0" smtClean="0"/>
                        <a:t> </a:t>
                      </a:r>
                      <a:r>
                        <a:rPr lang="en-GB" baseline="0" dirty="0" err="1" smtClean="0"/>
                        <a:t>menetelmä</a:t>
                      </a:r>
                      <a:endParaRPr lang="en-GB" dirty="0"/>
                    </a:p>
                  </a:txBody>
                  <a:tcPr/>
                </a:tc>
              </a:tr>
              <a:tr h="596900">
                <a:tc>
                  <a:txBody>
                    <a:bodyPr/>
                    <a:lstStyle/>
                    <a:p>
                      <a:r>
                        <a:rPr lang="en-GB" dirty="0" smtClean="0"/>
                        <a:t>Henri</a:t>
                      </a:r>
                      <a:endParaRPr lang="en-GB" dirty="0"/>
                    </a:p>
                  </a:txBody>
                  <a:tcPr/>
                </a:tc>
                <a:tc>
                  <a:txBody>
                    <a:bodyPr/>
                    <a:lstStyle/>
                    <a:p>
                      <a:r>
                        <a:rPr lang="en-GB" dirty="0" smtClean="0"/>
                        <a:t>04</a:t>
                      </a:r>
                      <a:endParaRPr lang="en-GB" dirty="0"/>
                    </a:p>
                  </a:txBody>
                  <a:tcPr/>
                </a:tc>
                <a:tc>
                  <a:txBody>
                    <a:bodyPr/>
                    <a:lstStyle/>
                    <a:p>
                      <a:r>
                        <a:rPr lang="en-GB" dirty="0" err="1" smtClean="0"/>
                        <a:t>Autoiljat</a:t>
                      </a:r>
                      <a:r>
                        <a:rPr lang="en-GB" dirty="0" smtClean="0"/>
                        <a:t>: </a:t>
                      </a:r>
                      <a:r>
                        <a:rPr lang="en-GB" dirty="0" err="1" smtClean="0"/>
                        <a:t>tulosten</a:t>
                      </a:r>
                      <a:r>
                        <a:rPr lang="en-GB" dirty="0" smtClean="0"/>
                        <a:t> </a:t>
                      </a:r>
                      <a:r>
                        <a:rPr lang="en-GB" dirty="0" err="1" smtClean="0"/>
                        <a:t>analysointi</a:t>
                      </a:r>
                      <a:r>
                        <a:rPr lang="en-GB" dirty="0" smtClean="0"/>
                        <a:t> </a:t>
                      </a:r>
                      <a:r>
                        <a:rPr lang="en-GB" dirty="0" err="1" smtClean="0"/>
                        <a:t>ja</a:t>
                      </a:r>
                      <a:r>
                        <a:rPr lang="en-GB" dirty="0" smtClean="0"/>
                        <a:t> </a:t>
                      </a:r>
                      <a:r>
                        <a:rPr lang="en-GB" dirty="0" err="1" smtClean="0"/>
                        <a:t>kirjoittaminen</a:t>
                      </a:r>
                      <a:endParaRPr lang="en-GB" dirty="0"/>
                    </a:p>
                  </a:txBody>
                  <a:tcPr/>
                </a:tc>
              </a:tr>
              <a:tr h="596900">
                <a:tc>
                  <a:txBody>
                    <a:bodyPr/>
                    <a:lstStyle/>
                    <a:p>
                      <a:r>
                        <a:rPr lang="en-GB" dirty="0" err="1" smtClean="0"/>
                        <a:t>Jarno</a:t>
                      </a:r>
                      <a:endParaRPr lang="en-GB" dirty="0"/>
                    </a:p>
                  </a:txBody>
                  <a:tcPr/>
                </a:tc>
                <a:tc>
                  <a:txBody>
                    <a:bodyPr/>
                    <a:lstStyle/>
                    <a:p>
                      <a:r>
                        <a:rPr lang="en-GB" dirty="0" smtClean="0"/>
                        <a:t>08</a:t>
                      </a:r>
                      <a:endParaRPr lang="en-GB" dirty="0"/>
                    </a:p>
                  </a:txBody>
                  <a:tcPr/>
                </a:tc>
                <a:tc>
                  <a:txBody>
                    <a:bodyPr/>
                    <a:lstStyle/>
                    <a:p>
                      <a:r>
                        <a:rPr lang="en-GB" dirty="0" err="1" smtClean="0"/>
                        <a:t>Ammattijalkapalloijat</a:t>
                      </a:r>
                      <a:r>
                        <a:rPr lang="en-GB" baseline="0" dirty="0" smtClean="0"/>
                        <a:t> </a:t>
                      </a:r>
                      <a:r>
                        <a:rPr lang="en-GB" baseline="0" dirty="0" err="1" smtClean="0"/>
                        <a:t>opiskelu</a:t>
                      </a:r>
                      <a:r>
                        <a:rPr lang="en-GB" baseline="0" dirty="0" smtClean="0"/>
                        <a:t>: </a:t>
                      </a:r>
                      <a:r>
                        <a:rPr lang="en-GB" baseline="0" dirty="0" err="1" smtClean="0"/>
                        <a:t>teoriaan</a:t>
                      </a:r>
                      <a:r>
                        <a:rPr lang="en-GB" baseline="0" dirty="0" smtClean="0"/>
                        <a:t> </a:t>
                      </a:r>
                      <a:r>
                        <a:rPr lang="en-GB" baseline="0" dirty="0" err="1" smtClean="0"/>
                        <a:t>kommentteja</a:t>
                      </a:r>
                      <a:r>
                        <a:rPr lang="en-GB" baseline="0" dirty="0" smtClean="0"/>
                        <a:t> – </a:t>
                      </a:r>
                      <a:r>
                        <a:rPr lang="en-GB" baseline="0" dirty="0" err="1" smtClean="0"/>
                        <a:t>aineistonkeruu</a:t>
                      </a:r>
                      <a:r>
                        <a:rPr lang="en-GB" baseline="0" dirty="0" smtClean="0"/>
                        <a:t> / </a:t>
                      </a:r>
                      <a:r>
                        <a:rPr lang="en-GB" baseline="0" dirty="0" err="1" smtClean="0"/>
                        <a:t>haastattelun</a:t>
                      </a:r>
                      <a:r>
                        <a:rPr lang="en-GB" baseline="0" dirty="0" smtClean="0"/>
                        <a:t> </a:t>
                      </a:r>
                      <a:r>
                        <a:rPr lang="en-GB" baseline="0" dirty="0" err="1" smtClean="0"/>
                        <a:t>järjestelyt</a:t>
                      </a:r>
                      <a:endParaRPr lang="en-GB" dirty="0"/>
                    </a:p>
                  </a:txBody>
                  <a:tcPr/>
                </a:tc>
              </a:tr>
              <a:tr h="596900">
                <a:tc>
                  <a:txBody>
                    <a:bodyPr/>
                    <a:lstStyle/>
                    <a:p>
                      <a:r>
                        <a:rPr lang="en-GB" dirty="0" err="1" smtClean="0"/>
                        <a:t>Mirka</a:t>
                      </a:r>
                      <a:endParaRPr lang="en-GB" dirty="0"/>
                    </a:p>
                  </a:txBody>
                  <a:tcPr/>
                </a:tc>
                <a:tc>
                  <a:txBody>
                    <a:bodyPr/>
                    <a:lstStyle/>
                    <a:p>
                      <a:r>
                        <a:rPr lang="en-GB" dirty="0" smtClean="0"/>
                        <a:t>08</a:t>
                      </a:r>
                      <a:endParaRPr lang="en-GB" dirty="0"/>
                    </a:p>
                  </a:txBody>
                  <a:tcPr/>
                </a:tc>
                <a:tc>
                  <a:txBody>
                    <a:bodyPr/>
                    <a:lstStyle/>
                    <a:p>
                      <a:r>
                        <a:rPr lang="en-GB" dirty="0" err="1" smtClean="0"/>
                        <a:t>Itsearvioitu</a:t>
                      </a:r>
                      <a:r>
                        <a:rPr lang="en-GB" dirty="0" smtClean="0"/>
                        <a:t> </a:t>
                      </a:r>
                      <a:r>
                        <a:rPr lang="en-GB" dirty="0" err="1" smtClean="0"/>
                        <a:t>ruutuaika</a:t>
                      </a:r>
                      <a:r>
                        <a:rPr lang="en-GB" dirty="0" smtClean="0"/>
                        <a:t>:</a:t>
                      </a:r>
                      <a:r>
                        <a:rPr lang="en-GB" baseline="0" dirty="0" smtClean="0"/>
                        <a:t> </a:t>
                      </a:r>
                      <a:r>
                        <a:rPr lang="en-GB" baseline="0" dirty="0" err="1" smtClean="0"/>
                        <a:t>teoria</a:t>
                      </a:r>
                      <a:r>
                        <a:rPr lang="en-GB" baseline="0" dirty="0" smtClean="0"/>
                        <a:t> </a:t>
                      </a:r>
                      <a:r>
                        <a:rPr lang="en-GB" baseline="0" dirty="0" err="1" smtClean="0"/>
                        <a:t>loppuun</a:t>
                      </a:r>
                      <a:r>
                        <a:rPr lang="en-GB" baseline="0" dirty="0" smtClean="0"/>
                        <a:t>, </a:t>
                      </a:r>
                      <a:r>
                        <a:rPr lang="en-GB" baseline="0" dirty="0" err="1" smtClean="0"/>
                        <a:t>interventiotutkimus</a:t>
                      </a:r>
                      <a:r>
                        <a:rPr lang="en-GB" baseline="0" dirty="0" smtClean="0"/>
                        <a:t> (</a:t>
                      </a:r>
                      <a:r>
                        <a:rPr lang="en-GB" baseline="0" dirty="0" err="1" smtClean="0"/>
                        <a:t>vko</a:t>
                      </a:r>
                      <a:r>
                        <a:rPr lang="en-GB" baseline="0" dirty="0" smtClean="0"/>
                        <a:t> 10)</a:t>
                      </a:r>
                      <a:endParaRPr lang="en-GB" dirty="0"/>
                    </a:p>
                  </a:txBody>
                  <a:tcPr/>
                </a:tc>
              </a:tr>
              <a:tr h="596900">
                <a:tc>
                  <a:txBody>
                    <a:bodyPr/>
                    <a:lstStyle/>
                    <a:p>
                      <a:r>
                        <a:rPr lang="en-GB" dirty="0" err="1" smtClean="0"/>
                        <a:t>Liina</a:t>
                      </a:r>
                      <a:endParaRPr lang="en-GB" dirty="0"/>
                    </a:p>
                  </a:txBody>
                  <a:tcPr/>
                </a:tc>
                <a:tc>
                  <a:txBody>
                    <a:bodyPr/>
                    <a:lstStyle/>
                    <a:p>
                      <a:r>
                        <a:rPr lang="en-GB" dirty="0" smtClean="0"/>
                        <a:t>06</a:t>
                      </a:r>
                      <a:endParaRPr lang="en-GB" dirty="0"/>
                    </a:p>
                  </a:txBody>
                  <a:tcPr/>
                </a:tc>
                <a:tc>
                  <a:txBody>
                    <a:bodyPr/>
                    <a:lstStyle/>
                    <a:p>
                      <a:r>
                        <a:rPr lang="en-GB" dirty="0" smtClean="0"/>
                        <a:t>OPS-</a:t>
                      </a:r>
                      <a:r>
                        <a:rPr lang="en-GB" dirty="0" err="1" smtClean="0"/>
                        <a:t>vertailu</a:t>
                      </a:r>
                      <a:r>
                        <a:rPr lang="en-GB" dirty="0" smtClean="0"/>
                        <a:t>: </a:t>
                      </a:r>
                      <a:r>
                        <a:rPr lang="en-GB" dirty="0" err="1" smtClean="0"/>
                        <a:t>teoria</a:t>
                      </a:r>
                      <a:r>
                        <a:rPr lang="en-GB" dirty="0" smtClean="0"/>
                        <a:t> </a:t>
                      </a:r>
                      <a:r>
                        <a:rPr lang="en-GB" dirty="0" err="1" smtClean="0"/>
                        <a:t>loppuun</a:t>
                      </a:r>
                      <a:r>
                        <a:rPr lang="en-GB" dirty="0" smtClean="0"/>
                        <a:t>, </a:t>
                      </a:r>
                      <a:r>
                        <a:rPr lang="en-GB" dirty="0" err="1" smtClean="0"/>
                        <a:t>mentelmän</a:t>
                      </a:r>
                      <a:r>
                        <a:rPr lang="en-GB" dirty="0" smtClean="0"/>
                        <a:t>/</a:t>
                      </a:r>
                      <a:r>
                        <a:rPr lang="en-GB" dirty="0" err="1" smtClean="0"/>
                        <a:t>tulosten</a:t>
                      </a:r>
                      <a:r>
                        <a:rPr lang="en-GB" dirty="0" smtClean="0"/>
                        <a:t> </a:t>
                      </a:r>
                      <a:r>
                        <a:rPr lang="en-GB" dirty="0" err="1" smtClean="0"/>
                        <a:t>kirjoittaminen</a:t>
                      </a:r>
                      <a:endParaRPr lang="en-GB" dirty="0"/>
                    </a:p>
                  </a:txBody>
                  <a:tcPr/>
                </a:tc>
              </a:tr>
            </a:tbl>
          </a:graphicData>
        </a:graphic>
      </p:graphicFrame>
      <p:sp>
        <p:nvSpPr>
          <p:cNvPr id="4" name="Date Placeholder 3"/>
          <p:cNvSpPr>
            <a:spLocks noGrp="1"/>
          </p:cNvSpPr>
          <p:nvPr>
            <p:ph type="dt" sz="half" idx="10"/>
          </p:nvPr>
        </p:nvSpPr>
        <p:spPr/>
        <p:txBody>
          <a:bodyPr/>
          <a:lstStyle/>
          <a:p>
            <a:fld id="{B81E89C0-35BD-4CC6-A46E-854E424B2D02}" type="datetime1">
              <a:rPr lang="en-US" smtClean="0"/>
              <a:t>1/25/2017</a:t>
            </a:fld>
            <a:endParaRPr lang="en-US"/>
          </a:p>
        </p:txBody>
      </p:sp>
      <p:sp>
        <p:nvSpPr>
          <p:cNvPr id="6" name="Slide Number Placeholder 5"/>
          <p:cNvSpPr>
            <a:spLocks noGrp="1"/>
          </p:cNvSpPr>
          <p:nvPr>
            <p:ph type="sldNum" sz="quarter" idx="12"/>
          </p:nvPr>
        </p:nvSpPr>
        <p:spPr/>
        <p:txBody>
          <a:bodyPr/>
          <a:lstStyle/>
          <a:p>
            <a:fld id="{31163517-5E8C-47A9-B347-B2FA9E9E8950}" type="slidenum">
              <a:rPr lang="en-US" smtClean="0"/>
              <a:t>3</a:t>
            </a:fld>
            <a:endParaRPr lang="en-US"/>
          </a:p>
        </p:txBody>
      </p:sp>
    </p:spTree>
    <p:extLst>
      <p:ext uri="{BB962C8B-B14F-4D97-AF65-F5344CB8AC3E}">
        <p14:creationId xmlns:p14="http://schemas.microsoft.com/office/powerpoint/2010/main" val="2437628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424" y="419100"/>
            <a:ext cx="6781800" cy="1143000"/>
          </a:xfrm>
        </p:spPr>
        <p:txBody>
          <a:bodyPr/>
          <a:lstStyle/>
          <a:p>
            <a:r>
              <a:rPr lang="fi-FI" dirty="0" smtClean="0"/>
              <a:t>Tavoitteet per HLÖ</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58554127"/>
              </p:ext>
            </p:extLst>
          </p:nvPr>
        </p:nvGraphicFramePr>
        <p:xfrm>
          <a:off x="407640" y="927308"/>
          <a:ext cx="8229600" cy="5814060"/>
        </p:xfrm>
        <a:graphic>
          <a:graphicData uri="http://schemas.openxmlformats.org/drawingml/2006/table">
            <a:tbl>
              <a:tblPr firstRow="1" bandRow="1">
                <a:tableStyleId>{5C22544A-7EE6-4342-B048-85BDC9FD1C3A}</a:tableStyleId>
              </a:tblPr>
              <a:tblGrid>
                <a:gridCol w="1393188"/>
                <a:gridCol w="1219200"/>
                <a:gridCol w="5617212"/>
              </a:tblGrid>
              <a:tr h="596900">
                <a:tc>
                  <a:txBody>
                    <a:bodyPr/>
                    <a:lstStyle/>
                    <a:p>
                      <a:r>
                        <a:rPr lang="fi-FI" dirty="0" smtClean="0"/>
                        <a:t>NIMI</a:t>
                      </a:r>
                      <a:endParaRPr lang="en-GB" dirty="0"/>
                    </a:p>
                  </a:txBody>
                  <a:tcPr/>
                </a:tc>
                <a:tc>
                  <a:txBody>
                    <a:bodyPr/>
                    <a:lstStyle/>
                    <a:p>
                      <a:r>
                        <a:rPr lang="fi-FI" dirty="0" smtClean="0"/>
                        <a:t>JÄTTÖ</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dirty="0" smtClean="0"/>
                        <a:t>MISSÄ</a:t>
                      </a:r>
                      <a:r>
                        <a:rPr lang="fi-FI" baseline="0" dirty="0" smtClean="0"/>
                        <a:t> NYT - </a:t>
                      </a:r>
                      <a:r>
                        <a:rPr lang="fi-FI" dirty="0" smtClean="0"/>
                        <a:t>MITÄ TARVITSE</a:t>
                      </a:r>
                      <a:r>
                        <a:rPr lang="fi-FI" baseline="0" dirty="0" smtClean="0"/>
                        <a:t>N/TEEN SEURAAVAKSI</a:t>
                      </a:r>
                      <a:endParaRPr lang="en-GB" dirty="0" smtClean="0"/>
                    </a:p>
                    <a:p>
                      <a:endParaRPr lang="en-GB" dirty="0"/>
                    </a:p>
                  </a:txBody>
                  <a:tcPr/>
                </a:tc>
              </a:tr>
              <a:tr h="596900">
                <a:tc>
                  <a:txBody>
                    <a:bodyPr/>
                    <a:lstStyle/>
                    <a:p>
                      <a:r>
                        <a:rPr lang="en-GB" dirty="0" smtClean="0"/>
                        <a:t>Laura</a:t>
                      </a:r>
                      <a:endParaRPr lang="en-GB" dirty="0"/>
                    </a:p>
                  </a:txBody>
                  <a:tcPr/>
                </a:tc>
                <a:tc>
                  <a:txBody>
                    <a:bodyPr/>
                    <a:lstStyle/>
                    <a:p>
                      <a:r>
                        <a:rPr lang="en-GB" dirty="0" smtClean="0"/>
                        <a:t>04/05</a:t>
                      </a:r>
                      <a:endParaRPr lang="en-GB" dirty="0"/>
                    </a:p>
                  </a:txBody>
                  <a:tcPr/>
                </a:tc>
                <a:tc>
                  <a:txBody>
                    <a:bodyPr/>
                    <a:lstStyle/>
                    <a:p>
                      <a:r>
                        <a:rPr lang="en-GB" dirty="0" err="1" smtClean="0"/>
                        <a:t>Vanhempien</a:t>
                      </a:r>
                      <a:r>
                        <a:rPr lang="en-GB" dirty="0" smtClean="0"/>
                        <a:t> </a:t>
                      </a:r>
                      <a:r>
                        <a:rPr lang="en-GB" dirty="0" err="1" smtClean="0"/>
                        <a:t>yhteistyö</a:t>
                      </a:r>
                      <a:r>
                        <a:rPr lang="en-GB" baseline="0" dirty="0" smtClean="0"/>
                        <a:t> </a:t>
                      </a:r>
                      <a:r>
                        <a:rPr lang="en-GB" baseline="0" dirty="0" err="1" smtClean="0"/>
                        <a:t>ja</a:t>
                      </a:r>
                      <a:r>
                        <a:rPr lang="en-GB" baseline="0" dirty="0" smtClean="0"/>
                        <a:t> </a:t>
                      </a:r>
                      <a:r>
                        <a:rPr lang="en-GB" baseline="0" dirty="0" err="1" smtClean="0"/>
                        <a:t>minäpystyvyys</a:t>
                      </a:r>
                      <a:r>
                        <a:rPr lang="en-GB" baseline="0" dirty="0" smtClean="0"/>
                        <a:t>: </a:t>
                      </a:r>
                      <a:r>
                        <a:rPr lang="en-GB" baseline="0" dirty="0" err="1" smtClean="0"/>
                        <a:t>aineiston</a:t>
                      </a:r>
                      <a:r>
                        <a:rPr lang="en-GB" baseline="0" dirty="0" smtClean="0"/>
                        <a:t> </a:t>
                      </a:r>
                      <a:r>
                        <a:rPr lang="en-GB" baseline="0" dirty="0" err="1" smtClean="0"/>
                        <a:t>keräämisessä</a:t>
                      </a:r>
                      <a:r>
                        <a:rPr lang="en-GB" baseline="0" dirty="0" smtClean="0"/>
                        <a:t> </a:t>
                      </a:r>
                      <a:r>
                        <a:rPr lang="en-GB" baseline="0" dirty="0" smtClean="0">
                          <a:sym typeface="Wingdings" panose="05000000000000000000" pitchFamily="2" charset="2"/>
                        </a:rPr>
                        <a:t> </a:t>
                      </a:r>
                      <a:r>
                        <a:rPr lang="en-GB" baseline="0" dirty="0" err="1" smtClean="0">
                          <a:sym typeface="Wingdings" panose="05000000000000000000" pitchFamily="2" charset="2"/>
                        </a:rPr>
                        <a:t>kyselylomake</a:t>
                      </a:r>
                      <a:r>
                        <a:rPr lang="en-GB" baseline="0" dirty="0" smtClean="0">
                          <a:sym typeface="Wingdings" panose="05000000000000000000" pitchFamily="2" charset="2"/>
                        </a:rPr>
                        <a:t> / </a:t>
                      </a:r>
                      <a:r>
                        <a:rPr lang="en-GB" baseline="0" dirty="0" err="1" smtClean="0">
                          <a:sym typeface="Wingdings" panose="05000000000000000000" pitchFamily="2" charset="2"/>
                        </a:rPr>
                        <a:t>avoin</a:t>
                      </a:r>
                      <a:r>
                        <a:rPr lang="en-GB" baseline="0" dirty="0" smtClean="0">
                          <a:sym typeface="Wingdings" panose="05000000000000000000" pitchFamily="2" charset="2"/>
                        </a:rPr>
                        <a:t>  </a:t>
                      </a:r>
                      <a:r>
                        <a:rPr lang="en-GB" baseline="0" dirty="0" err="1" smtClean="0">
                          <a:sym typeface="Wingdings" panose="05000000000000000000" pitchFamily="2" charset="2"/>
                        </a:rPr>
                        <a:t>kohderyhmä</a:t>
                      </a:r>
                      <a:r>
                        <a:rPr lang="en-GB" baseline="0" dirty="0" smtClean="0">
                          <a:sym typeface="Wingdings" panose="05000000000000000000" pitchFamily="2" charset="2"/>
                        </a:rPr>
                        <a:t> </a:t>
                      </a:r>
                      <a:endParaRPr lang="en-GB" dirty="0"/>
                    </a:p>
                  </a:txBody>
                  <a:tcPr/>
                </a:tc>
              </a:tr>
              <a:tr h="596900">
                <a:tc>
                  <a:txBody>
                    <a:bodyPr/>
                    <a:lstStyle/>
                    <a:p>
                      <a:r>
                        <a:rPr lang="en-GB" dirty="0" smtClean="0"/>
                        <a:t>Karla</a:t>
                      </a:r>
                      <a:endParaRPr lang="en-GB" dirty="0"/>
                    </a:p>
                  </a:txBody>
                  <a:tcPr/>
                </a:tc>
                <a:tc>
                  <a:txBody>
                    <a:bodyPr/>
                    <a:lstStyle/>
                    <a:p>
                      <a:r>
                        <a:rPr lang="en-GB" dirty="0" smtClean="0"/>
                        <a:t>04/05</a:t>
                      </a:r>
                      <a:endParaRPr lang="en-GB" dirty="0"/>
                    </a:p>
                  </a:txBody>
                  <a:tcPr/>
                </a:tc>
                <a:tc>
                  <a:txBody>
                    <a:bodyPr/>
                    <a:lstStyle/>
                    <a:p>
                      <a:r>
                        <a:rPr lang="en-GB" dirty="0" err="1" smtClean="0"/>
                        <a:t>Luokanopettajien</a:t>
                      </a:r>
                      <a:r>
                        <a:rPr lang="en-GB" baseline="0" dirty="0" smtClean="0"/>
                        <a:t> </a:t>
                      </a:r>
                      <a:r>
                        <a:rPr lang="en-GB" baseline="0" dirty="0" err="1" smtClean="0"/>
                        <a:t>tietoisuusharjoiteohjelma-kokemukset</a:t>
                      </a:r>
                      <a:r>
                        <a:rPr lang="en-GB" baseline="0" dirty="0" smtClean="0"/>
                        <a:t>, </a:t>
                      </a:r>
                      <a:r>
                        <a:rPr lang="en-GB" baseline="0" dirty="0" err="1" smtClean="0"/>
                        <a:t>teoria</a:t>
                      </a:r>
                      <a:r>
                        <a:rPr lang="en-GB" baseline="0" dirty="0" smtClean="0"/>
                        <a:t> </a:t>
                      </a:r>
                      <a:r>
                        <a:rPr lang="en-GB" baseline="0" dirty="0" smtClean="0">
                          <a:sym typeface="Wingdings" panose="05000000000000000000" pitchFamily="2" charset="2"/>
                        </a:rPr>
                        <a:t> </a:t>
                      </a:r>
                      <a:r>
                        <a:rPr lang="en-GB" baseline="0" dirty="0" err="1" smtClean="0">
                          <a:sym typeface="Wingdings" panose="05000000000000000000" pitchFamily="2" charset="2"/>
                        </a:rPr>
                        <a:t>aineistonkeruu</a:t>
                      </a:r>
                      <a:r>
                        <a:rPr lang="en-GB" baseline="0" dirty="0" smtClean="0">
                          <a:sym typeface="Wingdings" panose="05000000000000000000" pitchFamily="2" charset="2"/>
                        </a:rPr>
                        <a:t> (</a:t>
                      </a:r>
                      <a:r>
                        <a:rPr lang="en-GB" baseline="0" dirty="0" err="1" smtClean="0">
                          <a:sym typeface="Wingdings" panose="05000000000000000000" pitchFamily="2" charset="2"/>
                        </a:rPr>
                        <a:t>menetelmän</a:t>
                      </a:r>
                      <a:r>
                        <a:rPr lang="en-GB" baseline="0" dirty="0" smtClean="0">
                          <a:sym typeface="Wingdings" panose="05000000000000000000" pitchFamily="2" charset="2"/>
                        </a:rPr>
                        <a:t> </a:t>
                      </a:r>
                      <a:r>
                        <a:rPr lang="en-GB" baseline="0" dirty="0" err="1" smtClean="0">
                          <a:sym typeface="Wingdings" panose="05000000000000000000" pitchFamily="2" charset="2"/>
                        </a:rPr>
                        <a:t>valinta</a:t>
                      </a:r>
                      <a:r>
                        <a:rPr lang="en-GB" baseline="0" dirty="0" smtClean="0">
                          <a:sym typeface="Wingdings" panose="05000000000000000000" pitchFamily="2" charset="2"/>
                        </a:rPr>
                        <a:t>) </a:t>
                      </a:r>
                      <a:endParaRPr lang="en-GB" dirty="0"/>
                    </a:p>
                  </a:txBody>
                  <a:tcPr/>
                </a:tc>
              </a:tr>
              <a:tr h="596900">
                <a:tc>
                  <a:txBody>
                    <a:bodyPr/>
                    <a:lstStyle/>
                    <a:p>
                      <a:r>
                        <a:rPr lang="en-GB" dirty="0" smtClean="0"/>
                        <a:t>Julia</a:t>
                      </a:r>
                      <a:endParaRPr lang="en-GB" dirty="0"/>
                    </a:p>
                  </a:txBody>
                  <a:tcPr/>
                </a:tc>
                <a:tc>
                  <a:txBody>
                    <a:bodyPr/>
                    <a:lstStyle/>
                    <a:p>
                      <a:r>
                        <a:rPr lang="en-GB" dirty="0" smtClean="0"/>
                        <a:t>04/05</a:t>
                      </a:r>
                      <a:endParaRPr lang="en-GB" dirty="0"/>
                    </a:p>
                  </a:txBody>
                  <a:tcPr/>
                </a:tc>
                <a:tc>
                  <a:txBody>
                    <a:bodyPr/>
                    <a:lstStyle/>
                    <a:p>
                      <a:r>
                        <a:rPr lang="en-GB" dirty="0" err="1" smtClean="0"/>
                        <a:t>Luokanopettajien</a:t>
                      </a:r>
                      <a:r>
                        <a:rPr lang="en-GB" baseline="0" dirty="0" smtClean="0"/>
                        <a:t> </a:t>
                      </a:r>
                      <a:r>
                        <a:rPr lang="en-GB" baseline="0" dirty="0" err="1" smtClean="0"/>
                        <a:t>näkemykset</a:t>
                      </a:r>
                      <a:r>
                        <a:rPr lang="en-GB" baseline="0" dirty="0" smtClean="0"/>
                        <a:t> </a:t>
                      </a:r>
                      <a:r>
                        <a:rPr lang="en-GB" baseline="0" dirty="0" err="1" smtClean="0"/>
                        <a:t>Terveystiedon</a:t>
                      </a:r>
                      <a:r>
                        <a:rPr lang="en-GB" baseline="0" dirty="0" smtClean="0"/>
                        <a:t> </a:t>
                      </a:r>
                      <a:r>
                        <a:rPr lang="en-GB" baseline="0" dirty="0" err="1" smtClean="0"/>
                        <a:t>opetuksesta</a:t>
                      </a:r>
                      <a:r>
                        <a:rPr lang="en-GB" baseline="0" dirty="0" smtClean="0"/>
                        <a:t> </a:t>
                      </a:r>
                      <a:r>
                        <a:rPr lang="en-GB" baseline="0" dirty="0" err="1" smtClean="0"/>
                        <a:t>ja</a:t>
                      </a:r>
                      <a:r>
                        <a:rPr lang="en-GB" baseline="0" dirty="0" smtClean="0"/>
                        <a:t> </a:t>
                      </a:r>
                      <a:r>
                        <a:rPr lang="en-GB" baseline="0" dirty="0" err="1" smtClean="0"/>
                        <a:t>valmiudet</a:t>
                      </a:r>
                      <a:r>
                        <a:rPr lang="en-GB" baseline="0" dirty="0" smtClean="0"/>
                        <a:t>, </a:t>
                      </a:r>
                      <a:r>
                        <a:rPr lang="en-GB" baseline="0" dirty="0" err="1" smtClean="0"/>
                        <a:t>teoria</a:t>
                      </a:r>
                      <a:r>
                        <a:rPr lang="en-GB" baseline="0" dirty="0" smtClean="0"/>
                        <a:t> </a:t>
                      </a:r>
                      <a:r>
                        <a:rPr lang="en-GB" baseline="0" dirty="0" smtClean="0">
                          <a:sym typeface="Wingdings" panose="05000000000000000000" pitchFamily="2" charset="2"/>
                        </a:rPr>
                        <a:t> </a:t>
                      </a:r>
                      <a:endParaRPr lang="en-GB" dirty="0"/>
                    </a:p>
                  </a:txBody>
                  <a:tcPr/>
                </a:tc>
              </a:tr>
              <a:tr h="596900">
                <a:tc>
                  <a:txBody>
                    <a:bodyPr/>
                    <a:lstStyle/>
                    <a:p>
                      <a:r>
                        <a:rPr lang="en-GB" dirty="0" smtClean="0"/>
                        <a:t>Iida</a:t>
                      </a:r>
                      <a:endParaRPr lang="en-GB" dirty="0"/>
                    </a:p>
                  </a:txBody>
                  <a:tcPr/>
                </a:tc>
                <a:tc>
                  <a:txBody>
                    <a:bodyPr/>
                    <a:lstStyle/>
                    <a:p>
                      <a:r>
                        <a:rPr lang="en-GB" dirty="0" smtClean="0"/>
                        <a:t>08</a:t>
                      </a:r>
                      <a:endParaRPr lang="en-GB" dirty="0"/>
                    </a:p>
                  </a:txBody>
                  <a:tcPr/>
                </a:tc>
                <a:tc>
                  <a:txBody>
                    <a:bodyPr/>
                    <a:lstStyle/>
                    <a:p>
                      <a:r>
                        <a:rPr lang="en-GB" dirty="0" err="1" smtClean="0"/>
                        <a:t>Liikunnalisten</a:t>
                      </a:r>
                      <a:r>
                        <a:rPr lang="en-GB" dirty="0" smtClean="0"/>
                        <a:t> </a:t>
                      </a:r>
                      <a:r>
                        <a:rPr lang="en-GB" dirty="0" err="1" smtClean="0"/>
                        <a:t>taitavien</a:t>
                      </a:r>
                      <a:r>
                        <a:rPr lang="en-GB" baseline="0" dirty="0" smtClean="0"/>
                        <a:t> </a:t>
                      </a:r>
                      <a:r>
                        <a:rPr lang="en-GB" baseline="0" dirty="0" err="1" smtClean="0"/>
                        <a:t>oppilaiden</a:t>
                      </a:r>
                      <a:r>
                        <a:rPr lang="en-GB" baseline="0" dirty="0" smtClean="0"/>
                        <a:t> </a:t>
                      </a:r>
                      <a:r>
                        <a:rPr lang="en-GB" baseline="0" dirty="0" err="1" smtClean="0"/>
                        <a:t>eriyttäminen</a:t>
                      </a:r>
                      <a:r>
                        <a:rPr lang="en-GB" baseline="0" dirty="0" smtClean="0"/>
                        <a:t> / </a:t>
                      </a:r>
                      <a:r>
                        <a:rPr lang="en-GB" baseline="0" dirty="0" err="1" smtClean="0"/>
                        <a:t>oppilashaastattelu</a:t>
                      </a:r>
                      <a:endParaRPr lang="en-GB" dirty="0"/>
                    </a:p>
                  </a:txBody>
                  <a:tcPr/>
                </a:tc>
              </a:tr>
              <a:tr h="596900">
                <a:tc>
                  <a:txBody>
                    <a:bodyPr/>
                    <a:lstStyle/>
                    <a:p>
                      <a:endParaRPr lang="en-GB" dirty="0"/>
                    </a:p>
                  </a:txBody>
                  <a:tcPr/>
                </a:tc>
                <a:tc>
                  <a:txBody>
                    <a:bodyPr/>
                    <a:lstStyle/>
                    <a:p>
                      <a:endParaRPr lang="en-GB"/>
                    </a:p>
                  </a:txBody>
                  <a:tcPr/>
                </a:tc>
                <a:tc>
                  <a:txBody>
                    <a:bodyPr/>
                    <a:lstStyle/>
                    <a:p>
                      <a:endParaRPr lang="en-GB" dirty="0"/>
                    </a:p>
                  </a:txBody>
                  <a:tcPr/>
                </a:tc>
              </a:tr>
              <a:tr h="596900">
                <a:tc>
                  <a:txBody>
                    <a:bodyPr/>
                    <a:lstStyle/>
                    <a:p>
                      <a:endParaRPr lang="en-GB" dirty="0"/>
                    </a:p>
                  </a:txBody>
                  <a:tcPr/>
                </a:tc>
                <a:tc>
                  <a:txBody>
                    <a:bodyPr/>
                    <a:lstStyle/>
                    <a:p>
                      <a:endParaRPr lang="en-GB"/>
                    </a:p>
                  </a:txBody>
                  <a:tcPr/>
                </a:tc>
                <a:tc>
                  <a:txBody>
                    <a:bodyPr/>
                    <a:lstStyle/>
                    <a:p>
                      <a:endParaRPr lang="en-GB" dirty="0"/>
                    </a:p>
                  </a:txBody>
                  <a:tcPr/>
                </a:tc>
              </a:tr>
              <a:tr h="596900">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sp>
        <p:nvSpPr>
          <p:cNvPr id="4" name="Date Placeholder 3"/>
          <p:cNvSpPr>
            <a:spLocks noGrp="1"/>
          </p:cNvSpPr>
          <p:nvPr>
            <p:ph type="dt" sz="half" idx="10"/>
          </p:nvPr>
        </p:nvSpPr>
        <p:spPr/>
        <p:txBody>
          <a:bodyPr/>
          <a:lstStyle/>
          <a:p>
            <a:fld id="{B81E89C0-35BD-4CC6-A46E-854E424B2D02}" type="datetime1">
              <a:rPr lang="en-US" smtClean="0"/>
              <a:t>1/25/2017</a:t>
            </a:fld>
            <a:endParaRPr lang="en-US"/>
          </a:p>
        </p:txBody>
      </p:sp>
      <p:sp>
        <p:nvSpPr>
          <p:cNvPr id="6" name="Slide Number Placeholder 5"/>
          <p:cNvSpPr>
            <a:spLocks noGrp="1"/>
          </p:cNvSpPr>
          <p:nvPr>
            <p:ph type="sldNum" sz="quarter" idx="12"/>
          </p:nvPr>
        </p:nvSpPr>
        <p:spPr/>
        <p:txBody>
          <a:bodyPr/>
          <a:lstStyle/>
          <a:p>
            <a:fld id="{31163517-5E8C-47A9-B347-B2FA9E9E8950}" type="slidenum">
              <a:rPr lang="en-US" smtClean="0"/>
              <a:t>4</a:t>
            </a:fld>
            <a:endParaRPr lang="en-US"/>
          </a:p>
        </p:txBody>
      </p:sp>
    </p:spTree>
    <p:extLst>
      <p:ext uri="{BB962C8B-B14F-4D97-AF65-F5344CB8AC3E}">
        <p14:creationId xmlns:p14="http://schemas.microsoft.com/office/powerpoint/2010/main" val="4035641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20713"/>
            <a:ext cx="8305800" cy="1143000"/>
          </a:xfrm>
        </p:spPr>
        <p:txBody>
          <a:bodyPr/>
          <a:lstStyle/>
          <a:p>
            <a:r>
              <a:rPr lang="en-US" dirty="0" smtClean="0"/>
              <a:t>SUUNNITELMA: </a:t>
            </a:r>
            <a:r>
              <a:rPr lang="en-US" dirty="0" err="1" smtClean="0"/>
              <a:t>Miten</a:t>
            </a:r>
            <a:r>
              <a:rPr lang="en-US" dirty="0" smtClean="0"/>
              <a:t> </a:t>
            </a:r>
            <a:r>
              <a:rPr lang="en-US" dirty="0" err="1" smtClean="0"/>
              <a:t>tavoitteeseen</a:t>
            </a:r>
            <a:r>
              <a:rPr lang="en-US" dirty="0" smtClean="0"/>
              <a:t> (YHDESSÄ / YKSIN)</a:t>
            </a:r>
            <a:br>
              <a:rPr lang="en-US" dirty="0" smtClean="0"/>
            </a:br>
            <a:r>
              <a:rPr lang="en-US" sz="1400" dirty="0" smtClean="0"/>
              <a:t>- YHTEISTAPAAMISET: A) RISTON LUENTO - AIHE, b) OMA ESITYS/VALMISTELU,…</a:t>
            </a:r>
            <a:br>
              <a:rPr lang="en-US" sz="1400" dirty="0" smtClean="0"/>
            </a:br>
            <a:r>
              <a:rPr lang="en-US" sz="1400" dirty="0" smtClean="0"/>
              <a:t>- YKSITYISTAPAAMISET:</a:t>
            </a:r>
            <a:br>
              <a:rPr lang="en-US" sz="1400" dirty="0" smtClean="0"/>
            </a:br>
            <a:r>
              <a:rPr lang="en-US" sz="1400" dirty="0" smtClean="0"/>
              <a:t>- VERKKOKIRJOITUS-/RISTIINKOMMENTOINTI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8346316"/>
              </p:ext>
            </p:extLst>
          </p:nvPr>
        </p:nvGraphicFramePr>
        <p:xfrm>
          <a:off x="628650" y="2349461"/>
          <a:ext cx="7886700" cy="3954780"/>
        </p:xfrm>
        <a:graphic>
          <a:graphicData uri="http://schemas.openxmlformats.org/drawingml/2006/table">
            <a:tbl>
              <a:tblPr/>
              <a:tblGrid>
                <a:gridCol w="7886700"/>
              </a:tblGrid>
              <a:tr h="480060">
                <a:tc>
                  <a:txBody>
                    <a:bodyPr/>
                    <a:lstStyle/>
                    <a:p>
                      <a:pPr fontAlgn="t"/>
                      <a:r>
                        <a:rPr lang="fi-FI" dirty="0" smtClean="0">
                          <a:solidFill>
                            <a:srgbClr val="000000"/>
                          </a:solidFill>
                          <a:effectLst/>
                          <a:latin typeface="verdana" panose="020B0604030504040204" pitchFamily="34" charset="0"/>
                        </a:rPr>
                        <a:t>                                                                      AIHE</a:t>
                      </a:r>
                      <a:endParaRPr lang="en-GB" dirty="0">
                        <a:solidFill>
                          <a:srgbClr val="000000"/>
                        </a:solidFill>
                        <a:effectLst/>
                        <a:latin typeface="verdana" panose="020B0604030504040204" pitchFamily="34" charset="0"/>
                      </a:endParaRPr>
                    </a:p>
                  </a:txBody>
                  <a:tcPr>
                    <a:lnL>
                      <a:noFill/>
                    </a:lnL>
                    <a:lnR>
                      <a:noFill/>
                    </a:lnR>
                    <a:lnT>
                      <a:noFill/>
                    </a:lnT>
                    <a:lnB>
                      <a:noFill/>
                    </a:lnB>
                    <a:solidFill>
                      <a:srgbClr val="EAEAEA"/>
                    </a:solidFill>
                  </a:tcPr>
                </a:tc>
              </a:tr>
              <a:tr h="480060">
                <a:tc>
                  <a:txBody>
                    <a:bodyPr/>
                    <a:lstStyle/>
                    <a:p>
                      <a:pPr fontAlgn="t"/>
                      <a:r>
                        <a:rPr lang="en-GB" dirty="0">
                          <a:solidFill>
                            <a:srgbClr val="000000"/>
                          </a:solidFill>
                          <a:effectLst/>
                          <a:latin typeface="verdana" panose="020B0604030504040204" pitchFamily="34" charset="0"/>
                        </a:rPr>
                        <a:t>18.01. </a:t>
                      </a:r>
                      <a:r>
                        <a:rPr lang="en-GB" dirty="0" smtClean="0">
                          <a:solidFill>
                            <a:srgbClr val="000000"/>
                          </a:solidFill>
                          <a:effectLst/>
                          <a:latin typeface="verdana" panose="020B0604030504040204" pitchFamily="34" charset="0"/>
                        </a:rPr>
                        <a:t>                                                      ORIENTAATIO  </a:t>
                      </a:r>
                    </a:p>
                    <a:p>
                      <a:pPr fontAlgn="t"/>
                      <a:r>
                        <a:rPr lang="en-GB" dirty="0" smtClean="0">
                          <a:solidFill>
                            <a:srgbClr val="000000"/>
                          </a:solidFill>
                          <a:effectLst/>
                          <a:latin typeface="verdana" panose="020B0604030504040204" pitchFamily="34" charset="0"/>
                        </a:rPr>
                        <a:t>25.01.</a:t>
                      </a:r>
                      <a:r>
                        <a:rPr lang="en-GB" dirty="0">
                          <a:solidFill>
                            <a:srgbClr val="000000"/>
                          </a:solidFill>
                          <a:effectLst/>
                          <a:latin typeface="verdana" panose="020B0604030504040204" pitchFamily="34" charset="0"/>
                        </a:rPr>
                        <a:t> </a:t>
                      </a:r>
                      <a:r>
                        <a:rPr lang="en-GB" dirty="0" smtClean="0">
                          <a:solidFill>
                            <a:srgbClr val="000000"/>
                          </a:solidFill>
                          <a:effectLst/>
                          <a:latin typeface="verdana" panose="020B0604030504040204" pitchFamily="34" charset="0"/>
                        </a:rPr>
                        <a:t>                                        </a:t>
                      </a:r>
                      <a:r>
                        <a:rPr lang="en-GB" dirty="0" err="1" smtClean="0">
                          <a:solidFill>
                            <a:srgbClr val="000000"/>
                          </a:solidFill>
                          <a:effectLst/>
                          <a:latin typeface="verdana" panose="020B0604030504040204" pitchFamily="34" charset="0"/>
                        </a:rPr>
                        <a:t>Laadullinen</a:t>
                      </a:r>
                      <a:r>
                        <a:rPr lang="en-GB" baseline="0" dirty="0" smtClean="0">
                          <a:solidFill>
                            <a:srgbClr val="000000"/>
                          </a:solidFill>
                          <a:effectLst/>
                          <a:latin typeface="verdana" panose="020B0604030504040204" pitchFamily="34" charset="0"/>
                        </a:rPr>
                        <a:t> </a:t>
                      </a:r>
                      <a:r>
                        <a:rPr lang="en-GB" baseline="0" dirty="0" err="1" smtClean="0">
                          <a:solidFill>
                            <a:srgbClr val="000000"/>
                          </a:solidFill>
                          <a:effectLst/>
                          <a:latin typeface="verdana" panose="020B0604030504040204" pitchFamily="34" charset="0"/>
                        </a:rPr>
                        <a:t>menetelmävalinta</a:t>
                      </a:r>
                      <a:r>
                        <a:rPr lang="en-GB" dirty="0">
                          <a:solidFill>
                            <a:srgbClr val="000000"/>
                          </a:solidFill>
                          <a:effectLst/>
                          <a:latin typeface="verdana" panose="020B0604030504040204" pitchFamily="34" charset="0"/>
                        </a:rPr>
                        <a:t/>
                      </a:r>
                      <a:br>
                        <a:rPr lang="en-GB" dirty="0">
                          <a:solidFill>
                            <a:srgbClr val="000000"/>
                          </a:solidFill>
                          <a:effectLst/>
                          <a:latin typeface="verdana" panose="020B0604030504040204" pitchFamily="34" charset="0"/>
                        </a:rPr>
                      </a:br>
                      <a:r>
                        <a:rPr lang="en-GB" dirty="0" smtClean="0">
                          <a:solidFill>
                            <a:srgbClr val="000000"/>
                          </a:solidFill>
                          <a:effectLst/>
                          <a:latin typeface="verdana" panose="020B0604030504040204" pitchFamily="34" charset="0"/>
                        </a:rPr>
                        <a:t>08.02.                                                  YKSITYISTAPAAMINEN</a:t>
                      </a:r>
                    </a:p>
                    <a:p>
                      <a:pPr marL="0" marR="0" lvl="0" indent="0" algn="l" defTabSz="457200" rtl="0" eaLnBrk="1" fontAlgn="t" latinLnBrk="0" hangingPunct="1">
                        <a:lnSpc>
                          <a:spcPct val="100000"/>
                        </a:lnSpc>
                        <a:spcBef>
                          <a:spcPts val="0"/>
                        </a:spcBef>
                        <a:spcAft>
                          <a:spcPts val="0"/>
                        </a:spcAft>
                        <a:buClrTx/>
                        <a:buSzTx/>
                        <a:buFontTx/>
                        <a:buNone/>
                        <a:tabLst/>
                        <a:defRPr/>
                      </a:pPr>
                      <a:r>
                        <a:rPr lang="en-GB" dirty="0" smtClean="0">
                          <a:solidFill>
                            <a:srgbClr val="000000"/>
                          </a:solidFill>
                          <a:effectLst/>
                          <a:latin typeface="verdana" panose="020B0604030504040204" pitchFamily="34" charset="0"/>
                        </a:rPr>
                        <a:t>15.02.                                                  YKSITYISTAPAAMINEN</a:t>
                      </a:r>
                    </a:p>
                    <a:p>
                      <a:pPr fontAlgn="t"/>
                      <a:r>
                        <a:rPr lang="en-GB" dirty="0" smtClean="0">
                          <a:solidFill>
                            <a:srgbClr val="000000"/>
                          </a:solidFill>
                          <a:effectLst/>
                          <a:latin typeface="verdana" panose="020B0604030504040204" pitchFamily="34" charset="0"/>
                        </a:rPr>
                        <a:t>01.03.                                                  YHTEISTAPAAMISELLE</a:t>
                      </a:r>
                      <a:endParaRPr lang="en-GB" dirty="0">
                        <a:solidFill>
                          <a:srgbClr val="000000"/>
                        </a:solidFill>
                        <a:effectLst/>
                        <a:latin typeface="verdana" panose="020B0604030504040204" pitchFamily="34" charset="0"/>
                      </a:endParaRPr>
                    </a:p>
                  </a:txBody>
                  <a:tcPr>
                    <a:lnL>
                      <a:noFill/>
                    </a:lnL>
                    <a:lnR>
                      <a:noFill/>
                    </a:lnR>
                    <a:lnT>
                      <a:noFill/>
                    </a:lnT>
                    <a:lnB>
                      <a:noFill/>
                    </a:lnB>
                    <a:solidFill>
                      <a:srgbClr val="EAEAEA"/>
                    </a:solidFill>
                  </a:tcPr>
                </a:tc>
              </a:tr>
              <a:tr h="685800">
                <a:tc>
                  <a:txBody>
                    <a:bodyPr/>
                    <a:lstStyle/>
                    <a:p>
                      <a:pPr fontAlgn="t"/>
                      <a:r>
                        <a:rPr lang="en-GB" dirty="0" smtClean="0">
                          <a:solidFill>
                            <a:srgbClr val="000000"/>
                          </a:solidFill>
                          <a:effectLst/>
                          <a:latin typeface="verdana" panose="020B0604030504040204" pitchFamily="34" charset="0"/>
                        </a:rPr>
                        <a:t>15.03.                                                   YKSITYISTAPAAMINEN</a:t>
                      </a:r>
                    </a:p>
                    <a:p>
                      <a:pPr fontAlgn="t"/>
                      <a:r>
                        <a:rPr lang="fi-FI" dirty="0" smtClean="0">
                          <a:solidFill>
                            <a:srgbClr val="000000"/>
                          </a:solidFill>
                          <a:effectLst/>
                          <a:latin typeface="verdana" panose="020B0604030504040204" pitchFamily="34" charset="0"/>
                        </a:rPr>
                        <a:t>22.03.                                                   YKSITYISTAPAAMINEN</a:t>
                      </a:r>
                    </a:p>
                    <a:p>
                      <a:pPr fontAlgn="t"/>
                      <a:r>
                        <a:rPr lang="fi-FI" dirty="0" smtClean="0">
                          <a:solidFill>
                            <a:srgbClr val="000000"/>
                          </a:solidFill>
                          <a:effectLst/>
                          <a:latin typeface="verdana" panose="020B0604030504040204" pitchFamily="34" charset="0"/>
                        </a:rPr>
                        <a:t>29.03                                                      YHTEISTAPAAMINEN </a:t>
                      </a:r>
                    </a:p>
                    <a:p>
                      <a:pPr fontAlgn="t"/>
                      <a:r>
                        <a:rPr lang="fi-FI" dirty="0" smtClean="0">
                          <a:solidFill>
                            <a:srgbClr val="000000"/>
                          </a:solidFill>
                          <a:effectLst/>
                          <a:latin typeface="verdana" panose="020B0604030504040204" pitchFamily="34" charset="0"/>
                        </a:rPr>
                        <a:t>05.04.                                                   YKSITYISTAPAAMINEN</a:t>
                      </a:r>
                      <a:endParaRPr lang="en-GB" dirty="0" smtClean="0">
                        <a:solidFill>
                          <a:srgbClr val="000000"/>
                        </a:solidFill>
                        <a:effectLst/>
                        <a:latin typeface="verdana" panose="020B0604030504040204" pitchFamily="34" charset="0"/>
                      </a:endParaRPr>
                    </a:p>
                    <a:p>
                      <a:pPr fontAlgn="t"/>
                      <a:r>
                        <a:rPr lang="en-GB" dirty="0" smtClean="0">
                          <a:solidFill>
                            <a:srgbClr val="000000"/>
                          </a:solidFill>
                          <a:effectLst/>
                          <a:latin typeface="verdana" panose="020B0604030504040204" pitchFamily="34" charset="0"/>
                        </a:rPr>
                        <a:t>12.04.                                                            </a:t>
                      </a:r>
                      <a:r>
                        <a:rPr lang="en-GB" baseline="0" dirty="0" err="1" smtClean="0">
                          <a:solidFill>
                            <a:srgbClr val="000000"/>
                          </a:solidFill>
                          <a:effectLst/>
                          <a:latin typeface="verdana" panose="020B0604030504040204" pitchFamily="34" charset="0"/>
                        </a:rPr>
                        <a:t>esityksiä</a:t>
                      </a:r>
                      <a:r>
                        <a:rPr lang="en-GB" dirty="0" smtClean="0">
                          <a:solidFill>
                            <a:srgbClr val="000000"/>
                          </a:solidFill>
                          <a:effectLst/>
                          <a:latin typeface="verdana" panose="020B0604030504040204" pitchFamily="34" charset="0"/>
                        </a:rPr>
                        <a:t/>
                      </a:r>
                      <a:br>
                        <a:rPr lang="en-GB" dirty="0" smtClean="0">
                          <a:solidFill>
                            <a:srgbClr val="000000"/>
                          </a:solidFill>
                          <a:effectLst/>
                          <a:latin typeface="verdana" panose="020B0604030504040204" pitchFamily="34" charset="0"/>
                        </a:rPr>
                      </a:br>
                      <a:r>
                        <a:rPr lang="en-GB" dirty="0" smtClean="0">
                          <a:solidFill>
                            <a:srgbClr val="000000"/>
                          </a:solidFill>
                          <a:effectLst/>
                          <a:latin typeface="verdana" panose="020B0604030504040204" pitchFamily="34" charset="0"/>
                        </a:rPr>
                        <a:t>26.04.                       </a:t>
                      </a:r>
                      <a:r>
                        <a:rPr lang="en-GB" baseline="0" dirty="0" smtClean="0">
                          <a:solidFill>
                            <a:srgbClr val="000000"/>
                          </a:solidFill>
                          <a:effectLst/>
                          <a:latin typeface="verdana" panose="020B0604030504040204" pitchFamily="34" charset="0"/>
                        </a:rPr>
                        <a:t>   </a:t>
                      </a:r>
                      <a:r>
                        <a:rPr lang="en-GB" baseline="0" dirty="0" err="1" smtClean="0">
                          <a:solidFill>
                            <a:srgbClr val="000000"/>
                          </a:solidFill>
                          <a:effectLst/>
                          <a:latin typeface="verdana" panose="020B0604030504040204" pitchFamily="34" charset="0"/>
                        </a:rPr>
                        <a:t>ke</a:t>
                      </a:r>
                      <a:r>
                        <a:rPr lang="en-GB" baseline="0" dirty="0" smtClean="0">
                          <a:solidFill>
                            <a:srgbClr val="000000"/>
                          </a:solidFill>
                          <a:effectLst/>
                          <a:latin typeface="verdana" panose="020B0604030504040204" pitchFamily="34" charset="0"/>
                        </a:rPr>
                        <a:t> 14.15</a:t>
                      </a:r>
                      <a:r>
                        <a:rPr lang="en-GB" dirty="0" smtClean="0">
                          <a:solidFill>
                            <a:srgbClr val="000000"/>
                          </a:solidFill>
                          <a:effectLst/>
                          <a:latin typeface="verdana" panose="020B0604030504040204" pitchFamily="34" charset="0"/>
                        </a:rPr>
                        <a:t>-</a:t>
                      </a:r>
                      <a:r>
                        <a:rPr lang="en-GB" baseline="0" dirty="0" smtClean="0">
                          <a:solidFill>
                            <a:srgbClr val="000000"/>
                          </a:solidFill>
                          <a:effectLst/>
                          <a:latin typeface="verdana" panose="020B0604030504040204" pitchFamily="34" charset="0"/>
                        </a:rPr>
                        <a:t>17.45            </a:t>
                      </a:r>
                      <a:r>
                        <a:rPr lang="en-GB" baseline="0" dirty="0" err="1" smtClean="0">
                          <a:solidFill>
                            <a:srgbClr val="000000"/>
                          </a:solidFill>
                          <a:effectLst/>
                          <a:latin typeface="verdana" panose="020B0604030504040204" pitchFamily="34" charset="0"/>
                        </a:rPr>
                        <a:t>esityksiä</a:t>
                      </a:r>
                      <a:r>
                        <a:rPr lang="en-GB" dirty="0">
                          <a:solidFill>
                            <a:srgbClr val="000000"/>
                          </a:solidFill>
                          <a:effectLst/>
                          <a:latin typeface="verdana" panose="020B0604030504040204" pitchFamily="34" charset="0"/>
                        </a:rPr>
                        <a:t/>
                      </a:r>
                      <a:br>
                        <a:rPr lang="en-GB" dirty="0">
                          <a:solidFill>
                            <a:srgbClr val="000000"/>
                          </a:solidFill>
                          <a:effectLst/>
                          <a:latin typeface="verdana" panose="020B0604030504040204" pitchFamily="34" charset="0"/>
                        </a:rPr>
                      </a:br>
                      <a:r>
                        <a:rPr lang="en-GB" dirty="0">
                          <a:solidFill>
                            <a:srgbClr val="000000"/>
                          </a:solidFill>
                          <a:effectLst/>
                          <a:latin typeface="verdana" panose="020B0604030504040204" pitchFamily="34" charset="0"/>
                        </a:rPr>
                        <a:t> </a:t>
                      </a:r>
                    </a:p>
                  </a:txBody>
                  <a:tcPr>
                    <a:lnL>
                      <a:noFill/>
                    </a:lnL>
                    <a:lnR>
                      <a:noFill/>
                    </a:lnR>
                    <a:lnT>
                      <a:noFill/>
                    </a:lnT>
                    <a:lnB>
                      <a:noFill/>
                    </a:lnB>
                    <a:solidFill>
                      <a:srgbClr val="EAEAEA"/>
                    </a:solidFill>
                  </a:tcPr>
                </a:tc>
              </a:tr>
            </a:tbl>
          </a:graphicData>
        </a:graphic>
      </p:graphicFrame>
    </p:spTree>
    <p:extLst>
      <p:ext uri="{BB962C8B-B14F-4D97-AF65-F5344CB8AC3E}">
        <p14:creationId xmlns:p14="http://schemas.microsoft.com/office/powerpoint/2010/main" val="2975690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388351" y="6165851"/>
            <a:ext cx="431800" cy="431799"/>
          </a:xfrm>
          <a:prstGeom prst="rect">
            <a:avLst/>
          </a:prstGeom>
        </p:spPr>
        <p:txBody>
          <a:bodyPr/>
          <a:lstStyle/>
          <a:p>
            <a:fld id="{89059335-AFD3-4DED-970B-1AD46A147785}" type="slidenum">
              <a:rPr lang="en-GB" smtClean="0">
                <a:solidFill>
                  <a:srgbClr val="8C8A87"/>
                </a:solidFill>
              </a:rPr>
              <a:pPr/>
              <a:t>6</a:t>
            </a:fld>
            <a:endParaRPr lang="en-GB" dirty="0">
              <a:solidFill>
                <a:srgbClr val="8C8A87"/>
              </a:solidFill>
            </a:endParaRPr>
          </a:p>
        </p:txBody>
      </p:sp>
      <p:sp>
        <p:nvSpPr>
          <p:cNvPr id="9" name="Slide Number Placeholder 3"/>
          <p:cNvSpPr txBox="1">
            <a:spLocks/>
          </p:cNvSpPr>
          <p:nvPr/>
        </p:nvSpPr>
        <p:spPr>
          <a:xfrm>
            <a:off x="8388351" y="6165851"/>
            <a:ext cx="431800" cy="431799"/>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89059335-AFD3-4DED-970B-1AD46A147785}" type="slidenum">
              <a:rPr lang="en-GB" smtClean="0">
                <a:solidFill>
                  <a:prstClr val="black"/>
                </a:solidFill>
              </a:rPr>
              <a:pPr fontAlgn="auto">
                <a:spcBef>
                  <a:spcPts val="0"/>
                </a:spcBef>
                <a:spcAft>
                  <a:spcPts val="0"/>
                </a:spcAft>
              </a:pPr>
              <a:t>6</a:t>
            </a:fld>
            <a:endParaRPr lang="en-GB" dirty="0">
              <a:solidFill>
                <a:prstClr val="black"/>
              </a:solidFill>
            </a:endParaRPr>
          </a:p>
        </p:txBody>
      </p:sp>
      <p:sp>
        <p:nvSpPr>
          <p:cNvPr id="20" name="TextBox 19"/>
          <p:cNvSpPr txBox="1"/>
          <p:nvPr/>
        </p:nvSpPr>
        <p:spPr>
          <a:xfrm>
            <a:off x="3841138" y="758988"/>
            <a:ext cx="184666" cy="369332"/>
          </a:xfrm>
          <a:prstGeom prst="rect">
            <a:avLst/>
          </a:prstGeom>
          <a:noFill/>
        </p:spPr>
        <p:txBody>
          <a:bodyPr wrap="none" rtlCol="0">
            <a:spAutoFit/>
          </a:bodyPr>
          <a:lstStyle/>
          <a:p>
            <a:pPr fontAlgn="auto">
              <a:spcBef>
                <a:spcPts val="0"/>
              </a:spcBef>
              <a:spcAft>
                <a:spcPts val="0"/>
              </a:spcAft>
            </a:pPr>
            <a:endParaRPr lang="en-US" sz="1800">
              <a:solidFill>
                <a:prstClr val="black"/>
              </a:solidFill>
              <a:latin typeface="Arial"/>
              <a:ea typeface="+mn-ea"/>
              <a:cs typeface="+mn-cs"/>
            </a:endParaRPr>
          </a:p>
        </p:txBody>
      </p:sp>
      <p:sp>
        <p:nvSpPr>
          <p:cNvPr id="3" name="Title 2"/>
          <p:cNvSpPr>
            <a:spLocks noGrp="1"/>
          </p:cNvSpPr>
          <p:nvPr>
            <p:ph type="ctrTitle"/>
          </p:nvPr>
        </p:nvSpPr>
        <p:spPr>
          <a:xfrm>
            <a:off x="1475656" y="3104964"/>
            <a:ext cx="6697766" cy="1871663"/>
          </a:xfrm>
        </p:spPr>
        <p:txBody>
          <a:bodyPr>
            <a:noAutofit/>
          </a:bodyPr>
          <a:lstStyle/>
          <a:p>
            <a:pPr algn="l"/>
            <a:r>
              <a:rPr lang="en-US" sz="3200" dirty="0" smtClean="0"/>
              <a:t>FENOMENOGRAFIA, HERMENEUTIIKKA JA FENOMENOGRAFIA VAI DISKURSSIANALYYSI JNE.</a:t>
            </a:r>
            <a:r>
              <a:rPr lang="en-US" sz="3200" dirty="0"/>
              <a:t/>
            </a:r>
            <a:br>
              <a:rPr lang="en-US" sz="3200" dirty="0"/>
            </a:br>
            <a:r>
              <a:rPr lang="en-US" sz="3200" dirty="0"/>
              <a:t>                                         </a:t>
            </a:r>
          </a:p>
        </p:txBody>
      </p:sp>
      <p:sp>
        <p:nvSpPr>
          <p:cNvPr id="4" name="Rectangle 3"/>
          <p:cNvSpPr/>
          <p:nvPr/>
        </p:nvSpPr>
        <p:spPr>
          <a:xfrm>
            <a:off x="1079612" y="5877272"/>
            <a:ext cx="180020" cy="180020"/>
          </a:xfrm>
          <a:prstGeom prst="rect">
            <a:avLst/>
          </a:prstGeom>
          <a:solidFill>
            <a:srgbClr val="FCD116"/>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1" name="Rectangle 10"/>
          <p:cNvSpPr/>
          <p:nvPr/>
        </p:nvSpPr>
        <p:spPr>
          <a:xfrm>
            <a:off x="5400092" y="224644"/>
            <a:ext cx="180020" cy="180020"/>
          </a:xfrm>
          <a:prstGeom prst="rect">
            <a:avLst/>
          </a:prstGeom>
          <a:solidFill>
            <a:srgbClr val="FCD116"/>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Tree>
    <p:extLst>
      <p:ext uri="{BB962C8B-B14F-4D97-AF65-F5344CB8AC3E}">
        <p14:creationId xmlns:p14="http://schemas.microsoft.com/office/powerpoint/2010/main" val="3012901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9672" y="1736812"/>
            <a:ext cx="7775578" cy="4068452"/>
          </a:xfrm>
        </p:spPr>
        <p:txBody>
          <a:bodyPr>
            <a:noAutofit/>
          </a:bodyPr>
          <a:lstStyle/>
          <a:p>
            <a:pPr algn="l">
              <a:spcAft>
                <a:spcPts val="0"/>
              </a:spcAft>
            </a:pPr>
            <a:r>
              <a:rPr lang="fi-FI" sz="2400" dirty="0"/>
              <a:t>Hermeneutiikka ja fenomenologia ovat molemmat filosofisia suuntauksia, joilla on oma perinteensä ja lähtökohtansa</a:t>
            </a:r>
            <a:r>
              <a:rPr lang="fi-FI" sz="2400" dirty="0" smtClean="0"/>
              <a:t>.</a:t>
            </a:r>
          </a:p>
          <a:p>
            <a:pPr algn="l">
              <a:spcAft>
                <a:spcPts val="0"/>
              </a:spcAft>
            </a:pPr>
            <a:endParaRPr lang="fi-FI" sz="2400" b="0" dirty="0"/>
          </a:p>
          <a:p>
            <a:pPr algn="l">
              <a:spcAft>
                <a:spcPts val="0"/>
              </a:spcAft>
            </a:pPr>
            <a:r>
              <a:rPr lang="fi-FI" sz="2400" dirty="0"/>
              <a:t>Fenomenologia määritellään yleisellä tasolla tutkimukseksi ilmiöiden olemuksista ja hermeneutiikka tulkinnan opiksi. </a:t>
            </a:r>
            <a:endParaRPr lang="fi-FI" sz="2400" dirty="0" smtClean="0"/>
          </a:p>
          <a:p>
            <a:pPr algn="l">
              <a:spcAft>
                <a:spcPts val="0"/>
              </a:spcAft>
            </a:pPr>
            <a:endParaRPr lang="fi-FI" sz="2400" b="0" dirty="0"/>
          </a:p>
          <a:p>
            <a:pPr algn="l">
              <a:spcAft>
                <a:spcPts val="0"/>
              </a:spcAft>
            </a:pPr>
            <a:r>
              <a:rPr lang="fi-FI" sz="2400" dirty="0" smtClean="0"/>
              <a:t>1) Fenomenologisessa </a:t>
            </a:r>
            <a:r>
              <a:rPr lang="fi-FI" sz="2400" dirty="0"/>
              <a:t>metodissa </a:t>
            </a:r>
            <a:r>
              <a:rPr lang="fi-FI" sz="2400" dirty="0" smtClean="0"/>
              <a:t>keskitytään </a:t>
            </a:r>
            <a:r>
              <a:rPr lang="fi-FI" sz="2400" dirty="0" smtClean="0">
                <a:solidFill>
                  <a:srgbClr val="FF0000"/>
                </a:solidFill>
              </a:rPr>
              <a:t>kokemuksen</a:t>
            </a:r>
            <a:r>
              <a:rPr lang="fi-FI" sz="2400" dirty="0" smtClean="0"/>
              <a:t> analysointiin </a:t>
            </a:r>
            <a:r>
              <a:rPr lang="fi-FI" sz="2400" dirty="0" smtClean="0">
                <a:sym typeface="Wingdings" panose="05000000000000000000" pitchFamily="2" charset="2"/>
              </a:rPr>
              <a:t> </a:t>
            </a:r>
            <a:r>
              <a:rPr lang="fi-FI" sz="2400" dirty="0" smtClean="0"/>
              <a:t> ihmistieteellisessä </a:t>
            </a:r>
            <a:r>
              <a:rPr lang="fi-FI" sz="2400" dirty="0"/>
              <a:t>tutkimuksessa ajateltu, että kokemuksen empiirisessä tutkimuksessa on </a:t>
            </a:r>
            <a:endParaRPr lang="fi-FI" sz="2400" dirty="0" smtClean="0"/>
          </a:p>
          <a:p>
            <a:pPr algn="l">
              <a:spcAft>
                <a:spcPts val="0"/>
              </a:spcAft>
            </a:pPr>
            <a:r>
              <a:rPr lang="fi-FI" sz="2400" dirty="0" smtClean="0"/>
              <a:t>luontevaa </a:t>
            </a:r>
            <a:r>
              <a:rPr lang="fi-FI" sz="2400" dirty="0"/>
              <a:t>ottaa lähestymistavaksi fenomenologia. </a:t>
            </a:r>
            <a:endParaRPr lang="en-US" sz="2400" b="0"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25.1.2017</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7</a:t>
            </a:fld>
            <a:endParaRPr lang="en-GB" dirty="0">
              <a:solidFill>
                <a:srgbClr val="8C8A87"/>
              </a:solidFill>
            </a:endParaRPr>
          </a:p>
        </p:txBody>
      </p:sp>
    </p:spTree>
    <p:extLst>
      <p:ext uri="{BB962C8B-B14F-4D97-AF65-F5344CB8AC3E}">
        <p14:creationId xmlns:p14="http://schemas.microsoft.com/office/powerpoint/2010/main" val="166338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9672" y="1736812"/>
            <a:ext cx="7775578" cy="4068452"/>
          </a:xfrm>
        </p:spPr>
        <p:txBody>
          <a:bodyPr>
            <a:noAutofit/>
          </a:bodyPr>
          <a:lstStyle/>
          <a:p>
            <a:pPr algn="l">
              <a:spcAft>
                <a:spcPts val="0"/>
              </a:spcAft>
            </a:pPr>
            <a:r>
              <a:rPr lang="fi-FI" sz="2400" dirty="0" smtClean="0"/>
              <a:t>2) Kun </a:t>
            </a:r>
            <a:r>
              <a:rPr lang="fi-FI" sz="2400" dirty="0"/>
              <a:t>tutkimuksen kohteena on </a:t>
            </a:r>
            <a:r>
              <a:rPr lang="fi-FI" sz="2400" dirty="0">
                <a:solidFill>
                  <a:srgbClr val="FF0000"/>
                </a:solidFill>
              </a:rPr>
              <a:t>ymmärrys</a:t>
            </a:r>
            <a:r>
              <a:rPr lang="fi-FI" sz="2400" dirty="0"/>
              <a:t>, ajatellaan, että hermeneuttinen tutkimusote sopii siihen parhaiten. </a:t>
            </a:r>
            <a:endParaRPr lang="fi-FI" sz="2400" dirty="0" smtClean="0"/>
          </a:p>
          <a:p>
            <a:pPr algn="l">
              <a:spcAft>
                <a:spcPts val="0"/>
              </a:spcAft>
            </a:pPr>
            <a:endParaRPr lang="fi-FI" sz="2400" dirty="0"/>
          </a:p>
          <a:p>
            <a:pPr algn="l">
              <a:spcAft>
                <a:spcPts val="0"/>
              </a:spcAft>
            </a:pPr>
            <a:r>
              <a:rPr lang="fi-FI" sz="2400" dirty="0" smtClean="0"/>
              <a:t>3) Kokemus </a:t>
            </a:r>
            <a:r>
              <a:rPr lang="fi-FI" sz="2400" dirty="0"/>
              <a:t>ja ymmärtäminen ovat kuitenkin niin fenomenologisen kuin hermeneuttisen tutkimuksen kannalta keskeisiä elementtejä</a:t>
            </a:r>
            <a:r>
              <a:rPr lang="fi-FI" sz="2400" dirty="0" smtClean="0"/>
              <a:t>.</a:t>
            </a:r>
          </a:p>
          <a:p>
            <a:pPr algn="l">
              <a:spcAft>
                <a:spcPts val="0"/>
              </a:spcAft>
            </a:pPr>
            <a:endParaRPr lang="fi-FI" sz="2400" b="0" dirty="0"/>
          </a:p>
          <a:p>
            <a:pPr algn="l">
              <a:spcAft>
                <a:spcPts val="0"/>
              </a:spcAft>
            </a:pPr>
            <a:r>
              <a:rPr lang="fi-FI" sz="2400" dirty="0" smtClean="0"/>
              <a:t>4) Tutkimusta </a:t>
            </a:r>
            <a:r>
              <a:rPr lang="fi-FI" sz="2400" dirty="0"/>
              <a:t>ei tee fenomenologiseksi pelkästään se, että tutkitaan kokemusta ja vastaavasti tutkimusta ei tee hermeneuttiseksi pelkästään se, että tutkitaan ymmärrystä ja tulkintaa</a:t>
            </a:r>
            <a:endParaRPr lang="en-US" sz="2400" b="0"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25.1.2017</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8</a:t>
            </a:fld>
            <a:endParaRPr lang="en-GB" dirty="0">
              <a:solidFill>
                <a:srgbClr val="8C8A87"/>
              </a:solidFill>
            </a:endParaRPr>
          </a:p>
        </p:txBody>
      </p:sp>
    </p:spTree>
    <p:extLst>
      <p:ext uri="{BB962C8B-B14F-4D97-AF65-F5344CB8AC3E}">
        <p14:creationId xmlns:p14="http://schemas.microsoft.com/office/powerpoint/2010/main" val="1929759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2772" y="1736812"/>
            <a:ext cx="7775578" cy="4068452"/>
          </a:xfrm>
        </p:spPr>
        <p:txBody>
          <a:bodyPr>
            <a:noAutofit/>
          </a:bodyPr>
          <a:lstStyle/>
          <a:p>
            <a:pPr algn="l">
              <a:spcAft>
                <a:spcPts val="0"/>
              </a:spcAft>
            </a:pPr>
            <a:r>
              <a:rPr lang="fi-FI" sz="2400" dirty="0" err="1"/>
              <a:t>Fenomenografia</a:t>
            </a:r>
            <a:r>
              <a:rPr lang="fi-FI" sz="2400" dirty="0"/>
              <a:t> taas empiirisenä tutkimusotteena ei </a:t>
            </a:r>
            <a:r>
              <a:rPr lang="fi-FI" sz="2400" dirty="0" smtClean="0"/>
              <a:t>ole </a:t>
            </a:r>
            <a:r>
              <a:rPr lang="fi-FI" sz="2400" dirty="0"/>
              <a:t>fenomenologian haara tai sen käytännön sovellus. Sillä on kuitenkin yhteys sekä fenomenologiaan että hermeneutiikkaan. </a:t>
            </a:r>
            <a:endParaRPr lang="fi-FI" sz="2400" dirty="0" smtClean="0"/>
          </a:p>
          <a:p>
            <a:pPr algn="l">
              <a:spcAft>
                <a:spcPts val="0"/>
              </a:spcAft>
            </a:pPr>
            <a:endParaRPr lang="fi-FI" sz="2400" dirty="0"/>
          </a:p>
          <a:p>
            <a:pPr lvl="1" algn="l">
              <a:spcAft>
                <a:spcPts val="0"/>
              </a:spcAft>
            </a:pPr>
            <a:r>
              <a:rPr lang="fi-FI" dirty="0" err="1" smtClean="0"/>
              <a:t>Fenomenografista</a:t>
            </a:r>
            <a:r>
              <a:rPr lang="fi-FI" dirty="0" smtClean="0"/>
              <a:t> </a:t>
            </a:r>
            <a:r>
              <a:rPr lang="fi-FI" dirty="0"/>
              <a:t>tutkimusotetta käyttävä tutkija on syytä tuntea </a:t>
            </a:r>
            <a:r>
              <a:rPr lang="fi-FI" dirty="0" err="1"/>
              <a:t>fenomenografian</a:t>
            </a:r>
            <a:r>
              <a:rPr lang="fi-FI" dirty="0"/>
              <a:t> filosofinen konteksti, jotta tutkimus olisi tasokas ja </a:t>
            </a:r>
            <a:r>
              <a:rPr lang="fi-FI" dirty="0" smtClean="0"/>
              <a:t>uskottavaa (”</a:t>
            </a:r>
            <a:r>
              <a:rPr lang="fi-FI" dirty="0" err="1" smtClean="0"/>
              <a:t>Kakkori</a:t>
            </a:r>
            <a:r>
              <a:rPr lang="fi-FI" dirty="0" smtClean="0"/>
              <a:t> Huttunen fenomenologia pdf” </a:t>
            </a:r>
            <a:r>
              <a:rPr lang="fi-FI" dirty="0" err="1" smtClean="0"/>
              <a:t>googlaa</a:t>
            </a:r>
            <a:r>
              <a:rPr lang="fi-FI" dirty="0" smtClean="0"/>
              <a:t>)</a:t>
            </a:r>
          </a:p>
          <a:p>
            <a:pPr lvl="1" algn="l">
              <a:spcAft>
                <a:spcPts val="0"/>
              </a:spcAft>
            </a:pPr>
            <a:endParaRPr lang="fi-FI" dirty="0"/>
          </a:p>
          <a:p>
            <a:pPr algn="l">
              <a:spcAft>
                <a:spcPts val="0"/>
              </a:spcAft>
            </a:pPr>
            <a:r>
              <a:rPr lang="fi-FI" dirty="0" err="1"/>
              <a:t>Ference</a:t>
            </a:r>
            <a:r>
              <a:rPr lang="fi-FI" dirty="0"/>
              <a:t> </a:t>
            </a:r>
            <a:r>
              <a:rPr lang="fi-FI" dirty="0" err="1"/>
              <a:t>Martonin</a:t>
            </a:r>
            <a:r>
              <a:rPr lang="fi-FI" dirty="0"/>
              <a:t> perustamana </a:t>
            </a:r>
            <a:r>
              <a:rPr lang="fi-FI" dirty="0" err="1"/>
              <a:t>fenomenografinen</a:t>
            </a:r>
            <a:r>
              <a:rPr lang="fi-FI" dirty="0"/>
              <a:t> tutkimusote sijoittuu filosofiselta perustaltaan fenomenologian ja hermeneutiikan välimaastoon. </a:t>
            </a:r>
            <a:endParaRPr lang="fi-FI" dirty="0" smtClean="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25.1.2017</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9</a:t>
            </a:fld>
            <a:endParaRPr lang="en-GB" dirty="0">
              <a:solidFill>
                <a:srgbClr val="8C8A87"/>
              </a:solidFill>
            </a:endParaRPr>
          </a:p>
        </p:txBody>
      </p:sp>
    </p:spTree>
    <p:extLst>
      <p:ext uri="{BB962C8B-B14F-4D97-AF65-F5344CB8AC3E}">
        <p14:creationId xmlns:p14="http://schemas.microsoft.com/office/powerpoint/2010/main" val="3342947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HY_2016">
  <a:themeElements>
    <a:clrScheme name="HY2016">
      <a:dk1>
        <a:sysClr val="windowText" lastClr="000000"/>
      </a:dk1>
      <a:lt1>
        <a:srgbClr val="FFFFFF"/>
      </a:lt1>
      <a:dk2>
        <a:srgbClr val="8C8A87"/>
      </a:dk2>
      <a:lt2>
        <a:srgbClr val="FFFFFF"/>
      </a:lt2>
      <a:accent1>
        <a:srgbClr val="0E4073"/>
      </a:accent1>
      <a:accent2>
        <a:srgbClr val="7B3CB4"/>
      </a:accent2>
      <a:accent3>
        <a:srgbClr val="45BC9F"/>
      </a:accent3>
      <a:accent4>
        <a:srgbClr val="A5E363"/>
      </a:accent4>
      <a:accent5>
        <a:srgbClr val="7ECEF1"/>
      </a:accent5>
      <a:accent6>
        <a:srgbClr val="FFE263"/>
      </a:accent6>
      <a:hlink>
        <a:srgbClr val="0091D0"/>
      </a:hlink>
      <a:folHlink>
        <a:srgbClr val="8C8A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0" tIns="0" rIns="0" bIns="0" numCol="1" anchor="ctr" anchorCtr="0" compatLnSpc="1">
        <a:prstTxWarp prst="textNoShape">
          <a:avLst/>
        </a:prstTxWarp>
      </a:bodyPr>
      <a:lstStyle>
        <a:defPPr>
          <a:defRPr dirty="0" err="1" smtClean="0"/>
        </a:defPPr>
      </a:lstStyle>
    </a:txDef>
  </a:objectDefaults>
  <a:extraClrSchemeLst/>
  <a:extLst>
    <a:ext uri="{05A4C25C-085E-4340-85A3-A5531E510DB2}">
      <thm15:themeFamily xmlns:thm15="http://schemas.microsoft.com/office/thememl/2012/main" name="HY_template_Arial_tiedekunta_Käyttäytymistieteellinen_27042016.potx" id="{8B87D9D0-C228-4BED-B0B4-6E4CB3DA5F26}" vid="{DD4845A1-2EC4-4EA0-AF63-5FC8FBC23DE3}"/>
    </a:ext>
  </a:extLst>
</a:theme>
</file>

<file path=ppt/theme/theme2.xml><?xml version="1.0" encoding="utf-8"?>
<a:theme xmlns:a="http://schemas.openxmlformats.org/drawingml/2006/main" name="Helsingin Yliopisto">
  <a:themeElements>
    <a:clrScheme name="HY (KTT)">
      <a:dk1>
        <a:sysClr val="windowText" lastClr="000000"/>
      </a:dk1>
      <a:lt1>
        <a:srgbClr val="FFFFFF"/>
      </a:lt1>
      <a:dk2>
        <a:srgbClr val="8C8A87"/>
      </a:dk2>
      <a:lt2>
        <a:srgbClr val="FFFFFF"/>
      </a:lt2>
      <a:accent1>
        <a:srgbClr val="FCD116"/>
      </a:accent1>
      <a:accent2>
        <a:srgbClr val="1E1C77"/>
      </a:accent2>
      <a:accent3>
        <a:srgbClr val="8C8A87"/>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8EAC7D"/>
      </a:accent5>
      <a:accent6>
        <a:srgbClr val="718A93"/>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8EAC7D"/>
      </a:accent5>
      <a:accent6>
        <a:srgbClr val="718A93"/>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HY_template_Arial_tiedekunta_Käyttäytymistieteellinen_30052016</Template>
  <TotalTime>0</TotalTime>
  <Words>1053</Words>
  <Application>Microsoft Office PowerPoint</Application>
  <PresentationFormat>On-screen Show (4:3)</PresentationFormat>
  <Paragraphs>174</Paragraphs>
  <Slides>21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MS PGothic</vt:lpstr>
      <vt:lpstr>Arial</vt:lpstr>
      <vt:lpstr>Gotham Narrow Bold</vt:lpstr>
      <vt:lpstr>Gotham Narrow Bold</vt:lpstr>
      <vt:lpstr>Gotham Narrow Book</vt:lpstr>
      <vt:lpstr>Gotham-Bold</vt:lpstr>
      <vt:lpstr>Verdana</vt:lpstr>
      <vt:lpstr>Wingdings</vt:lpstr>
      <vt:lpstr>HY_2016</vt:lpstr>
      <vt:lpstr>Helsingin Yliopisto</vt:lpstr>
      <vt:lpstr>PowerPoint Presentation</vt:lpstr>
      <vt:lpstr>PowerPoint Presentation</vt:lpstr>
      <vt:lpstr>Tavoitteet per HLÖ</vt:lpstr>
      <vt:lpstr>Tavoitteet per HLÖ</vt:lpstr>
      <vt:lpstr>SUUNNITELMA: Miten tavoitteeseen (YHDESSÄ / YKSIN) - YHTEISTAPAAMISET: A) RISTON LUENTO - AIHE, b) OMA ESITYS/VALMISTELU,… - YKSITYISTAPAAMISET: - VERKKOKIRJOITUS-/RISTIINKOMMENTOINTI</vt:lpstr>
      <vt:lpstr>FENOMENOGRAFIA, HERMENEUTIIKKA JA FENOMENOGRAFIA VAI DISKURSSIANALYYSI JNE.                                          </vt:lpstr>
      <vt:lpstr>PowerPoint Presentation</vt:lpstr>
      <vt:lpstr>PowerPoint Presentation</vt:lpstr>
      <vt:lpstr>PowerPoint Presentation</vt:lpstr>
      <vt:lpstr>Fenomenografia on laadullisessa kasvatustieteellisessä tutkimuksessa laajasti käytetty aineiston analyysimenetelmä ja tutkimusote. </vt:lpstr>
      <vt:lpstr>Fenomenografialla ei varsinaisesti ole omaa laadullisen aineiston keräysmetodia.   Fenomenografiassa käytetään paljon yksilöllisiä teemahaastatteluja (tai avoimia haastatteluja), mutta muunkinlaisia menetelmiä käytetään (observointia, koe-asetelmia, tekstien keräystä, analyysia, puolistrukturoitu haastattelu lomake, narratiivien keräämistä ym.).</vt:lpstr>
      <vt:lpstr>Fenomenografisessa tutkimuksessa käytetään aineistolähtöistä analyysitapaa eli analyysissä ei käytetä teoriasta johdettuja valmiita kategorioita aineiston luokittelun pohjana eikä testata teoriasta johdettuja olettamuksia.  Aineiston tulkinta muodostuu vuorovaikutuksessa teorian kanssa, ja aineistoa luokittelevat kategoriat syntyvät aineistosta käsin. </vt:lpstr>
      <vt:lpstr>Analyysin tavoitteena on rakenteellisten erojen löytäminen, mikä selventää käsitysten suhdetta tutkittavaan ilmiöön. Kategorioiden tulkinnallisessa muodostumisessa on kuitenkin mukana aikaisempi keskustelu teorioiden kanssa. (Huusko &amp; Paloniemi 2006, 166.)   Fenomenografinen aineiston analyysi etenee vaiheittain (kuvio 4). Analyysin vaiheet ovat toisaalta erotettavissa toisistaan, mutta toisaalta ne kietoutuvat toisiinsa. Eri tutkijat jaottelevat analyysin eri vaiheet hieman eri tavoin. Ference Marton (1994, 4428) korostaa vaiheiden interaktiivista luonnetta: jokainen vaihe vaikuttaa seuraavaan vaiheeseen mutta myös edelliseen vaiheeseen.  </vt:lpstr>
      <vt:lpstr>PowerPoint Presentation</vt:lpstr>
      <vt:lpstr>PowerPoint Presentation</vt:lpstr>
      <vt:lpstr>PowerPoint Presentation</vt:lpstr>
      <vt:lpstr>PowerPoint Presentation</vt:lpstr>
      <vt:lpstr>PowerPoint Presentation</vt:lpstr>
      <vt:lpstr>PowerPoint Presentation</vt:lpstr>
      <vt:lpstr>Diskurssianalyysi </vt:lpstr>
      <vt:lpstr>Arviointi</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2016-10-10T11:52:58Z</dcterms:created>
  <dcterms:modified xsi:type="dcterms:W3CDTF">2017-01-25T12:00:16Z</dcterms:modified>
</cp:coreProperties>
</file>