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96" r:id="rId3"/>
    <p:sldId id="348" r:id="rId4"/>
    <p:sldId id="349" r:id="rId5"/>
    <p:sldId id="350" r:id="rId6"/>
    <p:sldId id="351" r:id="rId7"/>
    <p:sldId id="295" r:id="rId8"/>
    <p:sldId id="345" r:id="rId9"/>
    <p:sldId id="346" r:id="rId10"/>
    <p:sldId id="363" r:id="rId11"/>
    <p:sldId id="352"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64" r:id="rId26"/>
    <p:sldId id="355" r:id="rId27"/>
    <p:sldId id="360" r:id="rId28"/>
    <p:sldId id="361" r:id="rId29"/>
    <p:sldId id="368" r:id="rId30"/>
    <p:sldId id="369" r:id="rId31"/>
    <p:sldId id="366" r:id="rId32"/>
    <p:sldId id="367" r:id="rId33"/>
    <p:sldId id="356" r:id="rId34"/>
    <p:sldId id="357" r:id="rId35"/>
    <p:sldId id="358" r:id="rId36"/>
    <p:sldId id="359" r:id="rId37"/>
    <p:sldId id="370" r:id="rId38"/>
    <p:sldId id="375" r:id="rId39"/>
    <p:sldId id="377" r:id="rId40"/>
    <p:sldId id="372" r:id="rId41"/>
    <p:sldId id="373" r:id="rId42"/>
    <p:sldId id="376" r:id="rId43"/>
    <p:sldId id="374" r:id="rId44"/>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p15:clr>
            <a:srgbClr val="A4A3A4"/>
          </p15:clr>
        </p15:guide>
        <p15:guide id="2" orient="horz" pos="1117">
          <p15:clr>
            <a:srgbClr val="A4A3A4"/>
          </p15:clr>
        </p15:guide>
        <p15:guide id="3" orient="horz" pos="346">
          <p15:clr>
            <a:srgbClr val="A4A3A4"/>
          </p15:clr>
        </p15:guide>
        <p15:guide id="4" orient="horz" pos="2568">
          <p15:clr>
            <a:srgbClr val="A4A3A4"/>
          </p15:clr>
        </p15:guide>
        <p15:guide id="5" orient="horz" pos="4156">
          <p15:clr>
            <a:srgbClr val="A4A3A4"/>
          </p15:clr>
        </p15:guide>
        <p15:guide id="6" orient="horz" pos="3884">
          <p15:clr>
            <a:srgbClr val="A4A3A4"/>
          </p15:clr>
        </p15:guide>
        <p15:guide id="7" orient="horz" pos="1570">
          <p15:clr>
            <a:srgbClr val="A4A3A4"/>
          </p15:clr>
        </p15:guide>
        <p15:guide id="8" pos="204">
          <p15:clr>
            <a:srgbClr val="A4A3A4"/>
          </p15:clr>
        </p15:guide>
        <p15:guide id="9" pos="5556">
          <p15:clr>
            <a:srgbClr val="A4A3A4"/>
          </p15:clr>
        </p15:guide>
        <p15:guide id="10" pos="431">
          <p15:clr>
            <a:srgbClr val="A4A3A4"/>
          </p15:clr>
        </p15:guide>
        <p15:guide id="11" pos="4422">
          <p15:clr>
            <a:srgbClr val="A4A3A4"/>
          </p15:clr>
        </p15:guide>
        <p15:guide id="12" pos="1247">
          <p15:clr>
            <a:srgbClr val="A4A3A4"/>
          </p15:clr>
        </p15:guide>
        <p15:guide id="13" pos="3424">
          <p15:clr>
            <a:srgbClr val="A4A3A4"/>
          </p15:clr>
        </p15:guide>
        <p15:guide id="14" pos="3356">
          <p15:clr>
            <a:srgbClr val="A4A3A4"/>
          </p15:clr>
        </p15:guide>
        <p15:guide id="15" pos="4513">
          <p15:clr>
            <a:srgbClr val="A4A3A4"/>
          </p15:clr>
        </p15:guide>
        <p15:guide id="16" pos="551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335" autoAdjust="0"/>
  </p:normalViewPr>
  <p:slideViewPr>
    <p:cSldViewPr showGuides="1">
      <p:cViewPr varScale="1">
        <p:scale>
          <a:sx n="75" d="100"/>
          <a:sy n="75" d="100"/>
        </p:scale>
        <p:origin x="912" y="66"/>
      </p:cViewPr>
      <p:guideLst>
        <p:guide orient="horz" pos="3793"/>
        <p:guide orient="horz" pos="1117"/>
        <p:guide orient="horz" pos="346"/>
        <p:guide orient="horz" pos="2568"/>
        <p:guide orient="horz" pos="4156"/>
        <p:guide orient="horz" pos="3884"/>
        <p:guide orient="horz" pos="1570"/>
        <p:guide pos="204"/>
        <p:guide pos="5556"/>
        <p:guide pos="431"/>
        <p:guide pos="4422"/>
        <p:guide pos="1247"/>
        <p:guide pos="3424"/>
        <p:guide pos="3356"/>
        <p:guide pos="4513"/>
        <p:guide pos="5511"/>
      </p:guideLst>
    </p:cSldViewPr>
  </p:slideViewPr>
  <p:outlineViewPr>
    <p:cViewPr>
      <p:scale>
        <a:sx n="33" d="100"/>
        <a:sy n="33" d="100"/>
      </p:scale>
      <p:origin x="0" y="2256"/>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9" d="100"/>
          <a:sy n="89" d="100"/>
        </p:scale>
        <p:origin x="-3846" y="-108"/>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511731"/>
          </a:xfrm>
          <a:prstGeom prst="rect">
            <a:avLst/>
          </a:prstGeom>
        </p:spPr>
        <p:txBody>
          <a:bodyPr vert="horz" lIns="94622" tIns="47311" rIns="94622" bIns="47311" rtlCol="0"/>
          <a:lstStyle>
            <a:lvl1pPr algn="l">
              <a:defRPr sz="1200"/>
            </a:lvl1pPr>
          </a:lstStyle>
          <a:p>
            <a:endParaRPr lang="en-GB" sz="800"/>
          </a:p>
        </p:txBody>
      </p:sp>
      <p:sp>
        <p:nvSpPr>
          <p:cNvPr id="3" name="Date Placeholder 2"/>
          <p:cNvSpPr>
            <a:spLocks noGrp="1"/>
          </p:cNvSpPr>
          <p:nvPr>
            <p:ph type="dt" sz="quarter" idx="1"/>
          </p:nvPr>
        </p:nvSpPr>
        <p:spPr>
          <a:xfrm>
            <a:off x="4023092" y="0"/>
            <a:ext cx="3077740" cy="511731"/>
          </a:xfrm>
          <a:prstGeom prst="rect">
            <a:avLst/>
          </a:prstGeom>
        </p:spPr>
        <p:txBody>
          <a:bodyPr vert="horz" lIns="94622" tIns="47311" rIns="94622" bIns="47311" rtlCol="0"/>
          <a:lstStyle>
            <a:lvl1pPr algn="r">
              <a:defRPr sz="1200"/>
            </a:lvl1pPr>
          </a:lstStyle>
          <a:p>
            <a:fld id="{F97E8633-DD50-467C-B21A-E1CECDED6BB2}" type="datetimeFigureOut">
              <a:rPr lang="fi-FI" sz="800"/>
              <a:pPr/>
              <a:t>6.2.2019</a:t>
            </a:fld>
            <a:endParaRPr lang="en-GB" sz="800"/>
          </a:p>
        </p:txBody>
      </p:sp>
      <p:sp>
        <p:nvSpPr>
          <p:cNvPr id="4" name="Footer Placeholder 3"/>
          <p:cNvSpPr>
            <a:spLocks noGrp="1"/>
          </p:cNvSpPr>
          <p:nvPr>
            <p:ph type="ftr" sz="quarter" idx="2"/>
          </p:nvPr>
        </p:nvSpPr>
        <p:spPr>
          <a:xfrm>
            <a:off x="0" y="9721106"/>
            <a:ext cx="3077740" cy="511731"/>
          </a:xfrm>
          <a:prstGeom prst="rect">
            <a:avLst/>
          </a:prstGeom>
        </p:spPr>
        <p:txBody>
          <a:bodyPr vert="horz" lIns="94622" tIns="47311" rIns="94622" bIns="47311" rtlCol="0" anchor="b"/>
          <a:lstStyle>
            <a:lvl1pPr algn="l">
              <a:defRPr sz="1200"/>
            </a:lvl1pPr>
          </a:lstStyle>
          <a:p>
            <a:endParaRPr lang="en-GB" sz="800"/>
          </a:p>
        </p:txBody>
      </p:sp>
      <p:sp>
        <p:nvSpPr>
          <p:cNvPr id="5" name="Slide Number Placeholder 4"/>
          <p:cNvSpPr>
            <a:spLocks noGrp="1"/>
          </p:cNvSpPr>
          <p:nvPr>
            <p:ph type="sldNum" sz="quarter" idx="3"/>
          </p:nvPr>
        </p:nvSpPr>
        <p:spPr>
          <a:xfrm>
            <a:off x="4023092" y="9721106"/>
            <a:ext cx="3077740" cy="511731"/>
          </a:xfrm>
          <a:prstGeom prst="rect">
            <a:avLst/>
          </a:prstGeom>
        </p:spPr>
        <p:txBody>
          <a:bodyPr vert="horz" lIns="94622" tIns="47311" rIns="94622" bIns="47311" rtlCol="0" anchor="b"/>
          <a:lstStyle>
            <a:lvl1pPr algn="r">
              <a:defRPr sz="1200"/>
            </a:lvl1pPr>
          </a:lstStyle>
          <a:p>
            <a:fld id="{524410BF-6C8B-4E87-A502-35A1C9E26017}" type="slidenum">
              <a:rPr lang="en-GB" sz="800"/>
              <a:pPr/>
              <a:t>‹#›</a:t>
            </a:fld>
            <a:endParaRPr lang="en-GB" sz="800"/>
          </a:p>
        </p:txBody>
      </p:sp>
    </p:spTree>
    <p:extLst>
      <p:ext uri="{BB962C8B-B14F-4D97-AF65-F5344CB8AC3E}">
        <p14:creationId xmlns:p14="http://schemas.microsoft.com/office/powerpoint/2010/main" val="4214118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511731"/>
          </a:xfrm>
          <a:prstGeom prst="rect">
            <a:avLst/>
          </a:prstGeom>
        </p:spPr>
        <p:txBody>
          <a:bodyPr vert="horz" lIns="94622" tIns="47311" rIns="94622" bIns="47311" rtlCol="0"/>
          <a:lstStyle>
            <a:lvl1pPr algn="l">
              <a:defRPr sz="800"/>
            </a:lvl1pPr>
          </a:lstStyle>
          <a:p>
            <a:endParaRPr lang="en-GB"/>
          </a:p>
        </p:txBody>
      </p:sp>
      <p:sp>
        <p:nvSpPr>
          <p:cNvPr id="3" name="Date Placeholder 2"/>
          <p:cNvSpPr>
            <a:spLocks noGrp="1"/>
          </p:cNvSpPr>
          <p:nvPr>
            <p:ph type="dt" idx="1"/>
          </p:nvPr>
        </p:nvSpPr>
        <p:spPr>
          <a:xfrm>
            <a:off x="4023092" y="0"/>
            <a:ext cx="3077740" cy="511731"/>
          </a:xfrm>
          <a:prstGeom prst="rect">
            <a:avLst/>
          </a:prstGeom>
        </p:spPr>
        <p:txBody>
          <a:bodyPr vert="horz" lIns="94622" tIns="47311" rIns="94622" bIns="47311" rtlCol="0"/>
          <a:lstStyle>
            <a:lvl1pPr algn="r">
              <a:defRPr sz="800"/>
            </a:lvl1pPr>
          </a:lstStyle>
          <a:p>
            <a:fld id="{0B85FA14-6BD0-4B51-94D4-05F5A75E4036}" type="datetimeFigureOut">
              <a:rPr lang="fi-FI" smtClean="0"/>
              <a:pPr/>
              <a:t>6.2.2019</a:t>
            </a:fld>
            <a:endParaRPr lang="en-GB"/>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4622" tIns="47311" rIns="94622" bIns="47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7740" cy="511731"/>
          </a:xfrm>
          <a:prstGeom prst="rect">
            <a:avLst/>
          </a:prstGeom>
        </p:spPr>
        <p:txBody>
          <a:bodyPr vert="horz" lIns="94622" tIns="47311" rIns="94622" bIns="47311" rtlCol="0" anchor="b"/>
          <a:lstStyle>
            <a:lvl1pPr algn="l">
              <a:defRPr sz="800"/>
            </a:lvl1pPr>
          </a:lstStyle>
          <a:p>
            <a:endParaRPr lang="en-GB"/>
          </a:p>
        </p:txBody>
      </p:sp>
      <p:sp>
        <p:nvSpPr>
          <p:cNvPr id="7" name="Slide Number Placeholder 6"/>
          <p:cNvSpPr>
            <a:spLocks noGrp="1"/>
          </p:cNvSpPr>
          <p:nvPr>
            <p:ph type="sldNum" sz="quarter" idx="5"/>
          </p:nvPr>
        </p:nvSpPr>
        <p:spPr>
          <a:xfrm>
            <a:off x="4023092" y="9721106"/>
            <a:ext cx="3077740" cy="511731"/>
          </a:xfrm>
          <a:prstGeom prst="rect">
            <a:avLst/>
          </a:prstGeom>
        </p:spPr>
        <p:txBody>
          <a:bodyPr vert="horz" lIns="94622" tIns="47311" rIns="94622" bIns="47311" rtlCol="0" anchor="b"/>
          <a:lstStyle>
            <a:lvl1pPr algn="r">
              <a:defRPr sz="800"/>
            </a:lvl1pPr>
          </a:lstStyle>
          <a:p>
            <a:fld id="{DFD68452-3929-4FD8-B15C-CAEB56E3F3DE}" type="slidenum">
              <a:rPr lang="en-GB" smtClean="0"/>
              <a:pPr/>
              <a:t>‹#›</a:t>
            </a:fld>
            <a:endParaRPr lang="en-GB"/>
          </a:p>
        </p:txBody>
      </p:sp>
    </p:spTree>
    <p:extLst>
      <p:ext uri="{BB962C8B-B14F-4D97-AF65-F5344CB8AC3E}">
        <p14:creationId xmlns:p14="http://schemas.microsoft.com/office/powerpoint/2010/main" val="140598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a:t>
            </a:fld>
            <a:endParaRPr lang="en-GB" dirty="0"/>
          </a:p>
        </p:txBody>
      </p:sp>
    </p:spTree>
    <p:extLst>
      <p:ext uri="{BB962C8B-B14F-4D97-AF65-F5344CB8AC3E}">
        <p14:creationId xmlns:p14="http://schemas.microsoft.com/office/powerpoint/2010/main" val="25926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23</a:t>
            </a:fld>
            <a:endParaRPr lang="en-GB"/>
          </a:p>
        </p:txBody>
      </p:sp>
    </p:spTree>
    <p:extLst>
      <p:ext uri="{BB962C8B-B14F-4D97-AF65-F5344CB8AC3E}">
        <p14:creationId xmlns:p14="http://schemas.microsoft.com/office/powerpoint/2010/main" val="217782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KOHDERYHMÄ </a:t>
            </a:r>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a:t>
            </a:fld>
            <a:endParaRPr lang="en-GB" dirty="0"/>
          </a:p>
        </p:txBody>
      </p:sp>
    </p:spTree>
    <p:extLst>
      <p:ext uri="{BB962C8B-B14F-4D97-AF65-F5344CB8AC3E}">
        <p14:creationId xmlns:p14="http://schemas.microsoft.com/office/powerpoint/2010/main" val="209480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KOHDERYHMÄ </a:t>
            </a:r>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a:t>
            </a:fld>
            <a:endParaRPr lang="en-GB" dirty="0"/>
          </a:p>
        </p:txBody>
      </p:sp>
    </p:spTree>
    <p:extLst>
      <p:ext uri="{BB962C8B-B14F-4D97-AF65-F5344CB8AC3E}">
        <p14:creationId xmlns:p14="http://schemas.microsoft.com/office/powerpoint/2010/main" val="209480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Mitattuja muuttujia…</a:t>
            </a:r>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7</a:t>
            </a:fld>
            <a:endParaRPr lang="en-GB" dirty="0"/>
          </a:p>
        </p:txBody>
      </p:sp>
    </p:spTree>
    <p:extLst>
      <p:ext uri="{BB962C8B-B14F-4D97-AF65-F5344CB8AC3E}">
        <p14:creationId xmlns:p14="http://schemas.microsoft.com/office/powerpoint/2010/main" val="387435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8</a:t>
            </a:fld>
            <a:endParaRPr lang="en-GB"/>
          </a:p>
        </p:txBody>
      </p:sp>
    </p:spTree>
    <p:extLst>
      <p:ext uri="{BB962C8B-B14F-4D97-AF65-F5344CB8AC3E}">
        <p14:creationId xmlns:p14="http://schemas.microsoft.com/office/powerpoint/2010/main" val="322964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9</a:t>
            </a:fld>
            <a:endParaRPr lang="en-GB"/>
          </a:p>
        </p:txBody>
      </p:sp>
    </p:spTree>
    <p:extLst>
      <p:ext uri="{BB962C8B-B14F-4D97-AF65-F5344CB8AC3E}">
        <p14:creationId xmlns:p14="http://schemas.microsoft.com/office/powerpoint/2010/main" val="322964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14</a:t>
            </a:fld>
            <a:endParaRPr lang="en-GB"/>
          </a:p>
        </p:txBody>
      </p:sp>
    </p:spTree>
    <p:extLst>
      <p:ext uri="{BB962C8B-B14F-4D97-AF65-F5344CB8AC3E}">
        <p14:creationId xmlns:p14="http://schemas.microsoft.com/office/powerpoint/2010/main" val="2134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15</a:t>
            </a:fld>
            <a:endParaRPr lang="en-GB"/>
          </a:p>
        </p:txBody>
      </p:sp>
    </p:spTree>
    <p:extLst>
      <p:ext uri="{BB962C8B-B14F-4D97-AF65-F5344CB8AC3E}">
        <p14:creationId xmlns:p14="http://schemas.microsoft.com/office/powerpoint/2010/main" val="53387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16</a:t>
            </a:fld>
            <a:endParaRPr lang="en-GB"/>
          </a:p>
        </p:txBody>
      </p:sp>
    </p:spTree>
    <p:extLst>
      <p:ext uri="{BB962C8B-B14F-4D97-AF65-F5344CB8AC3E}">
        <p14:creationId xmlns:p14="http://schemas.microsoft.com/office/powerpoint/2010/main" val="1081417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45"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1EF6C530-8BEF-47CA-882F-C8E86D2E97E6}" type="datetime1">
              <a:rPr lang="fi-FI" smtClean="0"/>
              <a:t>6.2.2019</a:t>
            </a:fld>
            <a:endParaRPr lang="en-GB"/>
          </a:p>
        </p:txBody>
      </p:sp>
      <p:sp>
        <p:nvSpPr>
          <p:cNvPr id="46" name="Footer Placeholder 4"/>
          <p:cNvSpPr>
            <a:spLocks noGrp="1"/>
          </p:cNvSpPr>
          <p:nvPr>
            <p:ph type="ftr" sz="quarter" idx="3"/>
          </p:nvPr>
        </p:nvSpPr>
        <p:spPr>
          <a:xfrm>
            <a:off x="1979614" y="6165850"/>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Käyttäytymistieteellinen tiedekunta / Henkilön nimi / Esityksen nimi</a:t>
            </a:r>
            <a:endParaRPr lang="en-GB"/>
          </a:p>
        </p:txBody>
      </p:sp>
      <p:sp>
        <p:nvSpPr>
          <p:cNvPr id="47"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52" name="TextBox 51"/>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10400" cy="1116013"/>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1828800" y="1600200"/>
            <a:ext cx="3429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5410200" y="1600200"/>
            <a:ext cx="3429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Slide Number Placeholder 4"/>
          <p:cNvSpPr>
            <a:spLocks noGrp="1"/>
          </p:cNvSpPr>
          <p:nvPr>
            <p:ph type="sldNum" sz="quarter" idx="10"/>
          </p:nvPr>
        </p:nvSpPr>
        <p:spPr>
          <a:xfrm>
            <a:off x="7162800" y="6629400"/>
            <a:ext cx="1905000" cy="201613"/>
          </a:xfrm>
        </p:spPr>
        <p:txBody>
          <a:bodyPr/>
          <a:lstStyle>
            <a:lvl1pPr>
              <a:defRPr/>
            </a:lvl1pPr>
          </a:lstStyle>
          <a:p>
            <a:fld id="{B9893B79-C126-4D8F-9242-7B54B33890AC}" type="slidenum">
              <a:rPr lang="en-US" altLang="fi-FI"/>
              <a:pPr/>
              <a:t>‹#›</a:t>
            </a:fld>
            <a:endParaRPr lang="en-US" altLang="fi-FI"/>
          </a:p>
        </p:txBody>
      </p:sp>
    </p:spTree>
    <p:extLst>
      <p:ext uri="{BB962C8B-B14F-4D97-AF65-F5344CB8AC3E}">
        <p14:creationId xmlns:p14="http://schemas.microsoft.com/office/powerpoint/2010/main" val="159207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10400" cy="1116013"/>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1828800" y="1600200"/>
            <a:ext cx="7010400" cy="4953000"/>
          </a:xfrm>
        </p:spPr>
        <p:txBody>
          <a:bodyPr/>
          <a:lstStyle/>
          <a:p>
            <a:endParaRPr lang="fi-FI"/>
          </a:p>
        </p:txBody>
      </p:sp>
      <p:sp>
        <p:nvSpPr>
          <p:cNvPr id="4" name="Slide Number Placeholder 3"/>
          <p:cNvSpPr>
            <a:spLocks noGrp="1"/>
          </p:cNvSpPr>
          <p:nvPr>
            <p:ph type="sldNum" sz="quarter" idx="10"/>
          </p:nvPr>
        </p:nvSpPr>
        <p:spPr>
          <a:xfrm>
            <a:off x="7162800" y="6629400"/>
            <a:ext cx="1905000" cy="201613"/>
          </a:xfrm>
        </p:spPr>
        <p:txBody>
          <a:bodyPr/>
          <a:lstStyle>
            <a:lvl1pPr>
              <a:defRPr/>
            </a:lvl1pPr>
          </a:lstStyle>
          <a:p>
            <a:fld id="{1E8FDA7B-7857-470F-982A-60DC6EF3D399}" type="slidenum">
              <a:rPr lang="en-US" altLang="fi-FI"/>
              <a:pPr/>
              <a:t>‹#›</a:t>
            </a:fld>
            <a:endParaRPr lang="en-US" altLang="fi-FI"/>
          </a:p>
        </p:txBody>
      </p:sp>
    </p:spTree>
    <p:extLst>
      <p:ext uri="{BB962C8B-B14F-4D97-AF65-F5344CB8AC3E}">
        <p14:creationId xmlns:p14="http://schemas.microsoft.com/office/powerpoint/2010/main" val="221649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smtClean="0"/>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C6238E8-4912-490A-A1A8-4F2D6AF97D0E}" type="datetime1">
              <a:rPr lang="fi-FI" smtClean="0"/>
              <a:t>6.2.2019</a:t>
            </a:fld>
            <a:endParaRPr lang="en-GB"/>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Käyttäytymistieteellinen tiedekunta / Henkilön nimi / Esityksen nimi</a:t>
            </a:r>
            <a:endParaRPr lang="en-GB"/>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sz="half" idx="10"/>
          </p:nvPr>
        </p:nvSpPr>
        <p:spPr/>
        <p:txBody>
          <a:bodyPr/>
          <a:lstStyle/>
          <a:p>
            <a:fld id="{D14BFA33-CE81-4479-9DD8-0A37C9642C6C}" type="datetime1">
              <a:rPr lang="fi-FI" smtClean="0"/>
              <a:t>6.2.2019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13" name="Date Placeholder 12"/>
          <p:cNvSpPr>
            <a:spLocks noGrp="1"/>
          </p:cNvSpPr>
          <p:nvPr>
            <p:ph type="dt" sz="half" idx="10"/>
          </p:nvPr>
        </p:nvSpPr>
        <p:spPr/>
        <p:txBody>
          <a:bodyPr/>
          <a:lstStyle/>
          <a:p>
            <a:fld id="{BB5C9AAE-EEB5-40DF-8B9C-D54D95348EEA}" type="datetime1">
              <a:rPr lang="fi-FI" smtClean="0"/>
              <a:t>6.2.2019</a:t>
            </a:fld>
            <a:endParaRPr lang="en-GB"/>
          </a:p>
        </p:txBody>
      </p:sp>
      <p:sp>
        <p:nvSpPr>
          <p:cNvPr id="14" name="Slide Number Placeholder 13"/>
          <p:cNvSpPr>
            <a:spLocks noGrp="1"/>
          </p:cNvSpPr>
          <p:nvPr>
            <p:ph type="sldNum" sz="quarter" idx="11"/>
          </p:nvPr>
        </p:nvSpPr>
        <p:spPr/>
        <p:txBody>
          <a:bodyPr/>
          <a:lstStyle/>
          <a:p>
            <a:fld id="{89059335-AFD3-4DED-970B-1AD46A147785}" type="slidenum">
              <a:rPr lang="en-GB" smtClean="0"/>
              <a:pPr/>
              <a:t>‹#›</a:t>
            </a:fld>
            <a:endParaRPr lang="en-GB"/>
          </a:p>
        </p:txBody>
      </p:sp>
      <p:sp>
        <p:nvSpPr>
          <p:cNvPr id="15" name="Footer Placeholder 14"/>
          <p:cNvSpPr>
            <a:spLocks noGrp="1"/>
          </p:cNvSpPr>
          <p:nvPr>
            <p:ph type="ftr" sz="quarter" idx="12"/>
          </p:nvPr>
        </p:nvSpPr>
        <p:spPr/>
        <p:txBody>
          <a:bodyPr/>
          <a:lstStyle/>
          <a:p>
            <a:r>
              <a:rPr lang="fi-FI" smtClean="0"/>
              <a:t>Käyttäytymistieteellinen tiedekunta / Henkilön nimi / Esityksen nimi</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p:txBody>
          <a:bodyPr/>
          <a:lstStyle/>
          <a:p>
            <a:fld id="{9DA37F5D-FF6B-4BD1-B08B-ACA545C8F7AA}" type="datetime1">
              <a:rPr lang="fi-FI" smtClean="0"/>
              <a:t>6.2.2019</a:t>
            </a:fld>
            <a:endParaRPr lang="en-GB"/>
          </a:p>
        </p:txBody>
      </p:sp>
      <p:sp>
        <p:nvSpPr>
          <p:cNvPr id="8" name="Slide Number Placeholder 7"/>
          <p:cNvSpPr>
            <a:spLocks noGrp="1"/>
          </p:cNvSpPr>
          <p:nvPr>
            <p:ph type="sldNum" sz="quarter" idx="11"/>
          </p:nvPr>
        </p:nvSpPr>
        <p:spPr/>
        <p:txBody>
          <a:bodyPr/>
          <a:lstStyle/>
          <a:p>
            <a:fld id="{89059335-AFD3-4DED-970B-1AD46A147785}" type="slidenum">
              <a:rPr lang="en-GB" smtClean="0"/>
              <a:pPr/>
              <a:t>‹#›</a:t>
            </a:fld>
            <a:endParaRPr lang="en-GB"/>
          </a:p>
        </p:txBody>
      </p:sp>
      <p:sp>
        <p:nvSpPr>
          <p:cNvPr id="9" name="Footer Placeholder 8"/>
          <p:cNvSpPr>
            <a:spLocks noGrp="1"/>
          </p:cNvSpPr>
          <p:nvPr>
            <p:ph type="ftr" sz="quarter" idx="12"/>
          </p:nvPr>
        </p:nvSpPr>
        <p:spPr/>
        <p:txBody>
          <a:bodyPr/>
          <a:lstStyle/>
          <a:p>
            <a:r>
              <a:rPr lang="fi-FI" smtClean="0"/>
              <a:t>Käyttäytymistieteellinen tiedekunta / Henkilön nimi / Esityksen nimi</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lvl1pPr marL="0" indent="0">
              <a:buNone/>
              <a:defRPr/>
            </a:lvl1pPr>
          </a:lstStyle>
          <a:p>
            <a:pPr lvl="0"/>
            <a:r>
              <a:rPr lang="en-US" dirty="0" smtClean="0"/>
              <a:t>Click to edit Master text styles</a:t>
            </a:r>
          </a:p>
        </p:txBody>
      </p:sp>
      <p:sp>
        <p:nvSpPr>
          <p:cNvPr id="10" name="Date Placeholder 9"/>
          <p:cNvSpPr>
            <a:spLocks noGrp="1"/>
          </p:cNvSpPr>
          <p:nvPr>
            <p:ph type="dt" sz="half" idx="10"/>
          </p:nvPr>
        </p:nvSpPr>
        <p:spPr/>
        <p:txBody>
          <a:bodyPr/>
          <a:lstStyle/>
          <a:p>
            <a:fld id="{0F0E0BF1-0801-4607-9AFF-77F4BEE42015}" type="datetime1">
              <a:rPr lang="fi-FI" smtClean="0"/>
              <a:t>6.2.2019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C90B8FF4-EBDF-44E9-9D77-E164AD3F51BA}" type="datetime1">
              <a:rPr lang="fi-FI" smtClean="0"/>
              <a:t>6.2.2019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B0F295C8-7972-4418-8728-AD583520923C}" type="datetime1">
              <a:rPr lang="fi-FI" smtClean="0"/>
              <a:t>6.2.2019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a:p>
        </p:txBody>
      </p:sp>
      <p:sp>
        <p:nvSpPr>
          <p:cNvPr id="21" name="Picture Placeholder 20"/>
          <p:cNvSpPr>
            <a:spLocks noGrp="1"/>
          </p:cNvSpPr>
          <p:nvPr>
            <p:ph type="pic" sz="quarter" idx="22"/>
          </p:nvPr>
        </p:nvSpPr>
        <p:spPr>
          <a:xfrm>
            <a:off x="3708400" y="2492375"/>
            <a:ext cx="1584325" cy="1584325"/>
          </a:xfrm>
        </p:spPr>
        <p:txBody>
          <a:bodyPr/>
          <a:lstStyle/>
          <a:p>
            <a:endParaRPr lang="en-GB"/>
          </a:p>
        </p:txBody>
      </p:sp>
      <p:sp>
        <p:nvSpPr>
          <p:cNvPr id="27" name="Picture Placeholder 26"/>
          <p:cNvSpPr>
            <a:spLocks noGrp="1"/>
          </p:cNvSpPr>
          <p:nvPr>
            <p:ph type="pic" sz="quarter" idx="23"/>
          </p:nvPr>
        </p:nvSpPr>
        <p:spPr>
          <a:xfrm>
            <a:off x="5435600" y="2492375"/>
            <a:ext cx="1584325" cy="1584325"/>
          </a:xfrm>
        </p:spPr>
        <p:txBody>
          <a:bodyPr/>
          <a:lstStyle/>
          <a:p>
            <a:endParaRPr lang="en-GB"/>
          </a:p>
        </p:txBody>
      </p:sp>
      <p:sp>
        <p:nvSpPr>
          <p:cNvPr id="29" name="Picture Placeholder 28"/>
          <p:cNvSpPr>
            <a:spLocks noGrp="1"/>
          </p:cNvSpPr>
          <p:nvPr>
            <p:ph type="pic" sz="quarter" idx="24"/>
          </p:nvPr>
        </p:nvSpPr>
        <p:spPr>
          <a:xfrm>
            <a:off x="7164388" y="2492375"/>
            <a:ext cx="1584325" cy="1584325"/>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E169E8-F001-4A8F-B930-15012B4F11AE}" type="datetime1">
              <a:rPr lang="fi-FI" smtClean="0"/>
              <a:t>6.2.2019</a:t>
            </a:fld>
            <a:endParaRPr lang="en-GB"/>
          </a:p>
        </p:txBody>
      </p:sp>
      <p:sp>
        <p:nvSpPr>
          <p:cNvPr id="6" name="Slide Number Placeholder 5"/>
          <p:cNvSpPr>
            <a:spLocks noGrp="1"/>
          </p:cNvSpPr>
          <p:nvPr>
            <p:ph type="sldNum" sz="quarter" idx="11"/>
          </p:nvPr>
        </p:nvSpPr>
        <p:spPr/>
        <p:txBody>
          <a:bodyPr/>
          <a:lstStyle/>
          <a:p>
            <a:fld id="{89059335-AFD3-4DED-970B-1AD46A147785}" type="slidenum">
              <a:rPr lang="en-GB" smtClean="0"/>
              <a:pPr/>
              <a:t>‹#›</a:t>
            </a:fld>
            <a:endParaRPr lang="en-GB"/>
          </a:p>
        </p:txBody>
      </p:sp>
      <p:sp>
        <p:nvSpPr>
          <p:cNvPr id="7" name="Footer Placeholder 6"/>
          <p:cNvSpPr>
            <a:spLocks noGrp="1"/>
          </p:cNvSpPr>
          <p:nvPr>
            <p:ph type="ftr" sz="quarter" idx="12"/>
          </p:nvPr>
        </p:nvSpPr>
        <p:spPr/>
        <p:txBody>
          <a:bodyPr/>
          <a:lstStyle/>
          <a:p>
            <a:r>
              <a:rPr lang="fi-FI" smtClean="0"/>
              <a:t>Käyttäytymistieteellinen tiedekunta / Henkilön nimi / Esityksen nimi</a:t>
            </a:r>
            <a:endParaRPr lang="en-GB"/>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smtClean="0"/>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D2C378F-5A51-4B49-AEB8-2D222FDC08A8}" type="datetime1">
              <a:rPr lang="fi-FI" smtClean="0"/>
              <a:t>6.2.2019</a:t>
            </a:fld>
            <a:endParaRPr lang="en-GB"/>
          </a:p>
        </p:txBody>
      </p:sp>
      <p:sp>
        <p:nvSpPr>
          <p:cNvPr id="8"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Käyttäytymistieteellinen tiedekunta / Henkilön nimi / Esityksen nimi</a:t>
            </a:r>
            <a:endParaRPr lang="en-GB"/>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19" name="TextBox 18"/>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endParaRPr lang="en-GB"/>
          </a:p>
        </p:txBody>
      </p:sp>
      <p:pic>
        <p:nvPicPr>
          <p:cNvPr id="17" name="Picture 16" descr="FSE_RGB.png"/>
          <p:cNvPicPr>
            <a:picLocks noChangeAspect="1"/>
          </p:cNvPicPr>
          <p:nvPr userDrawn="1"/>
        </p:nvPicPr>
        <p:blipFill>
          <a:blip r:embed="rId13" cstate="print"/>
          <a:stretch>
            <a:fillRect/>
          </a:stretch>
        </p:blipFill>
        <p:spPr>
          <a:xfrm>
            <a:off x="323595" y="6203674"/>
            <a:ext cx="1454813" cy="3739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2" r:id="rId4"/>
    <p:sldLayoutId id="2147483654" r:id="rId5"/>
    <p:sldLayoutId id="2147483660" r:id="rId6"/>
    <p:sldLayoutId id="2147483661" r:id="rId7"/>
    <p:sldLayoutId id="2147483662" r:id="rId8"/>
    <p:sldLayoutId id="2147483655" r:id="rId9"/>
    <p:sldLayoutId id="2147483664" r:id="rId10"/>
    <p:sldLayoutId id="2147483665" r:id="rId11"/>
  </p:sldLayoutIdLst>
  <p:hf hdr="0" ftr="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koppa.jyu.fi/avoimet/hum/menetelmapolkuja/menetelmapolku"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users.utu.fi/rakahu/fenomenografia2011.pd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metodix.com/fi/sisallys/01_menetelmat/gfx/gfx_tutkimusprosessi2/gfx_tutkimusprosessi4_400/taulukko02.gi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200" dirty="0" smtClean="0">
                <a:solidFill>
                  <a:schemeClr val="bg2"/>
                </a:solidFill>
                <a:latin typeface="Bookman Old Style" pitchFamily="18" charset="0"/>
                <a:cs typeface="Tahoma" pitchFamily="34" charset="0"/>
              </a:rPr>
              <a:t>Kandi/</a:t>
            </a:r>
            <a:r>
              <a:rPr lang="en-GB" sz="3200" dirty="0" err="1" smtClean="0">
                <a:solidFill>
                  <a:schemeClr val="bg2"/>
                </a:solidFill>
                <a:latin typeface="Bookman Old Style" pitchFamily="18" charset="0"/>
                <a:cs typeface="Tahoma" pitchFamily="34" charset="0"/>
              </a:rPr>
              <a:t>Gradu</a:t>
            </a:r>
            <a:r>
              <a:rPr lang="en-GB" sz="3200" dirty="0" smtClean="0">
                <a:solidFill>
                  <a:schemeClr val="bg2"/>
                </a:solidFill>
                <a:latin typeface="Bookman Old Style" pitchFamily="18" charset="0"/>
                <a:cs typeface="Tahoma" pitchFamily="34" charset="0"/>
              </a:rPr>
              <a:t/>
            </a:r>
            <a:br>
              <a:rPr lang="en-GB" sz="3200" dirty="0" smtClean="0">
                <a:solidFill>
                  <a:schemeClr val="bg2"/>
                </a:solidFill>
                <a:latin typeface="Bookman Old Style" pitchFamily="18" charset="0"/>
                <a:cs typeface="Tahoma" pitchFamily="34" charset="0"/>
              </a:rPr>
            </a:br>
            <a:r>
              <a:rPr lang="en-GB" sz="3200" dirty="0" smtClean="0">
                <a:solidFill>
                  <a:schemeClr val="bg2"/>
                </a:solidFill>
                <a:latin typeface="Bookman Old Style" pitchFamily="18" charset="0"/>
                <a:cs typeface="Tahoma" pitchFamily="34" charset="0"/>
              </a:rPr>
              <a:t>2019</a:t>
            </a:r>
            <a:endParaRPr lang="en-GB" sz="3200" dirty="0">
              <a:solidFill>
                <a:schemeClr val="bg2"/>
              </a:solidFill>
              <a:latin typeface="Bookman Old Style" pitchFamily="18" charset="0"/>
              <a:cs typeface="Tahoma" pitchFamily="34" charset="0"/>
            </a:endParaRPr>
          </a:p>
        </p:txBody>
      </p:sp>
      <p:sp>
        <p:nvSpPr>
          <p:cNvPr id="3" name="Subtitle 2"/>
          <p:cNvSpPr>
            <a:spLocks noGrp="1"/>
          </p:cNvSpPr>
          <p:nvPr>
            <p:ph type="subTitle" idx="1"/>
          </p:nvPr>
        </p:nvSpPr>
        <p:spPr>
          <a:xfrm>
            <a:off x="683568" y="4617132"/>
            <a:ext cx="7775576" cy="1350978"/>
          </a:xfrm>
        </p:spPr>
        <p:txBody>
          <a:bodyPr>
            <a:normAutofit/>
          </a:bodyPr>
          <a:lstStyle/>
          <a:p>
            <a:pPr>
              <a:lnSpc>
                <a:spcPct val="80000"/>
              </a:lnSpc>
            </a:pPr>
            <a:r>
              <a:rPr lang="fi-FI" sz="2600" dirty="0" smtClean="0">
                <a:latin typeface="Bookman Old Style" pitchFamily="18" charset="0"/>
                <a:cs typeface="Tahoma" pitchFamily="34" charset="0"/>
              </a:rPr>
              <a:t>Risto Hotulainen</a:t>
            </a:r>
          </a:p>
          <a:p>
            <a:pPr>
              <a:lnSpc>
                <a:spcPct val="80000"/>
              </a:lnSpc>
            </a:pPr>
            <a:r>
              <a:rPr lang="fi-FI" sz="2600" dirty="0" smtClean="0">
                <a:latin typeface="Bookman Old Style" pitchFamily="18" charset="0"/>
                <a:cs typeface="Tahoma" pitchFamily="34" charset="0"/>
              </a:rPr>
              <a:t>OKL/Helsingin </a:t>
            </a:r>
            <a:r>
              <a:rPr lang="fi-FI" sz="2600" dirty="0">
                <a:latin typeface="Bookman Old Style" pitchFamily="18" charset="0"/>
                <a:cs typeface="Tahoma" pitchFamily="34" charset="0"/>
              </a:rPr>
              <a:t>yliopisto</a:t>
            </a:r>
          </a:p>
          <a:p>
            <a:r>
              <a:rPr lang="en-GB" dirty="0" smtClean="0">
                <a:solidFill>
                  <a:srgbClr val="FFC000"/>
                </a:solidFill>
                <a:latin typeface="Bookman Old Style" pitchFamily="18" charset="0"/>
                <a:cs typeface="Tahoma" pitchFamily="34" charset="0"/>
              </a:rPr>
              <a:t>Risto.Hotulainen@Helsinki.fi</a:t>
            </a:r>
            <a:endParaRPr lang="en-GB" dirty="0">
              <a:solidFill>
                <a:srgbClr val="FFC000"/>
              </a:solidFill>
              <a:latin typeface="Bookman Old Style" pitchFamily="18" charset="0"/>
              <a:cs typeface="Tahoma" pitchFamily="34" charset="0"/>
            </a:endParaRPr>
          </a:p>
        </p:txBody>
      </p:sp>
      <p:sp>
        <p:nvSpPr>
          <p:cNvPr id="4" name="Date Placeholder 3"/>
          <p:cNvSpPr>
            <a:spLocks noGrp="1"/>
          </p:cNvSpPr>
          <p:nvPr>
            <p:ph type="dt" sz="half" idx="2"/>
          </p:nvPr>
        </p:nvSpPr>
        <p:spPr/>
        <p:txBody>
          <a:bodyPr/>
          <a:lstStyle/>
          <a:p>
            <a:fld id="{9D13D232-7DAD-4B66-BDAE-5C8BBBDB30BD}" type="datetime1">
              <a:rPr lang="fi-FI" smtClean="0"/>
              <a:t>6.2.2019</a:t>
            </a:fld>
            <a:endParaRPr lang="en-GB"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1</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564" y="584684"/>
            <a:ext cx="7775574" cy="1871663"/>
          </a:xfrm>
        </p:spPr>
        <p:txBody>
          <a:bodyPr/>
          <a:lstStyle/>
          <a:p>
            <a:r>
              <a:rPr lang="fi-FI" sz="3200" dirty="0" smtClean="0">
                <a:latin typeface="Bookman Old Style" panose="02050604050505020204" pitchFamily="18" charset="0"/>
              </a:rPr>
              <a:t>…kun kysymykset ovat asetettu  suunnataan katse metodologiaan </a:t>
            </a:r>
            <a:r>
              <a:rPr lang="fi-FI" sz="2400" dirty="0" smtClean="0">
                <a:latin typeface="Bookman Old Style" panose="02050604050505020204" pitchFamily="18" charset="0"/>
              </a:rPr>
              <a:t>(yleinen lähestymistapa tutkia tutkimusaihetta)</a:t>
            </a:r>
            <a:endParaRPr lang="fi-FI" sz="2400" dirty="0">
              <a:latin typeface="Bookman Old Style" panose="02050604050505020204" pitchFamily="18" charset="0"/>
            </a:endParaRPr>
          </a:p>
        </p:txBody>
      </p:sp>
      <p:sp>
        <p:nvSpPr>
          <p:cNvPr id="3" name="Subtitle 2"/>
          <p:cNvSpPr>
            <a:spLocks noGrp="1"/>
          </p:cNvSpPr>
          <p:nvPr>
            <p:ph type="subTitle" idx="1"/>
          </p:nvPr>
        </p:nvSpPr>
        <p:spPr>
          <a:xfrm>
            <a:off x="684210" y="2348880"/>
            <a:ext cx="8244273" cy="4140460"/>
          </a:xfrm>
        </p:spPr>
        <p:txBody>
          <a:bodyPr>
            <a:normAutofit/>
          </a:bodyPr>
          <a:lstStyle/>
          <a:p>
            <a:pPr algn="l"/>
            <a:r>
              <a:rPr lang="fi-FI" sz="2400" dirty="0">
                <a:latin typeface="Bookman Old Style" panose="02050604050505020204" pitchFamily="18" charset="0"/>
              </a:rPr>
              <a:t>Kun tutkimuksen tavoitteena on perehtyä jonkin olemassa olevan ilmiön ominaisuuksiin, tyyppeihin ja teemoihin sitä välittömästi tarkastelemalla tai siihen liittyvän aineiston avulla, tutkimus </a:t>
            </a:r>
            <a:r>
              <a:rPr lang="fi-FI" sz="2400" dirty="0" smtClean="0">
                <a:latin typeface="Bookman Old Style" panose="02050604050505020204" pitchFamily="18" charset="0"/>
              </a:rPr>
              <a:t>kuuluu </a:t>
            </a:r>
            <a:r>
              <a:rPr lang="fi-FI" sz="2400" dirty="0">
                <a:latin typeface="Bookman Old Style" panose="02050604050505020204" pitchFamily="18" charset="0"/>
              </a:rPr>
              <a:t>empiirisen tutkimuksen piiriin. </a:t>
            </a:r>
          </a:p>
          <a:p>
            <a:pPr marL="342900" indent="-342900" algn="l">
              <a:buFontTx/>
              <a:buChar char="-"/>
            </a:pPr>
            <a:endParaRPr lang="fi-FI" sz="2400" dirty="0">
              <a:latin typeface="Bookman Old Style" panose="02050604050505020204" pitchFamily="18" charset="0"/>
            </a:endParaRPr>
          </a:p>
          <a:p>
            <a:pPr algn="l"/>
            <a:r>
              <a:rPr lang="fi-FI" sz="2400" dirty="0">
                <a:latin typeface="Bookman Old Style" panose="02050604050505020204" pitchFamily="18" charset="0"/>
              </a:rPr>
              <a:t>Tyypittelyn, </a:t>
            </a:r>
            <a:r>
              <a:rPr lang="fi-FI" sz="2400" dirty="0" err="1">
                <a:latin typeface="Bookman Old Style" panose="02050604050505020204" pitchFamily="18" charset="0"/>
              </a:rPr>
              <a:t>teemoittelun</a:t>
            </a:r>
            <a:r>
              <a:rPr lang="fi-FI" sz="2400" dirty="0">
                <a:latin typeface="Bookman Old Style" panose="02050604050505020204" pitchFamily="18" charset="0"/>
              </a:rPr>
              <a:t> ja luokittelun kohteena voi olla myös teoreettinen käsite, malli tai ideologia, jolloin tutkimus voi määrittyä teoreettiseksi tutkimukseksi. </a:t>
            </a:r>
          </a:p>
          <a:p>
            <a:pPr marL="342900" indent="-342900" algn="l">
              <a:buFontTx/>
              <a:buChar char="-"/>
            </a:pPr>
            <a:endParaRPr lang="fi-FI" sz="24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10</a:t>
            </a:fld>
            <a:endParaRPr lang="en-GB"/>
          </a:p>
        </p:txBody>
      </p:sp>
    </p:spTree>
    <p:extLst>
      <p:ext uri="{BB962C8B-B14F-4D97-AF65-F5344CB8AC3E}">
        <p14:creationId xmlns:p14="http://schemas.microsoft.com/office/powerpoint/2010/main" val="227641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0" y="260648"/>
            <a:ext cx="8244273" cy="6597352"/>
          </a:xfrm>
        </p:spPr>
        <p:txBody>
          <a:bodyPr>
            <a:normAutofit fontScale="62500" lnSpcReduction="20000"/>
          </a:bodyPr>
          <a:lstStyle/>
          <a:p>
            <a:pPr marL="342900" indent="-342900" algn="l">
              <a:buFontTx/>
              <a:buChar char="-"/>
            </a:pPr>
            <a:r>
              <a:rPr lang="fi-FI" sz="2900" dirty="0" smtClean="0">
                <a:latin typeface="Bookman Old Style" panose="02050604050505020204" pitchFamily="18" charset="0"/>
              </a:rPr>
              <a:t>Seuraavassa </a:t>
            </a:r>
            <a:r>
              <a:rPr lang="fi-FI" sz="2900" dirty="0">
                <a:latin typeface="Bookman Old Style" panose="02050604050505020204" pitchFamily="18" charset="0"/>
              </a:rPr>
              <a:t>esimerkki tutkimuksen menetelmät kappaleen sisällöstä:</a:t>
            </a:r>
          </a:p>
          <a:p>
            <a:pPr marL="342900" indent="-342900" algn="l">
              <a:buFontTx/>
              <a:buChar char="-"/>
            </a:pPr>
            <a:endParaRPr lang="fi-FI" sz="2900" dirty="0">
              <a:latin typeface="Bookman Old Style" panose="02050604050505020204" pitchFamily="18" charset="0"/>
            </a:endParaRPr>
          </a:p>
          <a:p>
            <a:pPr marL="342900" indent="-342900" algn="l">
              <a:buFontTx/>
              <a:buChar char="-"/>
            </a:pPr>
            <a:r>
              <a:rPr lang="fi-FI" sz="2900" dirty="0">
                <a:latin typeface="Bookman Old Style" panose="02050604050505020204" pitchFamily="18" charset="0"/>
              </a:rPr>
              <a:t>4 Tutkimuksen menetelmät</a:t>
            </a:r>
          </a:p>
          <a:p>
            <a:pPr marL="342900" indent="-342900" algn="l">
              <a:buFontTx/>
              <a:buChar char="-"/>
            </a:pPr>
            <a:endParaRPr lang="fi-FI" sz="2900" dirty="0">
              <a:latin typeface="Bookman Old Style" panose="02050604050505020204" pitchFamily="18" charset="0"/>
            </a:endParaRPr>
          </a:p>
          <a:p>
            <a:pPr marL="342900" indent="-342900" algn="l">
              <a:buFontTx/>
              <a:buChar char="-"/>
            </a:pPr>
            <a:r>
              <a:rPr lang="fi-FI" sz="2900" dirty="0">
                <a:latin typeface="Bookman Old Style" panose="02050604050505020204" pitchFamily="18" charset="0"/>
              </a:rPr>
              <a:t>Tutkimuksen lähestymistapa (tässä kohden perustellaan menetelmäkirjallisuuteen ja tutkimuksen lähtökohtiin viitaten valittu </a:t>
            </a:r>
            <a:r>
              <a:rPr lang="fi-FI" sz="2900" dirty="0" smtClean="0">
                <a:latin typeface="Bookman Old Style" panose="02050604050505020204" pitchFamily="18" charset="0"/>
              </a:rPr>
              <a:t>lähestymistapa/tutkimusstrategia, </a:t>
            </a:r>
            <a:r>
              <a:rPr lang="fi-FI" sz="2900" dirty="0">
                <a:latin typeface="Bookman Old Style" panose="02050604050505020204" pitchFamily="18" charset="0"/>
              </a:rPr>
              <a:t>joka myös pääpiirteissään esitellään. Voidaan myös esitellä miksi jotain muuta vaihtoehtoa ei valittu</a:t>
            </a:r>
            <a:r>
              <a:rPr lang="fi-FI" sz="2900" dirty="0" smtClean="0">
                <a:latin typeface="Bookman Old Style" panose="02050604050505020204" pitchFamily="18" charset="0"/>
              </a:rPr>
              <a:t>).* </a:t>
            </a:r>
            <a:r>
              <a:rPr lang="fi-FI" sz="2900" dirty="0" smtClean="0">
                <a:latin typeface="Bookman Old Style" panose="02050604050505020204" pitchFamily="18" charset="0"/>
                <a:sym typeface="Wingdings" panose="05000000000000000000" pitchFamily="2" charset="2"/>
              </a:rPr>
              <a:t> </a:t>
            </a:r>
            <a:r>
              <a:rPr lang="fi-FI" sz="2900" dirty="0" err="1" smtClean="0">
                <a:latin typeface="Bookman Old Style" panose="02050604050505020204" pitchFamily="18" charset="0"/>
                <a:sym typeface="Wingdings" panose="05000000000000000000" pitchFamily="2" charset="2"/>
              </a:rPr>
              <a:t>metologia</a:t>
            </a:r>
            <a:endParaRPr lang="fi-FI" sz="2900" dirty="0">
              <a:latin typeface="Bookman Old Style" panose="02050604050505020204" pitchFamily="18" charset="0"/>
            </a:endParaRPr>
          </a:p>
          <a:p>
            <a:pPr marL="342900" indent="-342900" algn="l">
              <a:buFontTx/>
              <a:buChar char="-"/>
            </a:pPr>
            <a:r>
              <a:rPr lang="fi-FI" sz="2900" dirty="0">
                <a:latin typeface="Bookman Old Style" panose="02050604050505020204" pitchFamily="18" charset="0"/>
              </a:rPr>
              <a:t>4.1 Otanta </a:t>
            </a:r>
            <a:r>
              <a:rPr lang="fi-FI" sz="2900" dirty="0" smtClean="0">
                <a:latin typeface="Bookman Old Style" panose="02050604050505020204" pitchFamily="18" charset="0"/>
              </a:rPr>
              <a:t>(näyte, kohderyhmä</a:t>
            </a:r>
            <a:r>
              <a:rPr lang="fi-FI" sz="2900" dirty="0">
                <a:latin typeface="Bookman Old Style" panose="02050604050505020204" pitchFamily="18" charset="0"/>
              </a:rPr>
              <a:t>, perusjoukko, koko, prosessi)*</a:t>
            </a:r>
          </a:p>
          <a:p>
            <a:pPr marL="342900" indent="-342900" algn="l">
              <a:buFontTx/>
              <a:buChar char="-"/>
            </a:pPr>
            <a:r>
              <a:rPr lang="fi-FI" sz="2900" dirty="0" smtClean="0">
                <a:latin typeface="Bookman Old Style" panose="02050604050505020204" pitchFamily="18" charset="0"/>
              </a:rPr>
              <a:t>4.2 </a:t>
            </a:r>
            <a:r>
              <a:rPr lang="fi-FI" sz="2900" dirty="0">
                <a:latin typeface="Bookman Old Style" panose="02050604050505020204" pitchFamily="18" charset="0"/>
              </a:rPr>
              <a:t>Mittari (mittarin kehittely, mitkä ja millaiset kysymykset ajateltiin sopivan mihinkin vastauksiin</a:t>
            </a:r>
            <a:r>
              <a:rPr lang="fi-FI" sz="2900" dirty="0" smtClean="0">
                <a:latin typeface="Bookman Old Style" panose="02050604050505020204" pitchFamily="18" charset="0"/>
              </a:rPr>
              <a:t>)</a:t>
            </a:r>
          </a:p>
          <a:p>
            <a:pPr marL="342900" indent="-342900" algn="l">
              <a:buFontTx/>
              <a:buChar char="-"/>
            </a:pPr>
            <a:r>
              <a:rPr lang="fi-FI" sz="2900" dirty="0">
                <a:latin typeface="Bookman Old Style" panose="02050604050505020204" pitchFamily="18" charset="0"/>
              </a:rPr>
              <a:t>4.3 </a:t>
            </a:r>
            <a:r>
              <a:rPr lang="fi-FI" sz="2900" dirty="0" smtClean="0">
                <a:latin typeface="Bookman Old Style" panose="02050604050505020204" pitchFamily="18" charset="0"/>
              </a:rPr>
              <a:t>Aineistonkeruu (luvat, analyysimenetelmän </a:t>
            </a:r>
            <a:r>
              <a:rPr lang="fi-FI" sz="2900" dirty="0">
                <a:latin typeface="Bookman Old Style" panose="02050604050505020204" pitchFamily="18" charset="0"/>
              </a:rPr>
              <a:t>valinta, prosessi)*</a:t>
            </a:r>
          </a:p>
          <a:p>
            <a:pPr marL="342900" indent="-342900" algn="l">
              <a:buFontTx/>
              <a:buChar char="-"/>
            </a:pPr>
            <a:r>
              <a:rPr lang="fi-FI" sz="2900" dirty="0" smtClean="0">
                <a:latin typeface="Bookman Old Style" panose="02050604050505020204" pitchFamily="18" charset="0"/>
              </a:rPr>
              <a:t>4.4 </a:t>
            </a:r>
            <a:r>
              <a:rPr lang="fi-FI" sz="2900" dirty="0">
                <a:latin typeface="Bookman Old Style" panose="02050604050505020204" pitchFamily="18" charset="0"/>
              </a:rPr>
              <a:t>Analyysi (millä menetelmillä tutkimuskysymyksiin vastattiin)*</a:t>
            </a:r>
          </a:p>
          <a:p>
            <a:pPr marL="342900" indent="-342900" algn="l">
              <a:buFontTx/>
              <a:buChar char="-"/>
            </a:pPr>
            <a:r>
              <a:rPr lang="fi-FI" sz="2900" dirty="0">
                <a:latin typeface="Bookman Old Style" panose="02050604050505020204" pitchFamily="18" charset="0"/>
              </a:rPr>
              <a:t>4.5 Luotettavuus*</a:t>
            </a:r>
          </a:p>
          <a:p>
            <a:pPr marL="342900" indent="-342900" algn="l">
              <a:buFontTx/>
              <a:buChar char="-"/>
            </a:pPr>
            <a:endParaRPr lang="fi-FI" sz="2900" dirty="0">
              <a:latin typeface="Bookman Old Style" panose="02050604050505020204" pitchFamily="18" charset="0"/>
            </a:endParaRPr>
          </a:p>
          <a:p>
            <a:pPr marL="342900" indent="-342900" algn="l">
              <a:buFontTx/>
              <a:buChar char="-"/>
            </a:pPr>
            <a:r>
              <a:rPr lang="fi-FI" sz="2900" dirty="0">
                <a:latin typeface="Bookman Old Style" panose="02050604050505020204" pitchFamily="18" charset="0"/>
              </a:rPr>
              <a:t>*Menetelmäkirjallisuuden käyttö tulee Tutkimuksen menetelmät -alakappaleiden teossa. Tutkimuksessa tulee olla mukana tutkimuksen luotettavuuden arviointia lähdekirjallisuuteen viitaten (</a:t>
            </a:r>
            <a:r>
              <a:rPr lang="fi-FI" sz="2900" dirty="0" err="1">
                <a:latin typeface="Bookman Old Style" panose="02050604050505020204" pitchFamily="18" charset="0"/>
              </a:rPr>
              <a:t>reabiliteetti</a:t>
            </a:r>
            <a:r>
              <a:rPr lang="fi-FI" sz="2900" dirty="0">
                <a:latin typeface="Bookman Old Style" panose="02050604050505020204" pitchFamily="18" charset="0"/>
              </a:rPr>
              <a:t> ja validiteetti -käsitteiden ymmärtäminen ja suhteuttaminen omaan tutkimukseen). </a:t>
            </a:r>
          </a:p>
          <a:p>
            <a:pPr marL="342900" indent="-342900" algn="l">
              <a:buFontTx/>
              <a:buChar char="-"/>
            </a:pPr>
            <a:endParaRPr lang="fi-FI" sz="2600" dirty="0">
              <a:latin typeface="Bookman Old Style" panose="02050604050505020204" pitchFamily="18" charset="0"/>
            </a:endParaRPr>
          </a:p>
          <a:p>
            <a:pPr marL="342900" indent="-342900" algn="l">
              <a:buFontTx/>
              <a:buChar char="-"/>
            </a:pPr>
            <a:endParaRPr lang="fi-FI" sz="2400" dirty="0" smtClean="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11</a:t>
            </a:fld>
            <a:endParaRPr lang="en-GB"/>
          </a:p>
        </p:txBody>
      </p:sp>
    </p:spTree>
    <p:extLst>
      <p:ext uri="{BB962C8B-B14F-4D97-AF65-F5344CB8AC3E}">
        <p14:creationId xmlns:p14="http://schemas.microsoft.com/office/powerpoint/2010/main" val="2460649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12</a:t>
            </a:fld>
            <a:endParaRPr lang="en-GB"/>
          </a:p>
        </p:txBody>
      </p:sp>
      <p:sp>
        <p:nvSpPr>
          <p:cNvPr id="5" name="Title 4"/>
          <p:cNvSpPr>
            <a:spLocks noGrp="1"/>
          </p:cNvSpPr>
          <p:nvPr>
            <p:ph type="title"/>
          </p:nvPr>
        </p:nvSpPr>
        <p:spPr>
          <a:xfrm>
            <a:off x="1151620" y="800708"/>
            <a:ext cx="6840538" cy="1150938"/>
          </a:xfrm>
        </p:spPr>
        <p:txBody>
          <a:bodyPr/>
          <a:lstStyle/>
          <a:p>
            <a:r>
              <a:rPr lang="fi-FI" dirty="0" smtClean="0">
                <a:latin typeface="Bookman Old Style" panose="02050604050505020204" pitchFamily="18" charset="0"/>
              </a:rPr>
              <a:t>4.1 </a:t>
            </a:r>
            <a:r>
              <a:rPr lang="fi-FI" dirty="0" smtClean="0">
                <a:latin typeface="Bookman Old Style" panose="02050604050505020204" pitchFamily="18" charset="0"/>
              </a:rPr>
              <a:t>Osallistujat</a:t>
            </a:r>
            <a:endParaRPr lang="fi-FI" dirty="0">
              <a:latin typeface="Bookman Old Style" panose="02050604050505020204" pitchFamily="18" charset="0"/>
            </a:endParaRPr>
          </a:p>
        </p:txBody>
      </p:sp>
      <p:sp>
        <p:nvSpPr>
          <p:cNvPr id="8" name="Rectangle 7"/>
          <p:cNvSpPr/>
          <p:nvPr/>
        </p:nvSpPr>
        <p:spPr>
          <a:xfrm>
            <a:off x="1007604" y="2136339"/>
            <a:ext cx="7380820" cy="3108543"/>
          </a:xfrm>
          <a:prstGeom prst="rect">
            <a:avLst/>
          </a:prstGeom>
        </p:spPr>
        <p:txBody>
          <a:bodyPr wrap="square">
            <a:spAutoFit/>
          </a:bodyPr>
          <a:lstStyle/>
          <a:p>
            <a:r>
              <a:rPr lang="en-US" sz="2800" b="1" dirty="0" smtClean="0">
                <a:latin typeface="Bookman Old Style" panose="02050604050505020204" pitchFamily="18" charset="0"/>
              </a:rPr>
              <a:t>•</a:t>
            </a:r>
            <a:r>
              <a:rPr lang="fi-FI" sz="2800" b="1" dirty="0" smtClean="0">
                <a:latin typeface="Bookman Old Style" panose="02050604050505020204" pitchFamily="18" charset="0"/>
              </a:rPr>
              <a:t>Kohderyhmä </a:t>
            </a:r>
            <a:r>
              <a:rPr lang="fi-FI" sz="2800" b="1" dirty="0">
                <a:latin typeface="Bookman Old Style" panose="02050604050505020204" pitchFamily="18" charset="0"/>
              </a:rPr>
              <a:t>ja näyte, jota käytät yleistettäväksi kohdepopulaatiosta</a:t>
            </a:r>
            <a:r>
              <a:rPr lang="fi-FI" sz="2800" b="1" dirty="0" smtClean="0">
                <a:latin typeface="Bookman Old Style" panose="02050604050505020204" pitchFamily="18" charset="0"/>
              </a:rPr>
              <a:t>.</a:t>
            </a:r>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a:t>
            </a:r>
            <a:r>
              <a:rPr lang="fi-FI" sz="2800" b="1" dirty="0" smtClean="0">
                <a:latin typeface="Bookman Old Style" panose="02050604050505020204" pitchFamily="18" charset="0"/>
              </a:rPr>
              <a:t>Demografiset </a:t>
            </a:r>
            <a:r>
              <a:rPr lang="fi-FI" sz="2800" b="1" dirty="0">
                <a:latin typeface="Bookman Old Style" panose="02050604050505020204" pitchFamily="18" charset="0"/>
              </a:rPr>
              <a:t>tiedot, kuten näytteen ikä, sukupuoli ja etnisyys.</a:t>
            </a:r>
            <a:r>
              <a:rPr lang="en-US" sz="2800" b="1" dirty="0" smtClean="0">
                <a:latin typeface="Bookman Old Style" panose="02050604050505020204" pitchFamily="18" charset="0"/>
              </a:rPr>
              <a:t>.</a:t>
            </a:r>
          </a:p>
          <a:p>
            <a:r>
              <a:rPr lang="en-US" sz="2800" b="1" dirty="0" smtClean="0">
                <a:latin typeface="Bookman Old Style" panose="02050604050505020204" pitchFamily="18" charset="0"/>
              </a:rPr>
              <a:t>•</a:t>
            </a:r>
            <a:r>
              <a:rPr lang="fi-FI" sz="2800" b="1" dirty="0" smtClean="0">
                <a:latin typeface="Bookman Old Style" panose="02050604050505020204" pitchFamily="18" charset="0"/>
              </a:rPr>
              <a:t>Näytteenottomenettelyt/kohdejoukon valinta tulee kuvata</a:t>
            </a:r>
            <a:r>
              <a:rPr lang="fi-FI" sz="2800" b="1" dirty="0">
                <a:latin typeface="Bookman Old Style" panose="02050604050505020204" pitchFamily="18" charset="0"/>
              </a:rPr>
              <a:t>, mukaan lukien perustelut </a:t>
            </a:r>
            <a:r>
              <a:rPr lang="fi-FI" sz="2800" b="1" dirty="0" smtClean="0">
                <a:latin typeface="Bookman Old Style" panose="02050604050505020204" pitchFamily="18" charset="0"/>
              </a:rPr>
              <a:t>”</a:t>
            </a:r>
            <a:r>
              <a:rPr lang="en-US" sz="2800" b="1" dirty="0" smtClean="0">
                <a:latin typeface="Bookman Old Style" panose="02050604050505020204" pitchFamily="18" charset="0"/>
              </a:rPr>
              <a:t>Sampling Procedures”</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760375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32955" y="152636"/>
            <a:ext cx="2628292" cy="2628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13</a:t>
            </a:fld>
            <a:endParaRPr lang="en-GB"/>
          </a:p>
        </p:txBody>
      </p:sp>
      <p:sp>
        <p:nvSpPr>
          <p:cNvPr id="5" name="Title 4"/>
          <p:cNvSpPr>
            <a:spLocks noGrp="1"/>
          </p:cNvSpPr>
          <p:nvPr>
            <p:ph type="title"/>
          </p:nvPr>
        </p:nvSpPr>
        <p:spPr>
          <a:xfrm>
            <a:off x="1151620" y="800708"/>
            <a:ext cx="6840538" cy="1150938"/>
          </a:xfrm>
        </p:spPr>
        <p:txBody>
          <a:bodyPr/>
          <a:lstStyle/>
          <a:p>
            <a:r>
              <a:rPr lang="fi-FI" dirty="0" smtClean="0">
                <a:latin typeface="Bookman Old Style" panose="02050604050505020204" pitchFamily="18" charset="0"/>
              </a:rPr>
              <a:t>4.1 </a:t>
            </a:r>
            <a:r>
              <a:rPr lang="fi-FI" dirty="0" smtClean="0">
                <a:latin typeface="Bookman Old Style" panose="02050604050505020204" pitchFamily="18" charset="0"/>
              </a:rPr>
              <a:t>Osallistujat</a:t>
            </a:r>
            <a:endParaRPr lang="fi-FI" dirty="0">
              <a:latin typeface="Bookman Old Style" panose="02050604050505020204" pitchFamily="18" charset="0"/>
            </a:endParaRPr>
          </a:p>
        </p:txBody>
      </p:sp>
      <p:sp>
        <p:nvSpPr>
          <p:cNvPr id="8" name="Rectangle 7"/>
          <p:cNvSpPr/>
          <p:nvPr/>
        </p:nvSpPr>
        <p:spPr>
          <a:xfrm>
            <a:off x="1007604" y="1844824"/>
            <a:ext cx="7668852" cy="4832092"/>
          </a:xfrm>
          <a:prstGeom prst="rect">
            <a:avLst/>
          </a:prstGeom>
        </p:spPr>
        <p:txBody>
          <a:bodyPr wrap="square">
            <a:spAutoFit/>
          </a:bodyPr>
          <a:lstStyle/>
          <a:p>
            <a:r>
              <a:rPr lang="fi-FI" sz="2800" b="1" dirty="0" smtClean="0">
                <a:latin typeface="Bookman Old Style" panose="02050604050505020204" pitchFamily="18" charset="0"/>
              </a:rPr>
              <a:t>Populaatio </a:t>
            </a:r>
            <a:r>
              <a:rPr lang="fi-FI" sz="2800" b="1" dirty="0">
                <a:latin typeface="Bookman Old Style" panose="02050604050505020204" pitchFamily="18" charset="0"/>
              </a:rPr>
              <a:t>on ryhmä yksilöitä, joilla on sama </a:t>
            </a:r>
            <a:r>
              <a:rPr lang="fi-FI" sz="2800" b="1" dirty="0" smtClean="0">
                <a:latin typeface="Bookman Old Style" panose="02050604050505020204" pitchFamily="18" charset="0"/>
              </a:rPr>
              <a:t>ominaisuus.</a:t>
            </a:r>
          </a:p>
          <a:p>
            <a:endParaRPr lang="fi-FI" sz="2800" b="1" dirty="0" smtClean="0">
              <a:latin typeface="Bookman Old Style" panose="02050604050505020204" pitchFamily="18" charset="0"/>
            </a:endParaRPr>
          </a:p>
          <a:p>
            <a:r>
              <a:rPr lang="fi-FI" sz="2800" b="1" dirty="0" smtClean="0">
                <a:latin typeface="Bookman Old Style" panose="02050604050505020204" pitchFamily="18" charset="0"/>
              </a:rPr>
              <a:t>Näyte/otanta </a:t>
            </a:r>
            <a:r>
              <a:rPr lang="fi-FI" sz="2800" b="1" dirty="0">
                <a:latin typeface="Bookman Old Style" panose="02050604050505020204" pitchFamily="18" charset="0"/>
              </a:rPr>
              <a:t>on kohderyhmän alaryhmä, jonka tutkija aikoo tutkia, jotta voidaan tehdä yleistyksiä kohdepopulaatiosta</a:t>
            </a:r>
            <a:r>
              <a:rPr lang="fi-FI" sz="2800" b="1" dirty="0" smtClean="0">
                <a:latin typeface="Bookman Old Style" panose="02050604050505020204" pitchFamily="18" charset="0"/>
              </a:rPr>
              <a:t>.</a:t>
            </a:r>
          </a:p>
          <a:p>
            <a:r>
              <a:rPr lang="en-US" sz="2800" b="1" dirty="0" smtClean="0">
                <a:latin typeface="Bookman Old Style" panose="02050604050505020204" pitchFamily="18" charset="0"/>
                <a:sym typeface="Wingdings" panose="05000000000000000000" pitchFamily="2" charset="2"/>
              </a:rPr>
              <a:t> </a:t>
            </a:r>
            <a:r>
              <a:rPr lang="fi-FI" sz="2800" b="1" dirty="0" smtClean="0">
                <a:latin typeface="Bookman Old Style" panose="02050604050505020204" pitchFamily="18" charset="0"/>
              </a:rPr>
              <a:t>Näytteet/otannat </a:t>
            </a:r>
            <a:r>
              <a:rPr lang="fi-FI" sz="2800" b="1" dirty="0">
                <a:latin typeface="Bookman Old Style" panose="02050604050505020204" pitchFamily="18" charset="0"/>
              </a:rPr>
              <a:t>ovat vain arvioita.</a:t>
            </a:r>
          </a:p>
          <a:p>
            <a:r>
              <a:rPr lang="fi-FI" sz="2800" b="1" dirty="0" smtClean="0">
                <a:latin typeface="Bookman Old Style" panose="02050604050505020204" pitchFamily="18" charset="0"/>
                <a:sym typeface="Wingdings" panose="05000000000000000000" pitchFamily="2" charset="2"/>
              </a:rPr>
              <a:t> </a:t>
            </a:r>
            <a:r>
              <a:rPr lang="fi-FI" sz="2800" b="1" dirty="0" err="1" smtClean="0">
                <a:latin typeface="Bookman Old Style" panose="02050604050505020204" pitchFamily="18" charset="0"/>
              </a:rPr>
              <a:t>Näyteen</a:t>
            </a:r>
            <a:r>
              <a:rPr lang="fi-FI" sz="2800" b="1" dirty="0" smtClean="0">
                <a:latin typeface="Bookman Old Style" panose="02050604050505020204" pitchFamily="18" charset="0"/>
              </a:rPr>
              <a:t>/otannan ja </a:t>
            </a:r>
            <a:r>
              <a:rPr lang="fi-FI" sz="2800" b="1" dirty="0">
                <a:latin typeface="Bookman Old Style" panose="02050604050505020204" pitchFamily="18" charset="0"/>
              </a:rPr>
              <a:t>todellisen väestön välinen ero on näytteenottovirhe</a:t>
            </a:r>
            <a:endParaRPr lang="en-US" sz="2800" b="1" dirty="0">
              <a:latin typeface="Bookman Old Style" panose="02050604050505020204" pitchFamily="18" charset="0"/>
            </a:endParaRPr>
          </a:p>
        </p:txBody>
      </p:sp>
      <p:sp>
        <p:nvSpPr>
          <p:cNvPr id="6" name="Oval 5"/>
          <p:cNvSpPr/>
          <p:nvPr/>
        </p:nvSpPr>
        <p:spPr>
          <a:xfrm>
            <a:off x="7884368" y="656692"/>
            <a:ext cx="432048"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p:cNvSpPr txBox="1"/>
          <p:nvPr/>
        </p:nvSpPr>
        <p:spPr>
          <a:xfrm>
            <a:off x="5724128" y="664012"/>
            <a:ext cx="2826314" cy="369332"/>
          </a:xfrm>
          <a:prstGeom prst="rect">
            <a:avLst/>
          </a:prstGeom>
          <a:noFill/>
        </p:spPr>
        <p:txBody>
          <a:bodyPr wrap="square" rtlCol="0">
            <a:spAutoFit/>
          </a:bodyPr>
          <a:lstStyle/>
          <a:p>
            <a:r>
              <a:rPr lang="fi-FI" dirty="0" smtClean="0"/>
              <a:t>Teachers of IB lukio</a:t>
            </a:r>
            <a:endParaRPr lang="fi-FI" dirty="0"/>
          </a:p>
        </p:txBody>
      </p:sp>
    </p:spTree>
    <p:extLst>
      <p:ext uri="{BB962C8B-B14F-4D97-AF65-F5344CB8AC3E}">
        <p14:creationId xmlns:p14="http://schemas.microsoft.com/office/powerpoint/2010/main" val="2621905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14</a:t>
            </a:fld>
            <a:endParaRPr lang="en-GB"/>
          </a:p>
        </p:txBody>
      </p:sp>
      <p:sp>
        <p:nvSpPr>
          <p:cNvPr id="5" name="Title 4"/>
          <p:cNvSpPr>
            <a:spLocks noGrp="1"/>
          </p:cNvSpPr>
          <p:nvPr>
            <p:ph type="title"/>
          </p:nvPr>
        </p:nvSpPr>
        <p:spPr/>
        <p:txBody>
          <a:bodyPr/>
          <a:lstStyle/>
          <a:p>
            <a:endParaRPr lang="fi-FI"/>
          </a:p>
        </p:txBody>
      </p:sp>
      <p:sp>
        <p:nvSpPr>
          <p:cNvPr id="7" name="Rectangle 6"/>
          <p:cNvSpPr/>
          <p:nvPr/>
        </p:nvSpPr>
        <p:spPr>
          <a:xfrm>
            <a:off x="1096825" y="800708"/>
            <a:ext cx="6966520" cy="5262979"/>
          </a:xfrm>
          <a:prstGeom prst="rect">
            <a:avLst/>
          </a:prstGeom>
        </p:spPr>
        <p:txBody>
          <a:bodyPr wrap="square">
            <a:spAutoFit/>
          </a:bodyPr>
          <a:lstStyle/>
          <a:p>
            <a:r>
              <a:rPr lang="en-US" sz="2400" b="1" dirty="0" smtClean="0">
                <a:latin typeface="Bookman Old Style" panose="02050604050505020204" pitchFamily="18" charset="0"/>
              </a:rPr>
              <a:t>Common demographics: </a:t>
            </a:r>
          </a:p>
          <a:p>
            <a:endParaRPr lang="en-US" sz="2400" b="1" dirty="0">
              <a:latin typeface="Bookman Old Style" panose="02050604050505020204" pitchFamily="18" charset="0"/>
            </a:endParaRPr>
          </a:p>
          <a:p>
            <a:r>
              <a:rPr lang="fi-FI" sz="2400" b="1" dirty="0">
                <a:latin typeface="Bookman Old Style" panose="02050604050505020204" pitchFamily="18" charset="0"/>
              </a:rPr>
              <a:t>1) Ikä, sukupuoli ja etnisyys (tarvittaessa)</a:t>
            </a:r>
          </a:p>
          <a:p>
            <a:endParaRPr lang="fi-FI" sz="2400" b="1" dirty="0">
              <a:latin typeface="Bookman Old Style" panose="02050604050505020204" pitchFamily="18" charset="0"/>
            </a:endParaRPr>
          </a:p>
          <a:p>
            <a:r>
              <a:rPr lang="fi-FI" sz="2400" b="1" dirty="0">
                <a:latin typeface="Bookman Old Style" panose="02050604050505020204" pitchFamily="18" charset="0"/>
              </a:rPr>
              <a:t>Yleisnäytteeseen kuului 223 osallistujaa (168 miestä, 55 naista; </a:t>
            </a:r>
            <a:r>
              <a:rPr lang="fi-FI" sz="2400" b="1" dirty="0" err="1" smtClean="0">
                <a:latin typeface="Bookman Old Style" panose="02050604050505020204" pitchFamily="18" charset="0"/>
              </a:rPr>
              <a:t>KAikä</a:t>
            </a:r>
            <a:r>
              <a:rPr lang="fi-FI" sz="2400" b="1" dirty="0" smtClean="0">
                <a:latin typeface="Bookman Old Style" panose="02050604050505020204" pitchFamily="18" charset="0"/>
              </a:rPr>
              <a:t> </a:t>
            </a:r>
            <a:r>
              <a:rPr lang="fi-FI" sz="2400" b="1" dirty="0">
                <a:latin typeface="Bookman Old Style" panose="02050604050505020204" pitchFamily="18" charset="0"/>
              </a:rPr>
              <a:t>= 44,55 vuotta; </a:t>
            </a:r>
            <a:r>
              <a:rPr lang="fi-FI" sz="2400" b="1" dirty="0" smtClean="0">
                <a:latin typeface="Bookman Old Style" panose="02050604050505020204" pitchFamily="18" charset="0"/>
              </a:rPr>
              <a:t>KH </a:t>
            </a:r>
            <a:r>
              <a:rPr lang="fi-FI" sz="2400" b="1" dirty="0">
                <a:latin typeface="Bookman Old Style" panose="02050604050505020204" pitchFamily="18" charset="0"/>
              </a:rPr>
              <a:t>= 12,55; ikäryhmät 19 - 64 vuotta). Osallistujat jaettiin </a:t>
            </a:r>
            <a:r>
              <a:rPr lang="fi-FI" sz="2400" b="1" dirty="0" smtClean="0">
                <a:latin typeface="Bookman Old Style" panose="02050604050505020204" pitchFamily="18" charset="0"/>
              </a:rPr>
              <a:t>koulutuksen mukaan </a:t>
            </a:r>
            <a:r>
              <a:rPr lang="fi-FI" sz="2400" b="1" dirty="0">
                <a:latin typeface="Bookman Old Style" panose="02050604050505020204" pitchFamily="18" charset="0"/>
              </a:rPr>
              <a:t>(23,1% luokanopettajia, 53,8% aineopettajia ja 12,1% </a:t>
            </a:r>
            <a:r>
              <a:rPr lang="fi-FI" sz="2400" b="1" dirty="0" smtClean="0">
                <a:latin typeface="Bookman Old Style" panose="02050604050505020204" pitchFamily="18" charset="0"/>
              </a:rPr>
              <a:t>erityisopettajia, ja </a:t>
            </a:r>
            <a:r>
              <a:rPr lang="fi-FI" sz="2400" b="1" dirty="0">
                <a:latin typeface="Bookman Old Style" panose="02050604050505020204" pitchFamily="18" charset="0"/>
              </a:rPr>
              <a:t>muut opettajat 12%)</a:t>
            </a:r>
            <a:endParaRPr lang="en-US" sz="2400" b="1" dirty="0">
              <a:latin typeface="Bookman Old Style" panose="02050604050505020204" pitchFamily="18" charset="0"/>
            </a:endParaRPr>
          </a:p>
          <a:p>
            <a:r>
              <a:rPr lang="en-US" sz="2400" b="1" dirty="0" smtClean="0">
                <a:latin typeface="Bookman Old Style" panose="02050604050505020204" pitchFamily="18" charset="0"/>
              </a:rPr>
              <a:t>2) </a:t>
            </a:r>
            <a:endParaRPr lang="fi-FI" sz="2400" b="1" dirty="0">
              <a:latin typeface="Bookman Old Style" panose="02050604050505020204" pitchFamily="18" charset="0"/>
            </a:endParaRPr>
          </a:p>
          <a:p>
            <a:r>
              <a:rPr lang="fi-FI" sz="2400" b="1" dirty="0" smtClean="0">
                <a:latin typeface="Bookman Old Style" panose="02050604050505020204" pitchFamily="18" charset="0"/>
              </a:rPr>
              <a:t>Näytteen/otannan valintamenettely </a:t>
            </a:r>
            <a:r>
              <a:rPr lang="fi-FI" sz="2400" b="1" dirty="0">
                <a:latin typeface="Bookman Old Style" panose="02050604050505020204" pitchFamily="18" charset="0"/>
              </a:rPr>
              <a:t>(miten ja milloin ja mikä on aikomus</a:t>
            </a:r>
            <a:r>
              <a:rPr lang="fi-FI" sz="2400" b="1" dirty="0" smtClean="0">
                <a:latin typeface="Bookman Old Style" panose="02050604050505020204" pitchFamily="18" charset="0"/>
              </a:rPr>
              <a:t>?)</a:t>
            </a:r>
          </a:p>
        </p:txBody>
      </p:sp>
    </p:spTree>
    <p:extLst>
      <p:ext uri="{BB962C8B-B14F-4D97-AF65-F5344CB8AC3E}">
        <p14:creationId xmlns:p14="http://schemas.microsoft.com/office/powerpoint/2010/main" val="2404543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15</a:t>
            </a:fld>
            <a:endParaRPr lang="en-GB"/>
          </a:p>
        </p:txBody>
      </p:sp>
      <p:sp>
        <p:nvSpPr>
          <p:cNvPr id="7" name="Rectangle 6"/>
          <p:cNvSpPr/>
          <p:nvPr/>
        </p:nvSpPr>
        <p:spPr>
          <a:xfrm>
            <a:off x="1223628" y="1997839"/>
            <a:ext cx="7236804" cy="4524315"/>
          </a:xfrm>
          <a:prstGeom prst="rect">
            <a:avLst/>
          </a:prstGeom>
        </p:spPr>
        <p:txBody>
          <a:bodyPr wrap="square">
            <a:spAutoFit/>
          </a:bodyPr>
          <a:lstStyle/>
          <a:p>
            <a:r>
              <a:rPr lang="en-US" sz="2400" b="1" dirty="0" smtClean="0">
                <a:latin typeface="Bookman Old Style" panose="02050604050505020204" pitchFamily="18" charset="0"/>
              </a:rPr>
              <a:t>4.2 </a:t>
            </a:r>
            <a:r>
              <a:rPr lang="en-US" sz="2400" b="1" dirty="0" err="1">
                <a:latin typeface="Bookman Old Style" panose="02050604050505020204" pitchFamily="18" charset="0"/>
              </a:rPr>
              <a:t>Mittarit</a:t>
            </a:r>
            <a:r>
              <a:rPr lang="en-US" sz="2400" b="1" dirty="0">
                <a:latin typeface="Bookman Old Style" panose="02050604050505020204" pitchFamily="18" charset="0"/>
              </a:rPr>
              <a:t> / </a:t>
            </a:r>
            <a:r>
              <a:rPr lang="en-US" sz="2400" b="1" dirty="0" err="1">
                <a:latin typeface="Bookman Old Style" panose="02050604050505020204" pitchFamily="18" charset="0"/>
              </a:rPr>
              <a:t>materiaalit</a:t>
            </a:r>
            <a:r>
              <a:rPr lang="en-US" sz="2400" b="1" dirty="0">
                <a:latin typeface="Bookman Old Style" panose="02050604050505020204" pitchFamily="18" charset="0"/>
              </a:rPr>
              <a:t> / </a:t>
            </a:r>
            <a:r>
              <a:rPr lang="en-US" sz="2400" b="1" dirty="0" err="1">
                <a:latin typeface="Bookman Old Style" panose="02050604050505020204" pitchFamily="18" charset="0"/>
              </a:rPr>
              <a:t>toimenpiteet</a:t>
            </a:r>
            <a:endParaRPr lang="en-US" sz="2400" b="1" dirty="0" smtClean="0">
              <a:latin typeface="Bookman Old Style" panose="02050604050505020204" pitchFamily="18" charset="0"/>
            </a:endParaRPr>
          </a:p>
          <a:p>
            <a:endParaRPr lang="fi-FI" sz="2400" b="1" dirty="0" smtClean="0">
              <a:latin typeface="Bookman Old Style" panose="02050604050505020204" pitchFamily="18" charset="0"/>
            </a:endParaRPr>
          </a:p>
          <a:p>
            <a:r>
              <a:rPr lang="fi-FI" sz="2400" b="1" dirty="0" smtClean="0">
                <a:latin typeface="Bookman Old Style" panose="02050604050505020204" pitchFamily="18" charset="0"/>
              </a:rPr>
              <a:t>Tähän </a:t>
            </a:r>
            <a:r>
              <a:rPr lang="fi-FI" sz="2400" b="1" dirty="0">
                <a:latin typeface="Bookman Old Style" panose="02050604050505020204" pitchFamily="18" charset="0"/>
              </a:rPr>
              <a:t>osaan tulee sisältyä välineet, joita </a:t>
            </a:r>
            <a:r>
              <a:rPr lang="fi-FI" sz="2400" b="1" dirty="0" smtClean="0">
                <a:latin typeface="Bookman Old Style" panose="02050604050505020204" pitchFamily="18" charset="0"/>
              </a:rPr>
              <a:t>aiot </a:t>
            </a:r>
            <a:r>
              <a:rPr lang="fi-FI" sz="2400" b="1" dirty="0">
                <a:latin typeface="Bookman Old Style" panose="02050604050505020204" pitchFamily="18" charset="0"/>
              </a:rPr>
              <a:t>käyttää muuttujien mittaamiseen tutkimuskysymyksissä</a:t>
            </a:r>
            <a:r>
              <a:rPr lang="en-US" sz="2400" b="1" dirty="0" smtClean="0">
                <a:latin typeface="Bookman Old Style" panose="02050604050505020204" pitchFamily="18" charset="0"/>
              </a:rPr>
              <a:t>.</a:t>
            </a:r>
            <a:endParaRPr lang="en-US" sz="2400" b="1" dirty="0">
              <a:latin typeface="Bookman Old Style" panose="02050604050505020204" pitchFamily="18" charset="0"/>
            </a:endParaRPr>
          </a:p>
          <a:p>
            <a:pPr marL="342900" indent="-342900">
              <a:buFont typeface="Courier New" panose="02070309020205020404" pitchFamily="49" charset="0"/>
              <a:buChar char="o"/>
            </a:pPr>
            <a:r>
              <a:rPr lang="fi-FI" sz="2400" b="1" dirty="0" smtClean="0">
                <a:latin typeface="Bookman Old Style" panose="02050604050505020204" pitchFamily="18" charset="0"/>
              </a:rPr>
              <a:t>instrumentin </a:t>
            </a:r>
            <a:r>
              <a:rPr lang="fi-FI" sz="2400" b="1" dirty="0">
                <a:latin typeface="Bookman Old Style" panose="02050604050505020204" pitchFamily="18" charset="0"/>
              </a:rPr>
              <a:t>lähde tai kehittäjät</a:t>
            </a:r>
          </a:p>
          <a:p>
            <a:pPr marL="342900" indent="-342900">
              <a:buFont typeface="Courier New" panose="02070309020205020404" pitchFamily="49" charset="0"/>
              <a:buChar char="o"/>
            </a:pPr>
            <a:r>
              <a:rPr lang="fi-FI" sz="2400" b="1" dirty="0" smtClean="0">
                <a:latin typeface="Bookman Old Style" panose="02050604050505020204" pitchFamily="18" charset="0"/>
              </a:rPr>
              <a:t>luotettavuutta </a:t>
            </a:r>
            <a:r>
              <a:rPr lang="fi-FI" sz="2400" b="1" dirty="0">
                <a:latin typeface="Bookman Old Style" panose="02050604050505020204" pitchFamily="18" charset="0"/>
              </a:rPr>
              <a:t>koskevat </a:t>
            </a:r>
            <a:r>
              <a:rPr lang="fi-FI" sz="2400" b="1" dirty="0" smtClean="0">
                <a:latin typeface="Bookman Old Style" panose="02050604050505020204" pitchFamily="18" charset="0"/>
              </a:rPr>
              <a:t>tiedot (alpha)</a:t>
            </a:r>
            <a:endParaRPr lang="fi-FI" sz="2400" b="1" dirty="0">
              <a:latin typeface="Bookman Old Style" panose="02050604050505020204" pitchFamily="18" charset="0"/>
            </a:endParaRPr>
          </a:p>
          <a:p>
            <a:pPr marL="342900" indent="-342900">
              <a:buFont typeface="Courier New" panose="02070309020205020404" pitchFamily="49" charset="0"/>
              <a:buChar char="o"/>
            </a:pPr>
            <a:r>
              <a:rPr lang="fi-FI" sz="2400" b="1" dirty="0">
                <a:latin typeface="Bookman Old Style" panose="02050604050505020204" pitchFamily="18" charset="0"/>
              </a:rPr>
              <a:t>tiedot siitä, miten </a:t>
            </a:r>
            <a:r>
              <a:rPr lang="fi-FI" sz="2400" b="1" dirty="0" smtClean="0">
                <a:latin typeface="Bookman Old Style" panose="02050604050505020204" pitchFamily="18" charset="0"/>
              </a:rPr>
              <a:t>mittari on </a:t>
            </a:r>
            <a:r>
              <a:rPr lang="fi-FI" sz="2400" b="1" dirty="0">
                <a:latin typeface="Bookman Old Style" panose="02050604050505020204" pitchFamily="18" charset="0"/>
              </a:rPr>
              <a:t>normalisoitu</a:t>
            </a:r>
          </a:p>
          <a:p>
            <a:pPr marL="342900" indent="-342900">
              <a:buFont typeface="Courier New" panose="02070309020205020404" pitchFamily="49" charset="0"/>
              <a:buChar char="o"/>
            </a:pPr>
            <a:r>
              <a:rPr lang="fi-FI" sz="2400" b="1" dirty="0">
                <a:latin typeface="Bookman Old Style" panose="02050604050505020204" pitchFamily="18" charset="0"/>
              </a:rPr>
              <a:t>muu </a:t>
            </a:r>
            <a:r>
              <a:rPr lang="fi-FI" sz="2400" b="1" dirty="0" smtClean="0">
                <a:latin typeface="Bookman Old Style" panose="02050604050505020204" pitchFamily="18" charset="0"/>
              </a:rPr>
              <a:t>tärkeä informaatio </a:t>
            </a:r>
            <a:r>
              <a:rPr lang="fi-FI" sz="2400" b="1" dirty="0">
                <a:latin typeface="Bookman Old Style" panose="02050604050505020204" pitchFamily="18" charset="0"/>
              </a:rPr>
              <a:t>(esim. kussakin </a:t>
            </a:r>
            <a:r>
              <a:rPr lang="fi-FI" sz="2400" b="1" dirty="0" smtClean="0">
                <a:latin typeface="Bookman Old Style" panose="02050604050505020204" pitchFamily="18" charset="0"/>
              </a:rPr>
              <a:t>muuttujassa olevien kysymysten lukumäärä</a:t>
            </a:r>
            <a:r>
              <a:rPr lang="fi-FI" sz="2400" b="1" dirty="0">
                <a:latin typeface="Bookman Old Style" panose="02050604050505020204" pitchFamily="18" charset="0"/>
              </a:rPr>
              <a:t> </a:t>
            </a:r>
            <a:r>
              <a:rPr lang="fi-FI" sz="2400" b="1" dirty="0" err="1" smtClean="0">
                <a:latin typeface="Bookman Old Style" panose="02050604050505020204" pitchFamily="18" charset="0"/>
              </a:rPr>
              <a:t>jne</a:t>
            </a:r>
            <a:r>
              <a:rPr lang="fi-FI" sz="2400" b="1" dirty="0" smtClean="0">
                <a:latin typeface="Bookman Old Style" panose="02050604050505020204" pitchFamily="18" charset="0"/>
              </a:rPr>
              <a:t>).</a:t>
            </a:r>
            <a:endParaRPr lang="fi-FI" sz="2400" b="1" dirty="0">
              <a:latin typeface="Bookman Old Style" panose="02050604050505020204" pitchFamily="18" charset="0"/>
            </a:endParaRPr>
          </a:p>
        </p:txBody>
      </p:sp>
    </p:spTree>
    <p:extLst>
      <p:ext uri="{BB962C8B-B14F-4D97-AF65-F5344CB8AC3E}">
        <p14:creationId xmlns:p14="http://schemas.microsoft.com/office/powerpoint/2010/main" val="3925117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16</a:t>
            </a:fld>
            <a:endParaRPr lang="en-GB"/>
          </a:p>
        </p:txBody>
      </p:sp>
      <p:sp>
        <p:nvSpPr>
          <p:cNvPr id="7" name="Rectangle 6"/>
          <p:cNvSpPr/>
          <p:nvPr/>
        </p:nvSpPr>
        <p:spPr>
          <a:xfrm>
            <a:off x="791580" y="1412776"/>
            <a:ext cx="7992888" cy="4893647"/>
          </a:xfrm>
          <a:prstGeom prst="rect">
            <a:avLst/>
          </a:prstGeom>
        </p:spPr>
        <p:txBody>
          <a:bodyPr wrap="square">
            <a:spAutoFit/>
          </a:bodyPr>
          <a:lstStyle/>
          <a:p>
            <a:r>
              <a:rPr lang="en-US" sz="2400" b="1" dirty="0" smtClean="0">
                <a:latin typeface="Bookman Old Style" panose="02050604050505020204" pitchFamily="18" charset="0"/>
              </a:rPr>
              <a:t>4.3. </a:t>
            </a:r>
            <a:r>
              <a:rPr lang="en-US" sz="2400" b="1" dirty="0" err="1" smtClean="0">
                <a:latin typeface="Bookman Old Style" panose="02050604050505020204" pitchFamily="18" charset="0"/>
              </a:rPr>
              <a:t>Menettelyt</a:t>
            </a:r>
            <a:r>
              <a:rPr lang="en-US" sz="2400" b="1" dirty="0" smtClean="0">
                <a:latin typeface="Bookman Old Style" panose="02050604050505020204" pitchFamily="18" charset="0"/>
              </a:rPr>
              <a:t>/</a:t>
            </a:r>
            <a:r>
              <a:rPr lang="en-US" sz="2400" b="1" dirty="0" err="1" smtClean="0">
                <a:latin typeface="Bookman Old Style" panose="02050604050505020204" pitchFamily="18" charset="0"/>
              </a:rPr>
              <a:t>Aineistonkeruu</a:t>
            </a:r>
            <a:endParaRPr lang="en-US" sz="2400" b="1" dirty="0" smtClean="0">
              <a:latin typeface="Bookman Old Style" panose="02050604050505020204" pitchFamily="18" charset="0"/>
            </a:endParaRPr>
          </a:p>
          <a:p>
            <a:endParaRPr lang="en-US" sz="2400" b="1" dirty="0">
              <a:latin typeface="Bookman Old Style" panose="02050604050505020204" pitchFamily="18" charset="0"/>
            </a:endParaRPr>
          </a:p>
          <a:p>
            <a:pPr marL="342900" indent="-342900">
              <a:buFont typeface="Wingdings" panose="05000000000000000000" pitchFamily="2" charset="2"/>
              <a:buChar char="à"/>
            </a:pPr>
            <a:r>
              <a:rPr lang="fi-FI" sz="2400" b="1" dirty="0" smtClean="0">
                <a:latin typeface="Bookman Old Style" panose="02050604050505020204" pitchFamily="18" charset="0"/>
                <a:sym typeface="Wingdings" panose="05000000000000000000" pitchFamily="2" charset="2"/>
              </a:rPr>
              <a:t>Menettely-osio </a:t>
            </a:r>
            <a:r>
              <a:rPr lang="fi-FI" sz="2400" b="1" dirty="0">
                <a:latin typeface="Bookman Old Style" panose="02050604050505020204" pitchFamily="18" charset="0"/>
                <a:sym typeface="Wingdings" panose="05000000000000000000" pitchFamily="2" charset="2"/>
              </a:rPr>
              <a:t>on tutkimuksen "</a:t>
            </a:r>
            <a:r>
              <a:rPr lang="fi-FI" sz="2400" b="1" dirty="0" smtClean="0">
                <a:latin typeface="Bookman Old Style" panose="02050604050505020204" pitchFamily="18" charset="0"/>
                <a:sym typeface="Wingdings" panose="05000000000000000000" pitchFamily="2" charset="2"/>
              </a:rPr>
              <a:t>How-to/Miten" </a:t>
            </a:r>
            <a:r>
              <a:rPr lang="fi-FI" sz="2400" b="1" dirty="0">
                <a:latin typeface="Bookman Old Style" panose="02050604050505020204" pitchFamily="18" charset="0"/>
                <a:sym typeface="Wingdings" panose="05000000000000000000" pitchFamily="2" charset="2"/>
              </a:rPr>
              <a:t>-osa ja esittelee tutkimuksen suunnittelun ja sen, miten tiedot kerätään kiinnostavien kysymysten perusteella</a:t>
            </a:r>
            <a:r>
              <a:rPr lang="fi-FI" sz="2400" b="1" dirty="0" smtClean="0">
                <a:latin typeface="Bookman Old Style" panose="02050604050505020204" pitchFamily="18" charset="0"/>
                <a:sym typeface="Wingdings" panose="05000000000000000000" pitchFamily="2" charset="2"/>
              </a:rPr>
              <a:t>.</a:t>
            </a:r>
          </a:p>
          <a:p>
            <a:pPr marL="342900" indent="-342900">
              <a:buFont typeface="Wingdings" panose="05000000000000000000" pitchFamily="2" charset="2"/>
              <a:buChar char="à"/>
            </a:pPr>
            <a:r>
              <a:rPr lang="fi-FI" sz="2400" b="1" dirty="0" smtClean="0">
                <a:latin typeface="Bookman Old Style" panose="02050604050505020204" pitchFamily="18" charset="0"/>
                <a:sym typeface="Wingdings" panose="05000000000000000000" pitchFamily="2" charset="2"/>
              </a:rPr>
              <a:t>LUVAT / EETTISYYS</a:t>
            </a:r>
            <a:endParaRPr lang="fi-FI" sz="2400" b="1" dirty="0">
              <a:latin typeface="Bookman Old Style" panose="02050604050505020204" pitchFamily="18" charset="0"/>
              <a:sym typeface="Wingdings" panose="05000000000000000000" pitchFamily="2" charset="2"/>
            </a:endParaRPr>
          </a:p>
          <a:p>
            <a:r>
              <a:rPr lang="fi-FI" sz="2400" b="1" dirty="0" smtClean="0">
                <a:latin typeface="Bookman Old Style" panose="02050604050505020204" pitchFamily="18" charset="0"/>
                <a:sym typeface="Wingdings" panose="05000000000000000000" pitchFamily="2" charset="2"/>
              </a:rPr>
              <a:t> </a:t>
            </a:r>
            <a:r>
              <a:rPr lang="fi-FI" sz="2400" b="1" dirty="0">
                <a:latin typeface="Bookman Old Style" panose="02050604050505020204" pitchFamily="18" charset="0"/>
                <a:sym typeface="Wingdings" panose="05000000000000000000" pitchFamily="2" charset="2"/>
              </a:rPr>
              <a:t>T</a:t>
            </a:r>
            <a:r>
              <a:rPr lang="fi-FI" sz="2400" b="1" dirty="0" smtClean="0">
                <a:latin typeface="Bookman Old Style" panose="02050604050505020204" pitchFamily="18" charset="0"/>
                <a:sym typeface="Wingdings" panose="05000000000000000000" pitchFamily="2" charset="2"/>
              </a:rPr>
              <a:t>ulee </a:t>
            </a:r>
            <a:r>
              <a:rPr lang="fi-FI" sz="2400" b="1" dirty="0">
                <a:latin typeface="Bookman Old Style" panose="02050604050505020204" pitchFamily="18" charset="0"/>
                <a:sym typeface="Wingdings" panose="05000000000000000000" pitchFamily="2" charset="2"/>
              </a:rPr>
              <a:t>esittää askel askeleelta.</a:t>
            </a:r>
          </a:p>
          <a:p>
            <a:endParaRPr lang="fi-FI" sz="2400" b="1" dirty="0" smtClean="0">
              <a:latin typeface="Bookman Old Style" panose="02050604050505020204" pitchFamily="18" charset="0"/>
              <a:sym typeface="Wingdings" panose="05000000000000000000" pitchFamily="2" charset="2"/>
            </a:endParaRPr>
          </a:p>
          <a:p>
            <a:r>
              <a:rPr lang="fi-FI" sz="2400" b="1" dirty="0" smtClean="0">
                <a:latin typeface="Bookman Old Style" panose="02050604050505020204" pitchFamily="18" charset="0"/>
                <a:sym typeface="Wingdings" panose="05000000000000000000" pitchFamily="2" charset="2"/>
              </a:rPr>
              <a:t>Nyrkkisääntö</a:t>
            </a:r>
            <a:r>
              <a:rPr lang="fi-FI" sz="2400" b="1" dirty="0">
                <a:latin typeface="Bookman Old Style" panose="02050604050505020204" pitchFamily="18" charset="0"/>
                <a:sym typeface="Wingdings" panose="05000000000000000000" pitchFamily="2" charset="2"/>
              </a:rPr>
              <a:t>:</a:t>
            </a:r>
          </a:p>
          <a:p>
            <a:r>
              <a:rPr lang="fi-FI" sz="2400" b="1" dirty="0">
                <a:latin typeface="Bookman Old Style" panose="02050604050505020204" pitchFamily="18" charset="0"/>
                <a:sym typeface="Wingdings" panose="05000000000000000000" pitchFamily="2" charset="2"/>
              </a:rPr>
              <a:t>Toinen tutkija voi pystyä toistamaan tutkimuksen lukemalla Menettelyt-osion esittämättä kysymyksiä</a:t>
            </a:r>
            <a:endParaRPr lang="fi-FI" sz="2400" b="1" dirty="0">
              <a:latin typeface="Bookman Old Style" panose="02050604050505020204" pitchFamily="18" charset="0"/>
            </a:endParaRPr>
          </a:p>
        </p:txBody>
      </p:sp>
    </p:spTree>
    <p:extLst>
      <p:ext uri="{BB962C8B-B14F-4D97-AF65-F5344CB8AC3E}">
        <p14:creationId xmlns:p14="http://schemas.microsoft.com/office/powerpoint/2010/main" val="2118381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17</a:t>
            </a:fld>
            <a:endParaRPr lang="en-GB"/>
          </a:p>
        </p:txBody>
      </p:sp>
      <p:sp>
        <p:nvSpPr>
          <p:cNvPr id="8" name="Rectangle 7"/>
          <p:cNvSpPr/>
          <p:nvPr/>
        </p:nvSpPr>
        <p:spPr>
          <a:xfrm>
            <a:off x="431540" y="152636"/>
            <a:ext cx="8460940" cy="2246769"/>
          </a:xfrm>
          <a:prstGeom prst="rect">
            <a:avLst/>
          </a:prstGeom>
        </p:spPr>
        <p:txBody>
          <a:bodyPr wrap="square">
            <a:spAutoFit/>
          </a:bodyPr>
          <a:lstStyle/>
          <a:p>
            <a:r>
              <a:rPr lang="fi-FI" sz="2000" b="1" dirty="0" smtClean="0">
                <a:latin typeface="Bookman Old Style" panose="02050604050505020204" pitchFamily="18" charset="0"/>
              </a:rPr>
              <a:t>Tutkimusasetelma</a:t>
            </a:r>
            <a:endParaRPr lang="fi-FI" sz="2000" b="1" dirty="0">
              <a:latin typeface="Bookman Old Style" panose="02050604050505020204" pitchFamily="18" charset="0"/>
            </a:endParaRPr>
          </a:p>
          <a:p>
            <a:r>
              <a:rPr lang="fi-FI" sz="2000" b="1" dirty="0">
                <a:latin typeface="Bookman Old Style" panose="02050604050505020204" pitchFamily="18" charset="0"/>
              </a:rPr>
              <a:t>(yleensä alaotsikko menettelyissä)</a:t>
            </a:r>
          </a:p>
          <a:p>
            <a:r>
              <a:rPr lang="fi-FI" sz="2000" b="1" dirty="0">
                <a:latin typeface="Bookman Old Style" panose="02050604050505020204" pitchFamily="18" charset="0"/>
              </a:rPr>
              <a:t>• Tutkimussuunnittelu on todellinen rakenne tai kehys, joka osoittaa (a) ajanjakson, jona tiedot kerätään, b) kun interventio toteutetaan (tai ei) ja c) kuinka monta ryhmää olla mukana (</a:t>
            </a:r>
            <a:r>
              <a:rPr lang="fi-FI" sz="2000" b="1" dirty="0" err="1">
                <a:latin typeface="Bookman Old Style" panose="02050604050505020204" pitchFamily="18" charset="0"/>
              </a:rPr>
              <a:t>Edmonds</a:t>
            </a:r>
            <a:r>
              <a:rPr lang="fi-FI" sz="2000" b="1" dirty="0">
                <a:latin typeface="Bookman Old Style" panose="02050604050505020204" pitchFamily="18" charset="0"/>
              </a:rPr>
              <a:t> &amp; Kennedy, 2010).</a:t>
            </a:r>
            <a:endParaRPr lang="en-US" sz="2000" b="1" dirty="0" smtClean="0">
              <a:latin typeface="Bookman Old Style" panose="02050604050505020204" pitchFamily="18" charset="0"/>
            </a:endParaRPr>
          </a:p>
          <a:p>
            <a:r>
              <a:rPr lang="en-US" sz="2000" b="1" i="1" dirty="0" smtClean="0">
                <a:latin typeface="Bookman Old Style" panose="02050604050505020204" pitchFamily="18" charset="0"/>
              </a:rPr>
              <a:t>Example </a:t>
            </a:r>
            <a:r>
              <a:rPr lang="en-US" sz="2000" b="1" i="1" dirty="0">
                <a:latin typeface="Bookman Old Style" panose="02050604050505020204" pitchFamily="18" charset="0"/>
              </a:rPr>
              <a:t>Research </a:t>
            </a:r>
            <a:r>
              <a:rPr lang="en-US" sz="2000" b="1" i="1" dirty="0" smtClean="0">
                <a:latin typeface="Bookman Old Style" panose="02050604050505020204" pitchFamily="18" charset="0"/>
              </a:rPr>
              <a:t>Designs</a:t>
            </a:r>
            <a:endParaRPr lang="en-US" sz="2000" b="1" i="1" dirty="0">
              <a:latin typeface="Bookman Old Style" panose="02050604050505020204" pitchFamily="18" charset="0"/>
            </a:endParaRPr>
          </a:p>
        </p:txBody>
      </p:sp>
      <p:sp>
        <p:nvSpPr>
          <p:cNvPr id="2" name="Picture Placeholder 1"/>
          <p:cNvSpPr>
            <a:spLocks noGrp="1"/>
          </p:cNvSpPr>
          <p:nvPr>
            <p:ph type="pic" sz="quarter" idx="13"/>
          </p:nvPr>
        </p:nvSpPr>
        <p:spPr/>
      </p:sp>
      <p:pic>
        <p:nvPicPr>
          <p:cNvPr id="5" name="Picture 4"/>
          <p:cNvPicPr>
            <a:picLocks noChangeAspect="1"/>
          </p:cNvPicPr>
          <p:nvPr/>
        </p:nvPicPr>
        <p:blipFill>
          <a:blip r:embed="rId2"/>
          <a:stretch>
            <a:fillRect/>
          </a:stretch>
        </p:blipFill>
        <p:spPr>
          <a:xfrm>
            <a:off x="1730815" y="2780928"/>
            <a:ext cx="6876884" cy="3706689"/>
          </a:xfrm>
          <a:prstGeom prst="rect">
            <a:avLst/>
          </a:prstGeom>
        </p:spPr>
      </p:pic>
    </p:spTree>
    <p:extLst>
      <p:ext uri="{BB962C8B-B14F-4D97-AF65-F5344CB8AC3E}">
        <p14:creationId xmlns:p14="http://schemas.microsoft.com/office/powerpoint/2010/main" val="3195957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18</a:t>
            </a:fld>
            <a:endParaRPr lang="en-GB"/>
          </a:p>
        </p:txBody>
      </p:sp>
      <p:sp>
        <p:nvSpPr>
          <p:cNvPr id="5" name="Title 4"/>
          <p:cNvSpPr>
            <a:spLocks noGrp="1"/>
          </p:cNvSpPr>
          <p:nvPr>
            <p:ph type="title"/>
          </p:nvPr>
        </p:nvSpPr>
        <p:spPr/>
        <p:txBody>
          <a:bodyPr/>
          <a:lstStyle/>
          <a:p>
            <a:endParaRPr lang="fi-FI"/>
          </a:p>
        </p:txBody>
      </p:sp>
      <p:sp>
        <p:nvSpPr>
          <p:cNvPr id="7" name="Rectangle 6"/>
          <p:cNvSpPr/>
          <p:nvPr/>
        </p:nvSpPr>
        <p:spPr>
          <a:xfrm>
            <a:off x="1398390" y="1873253"/>
            <a:ext cx="7745610" cy="4401205"/>
          </a:xfrm>
          <a:prstGeom prst="rect">
            <a:avLst/>
          </a:prstGeom>
        </p:spPr>
        <p:txBody>
          <a:bodyPr wrap="square">
            <a:spAutoFit/>
          </a:bodyPr>
          <a:lstStyle/>
          <a:p>
            <a:r>
              <a:rPr lang="fi-FI" sz="2000" b="1" dirty="0">
                <a:latin typeface="Bookman Old Style" panose="02050604050505020204" pitchFamily="18" charset="0"/>
              </a:rPr>
              <a:t>Miten kirjoitetaan ”</a:t>
            </a:r>
            <a:r>
              <a:rPr lang="fi-FI" sz="2000" b="1" dirty="0" smtClean="0">
                <a:latin typeface="Bookman Old Style" panose="02050604050505020204" pitchFamily="18" charset="0"/>
              </a:rPr>
              <a:t>How-to/Miten” </a:t>
            </a:r>
            <a:r>
              <a:rPr lang="fi-FI" sz="2000" b="1" dirty="0">
                <a:latin typeface="Bookman Old Style" panose="02050604050505020204" pitchFamily="18" charset="0"/>
              </a:rPr>
              <a:t>-osa tutkimuksesta</a:t>
            </a:r>
          </a:p>
          <a:p>
            <a:endParaRPr lang="fi-FI" sz="2000" b="1" dirty="0">
              <a:latin typeface="Bookman Old Style" panose="02050604050505020204" pitchFamily="18" charset="0"/>
            </a:endParaRPr>
          </a:p>
          <a:p>
            <a:r>
              <a:rPr lang="fi-FI" sz="2000" b="1" dirty="0">
                <a:latin typeface="Bookman Old Style" panose="02050604050505020204" pitchFamily="18" charset="0"/>
              </a:rPr>
              <a:t>esimerkki</a:t>
            </a:r>
          </a:p>
          <a:p>
            <a:r>
              <a:rPr lang="fi-FI" sz="2000" b="1" dirty="0">
                <a:latin typeface="Bookman Old Style" panose="02050604050505020204" pitchFamily="18" charset="0"/>
              </a:rPr>
              <a:t>”Aluksi oppilaita pyydettiin täyttämään </a:t>
            </a:r>
            <a:r>
              <a:rPr lang="fi-FI" sz="2000" b="1" dirty="0" smtClean="0">
                <a:latin typeface="Bookman Old Style" panose="02050604050505020204" pitchFamily="18" charset="0"/>
              </a:rPr>
              <a:t>tutkimukseen osallistumista koskeva lomake. Ne, jotka olivat antaneet </a:t>
            </a:r>
            <a:r>
              <a:rPr lang="fi-FI" sz="2000" b="1" dirty="0" err="1" smtClean="0">
                <a:latin typeface="Bookman Old Style" panose="02050604050505020204" pitchFamily="18" charset="0"/>
              </a:rPr>
              <a:t>suotumuksensa</a:t>
            </a:r>
            <a:r>
              <a:rPr lang="fi-FI" sz="2000" b="1" dirty="0" smtClean="0">
                <a:latin typeface="Bookman Old Style" panose="02050604050505020204" pitchFamily="18" charset="0"/>
              </a:rPr>
              <a:t> osallistuivat tutkimukseen. Kyselylomakkeet </a:t>
            </a:r>
            <a:r>
              <a:rPr lang="fi-FI" sz="2000" b="1" dirty="0">
                <a:latin typeface="Bookman Old Style" panose="02050604050505020204" pitchFamily="18" charset="0"/>
              </a:rPr>
              <a:t>jaettiin </a:t>
            </a:r>
            <a:r>
              <a:rPr lang="fi-FI" sz="2000" b="1" dirty="0" smtClean="0">
                <a:latin typeface="Bookman Old Style" panose="02050604050505020204" pitchFamily="18" charset="0"/>
              </a:rPr>
              <a:t>matematiikan oppitunnilla matematiikan opettajan toimesta. Matematiikan osaamisasteikko annettiin täytettäväksi </a:t>
            </a:r>
            <a:r>
              <a:rPr lang="fi-FI" sz="2000" b="1" dirty="0">
                <a:latin typeface="Bookman Old Style" panose="02050604050505020204" pitchFamily="18" charset="0"/>
              </a:rPr>
              <a:t>kaikille opiskelijoille kunkin jakson lopussa. WRAT-III-asteikko annettiin sitten kunkin jakson alussa. Opiskelijoille annettiin niin paljon aikaa kuin oli tarpeen arvioinnin </a:t>
            </a:r>
            <a:r>
              <a:rPr lang="fi-FI" sz="2000" b="1" dirty="0" smtClean="0">
                <a:latin typeface="Bookman Old Style" panose="02050604050505020204" pitchFamily="18" charset="0"/>
              </a:rPr>
              <a:t>suorittamiseksi. Kussakin osiossa kului keskimäärin 25 minuuttia (KH 7min) </a:t>
            </a:r>
            <a:r>
              <a:rPr lang="fi-FI" sz="2000" b="1" dirty="0">
                <a:latin typeface="Bookman Old Style" panose="02050604050505020204" pitchFamily="18" charset="0"/>
              </a:rPr>
              <a:t>”.</a:t>
            </a:r>
            <a:endParaRPr lang="fi-FI" sz="2000" b="1" dirty="0">
              <a:latin typeface="Bookman Old Style" panose="02050604050505020204" pitchFamily="18" charset="0"/>
            </a:endParaRPr>
          </a:p>
        </p:txBody>
      </p:sp>
    </p:spTree>
    <p:extLst>
      <p:ext uri="{BB962C8B-B14F-4D97-AF65-F5344CB8AC3E}">
        <p14:creationId xmlns:p14="http://schemas.microsoft.com/office/powerpoint/2010/main" val="2343892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19</a:t>
            </a:fld>
            <a:endParaRPr lang="en-GB"/>
          </a:p>
        </p:txBody>
      </p:sp>
      <p:sp>
        <p:nvSpPr>
          <p:cNvPr id="7" name="Rectangle 6"/>
          <p:cNvSpPr/>
          <p:nvPr/>
        </p:nvSpPr>
        <p:spPr>
          <a:xfrm>
            <a:off x="971600" y="512676"/>
            <a:ext cx="7848872" cy="5940088"/>
          </a:xfrm>
          <a:prstGeom prst="rect">
            <a:avLst/>
          </a:prstGeom>
        </p:spPr>
        <p:txBody>
          <a:bodyPr wrap="square">
            <a:spAutoFit/>
          </a:bodyPr>
          <a:lstStyle/>
          <a:p>
            <a:r>
              <a:rPr lang="fi-FI" sz="2000" b="1" dirty="0">
                <a:latin typeface="Bookman Old Style" panose="02050604050505020204" pitchFamily="18" charset="0"/>
              </a:rPr>
              <a:t>Tietojen analysointi:</a:t>
            </a:r>
          </a:p>
          <a:p>
            <a:r>
              <a:rPr lang="fi-FI" sz="2000" b="1" dirty="0">
                <a:latin typeface="Bookman Old Style" panose="02050604050505020204" pitchFamily="18" charset="0"/>
              </a:rPr>
              <a:t>• Näiden analyysien tulisi perustua tutkimukseen valittuihin tutkimuskysymyksiin ja </a:t>
            </a:r>
            <a:r>
              <a:rPr lang="fi-FI" sz="2000" b="1" dirty="0" smtClean="0">
                <a:latin typeface="Bookman Old Style" panose="02050604050505020204" pitchFamily="18" charset="0"/>
              </a:rPr>
              <a:t>tutkimussuunnitelmaan. </a:t>
            </a:r>
          </a:p>
          <a:p>
            <a:r>
              <a:rPr lang="fi-FI" sz="2000" b="1" dirty="0" smtClean="0">
                <a:latin typeface="Bookman Old Style" panose="02050604050505020204" pitchFamily="18" charset="0"/>
              </a:rPr>
              <a:t>Määrittele </a:t>
            </a:r>
            <a:r>
              <a:rPr lang="fi-FI" sz="2000" b="1" dirty="0">
                <a:latin typeface="Bookman Old Style" panose="02050604050505020204" pitchFamily="18" charset="0"/>
              </a:rPr>
              <a:t>tietojen </a:t>
            </a:r>
            <a:r>
              <a:rPr lang="fi-FI" sz="2000" b="1" dirty="0" smtClean="0">
                <a:latin typeface="Bookman Old Style" panose="02050604050505020204" pitchFamily="18" charset="0"/>
              </a:rPr>
              <a:t>koodausmenetelmät</a:t>
            </a:r>
            <a:r>
              <a:rPr lang="fi-FI" sz="2000" b="1" dirty="0">
                <a:latin typeface="Bookman Old Style" panose="02050604050505020204" pitchFamily="18" charset="0"/>
              </a:rPr>
              <a:t>. Kvantitatiivisissa tutkimuksissa myöhempien tietojen analysointiin olisi sisällyttävä yhteenveto kuvailevia tilastoja ja päteviä tilastollisia testejä. Laadullisia tutkimuksia varten on myös tarkasteltava analyysin yhteydessä noudatettavia menettelyjä.</a:t>
            </a:r>
          </a:p>
          <a:p>
            <a:endParaRPr lang="fi-FI" sz="2000" b="1" dirty="0">
              <a:latin typeface="Bookman Old Style" panose="02050604050505020204" pitchFamily="18" charset="0"/>
            </a:endParaRPr>
          </a:p>
          <a:p>
            <a:r>
              <a:rPr lang="fi-FI" sz="2000" b="1" dirty="0">
                <a:latin typeface="Bookman Old Style" panose="02050604050505020204" pitchFamily="18" charset="0"/>
              </a:rPr>
              <a:t>Esimerkki 1: Kvantitatiivinen</a:t>
            </a:r>
          </a:p>
          <a:p>
            <a:r>
              <a:rPr lang="fi-FI" sz="2000" b="1" dirty="0">
                <a:latin typeface="Bookman Old Style" panose="02050604050505020204" pitchFamily="18" charset="0"/>
              </a:rPr>
              <a:t>Esimerkkiryhmistä tehtiin kuvaavia tilastollisia analyysejä, jotta saataisiin selkeä käsitys </a:t>
            </a:r>
            <a:r>
              <a:rPr lang="fi-FI" sz="2000" b="1" dirty="0" smtClean="0">
                <a:latin typeface="Bookman Old Style" panose="02050604050505020204" pitchFamily="18" charset="0"/>
              </a:rPr>
              <a:t>otannasta. Selitettävistä muuttujista analysoitiin keskeiset tunnusluvut </a:t>
            </a:r>
            <a:r>
              <a:rPr lang="fi-FI" sz="2000" b="1" dirty="0">
                <a:latin typeface="Bookman Old Style" panose="02050604050505020204" pitchFamily="18" charset="0"/>
              </a:rPr>
              <a:t>(keskiarvot, mediaanit ja muut prosenttiosuudet) ja </a:t>
            </a:r>
            <a:r>
              <a:rPr lang="fi-FI" sz="2000" b="1" dirty="0" smtClean="0">
                <a:latin typeface="Bookman Old Style" panose="02050604050505020204" pitchFamily="18" charset="0"/>
              </a:rPr>
              <a:t>hajonnat (standardipoikkeamat). </a:t>
            </a:r>
            <a:r>
              <a:rPr lang="fi-FI" sz="2000" b="1" dirty="0" err="1">
                <a:latin typeface="Bookman Old Style" panose="02050604050505020204" pitchFamily="18" charset="0"/>
              </a:rPr>
              <a:t>Bivariate</a:t>
            </a:r>
            <a:r>
              <a:rPr lang="fi-FI" sz="2000" b="1" dirty="0">
                <a:latin typeface="Bookman Old Style" panose="02050604050505020204" pitchFamily="18" charset="0"/>
              </a:rPr>
              <a:t>-korrelaatioanalyysi suoritettiin stressin ja saavutuksen välisen </a:t>
            </a:r>
            <a:r>
              <a:rPr lang="fi-FI" sz="2000" b="1" dirty="0" smtClean="0">
                <a:latin typeface="Bookman Old Style" panose="02050604050505020204" pitchFamily="18" charset="0"/>
              </a:rPr>
              <a:t>yhteyden </a:t>
            </a:r>
            <a:r>
              <a:rPr lang="fi-FI" sz="2000" b="1" dirty="0">
                <a:latin typeface="Bookman Old Style" panose="02050604050505020204" pitchFamily="18" charset="0"/>
              </a:rPr>
              <a:t>arvioimiseksi.</a:t>
            </a:r>
            <a:endParaRPr lang="fi-FI" dirty="0"/>
          </a:p>
        </p:txBody>
      </p:sp>
    </p:spTree>
    <p:extLst>
      <p:ext uri="{BB962C8B-B14F-4D97-AF65-F5344CB8AC3E}">
        <p14:creationId xmlns:p14="http://schemas.microsoft.com/office/powerpoint/2010/main" val="2145661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8388424" cy="1836204"/>
          </a:xfrm>
        </p:spPr>
        <p:txBody>
          <a:bodyPr/>
          <a:lstStyle/>
          <a:p>
            <a:pPr algn="l"/>
            <a:r>
              <a:rPr lang="fi-FI" sz="2400" dirty="0" smtClean="0">
                <a:latin typeface="Bookman Old Style" panose="02050604050505020204" pitchFamily="18" charset="0"/>
              </a:rPr>
              <a:t/>
            </a:r>
            <a:br>
              <a:rPr lang="fi-FI" sz="2400" dirty="0" smtClean="0">
                <a:latin typeface="Bookman Old Style" panose="02050604050505020204" pitchFamily="18" charset="0"/>
              </a:rPr>
            </a:br>
            <a:r>
              <a:rPr lang="fi-FI" sz="2400" dirty="0" smtClean="0">
                <a:latin typeface="Bookman Old Style" panose="02050604050505020204" pitchFamily="18" charset="0"/>
              </a:rPr>
              <a:t/>
            </a:r>
            <a:br>
              <a:rPr lang="fi-FI" sz="2400" dirty="0" smtClean="0">
                <a:latin typeface="Bookman Old Style" panose="02050604050505020204" pitchFamily="18" charset="0"/>
              </a:rPr>
            </a:br>
            <a:r>
              <a:rPr lang="fi-FI" sz="2400" dirty="0" smtClean="0">
                <a:latin typeface="Bookman Old Style" panose="02050604050505020204" pitchFamily="18" charset="0"/>
              </a:rPr>
              <a:t>T</a:t>
            </a:r>
            <a:r>
              <a:rPr lang="fi-FI" sz="2400" dirty="0" smtClean="0">
                <a:latin typeface="Bookman Old Style" panose="02050604050505020204" pitchFamily="18" charset="0"/>
                <a:sym typeface="Wingdings" panose="05000000000000000000" pitchFamily="2" charset="2"/>
              </a:rPr>
              <a:t>utkimuskysymykset tulee asettaa, niin että vastaus selittää, kuvaa, täsmentää, korvaa aiempaa tietoa, ennustaa tai luokittelee</a:t>
            </a:r>
            <a:br>
              <a:rPr lang="fi-FI" sz="2400" dirty="0" smtClean="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 </a:t>
            </a:r>
            <a:r>
              <a:rPr lang="fi-FI" sz="2400" dirty="0" smtClean="0">
                <a:latin typeface="Bookman Old Style" panose="02050604050505020204" pitchFamily="18" charset="0"/>
                <a:sym typeface="Wingdings" panose="05000000000000000000" pitchFamily="2" charset="2"/>
              </a:rPr>
              <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Kolme ryhmää:</a:t>
            </a:r>
            <a:r>
              <a:rPr lang="fi-FI" sz="2400" dirty="0" smtClean="0">
                <a:latin typeface="Bookman Old Style" panose="02050604050505020204" pitchFamily="18" charset="0"/>
              </a:rPr>
              <a:t/>
            </a:r>
            <a:br>
              <a:rPr lang="fi-FI" sz="2400" dirty="0" smtClean="0">
                <a:latin typeface="Bookman Old Style" panose="02050604050505020204" pitchFamily="18" charset="0"/>
              </a:rPr>
            </a:br>
            <a:r>
              <a:rPr lang="fi-FI" sz="2400" dirty="0" smtClean="0">
                <a:latin typeface="Bookman Old Style" panose="02050604050505020204" pitchFamily="18" charset="0"/>
              </a:rPr>
              <a:t>#1. Ei ole aiempaa tutkimusta ”Mitkä ovat maahanmuuttajataustaisten vanhempien mukaan koulun yhteisten tilaisuuksien yhteisöllisyyttä lisäävät tekijät?”</a:t>
            </a:r>
            <a:br>
              <a:rPr lang="fi-FI" sz="2400" dirty="0" smtClean="0">
                <a:latin typeface="Bookman Old Style" panose="02050604050505020204" pitchFamily="18" charset="0"/>
              </a:rPr>
            </a:br>
            <a:r>
              <a:rPr lang="fi-FI" sz="2400" dirty="0" smtClean="0">
                <a:latin typeface="Bookman Old Style" pitchFamily="18" charset="0"/>
                <a:sym typeface="Wingdings" panose="05000000000000000000" pitchFamily="2" charset="2"/>
              </a:rPr>
              <a:t> tutkimusvastaus on enemmän kuvaileva kuin selittävä </a:t>
            </a:r>
            <a:br>
              <a:rPr lang="fi-FI" sz="2400" dirty="0" smtClean="0">
                <a:latin typeface="Bookman Old Style" pitchFamily="18" charset="0"/>
                <a:sym typeface="Wingdings" panose="05000000000000000000" pitchFamily="2" charset="2"/>
              </a:rPr>
            </a:br>
            <a:r>
              <a:rPr lang="fi-FI" sz="2400" dirty="0" smtClean="0">
                <a:latin typeface="Bookman Old Style" pitchFamily="18" charset="0"/>
                <a:sym typeface="Wingdings" panose="05000000000000000000" pitchFamily="2" charset="2"/>
              </a:rPr>
              <a:t>                                                          </a:t>
            </a:r>
            <a:r>
              <a:rPr lang="fi-FI" sz="1400" dirty="0" err="1" smtClean="0">
                <a:latin typeface="Bookman Old Style" panose="02050604050505020204" pitchFamily="18" charset="0"/>
              </a:rPr>
              <a:t>Metsämuuronen</a:t>
            </a:r>
            <a:r>
              <a:rPr lang="fi-FI" sz="1400" dirty="0" smtClean="0">
                <a:latin typeface="Bookman Old Style" panose="02050604050505020204" pitchFamily="18" charset="0"/>
              </a:rPr>
              <a:t> </a:t>
            </a:r>
            <a:r>
              <a:rPr lang="fi-FI" sz="1400" dirty="0">
                <a:latin typeface="Bookman Old Style" panose="02050604050505020204" pitchFamily="18" charset="0"/>
              </a:rPr>
              <a:t>”Luku 1”</a:t>
            </a:r>
            <a:r>
              <a:rPr lang="fi-FI" sz="1400" dirty="0" smtClean="0">
                <a:latin typeface="Bookman Old Style" pitchFamily="18" charset="0"/>
              </a:rPr>
              <a:t/>
            </a:r>
            <a:br>
              <a:rPr lang="fi-FI" sz="1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800" dirty="0" smtClean="0">
                <a:latin typeface="Bookman Old Style" pitchFamily="18" charset="0"/>
              </a:rPr>
              <a:t/>
            </a:r>
            <a:br>
              <a:rPr lang="fi-FI" sz="2800" dirty="0" smtClean="0">
                <a:latin typeface="Bookman Old Style" pitchFamily="18" charset="0"/>
              </a:rPr>
            </a:br>
            <a:r>
              <a:rPr lang="fi-FI" sz="2800" dirty="0" smtClean="0">
                <a:latin typeface="Verdana" pitchFamily="34" charset="0"/>
              </a:rPr>
              <a:t/>
            </a:r>
            <a:br>
              <a:rPr lang="fi-FI" sz="2800" dirty="0" smtClean="0">
                <a:latin typeface="Verdana" pitchFamily="34" charset="0"/>
              </a:rPr>
            </a:br>
            <a:endParaRPr lang="fi-FI" sz="2400" dirty="0">
              <a:latin typeface="Verdana" pitchFamily="34" charset="0"/>
            </a:endParaRPr>
          </a:p>
        </p:txBody>
      </p:sp>
      <p:sp>
        <p:nvSpPr>
          <p:cNvPr id="4" name="Date Placeholder 3"/>
          <p:cNvSpPr>
            <a:spLocks noGrp="1"/>
          </p:cNvSpPr>
          <p:nvPr>
            <p:ph type="dt" sz="half" idx="2"/>
          </p:nvPr>
        </p:nvSpPr>
        <p:spPr/>
        <p:txBody>
          <a:bodyPr/>
          <a:lstStyle/>
          <a:p>
            <a:fld id="{989BE1F0-4F31-45BD-972D-6ABC3AA141C8}" type="datetime1">
              <a:rPr lang="fi-FI" smtClean="0"/>
              <a:t>6.2.2019</a:t>
            </a:fld>
            <a:endParaRPr lang="en-GB"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2</a:t>
            </a:fld>
            <a:endParaRPr lang="en-GB" dirty="0"/>
          </a:p>
        </p:txBody>
      </p:sp>
      <p:sp>
        <p:nvSpPr>
          <p:cNvPr id="8" name="Title 1"/>
          <p:cNvSpPr txBox="1">
            <a:spLocks/>
          </p:cNvSpPr>
          <p:nvPr/>
        </p:nvSpPr>
        <p:spPr>
          <a:xfrm>
            <a:off x="945690" y="441213"/>
            <a:ext cx="7775576" cy="1871663"/>
          </a:xfrm>
          <a:prstGeom prst="rect">
            <a:avLst/>
          </a:prstGeom>
        </p:spPr>
        <p:txBody>
          <a:bodyPr vert="horz" lIns="0" tIns="0" rIns="0" bIns="0" rtlCol="0" anchor="t" anchorCtr="0">
            <a:noAutofit/>
          </a:bodyPr>
          <a:lstStyle>
            <a:lvl1pPr algn="ctr" defTabSz="914400" rtl="0" eaLnBrk="1" latinLnBrk="0" hangingPunct="1">
              <a:spcBef>
                <a:spcPct val="0"/>
              </a:spcBef>
              <a:buNone/>
              <a:defRPr sz="4800" b="1" kern="1200">
                <a:solidFill>
                  <a:schemeClr val="tx1"/>
                </a:solidFill>
                <a:latin typeface="+mj-lt"/>
                <a:ea typeface="+mj-ea"/>
                <a:cs typeface="+mj-cs"/>
              </a:defRPr>
            </a:lvl1pPr>
          </a:lstStyle>
          <a:p>
            <a:r>
              <a:rPr lang="en-GB" sz="2800" dirty="0" err="1" smtClean="0">
                <a:solidFill>
                  <a:srgbClr val="FF0000"/>
                </a:solidFill>
                <a:latin typeface="Bookman Old Style" pitchFamily="18" charset="0"/>
                <a:cs typeface="Tahoma" pitchFamily="34" charset="0"/>
              </a:rPr>
              <a:t>Tutkimuskysymyksistä</a:t>
            </a:r>
            <a:r>
              <a:rPr lang="en-GB" sz="2800" dirty="0" smtClean="0">
                <a:solidFill>
                  <a:srgbClr val="FF0000"/>
                </a:solidFill>
                <a:latin typeface="Bookman Old Style" pitchFamily="18" charset="0"/>
                <a:cs typeface="Tahoma" pitchFamily="34" charset="0"/>
              </a:rPr>
              <a:t> </a:t>
            </a:r>
            <a:r>
              <a:rPr lang="en-GB" sz="2800" dirty="0" err="1" smtClean="0">
                <a:solidFill>
                  <a:srgbClr val="FF0000"/>
                </a:solidFill>
                <a:latin typeface="Bookman Old Style" pitchFamily="18" charset="0"/>
                <a:cs typeface="Tahoma" pitchFamily="34" charset="0"/>
              </a:rPr>
              <a:t>menetelmäkappaleisiin</a:t>
            </a:r>
            <a:r>
              <a:rPr lang="en-GB" sz="2800" dirty="0" smtClean="0">
                <a:solidFill>
                  <a:srgbClr val="FF0000"/>
                </a:solidFill>
                <a:latin typeface="Bookman Old Style" pitchFamily="18" charset="0"/>
                <a:cs typeface="Tahoma" pitchFamily="34" charset="0"/>
              </a:rPr>
              <a:t>:</a:t>
            </a:r>
            <a:endParaRPr lang="en-GB" sz="2800" dirty="0">
              <a:solidFill>
                <a:srgbClr val="FF0000"/>
              </a:solidFill>
              <a:latin typeface="Bookman Old Style" pitchFamily="18" charset="0"/>
              <a:cs typeface="Tahoma" pitchFamily="34" charset="0"/>
            </a:endParaRPr>
          </a:p>
        </p:txBody>
      </p:sp>
    </p:spTree>
    <p:extLst>
      <p:ext uri="{BB962C8B-B14F-4D97-AF65-F5344CB8AC3E}">
        <p14:creationId xmlns:p14="http://schemas.microsoft.com/office/powerpoint/2010/main" val="330560650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20</a:t>
            </a:fld>
            <a:endParaRPr lang="en-GB"/>
          </a:p>
        </p:txBody>
      </p:sp>
      <p:sp>
        <p:nvSpPr>
          <p:cNvPr id="7" name="Rectangle 6"/>
          <p:cNvSpPr/>
          <p:nvPr/>
        </p:nvSpPr>
        <p:spPr>
          <a:xfrm>
            <a:off x="215516" y="512676"/>
            <a:ext cx="8928484" cy="5940088"/>
          </a:xfrm>
          <a:prstGeom prst="rect">
            <a:avLst/>
          </a:prstGeom>
        </p:spPr>
        <p:txBody>
          <a:bodyPr wrap="square">
            <a:spAutoFit/>
          </a:bodyPr>
          <a:lstStyle/>
          <a:p>
            <a:endParaRPr lang="en-US" sz="2000" b="1" dirty="0" smtClean="0">
              <a:latin typeface="Bookman Old Style" panose="02050604050505020204" pitchFamily="18" charset="0"/>
            </a:endParaRPr>
          </a:p>
          <a:p>
            <a:r>
              <a:rPr lang="fi-FI" sz="2000" b="1" dirty="0">
                <a:latin typeface="Bookman Old Style" panose="02050604050505020204" pitchFamily="18" charset="0"/>
              </a:rPr>
              <a:t>Esimerkki 2: </a:t>
            </a:r>
            <a:r>
              <a:rPr lang="fi-FI" sz="2000" b="1" dirty="0" smtClean="0">
                <a:latin typeface="Bookman Old Style" panose="02050604050505020204" pitchFamily="18" charset="0"/>
              </a:rPr>
              <a:t>Laadullinen</a:t>
            </a:r>
          </a:p>
          <a:p>
            <a:r>
              <a:rPr lang="fi-FI" sz="2000" b="1" dirty="0">
                <a:latin typeface="Bookman Old Style" panose="02050604050505020204" pitchFamily="18" charset="0"/>
                <a:hlinkClick r:id="rId2"/>
              </a:rPr>
              <a:t>https://koppa.jyu.fi/avoimet/hum/menetelmapolkuja/menetelmapolku</a:t>
            </a:r>
            <a:endParaRPr lang="fi-FI" sz="2000" b="1" dirty="0">
              <a:latin typeface="Bookman Old Style" panose="02050604050505020204" pitchFamily="18" charset="0"/>
            </a:endParaRPr>
          </a:p>
          <a:p>
            <a:endParaRPr lang="fi-FI" sz="2000" b="1" dirty="0">
              <a:latin typeface="Bookman Old Style" panose="02050604050505020204" pitchFamily="18" charset="0"/>
            </a:endParaRPr>
          </a:p>
          <a:p>
            <a:r>
              <a:rPr lang="fi-FI" sz="2000" b="1" dirty="0" smtClean="0">
                <a:latin typeface="Bookman Old Style" panose="02050604050505020204" pitchFamily="18" charset="0"/>
              </a:rPr>
              <a:t>Määrittele</a:t>
            </a:r>
            <a:endParaRPr lang="fi-FI" sz="2000" b="1" dirty="0">
              <a:latin typeface="Bookman Old Style" panose="02050604050505020204" pitchFamily="18" charset="0"/>
            </a:endParaRPr>
          </a:p>
          <a:p>
            <a:r>
              <a:rPr lang="fi-FI" sz="2000" b="1" dirty="0">
                <a:latin typeface="Bookman Old Style" panose="02050604050505020204" pitchFamily="18" charset="0"/>
              </a:rPr>
              <a:t>a) </a:t>
            </a:r>
            <a:r>
              <a:rPr lang="fi-FI" sz="2000" b="1" dirty="0" smtClean="0">
                <a:latin typeface="Bookman Old Style" panose="02050604050505020204" pitchFamily="18" charset="0"/>
              </a:rPr>
              <a:t>Valitsemasi </a:t>
            </a:r>
            <a:endParaRPr lang="fi-FI" sz="2000" b="1" dirty="0">
              <a:latin typeface="Bookman Old Style" panose="02050604050505020204" pitchFamily="18" charset="0"/>
            </a:endParaRPr>
          </a:p>
          <a:p>
            <a:r>
              <a:rPr lang="fi-FI" sz="2000" b="1" dirty="0" smtClean="0">
                <a:latin typeface="Bookman Old Style" panose="02050604050505020204" pitchFamily="18" charset="0"/>
              </a:rPr>
              <a:t>Määrittele käytettävä aineiston analyysimenetelmä,</a:t>
            </a:r>
            <a:endParaRPr lang="fi-FI" sz="2000" b="1" dirty="0">
              <a:latin typeface="Bookman Old Style" panose="02050604050505020204" pitchFamily="18" charset="0"/>
            </a:endParaRPr>
          </a:p>
          <a:p>
            <a:endParaRPr lang="fi-FI" sz="2000" b="1" dirty="0" smtClean="0">
              <a:latin typeface="Bookman Old Style" panose="02050604050505020204" pitchFamily="18" charset="0"/>
            </a:endParaRPr>
          </a:p>
          <a:p>
            <a:r>
              <a:rPr lang="fi-FI" sz="2000" b="1" dirty="0" smtClean="0">
                <a:latin typeface="Bookman Old Style" panose="02050604050505020204" pitchFamily="18" charset="0"/>
              </a:rPr>
              <a:t>Kerro, </a:t>
            </a:r>
            <a:r>
              <a:rPr lang="fi-FI" sz="2000" b="1" dirty="0">
                <a:latin typeface="Bookman Old Style" panose="02050604050505020204" pitchFamily="18" charset="0"/>
              </a:rPr>
              <a:t>miten tämän </a:t>
            </a:r>
            <a:r>
              <a:rPr lang="fi-FI" sz="2000" b="1" dirty="0" err="1" smtClean="0">
                <a:latin typeface="Bookman Old Style" panose="02050604050505020204" pitchFamily="18" charset="0"/>
              </a:rPr>
              <a:t>analyysimenetelmänn</a:t>
            </a:r>
            <a:r>
              <a:rPr lang="fi-FI" sz="2000" b="1" dirty="0" smtClean="0">
                <a:latin typeface="Bookman Old Style" panose="02050604050505020204" pitchFamily="18" charset="0"/>
              </a:rPr>
              <a:t> </a:t>
            </a:r>
            <a:r>
              <a:rPr lang="fi-FI" sz="2000" b="1" dirty="0">
                <a:latin typeface="Bookman Old Style" panose="02050604050505020204" pitchFamily="18" charset="0"/>
              </a:rPr>
              <a:t>käyttö muokkaa esitettyjen kysymysten tyyppiä, tiedonkeruun muotoa, vaiheita ja tietojen analysointia ja lopullista </a:t>
            </a:r>
            <a:r>
              <a:rPr lang="fi-FI" sz="2000" b="1" dirty="0" smtClean="0">
                <a:latin typeface="Bookman Old Style" panose="02050604050505020204" pitchFamily="18" charset="0"/>
              </a:rPr>
              <a:t>tulosten käsittelyä.</a:t>
            </a:r>
            <a:endParaRPr lang="fi-FI" sz="2000" b="1" dirty="0">
              <a:latin typeface="Bookman Old Style" panose="02050604050505020204" pitchFamily="18" charset="0"/>
            </a:endParaRPr>
          </a:p>
          <a:p>
            <a:r>
              <a:rPr lang="fi-FI" sz="2000" b="1" dirty="0">
                <a:latin typeface="Bookman Old Style" panose="02050604050505020204" pitchFamily="18" charset="0"/>
              </a:rPr>
              <a:t>b) Tiedonkeruu</a:t>
            </a:r>
          </a:p>
          <a:p>
            <a:r>
              <a:rPr lang="fi-FI" sz="2000" b="1" dirty="0">
                <a:latin typeface="Bookman Old Style" panose="02050604050505020204" pitchFamily="18" charset="0"/>
              </a:rPr>
              <a:t>Keskustelu osallistujista ja sivustosta mukaan lukien</a:t>
            </a:r>
          </a:p>
          <a:p>
            <a:r>
              <a:rPr lang="fi-FI" sz="2000" b="1" dirty="0">
                <a:latin typeface="Bookman Old Style" panose="02050604050505020204" pitchFamily="18" charset="0"/>
              </a:rPr>
              <a:t>- Asetus, Toimijat (jotka haastatellaan), Tapahtumat (mitä toimijat tarkkailevat tai haastattelevat), Prosessi </a:t>
            </a:r>
            <a:r>
              <a:rPr lang="fi-FI" sz="2000" b="1" dirty="0" smtClean="0">
                <a:latin typeface="Bookman Old Style" panose="02050604050505020204" pitchFamily="18" charset="0"/>
              </a:rPr>
              <a:t>(tapahtumien </a:t>
            </a:r>
            <a:r>
              <a:rPr lang="fi-FI" sz="2000" b="1" dirty="0">
                <a:latin typeface="Bookman Old Style" panose="02050604050505020204" pitchFamily="18" charset="0"/>
              </a:rPr>
              <a:t>kehittyvä luonne)</a:t>
            </a:r>
          </a:p>
          <a:p>
            <a:r>
              <a:rPr lang="fi-FI" sz="2000" b="1" dirty="0" smtClean="0">
                <a:latin typeface="Bookman Old Style" panose="02050604050505020204" pitchFamily="18" charset="0"/>
              </a:rPr>
              <a:t>- Ilmoita </a:t>
            </a:r>
            <a:r>
              <a:rPr lang="fi-FI" sz="2000" b="1" dirty="0">
                <a:latin typeface="Bookman Old Style" panose="02050604050505020204" pitchFamily="18" charset="0"/>
              </a:rPr>
              <a:t>kerättävien tietojen tyyppi tai tyypit </a:t>
            </a:r>
            <a:r>
              <a:rPr lang="fi-FI" sz="2000" b="1" dirty="0" smtClean="0">
                <a:latin typeface="Bookman Old Style" panose="02050604050505020204" pitchFamily="18" charset="0"/>
              </a:rPr>
              <a:t>ja määrä (esim</a:t>
            </a:r>
            <a:r>
              <a:rPr lang="fi-FI" sz="2000" b="1" dirty="0">
                <a:latin typeface="Bookman Old Style" panose="02050604050505020204" pitchFamily="18" charset="0"/>
              </a:rPr>
              <a:t>. Havainto, haastattelut, asiakirjat, ääni- ja visuaalinen aineisto).</a:t>
            </a:r>
            <a:endParaRPr lang="fi-FI" dirty="0"/>
          </a:p>
        </p:txBody>
      </p:sp>
    </p:spTree>
    <p:extLst>
      <p:ext uri="{BB962C8B-B14F-4D97-AF65-F5344CB8AC3E}">
        <p14:creationId xmlns:p14="http://schemas.microsoft.com/office/powerpoint/2010/main" val="2199043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21</a:t>
            </a:fld>
            <a:endParaRPr lang="en-GB"/>
          </a:p>
        </p:txBody>
      </p:sp>
      <p:sp>
        <p:nvSpPr>
          <p:cNvPr id="7" name="Rectangle 6"/>
          <p:cNvSpPr/>
          <p:nvPr/>
        </p:nvSpPr>
        <p:spPr>
          <a:xfrm>
            <a:off x="575555" y="1916832"/>
            <a:ext cx="7971665" cy="3170099"/>
          </a:xfrm>
          <a:prstGeom prst="rect">
            <a:avLst/>
          </a:prstGeom>
        </p:spPr>
        <p:txBody>
          <a:bodyPr wrap="square">
            <a:spAutoFit/>
          </a:bodyPr>
          <a:lstStyle/>
          <a:p>
            <a:endParaRPr lang="en-US" sz="2000" b="1" dirty="0" smtClean="0">
              <a:latin typeface="Bookman Old Style" panose="02050604050505020204" pitchFamily="18" charset="0"/>
            </a:endParaRPr>
          </a:p>
          <a:p>
            <a:endParaRPr lang="fi-FI" sz="2000" b="1" dirty="0">
              <a:latin typeface="Bookman Old Style" panose="02050604050505020204" pitchFamily="18" charset="0"/>
            </a:endParaRPr>
          </a:p>
          <a:p>
            <a:r>
              <a:rPr lang="fi-FI" sz="2000" b="1" dirty="0">
                <a:latin typeface="Bookman Old Style" panose="02050604050505020204" pitchFamily="18" charset="0"/>
              </a:rPr>
              <a:t>Esimerkki 2: Laadullinen</a:t>
            </a:r>
          </a:p>
          <a:p>
            <a:endParaRPr lang="fi-FI" sz="2000" b="1" dirty="0">
              <a:latin typeface="Bookman Old Style" panose="02050604050505020204" pitchFamily="18" charset="0"/>
            </a:endParaRPr>
          </a:p>
          <a:p>
            <a:r>
              <a:rPr lang="fi-FI" sz="2000" b="1" dirty="0">
                <a:latin typeface="Bookman Old Style" panose="02050604050505020204" pitchFamily="18" charset="0"/>
              </a:rPr>
              <a:t>c) Tietojen </a:t>
            </a:r>
            <a:r>
              <a:rPr lang="fi-FI" sz="2000" b="1" dirty="0" smtClean="0">
                <a:latin typeface="Bookman Old Style" panose="02050604050505020204" pitchFamily="18" charset="0"/>
              </a:rPr>
              <a:t>tallennus/esikäsittely/koodaus</a:t>
            </a:r>
            <a:endParaRPr lang="fi-FI" sz="2000" b="1" dirty="0">
              <a:latin typeface="Bookman Old Style" panose="02050604050505020204" pitchFamily="18" charset="0"/>
            </a:endParaRPr>
          </a:p>
          <a:p>
            <a:endParaRPr lang="fi-FI" sz="2000" b="1" dirty="0" smtClean="0">
              <a:latin typeface="Bookman Old Style" panose="02050604050505020204" pitchFamily="18" charset="0"/>
            </a:endParaRPr>
          </a:p>
          <a:p>
            <a:r>
              <a:rPr lang="fi-FI" sz="2000" b="1" dirty="0" smtClean="0">
                <a:latin typeface="Bookman Old Style" panose="02050604050505020204" pitchFamily="18" charset="0"/>
              </a:rPr>
              <a:t>Tässä </a:t>
            </a:r>
            <a:r>
              <a:rPr lang="fi-FI" sz="2000" b="1" dirty="0">
                <a:latin typeface="Bookman Old Style" panose="02050604050505020204" pitchFamily="18" charset="0"/>
              </a:rPr>
              <a:t>osiossa on oltava lyhyt kuvaus ja kehys tietojenkäsittelyprotokollalle, jota käytetään vastaamaan tutkimuskysymyksiin.</a:t>
            </a:r>
          </a:p>
          <a:p>
            <a:endParaRPr lang="fi-FI" sz="2000" b="1" dirty="0">
              <a:latin typeface="Bookman Old Style" panose="02050604050505020204" pitchFamily="18" charset="0"/>
            </a:endParaRPr>
          </a:p>
        </p:txBody>
      </p:sp>
    </p:spTree>
    <p:extLst>
      <p:ext uri="{BB962C8B-B14F-4D97-AF65-F5344CB8AC3E}">
        <p14:creationId xmlns:p14="http://schemas.microsoft.com/office/powerpoint/2010/main" val="2088467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22</a:t>
            </a:fld>
            <a:endParaRPr lang="en-GB"/>
          </a:p>
        </p:txBody>
      </p:sp>
      <p:sp>
        <p:nvSpPr>
          <p:cNvPr id="7" name="Rectangle 6"/>
          <p:cNvSpPr/>
          <p:nvPr/>
        </p:nvSpPr>
        <p:spPr>
          <a:xfrm>
            <a:off x="565451" y="620688"/>
            <a:ext cx="7971665" cy="5632311"/>
          </a:xfrm>
          <a:prstGeom prst="rect">
            <a:avLst/>
          </a:prstGeom>
        </p:spPr>
        <p:txBody>
          <a:bodyPr wrap="square">
            <a:spAutoFit/>
          </a:bodyPr>
          <a:lstStyle/>
          <a:p>
            <a:r>
              <a:rPr lang="fi-FI" sz="2000" b="1" dirty="0">
                <a:latin typeface="Bookman Old Style" panose="02050604050505020204" pitchFamily="18" charset="0"/>
              </a:rPr>
              <a:t>Esimerkki 2: Laadullinen</a:t>
            </a:r>
          </a:p>
          <a:p>
            <a:endParaRPr lang="fi-FI" sz="2000" b="1" dirty="0">
              <a:latin typeface="Bookman Old Style" panose="02050604050505020204" pitchFamily="18" charset="0"/>
            </a:endParaRPr>
          </a:p>
          <a:p>
            <a:r>
              <a:rPr lang="fi-FI" sz="2000" b="1" dirty="0" smtClean="0">
                <a:latin typeface="Bookman Old Style" panose="02050604050505020204" pitchFamily="18" charset="0"/>
              </a:rPr>
              <a:t>”Tulosten kuvauksessa käytettiin kolmatta persoonaa,  </a:t>
            </a:r>
            <a:r>
              <a:rPr lang="fi-FI" sz="2000" b="1" dirty="0">
                <a:latin typeface="Bookman Old Style" panose="02050604050505020204" pitchFamily="18" charset="0"/>
              </a:rPr>
              <a:t>koska </a:t>
            </a:r>
            <a:r>
              <a:rPr lang="fi-FI" sz="2000" b="1" dirty="0" smtClean="0">
                <a:latin typeface="Bookman Old Style" panose="02050604050505020204" pitchFamily="18" charset="0"/>
              </a:rPr>
              <a:t>näin päästiin lähelle realistista tilannetta. Tulkintaa vahvistetaan osallistujien </a:t>
            </a:r>
            <a:r>
              <a:rPr lang="fi-FI" sz="2000" b="1" dirty="0">
                <a:latin typeface="Bookman Old Style" panose="02050604050505020204" pitchFamily="18" charset="0"/>
              </a:rPr>
              <a:t>todellisten sanojen </a:t>
            </a:r>
            <a:r>
              <a:rPr lang="fi-FI" sz="2000" b="1" dirty="0" smtClean="0">
                <a:latin typeface="Bookman Old Style" panose="02050604050505020204" pitchFamily="18" charset="0"/>
              </a:rPr>
              <a:t>eli lainausten avulla. </a:t>
            </a:r>
            <a:r>
              <a:rPr lang="fi-FI" sz="2000" b="1" dirty="0">
                <a:latin typeface="Bookman Old Style" panose="02050604050505020204" pitchFamily="18" charset="0"/>
              </a:rPr>
              <a:t>Haastattelujen ja havaintojen objektiiviset tiedot koodattiin peräkkäin ja </a:t>
            </a:r>
            <a:r>
              <a:rPr lang="fi-FI" sz="2000" b="1" dirty="0" smtClean="0">
                <a:latin typeface="Bookman Old Style" panose="02050604050505020204" pitchFamily="18" charset="0"/>
              </a:rPr>
              <a:t>ne raportoidaan objektiivisesti </a:t>
            </a:r>
            <a:r>
              <a:rPr lang="fi-FI" sz="2000" b="1" dirty="0">
                <a:latin typeface="Bookman Old Style" panose="02050604050505020204" pitchFamily="18" charset="0"/>
              </a:rPr>
              <a:t>(mukaan lukien henkilökohtaiset lainausmerkit</a:t>
            </a:r>
            <a:r>
              <a:rPr lang="fi-FI" sz="2000" b="1" dirty="0" smtClean="0">
                <a:latin typeface="Bookman Old Style" panose="02050604050505020204" pitchFamily="18" charset="0"/>
              </a:rPr>
              <a:t>)”.</a:t>
            </a:r>
            <a:endParaRPr lang="fi-FI" sz="2000" b="1" dirty="0">
              <a:latin typeface="Bookman Old Style" panose="02050604050505020204" pitchFamily="18" charset="0"/>
            </a:endParaRPr>
          </a:p>
          <a:p>
            <a:endParaRPr lang="fi-FI" sz="2000" b="1" dirty="0">
              <a:latin typeface="Bookman Old Style" panose="02050604050505020204" pitchFamily="18" charset="0"/>
            </a:endParaRPr>
          </a:p>
          <a:p>
            <a:endParaRPr lang="fi-FI" sz="2000" b="1" dirty="0">
              <a:latin typeface="Bookman Old Style" panose="02050604050505020204" pitchFamily="18" charset="0"/>
            </a:endParaRPr>
          </a:p>
          <a:p>
            <a:r>
              <a:rPr lang="fi-FI" sz="2000" b="1" dirty="0">
                <a:latin typeface="Bookman Old Style" panose="02050604050505020204" pitchFamily="18" charset="0"/>
              </a:rPr>
              <a:t>”Jokaisen </a:t>
            </a:r>
            <a:r>
              <a:rPr lang="fi-FI" sz="2000" b="1" dirty="0" smtClean="0">
                <a:latin typeface="Bookman Old Style" panose="02050604050505020204" pitchFamily="18" charset="0"/>
              </a:rPr>
              <a:t>haastatellun opettajan </a:t>
            </a:r>
            <a:r>
              <a:rPr lang="fi-FI" sz="2000" b="1" dirty="0">
                <a:latin typeface="Bookman Old Style" panose="02050604050505020204" pitchFamily="18" charset="0"/>
              </a:rPr>
              <a:t>työkokemuksen </a:t>
            </a:r>
            <a:r>
              <a:rPr lang="fi-FI" sz="2000" b="1" dirty="0" smtClean="0">
                <a:latin typeface="Bookman Old Style" panose="02050604050505020204" pitchFamily="18" charset="0"/>
              </a:rPr>
              <a:t>yksityiskohdat pidettiin mukana ja niistä käytettiin kulttuuristen </a:t>
            </a:r>
            <a:r>
              <a:rPr lang="fi-FI" sz="2000" b="1" dirty="0">
                <a:latin typeface="Bookman Old Style" panose="02050604050505020204" pitchFamily="18" charset="0"/>
              </a:rPr>
              <a:t>kuvausten </a:t>
            </a:r>
            <a:r>
              <a:rPr lang="fi-FI" sz="2000" b="1" dirty="0" smtClean="0">
                <a:latin typeface="Bookman Old Style" panose="02050604050505020204" pitchFamily="18" charset="0"/>
              </a:rPr>
              <a:t>luokkia (esim. A4, B7,…). </a:t>
            </a:r>
            <a:r>
              <a:rPr lang="fi-FI" sz="2000" b="1" dirty="0">
                <a:latin typeface="Bookman Old Style" panose="02050604050505020204" pitchFamily="18" charset="0"/>
              </a:rPr>
              <a:t>Lopullinen </a:t>
            </a:r>
            <a:r>
              <a:rPr lang="fi-FI" sz="2000" b="1" dirty="0" smtClean="0">
                <a:latin typeface="Bookman Old Style" panose="02050604050505020204" pitchFamily="18" charset="0"/>
              </a:rPr>
              <a:t>tulkintakehikko ja sen toimivuus tarkistettiin kaksoiskoodaamisella, niin että toinen tutkija antoi samaa kehikkoa käyttäen omat luokituksensa käytetystä aineistosta”.</a:t>
            </a:r>
            <a:endParaRPr lang="fi-FI" dirty="0"/>
          </a:p>
        </p:txBody>
      </p:sp>
    </p:spTree>
    <p:extLst>
      <p:ext uri="{BB962C8B-B14F-4D97-AF65-F5344CB8AC3E}">
        <p14:creationId xmlns:p14="http://schemas.microsoft.com/office/powerpoint/2010/main" val="1739771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23</a:t>
            </a:fld>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1628800"/>
            <a:ext cx="8424048" cy="465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353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24</a:t>
            </a:fld>
            <a:endParaRPr lang="en-GB" dirty="0"/>
          </a:p>
        </p:txBody>
      </p:sp>
      <p:sp>
        <p:nvSpPr>
          <p:cNvPr id="5" name="Title 4"/>
          <p:cNvSpPr>
            <a:spLocks noGrp="1"/>
          </p:cNvSpPr>
          <p:nvPr>
            <p:ph type="title"/>
          </p:nvPr>
        </p:nvSpPr>
        <p:spPr/>
        <p:txBody>
          <a:bodyPr>
            <a:normAutofit fontScale="90000"/>
          </a:bodyPr>
          <a:lstStyle/>
          <a:p>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endParaRPr lang="fi-FI" dirty="0"/>
          </a:p>
        </p:txBody>
      </p:sp>
      <p:sp>
        <p:nvSpPr>
          <p:cNvPr id="7" name="Rectangle 6"/>
          <p:cNvSpPr/>
          <p:nvPr/>
        </p:nvSpPr>
        <p:spPr>
          <a:xfrm>
            <a:off x="467544" y="368660"/>
            <a:ext cx="8676456" cy="6001643"/>
          </a:xfrm>
          <a:prstGeom prst="rect">
            <a:avLst/>
          </a:prstGeom>
        </p:spPr>
        <p:txBody>
          <a:bodyPr wrap="square">
            <a:spAutoFit/>
          </a:bodyPr>
          <a:lstStyle/>
          <a:p>
            <a:r>
              <a:rPr lang="en-US" sz="2400" b="1" dirty="0" err="1" smtClean="0">
                <a:latin typeface="Bookman Old Style" panose="02050604050505020204" pitchFamily="18" charset="0"/>
              </a:rPr>
              <a:t>Rajoitteet</a:t>
            </a:r>
            <a:r>
              <a:rPr lang="en-US" sz="2400" b="1" dirty="0" smtClean="0">
                <a:latin typeface="Bookman Old Style" panose="02050604050505020204" pitchFamily="18" charset="0"/>
              </a:rPr>
              <a:t> </a:t>
            </a:r>
            <a:endParaRPr lang="en-US" sz="2400" b="1" dirty="0" smtClean="0">
              <a:latin typeface="Bookman Old Style" panose="02050604050505020204" pitchFamily="18" charset="0"/>
            </a:endParaRPr>
          </a:p>
          <a:p>
            <a:endParaRPr lang="en-US" sz="2400" b="1" dirty="0">
              <a:latin typeface="Bookman Old Style" panose="02050604050505020204" pitchFamily="18" charset="0"/>
            </a:endParaRPr>
          </a:p>
          <a:p>
            <a:r>
              <a:rPr lang="fi-FI" sz="2400" b="1" dirty="0">
                <a:latin typeface="Bookman Old Style" panose="02050604050505020204" pitchFamily="18" charset="0"/>
              </a:rPr>
              <a:t>Määrälliset ja laadulliset</a:t>
            </a:r>
          </a:p>
          <a:p>
            <a:endParaRPr lang="fi-FI" sz="2400" b="1" dirty="0">
              <a:latin typeface="Bookman Old Style" panose="02050604050505020204" pitchFamily="18" charset="0"/>
            </a:endParaRPr>
          </a:p>
          <a:p>
            <a:r>
              <a:rPr lang="fi-FI" sz="2400" b="1" dirty="0">
                <a:latin typeface="Bookman Old Style" panose="02050604050505020204" pitchFamily="18" charset="0"/>
              </a:rPr>
              <a:t>A) Riittävä pääsy tiedonkeruupaikalle</a:t>
            </a:r>
          </a:p>
          <a:p>
            <a:r>
              <a:rPr lang="fi-FI" sz="2400" b="1" dirty="0">
                <a:latin typeface="Bookman Old Style" panose="02050604050505020204" pitchFamily="18" charset="0"/>
              </a:rPr>
              <a:t> </a:t>
            </a:r>
            <a:r>
              <a:rPr lang="fi-FI" sz="2400" b="1" dirty="0" smtClean="0">
                <a:latin typeface="Bookman Old Style" panose="02050604050505020204" pitchFamily="18" charset="0"/>
              </a:rPr>
              <a:t>Ajan riittävyys tietojen </a:t>
            </a:r>
            <a:r>
              <a:rPr lang="fi-FI" sz="2400" b="1" dirty="0">
                <a:latin typeface="Bookman Old Style" panose="02050604050505020204" pitchFamily="18" charset="0"/>
              </a:rPr>
              <a:t>keräämiseksi</a:t>
            </a:r>
          </a:p>
          <a:p>
            <a:r>
              <a:rPr lang="fi-FI" sz="2400" b="1" dirty="0">
                <a:latin typeface="Bookman Old Style" panose="02050604050505020204" pitchFamily="18" charset="0"/>
              </a:rPr>
              <a:t> </a:t>
            </a:r>
            <a:r>
              <a:rPr lang="fi-FI" sz="2400" b="1" dirty="0" smtClean="0">
                <a:latin typeface="Bookman Old Style" panose="02050604050505020204" pitchFamily="18" charset="0"/>
              </a:rPr>
              <a:t>Pilotointi (olihan sellainen?) </a:t>
            </a:r>
          </a:p>
          <a:p>
            <a:r>
              <a:rPr lang="fi-FI" sz="2400" b="1" dirty="0" smtClean="0">
                <a:latin typeface="Bookman Old Style" panose="02050604050505020204" pitchFamily="18" charset="0"/>
              </a:rPr>
              <a:t> </a:t>
            </a:r>
            <a:r>
              <a:rPr lang="fi-FI" sz="2400" b="1" dirty="0">
                <a:latin typeface="Bookman Old Style" panose="02050604050505020204" pitchFamily="18" charset="0"/>
              </a:rPr>
              <a:t>Aikaa tarvitaan merkittävän tietokannan </a:t>
            </a:r>
            <a:r>
              <a:rPr lang="fi-FI" sz="2400" b="1" dirty="0" smtClean="0">
                <a:latin typeface="Bookman Old Style" panose="02050604050505020204" pitchFamily="18" charset="0"/>
              </a:rPr>
              <a:t>perustamiseen (</a:t>
            </a:r>
            <a:r>
              <a:rPr lang="fi-FI" sz="2400" b="1" dirty="0" err="1" smtClean="0">
                <a:latin typeface="Bookman Old Style" panose="02050604050505020204" pitchFamily="18" charset="0"/>
              </a:rPr>
              <a:t>General_Data_Protection_Regulation</a:t>
            </a:r>
            <a:r>
              <a:rPr lang="fi-FI" sz="2400" b="1" dirty="0" smtClean="0">
                <a:latin typeface="Bookman Old Style" panose="02050604050505020204" pitchFamily="18" charset="0"/>
              </a:rPr>
              <a:t>)</a:t>
            </a:r>
            <a:endParaRPr lang="fi-FI" sz="2400" b="1" dirty="0">
              <a:latin typeface="Bookman Old Style" panose="02050604050505020204" pitchFamily="18" charset="0"/>
            </a:endParaRPr>
          </a:p>
          <a:p>
            <a:r>
              <a:rPr lang="fi-FI" sz="2400" b="1" dirty="0">
                <a:latin typeface="Bookman Old Style" panose="02050604050505020204" pitchFamily="18" charset="0"/>
              </a:rPr>
              <a:t>B) </a:t>
            </a:r>
            <a:r>
              <a:rPr lang="fi-FI" sz="2400" b="1" dirty="0" err="1" smtClean="0">
                <a:latin typeface="Bookman Old Style" panose="02050604050505020204" pitchFamily="18" charset="0"/>
              </a:rPr>
              <a:t>Havainnoinoijan</a:t>
            </a:r>
            <a:r>
              <a:rPr lang="fi-FI" sz="2400" b="1" dirty="0" smtClean="0">
                <a:latin typeface="Bookman Old Style" panose="02050604050505020204" pitchFamily="18" charset="0"/>
              </a:rPr>
              <a:t>-rooli</a:t>
            </a:r>
            <a:endParaRPr lang="fi-FI" sz="2400" b="1" dirty="0">
              <a:latin typeface="Bookman Old Style" panose="02050604050505020204" pitchFamily="18" charset="0"/>
            </a:endParaRPr>
          </a:p>
          <a:p>
            <a:r>
              <a:rPr lang="fi-FI" sz="2400" b="1" dirty="0">
                <a:latin typeface="Bookman Old Style" panose="02050604050505020204" pitchFamily="18" charset="0"/>
              </a:rPr>
              <a:t>C) Yhteyden rakentaminen osallistujien kanssa</a:t>
            </a:r>
          </a:p>
          <a:p>
            <a:r>
              <a:rPr lang="fi-FI" sz="2400" b="1" dirty="0">
                <a:latin typeface="Bookman Old Style" panose="02050604050505020204" pitchFamily="18" charset="0"/>
              </a:rPr>
              <a:t>D) Lupien saaminen asiakirjojen ja audiovisuaalisten materiaalien käyttöön</a:t>
            </a:r>
          </a:p>
          <a:p>
            <a:r>
              <a:rPr lang="fi-FI" sz="2400" b="1" dirty="0">
                <a:latin typeface="Bookman Old Style" panose="02050604050505020204" pitchFamily="18" charset="0"/>
              </a:rPr>
              <a:t>E) Eettiset kysymykset</a:t>
            </a:r>
          </a:p>
          <a:p>
            <a:pPr marL="342900" indent="-342900">
              <a:buFontTx/>
              <a:buChar char="-"/>
            </a:pPr>
            <a:r>
              <a:rPr lang="fi-FI" sz="2400" b="1" dirty="0" smtClean="0">
                <a:latin typeface="Bookman Old Style" panose="02050604050505020204" pitchFamily="18" charset="0"/>
              </a:rPr>
              <a:t>Osallistujien nimettömyys ja halu</a:t>
            </a:r>
          </a:p>
          <a:p>
            <a:pPr marL="342900" indent="-342900">
              <a:buFontTx/>
              <a:buChar char="-"/>
            </a:pPr>
            <a:r>
              <a:rPr lang="fi-FI" sz="2400" b="1" dirty="0">
                <a:latin typeface="Bookman Old Style" panose="02050604050505020204" pitchFamily="18" charset="0"/>
              </a:rPr>
              <a:t> </a:t>
            </a:r>
            <a:r>
              <a:rPr lang="fi-FI" sz="2400" b="1" dirty="0" smtClean="0">
                <a:latin typeface="Bookman Old Style" panose="02050604050505020204" pitchFamily="18" charset="0"/>
              </a:rPr>
              <a:t>Vain siihen käyttötarkoitukseen mihin pyydetty</a:t>
            </a:r>
            <a:endParaRPr lang="fi-FI" sz="2400" b="1" dirty="0">
              <a:latin typeface="Bookman Old Style" panose="02050604050505020204" pitchFamily="18" charset="0"/>
            </a:endParaRPr>
          </a:p>
        </p:txBody>
      </p:sp>
    </p:spTree>
    <p:extLst>
      <p:ext uri="{BB962C8B-B14F-4D97-AF65-F5344CB8AC3E}">
        <p14:creationId xmlns:p14="http://schemas.microsoft.com/office/powerpoint/2010/main" val="2578141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1124744"/>
            <a:ext cx="8244273" cy="4140460"/>
          </a:xfrm>
        </p:spPr>
        <p:txBody>
          <a:bodyPr>
            <a:normAutofit fontScale="92500"/>
          </a:bodyPr>
          <a:lstStyle/>
          <a:p>
            <a:pPr algn="l"/>
            <a:r>
              <a:rPr lang="fi-FI" sz="2400" dirty="0" smtClean="0">
                <a:latin typeface="Bookman Old Style" panose="02050604050505020204" pitchFamily="18" charset="0"/>
              </a:rPr>
              <a:t>Laadullisen tutkimuksen tiedonhankintastrategiat</a:t>
            </a:r>
          </a:p>
          <a:p>
            <a:pPr algn="l"/>
            <a:r>
              <a:rPr lang="fi-FI" sz="2400" dirty="0" smtClean="0">
                <a:latin typeface="Bookman Old Style" panose="02050604050505020204" pitchFamily="18" charset="0"/>
              </a:rPr>
              <a:t>Yleisimpiä ovat:</a:t>
            </a:r>
          </a:p>
          <a:p>
            <a:pPr algn="l"/>
            <a:endParaRPr lang="fi-FI" sz="2400" dirty="0" smtClean="0">
              <a:latin typeface="Bookman Old Style" panose="02050604050505020204" pitchFamily="18" charset="0"/>
            </a:endParaRPr>
          </a:p>
          <a:p>
            <a:pPr marL="457200" indent="-457200" algn="l">
              <a:buAutoNum type="arabicParenR"/>
            </a:pPr>
            <a:r>
              <a:rPr lang="fi-FI" sz="2400" dirty="0" smtClean="0">
                <a:solidFill>
                  <a:srgbClr val="0000FF"/>
                </a:solidFill>
                <a:latin typeface="Bookman Old Style" panose="02050604050505020204" pitchFamily="18" charset="0"/>
              </a:rPr>
              <a:t>Tapaustutkimus</a:t>
            </a:r>
          </a:p>
          <a:p>
            <a:pPr algn="l"/>
            <a:r>
              <a:rPr lang="fi-FI" sz="2400" dirty="0" smtClean="0">
                <a:latin typeface="Bookman Old Style" panose="02050604050505020204" pitchFamily="18" charset="0"/>
              </a:rPr>
              <a:t>- </a:t>
            </a:r>
            <a:r>
              <a:rPr lang="fi-FI" sz="2400" dirty="0" err="1" smtClean="0">
                <a:latin typeface="Bookman Old Style" panose="02050604050505020204" pitchFamily="18" charset="0"/>
              </a:rPr>
              <a:t>Tapahtuman/toiminan</a:t>
            </a:r>
            <a:r>
              <a:rPr lang="fi-FI" sz="2400" dirty="0" smtClean="0">
                <a:latin typeface="Bookman Old Style" panose="02050604050505020204" pitchFamily="18" charset="0"/>
              </a:rPr>
              <a:t> monipuolinen tarkastelu tietyssä ympäristössä</a:t>
            </a:r>
          </a:p>
          <a:p>
            <a:pPr marL="342900" indent="-342900" algn="l">
              <a:buFontTx/>
              <a:buChar char="-"/>
            </a:pPr>
            <a:r>
              <a:rPr lang="fi-FI" sz="2400" dirty="0" smtClean="0">
                <a:latin typeface="Bookman Old Style" panose="02050604050505020204" pitchFamily="18" charset="0"/>
              </a:rPr>
              <a:t>Yleensä tapaus on muista erottuva (+, -) ja sen syvällinen ymmärtäminen (miksi x toimii, miksi x tapahtuu…</a:t>
            </a:r>
          </a:p>
          <a:p>
            <a:pPr marL="342900" indent="-342900" algn="l">
              <a:buFontTx/>
              <a:buChar char="-"/>
            </a:pPr>
            <a:r>
              <a:rPr lang="fi-FI" sz="2400" dirty="0" smtClean="0">
                <a:latin typeface="Bookman Old Style" panose="02050604050505020204" pitchFamily="18" charset="0"/>
              </a:rPr>
              <a:t>”</a:t>
            </a:r>
            <a:r>
              <a:rPr lang="fi-FI" sz="2400" dirty="0" err="1" smtClean="0">
                <a:latin typeface="Bookman Old Style" panose="02050604050505020204" pitchFamily="18" charset="0"/>
              </a:rPr>
              <a:t>Narkolepsiaa</a:t>
            </a:r>
            <a:r>
              <a:rPr lang="fi-FI" sz="2400" dirty="0" smtClean="0">
                <a:latin typeface="Bookman Old Style" panose="02050604050505020204" pitchFamily="18" charset="0"/>
              </a:rPr>
              <a:t> sairastavan nuoren ammatinvalinta”</a:t>
            </a:r>
            <a:endParaRPr lang="fi-FI" sz="2400" dirty="0">
              <a:latin typeface="Bookman Old Style" panose="02050604050505020204" pitchFamily="18" charset="0"/>
            </a:endParaRPr>
          </a:p>
          <a:p>
            <a:pPr marL="342900" indent="-342900" algn="l">
              <a:buFontTx/>
              <a:buChar char="-"/>
            </a:pPr>
            <a:endParaRPr lang="fi-FI" sz="24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25</a:t>
            </a:fld>
            <a:endParaRPr lang="en-GB"/>
          </a:p>
        </p:txBody>
      </p:sp>
    </p:spTree>
    <p:extLst>
      <p:ext uri="{BB962C8B-B14F-4D97-AF65-F5344CB8AC3E}">
        <p14:creationId xmlns:p14="http://schemas.microsoft.com/office/powerpoint/2010/main" val="2952359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764704"/>
            <a:ext cx="8244273" cy="5544616"/>
          </a:xfrm>
        </p:spPr>
        <p:txBody>
          <a:bodyPr>
            <a:normAutofit fontScale="92500" lnSpcReduction="20000"/>
          </a:bodyPr>
          <a:lstStyle/>
          <a:p>
            <a:pPr marL="342900" indent="-342900" algn="l">
              <a:buFontTx/>
              <a:buChar char="-"/>
            </a:pPr>
            <a:r>
              <a:rPr lang="fi-FI" sz="2400" dirty="0" smtClean="0">
                <a:latin typeface="Bookman Old Style" panose="02050604050505020204" pitchFamily="18" charset="0"/>
              </a:rPr>
              <a:t>2) </a:t>
            </a:r>
            <a:r>
              <a:rPr lang="fi-FI" sz="2400" dirty="0" smtClean="0">
                <a:solidFill>
                  <a:srgbClr val="0000FF"/>
                </a:solidFill>
                <a:latin typeface="Bookman Old Style" panose="02050604050505020204" pitchFamily="18" charset="0"/>
              </a:rPr>
              <a:t>Fenomenologinen tutkimus</a:t>
            </a:r>
          </a:p>
          <a:p>
            <a:pPr marL="342900" indent="-342900" algn="l">
              <a:buFontTx/>
              <a:buChar char="-"/>
            </a:pPr>
            <a:r>
              <a:rPr lang="fi-FI" sz="2400" dirty="0">
                <a:latin typeface="Bookman Old Style" panose="02050604050505020204" pitchFamily="18" charset="0"/>
              </a:rPr>
              <a:t>I</a:t>
            </a:r>
            <a:r>
              <a:rPr lang="fi-FI" sz="2400" dirty="0" smtClean="0">
                <a:latin typeface="Bookman Old Style" panose="02050604050505020204" pitchFamily="18" charset="0"/>
              </a:rPr>
              <a:t>lmiöt ja </a:t>
            </a:r>
            <a:r>
              <a:rPr lang="fi-FI" sz="2400" dirty="0">
                <a:latin typeface="Bookman Old Style" panose="02050604050505020204" pitchFamily="18" charset="0"/>
              </a:rPr>
              <a:t>niiden </a:t>
            </a:r>
            <a:r>
              <a:rPr lang="fi-FI" sz="2400" dirty="0" smtClean="0">
                <a:latin typeface="Bookman Old Style" panose="02050604050505020204" pitchFamily="18" charset="0"/>
              </a:rPr>
              <a:t>tulkitseminen. </a:t>
            </a:r>
            <a:r>
              <a:rPr lang="fi-FI" dirty="0" smtClean="0">
                <a:latin typeface="Bookman Old Style" panose="02050604050505020204" pitchFamily="18" charset="0"/>
              </a:rPr>
              <a:t>”Yleisesti </a:t>
            </a:r>
            <a:r>
              <a:rPr lang="fi-FI" dirty="0">
                <a:latin typeface="Bookman Old Style" panose="02050604050505020204" pitchFamily="18" charset="0"/>
              </a:rPr>
              <a:t>kuvaten </a:t>
            </a:r>
            <a:r>
              <a:rPr lang="fi-FI" dirty="0" err="1">
                <a:latin typeface="Bookman Old Style" panose="02050604050505020204" pitchFamily="18" charset="0"/>
              </a:rPr>
              <a:t>husserlilaista</a:t>
            </a:r>
            <a:r>
              <a:rPr lang="fi-FI" dirty="0">
                <a:latin typeface="Bookman Old Style" panose="02050604050505020204" pitchFamily="18" charset="0"/>
              </a:rPr>
              <a:t> fenomenologiaa voisi sanoa, että </a:t>
            </a:r>
            <a:r>
              <a:rPr lang="fi-FI" dirty="0" smtClean="0">
                <a:latin typeface="Bookman Old Style" panose="02050604050505020204" pitchFamily="18" charset="0"/>
              </a:rPr>
              <a:t>se on </a:t>
            </a:r>
            <a:r>
              <a:rPr lang="fi-FI" dirty="0">
                <a:latin typeface="Bookman Old Style" panose="02050604050505020204" pitchFamily="18" charset="0"/>
              </a:rPr>
              <a:t>filosofian tutkimussuuntaus, joka pyrkii tutkimaan tietoisuuden rakenteita </a:t>
            </a:r>
            <a:r>
              <a:rPr lang="fi-FI" dirty="0" smtClean="0">
                <a:latin typeface="Bookman Old Style" panose="02050604050505020204" pitchFamily="18" charset="0"/>
              </a:rPr>
              <a:t>havaintokokemuksessa”.</a:t>
            </a:r>
          </a:p>
          <a:p>
            <a:pPr marL="342900" indent="-342900" algn="l">
              <a:buFontTx/>
              <a:buChar char="-"/>
            </a:pPr>
            <a:r>
              <a:rPr lang="fi-FI" sz="2400" dirty="0" smtClean="0">
                <a:latin typeface="Bookman Old Style" panose="02050604050505020204" pitchFamily="18" charset="0"/>
              </a:rPr>
              <a:t>Kohdealueita ”tietoisuus, minuus, ja kokemus”</a:t>
            </a:r>
          </a:p>
          <a:p>
            <a:pPr marL="342900" indent="-342900" algn="l">
              <a:buFontTx/>
              <a:buChar char="-"/>
            </a:pPr>
            <a:endParaRPr lang="fi-FI" sz="2400" dirty="0">
              <a:latin typeface="Bookman Old Style" panose="02050604050505020204" pitchFamily="18" charset="0"/>
            </a:endParaRPr>
          </a:p>
          <a:p>
            <a:pPr marL="342900" indent="-342900" algn="l">
              <a:buFontTx/>
              <a:buChar char="-"/>
            </a:pPr>
            <a:r>
              <a:rPr lang="fi-FI" sz="2400" dirty="0" smtClean="0">
                <a:latin typeface="Bookman Old Style" panose="02050604050505020204" pitchFamily="18" charset="0"/>
              </a:rPr>
              <a:t>Tutkimuksen kulku:</a:t>
            </a:r>
          </a:p>
          <a:p>
            <a:pPr marL="800100" lvl="1" indent="-342900" algn="l">
              <a:buFontTx/>
              <a:buChar char="-"/>
            </a:pPr>
            <a:r>
              <a:rPr lang="fi-FI" b="1" dirty="0" smtClean="0">
                <a:solidFill>
                  <a:schemeClr val="tx1"/>
                </a:solidFill>
                <a:latin typeface="Bookman Old Style" panose="02050604050505020204" pitchFamily="18" charset="0"/>
              </a:rPr>
              <a:t>1. Tutustutaan tutkimusaineistoon</a:t>
            </a:r>
          </a:p>
          <a:p>
            <a:pPr marL="800100" lvl="1" indent="-342900" algn="l">
              <a:buFontTx/>
              <a:buChar char="-"/>
            </a:pPr>
            <a:r>
              <a:rPr lang="fi-FI" b="1" dirty="0" smtClean="0">
                <a:solidFill>
                  <a:schemeClr val="tx1"/>
                </a:solidFill>
                <a:latin typeface="Bookman Old Style" panose="02050604050505020204" pitchFamily="18" charset="0"/>
              </a:rPr>
              <a:t>2. Tutkimusaineisto jaetaan merkitysyksiköihin</a:t>
            </a:r>
          </a:p>
          <a:p>
            <a:pPr marL="800100" lvl="1" indent="-342900" algn="l">
              <a:buFontTx/>
              <a:buChar char="-"/>
            </a:pPr>
            <a:r>
              <a:rPr lang="fi-FI" b="1" dirty="0" smtClean="0">
                <a:solidFill>
                  <a:schemeClr val="tx1"/>
                </a:solidFill>
                <a:latin typeface="Bookman Old Style" panose="02050604050505020204" pitchFamily="18" charset="0"/>
              </a:rPr>
              <a:t>3. Merkitysyksiköt muunnetaan tutkijan yleiselle kielelle</a:t>
            </a:r>
          </a:p>
          <a:p>
            <a:pPr marL="800100" lvl="1" indent="-342900" algn="l">
              <a:buFontTx/>
              <a:buChar char="-"/>
            </a:pPr>
            <a:r>
              <a:rPr lang="fi-FI" b="1" dirty="0" smtClean="0">
                <a:solidFill>
                  <a:schemeClr val="tx1"/>
                </a:solidFill>
                <a:latin typeface="Bookman Old Style" panose="02050604050505020204" pitchFamily="18" charset="0"/>
              </a:rPr>
              <a:t>4. Muodostetaan merkitysverkosto</a:t>
            </a:r>
          </a:p>
          <a:p>
            <a:pPr marL="800100" lvl="1" indent="-342900" algn="l">
              <a:buFontTx/>
              <a:buChar char="-"/>
            </a:pPr>
            <a:r>
              <a:rPr lang="fi-FI" b="1" dirty="0" smtClean="0">
                <a:solidFill>
                  <a:schemeClr val="tx1"/>
                </a:solidFill>
                <a:latin typeface="Bookman Old Style" panose="02050604050505020204" pitchFamily="18" charset="0"/>
              </a:rPr>
              <a:t>5. Muodostetaan yleinen merkitysrakenne</a:t>
            </a:r>
          </a:p>
          <a:p>
            <a:pPr marL="800100" lvl="1" indent="-342900" algn="l">
              <a:buFontTx/>
              <a:buChar char="-"/>
            </a:pPr>
            <a:endParaRPr lang="fi-FI" b="1" dirty="0">
              <a:solidFill>
                <a:schemeClr val="tx1"/>
              </a:solidFill>
              <a:latin typeface="Bookman Old Style" panose="02050604050505020204" pitchFamily="18" charset="0"/>
            </a:endParaRPr>
          </a:p>
          <a:p>
            <a:pPr lvl="1" algn="l"/>
            <a:r>
              <a:rPr lang="fi-FI" sz="2200" b="1" dirty="0" smtClean="0">
                <a:solidFill>
                  <a:schemeClr val="tx1"/>
                </a:solidFill>
                <a:latin typeface="Bookman Old Style" panose="02050604050505020204" pitchFamily="18" charset="0"/>
              </a:rPr>
              <a:t>2,5) </a:t>
            </a:r>
            <a:r>
              <a:rPr lang="fi-FI" sz="2200" b="1" dirty="0" smtClean="0">
                <a:solidFill>
                  <a:srgbClr val="0000FF"/>
                </a:solidFill>
                <a:latin typeface="Bookman Old Style" panose="02050604050505020204" pitchFamily="18" charset="0"/>
              </a:rPr>
              <a:t>Hermeneutiikka</a:t>
            </a:r>
          </a:p>
          <a:p>
            <a:pPr lvl="1" algn="l"/>
            <a:r>
              <a:rPr lang="fi-FI" sz="2200" b="1" dirty="0" smtClean="0">
                <a:solidFill>
                  <a:schemeClr val="tx1"/>
                </a:solidFill>
                <a:latin typeface="Bookman Old Style" panose="02050604050505020204" pitchFamily="18" charset="0"/>
              </a:rPr>
              <a:t>- Oppi merkitysten tulkinnasta (hermeneuttinen kehä)</a:t>
            </a:r>
          </a:p>
          <a:p>
            <a:pPr lvl="1" algn="l"/>
            <a:endParaRPr lang="fi-FI" b="1" dirty="0" smtClean="0">
              <a:solidFill>
                <a:schemeClr val="tx1"/>
              </a:solidFill>
              <a:latin typeface="Bookman Old Style" panose="02050604050505020204" pitchFamily="18" charset="0"/>
            </a:endParaRPr>
          </a:p>
          <a:p>
            <a:pPr algn="l"/>
            <a:endParaRPr lang="fi-FI" sz="2400" dirty="0" smtClean="0">
              <a:latin typeface="Bookman Old Style" panose="02050604050505020204" pitchFamily="18" charset="0"/>
            </a:endParaRPr>
          </a:p>
          <a:p>
            <a:pPr marL="342900" indent="-342900" algn="l">
              <a:buFontTx/>
              <a:buChar char="-"/>
            </a:pPr>
            <a:endParaRPr lang="fi-FI" sz="24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26</a:t>
            </a:fld>
            <a:endParaRPr lang="en-GB"/>
          </a:p>
        </p:txBody>
      </p:sp>
    </p:spTree>
    <p:extLst>
      <p:ext uri="{BB962C8B-B14F-4D97-AF65-F5344CB8AC3E}">
        <p14:creationId xmlns:p14="http://schemas.microsoft.com/office/powerpoint/2010/main" val="733681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27</a:t>
            </a:fld>
            <a:endParaRPr lang="en-GB"/>
          </a:p>
        </p:txBody>
      </p:sp>
      <p:sp>
        <p:nvSpPr>
          <p:cNvPr id="5" name="Title 4"/>
          <p:cNvSpPr>
            <a:spLocks noGrp="1"/>
          </p:cNvSpPr>
          <p:nvPr>
            <p:ph type="title"/>
          </p:nvPr>
        </p:nvSpPr>
        <p:spPr>
          <a:xfrm>
            <a:off x="1043608" y="549275"/>
            <a:ext cx="7776542" cy="1150938"/>
          </a:xfrm>
        </p:spPr>
        <p:txBody>
          <a:bodyPr>
            <a:normAutofit fontScale="90000"/>
          </a:bodyPr>
          <a:lstStyle/>
          <a:p>
            <a:r>
              <a:rPr lang="fi-FI" sz="2400" dirty="0">
                <a:solidFill>
                  <a:srgbClr val="0000FF"/>
                </a:solidFill>
                <a:latin typeface="Bookman Old Style" panose="02050604050505020204" pitchFamily="18" charset="0"/>
              </a:rPr>
              <a:t>3</a:t>
            </a:r>
            <a:r>
              <a:rPr lang="fi-FI" sz="2400" dirty="0" smtClean="0">
                <a:solidFill>
                  <a:srgbClr val="0000FF"/>
                </a:solidFill>
                <a:latin typeface="Bookman Old Style" panose="02050604050505020204" pitchFamily="18" charset="0"/>
              </a:rPr>
              <a:t>. Etnografinen tutkimus</a:t>
            </a:r>
            <a:br>
              <a:rPr lang="fi-FI" sz="2400" dirty="0" smtClean="0">
                <a:solidFill>
                  <a:srgbClr val="0000FF"/>
                </a:solidFill>
                <a:latin typeface="Bookman Old Style" panose="02050604050505020204" pitchFamily="18" charset="0"/>
              </a:rPr>
            </a:br>
            <a:r>
              <a:rPr lang="fi-FI" sz="2400" dirty="0">
                <a:solidFill>
                  <a:srgbClr val="0000FF"/>
                </a:solidFill>
                <a:latin typeface="Bookman Old Style" panose="02050604050505020204" pitchFamily="18" charset="0"/>
              </a:rPr>
              <a:t/>
            </a:r>
            <a:br>
              <a:rPr lang="fi-FI" sz="2400" dirty="0">
                <a:solidFill>
                  <a:srgbClr val="0000FF"/>
                </a:solidFill>
                <a:latin typeface="Bookman Old Style" panose="02050604050505020204" pitchFamily="18" charset="0"/>
              </a:rPr>
            </a:br>
            <a:r>
              <a:rPr lang="fi-FI" sz="2400" dirty="0" smtClean="0">
                <a:latin typeface="Bookman Old Style" panose="02050604050505020204" pitchFamily="18" charset="0"/>
              </a:rPr>
              <a:t>Osallistuva havainnointi </a:t>
            </a:r>
            <a:r>
              <a:rPr lang="fi-FI" sz="2400" dirty="0" smtClean="0">
                <a:latin typeface="Bookman Old Style" panose="02050604050505020204" pitchFamily="18" charset="0"/>
                <a:sym typeface="Wingdings" panose="05000000000000000000" pitchFamily="2" charset="2"/>
              </a:rPr>
              <a:t> miksi yhteisö toimii, niin kuin se toimii</a:t>
            </a:r>
            <a:br>
              <a:rPr lang="fi-FI" sz="2400" dirty="0" smtClean="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
            </a:r>
            <a:br>
              <a:rPr lang="fi-FI" sz="2400" dirty="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Luokan  toimintaa / Opettajahuoneen ihmissuhteet </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Tutkija tarkkailee tilanteita (videoi, haastattelee, keskustelee), on / elää mukana. </a:t>
            </a:r>
            <a:br>
              <a:rPr lang="fi-FI" sz="2400" dirty="0" smtClean="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
            </a:r>
            <a:br>
              <a:rPr lang="fi-FI" sz="2400" dirty="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(harvemmin käytetty tutkimusstrategia)</a:t>
            </a:r>
            <a:br>
              <a:rPr lang="fi-FI" sz="2400" dirty="0" smtClean="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
            </a:r>
            <a:br>
              <a:rPr lang="fi-FI" sz="2400" dirty="0">
                <a:latin typeface="Bookman Old Style" panose="02050604050505020204" pitchFamily="18" charset="0"/>
                <a:sym typeface="Wingdings" panose="05000000000000000000" pitchFamily="2" charset="2"/>
              </a:rPr>
            </a:br>
            <a:r>
              <a:rPr lang="fi-FI" sz="2400" dirty="0" smtClean="0">
                <a:solidFill>
                  <a:srgbClr val="0000FF"/>
                </a:solidFill>
                <a:latin typeface="Bookman Old Style" panose="02050604050505020204" pitchFamily="18" charset="0"/>
                <a:sym typeface="Wingdings" panose="05000000000000000000" pitchFamily="2" charset="2"/>
              </a:rPr>
              <a:t>4. </a:t>
            </a:r>
            <a:r>
              <a:rPr lang="fi-FI" sz="2400" dirty="0" err="1" smtClean="0">
                <a:solidFill>
                  <a:srgbClr val="0000FF"/>
                </a:solidFill>
                <a:latin typeface="Bookman Old Style" panose="02050604050505020204" pitchFamily="18" charset="0"/>
                <a:sym typeface="Wingdings" panose="05000000000000000000" pitchFamily="2" charset="2"/>
              </a:rPr>
              <a:t>Grounded</a:t>
            </a:r>
            <a:r>
              <a:rPr lang="fi-FI" sz="2400" dirty="0" smtClean="0">
                <a:solidFill>
                  <a:srgbClr val="0000FF"/>
                </a:solidFill>
                <a:latin typeface="Bookman Old Style" panose="02050604050505020204" pitchFamily="18" charset="0"/>
                <a:sym typeface="Wingdings" panose="05000000000000000000" pitchFamily="2" charset="2"/>
              </a:rPr>
              <a:t> </a:t>
            </a:r>
            <a:r>
              <a:rPr lang="fi-FI" sz="2400" dirty="0" err="1" smtClean="0">
                <a:solidFill>
                  <a:srgbClr val="0000FF"/>
                </a:solidFill>
                <a:latin typeface="Bookman Old Style" panose="02050604050505020204" pitchFamily="18" charset="0"/>
                <a:sym typeface="Wingdings" panose="05000000000000000000" pitchFamily="2" charset="2"/>
              </a:rPr>
              <a:t>theory</a:t>
            </a:r>
            <a:r>
              <a:rPr lang="fi-FI" sz="2400" dirty="0" smtClean="0">
                <a:latin typeface="Bookman Old Style" panose="02050604050505020204" pitchFamily="18" charset="0"/>
                <a:sym typeface="Wingdings" panose="05000000000000000000" pitchFamily="2" charset="2"/>
              </a:rPr>
              <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teoria muodostuu aineiston kautta  tarve teorialle</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ääripää, jossa lähdetään aineiston koodauksesta liikkeelle ja päädytään teoriaan</a:t>
            </a:r>
            <a:endParaRPr lang="fi-FI" sz="2400" dirty="0">
              <a:latin typeface="Bookman Old Style" panose="02050604050505020204" pitchFamily="18" charset="0"/>
            </a:endParaRPr>
          </a:p>
        </p:txBody>
      </p:sp>
    </p:spTree>
    <p:extLst>
      <p:ext uri="{BB962C8B-B14F-4D97-AF65-F5344CB8AC3E}">
        <p14:creationId xmlns:p14="http://schemas.microsoft.com/office/powerpoint/2010/main" val="1943012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28</a:t>
            </a:fld>
            <a:endParaRPr lang="en-GB"/>
          </a:p>
        </p:txBody>
      </p:sp>
      <p:sp>
        <p:nvSpPr>
          <p:cNvPr id="5" name="Title 4"/>
          <p:cNvSpPr>
            <a:spLocks noGrp="1"/>
          </p:cNvSpPr>
          <p:nvPr>
            <p:ph type="title"/>
          </p:nvPr>
        </p:nvSpPr>
        <p:spPr>
          <a:xfrm>
            <a:off x="755576" y="1016732"/>
            <a:ext cx="7848650" cy="1150938"/>
          </a:xfrm>
        </p:spPr>
        <p:txBody>
          <a:bodyPr>
            <a:normAutofit fontScale="90000"/>
          </a:bodyPr>
          <a:lstStyle/>
          <a:p>
            <a:r>
              <a:rPr lang="fi-FI" sz="2400" dirty="0" smtClean="0">
                <a:solidFill>
                  <a:srgbClr val="0000FF"/>
                </a:solidFill>
                <a:latin typeface="Bookman Old Style" panose="02050604050505020204" pitchFamily="18" charset="0"/>
              </a:rPr>
              <a:t/>
            </a:r>
            <a:br>
              <a:rPr lang="fi-FI" sz="2400" dirty="0" smtClean="0">
                <a:solidFill>
                  <a:srgbClr val="0000FF"/>
                </a:solidFill>
                <a:latin typeface="Bookman Old Style" panose="02050604050505020204" pitchFamily="18" charset="0"/>
              </a:rPr>
            </a:br>
            <a:r>
              <a:rPr lang="fi-FI" sz="2400" dirty="0" smtClean="0">
                <a:solidFill>
                  <a:srgbClr val="0000FF"/>
                </a:solidFill>
                <a:latin typeface="Bookman Old Style" panose="02050604050505020204" pitchFamily="18" charset="0"/>
              </a:rPr>
              <a:t>5. </a:t>
            </a:r>
            <a:r>
              <a:rPr lang="fi-FI" sz="2400" dirty="0" err="1" smtClean="0">
                <a:solidFill>
                  <a:srgbClr val="0000FF"/>
                </a:solidFill>
                <a:latin typeface="Bookman Old Style" panose="02050604050505020204" pitchFamily="18" charset="0"/>
              </a:rPr>
              <a:t>Fenomenografinen</a:t>
            </a:r>
            <a:r>
              <a:rPr lang="fi-FI" sz="2400" dirty="0" smtClean="0">
                <a:solidFill>
                  <a:srgbClr val="0000FF"/>
                </a:solidFill>
                <a:latin typeface="Bookman Old Style" panose="02050604050505020204" pitchFamily="18" charset="0"/>
              </a:rPr>
              <a:t> tutkimus</a:t>
            </a:r>
            <a:br>
              <a:rPr lang="fi-FI" sz="2400" dirty="0" smtClean="0">
                <a:solidFill>
                  <a:srgbClr val="0000FF"/>
                </a:solidFill>
                <a:latin typeface="Bookman Old Style" panose="02050604050505020204" pitchFamily="18" charset="0"/>
              </a:rPr>
            </a:br>
            <a:r>
              <a:rPr lang="fi-FI" sz="2400" dirty="0" smtClean="0">
                <a:solidFill>
                  <a:srgbClr val="0000FF"/>
                </a:solidFill>
                <a:latin typeface="Bookman Old Style" panose="02050604050505020204" pitchFamily="18" charset="0"/>
              </a:rPr>
              <a:t/>
            </a:r>
            <a:br>
              <a:rPr lang="fi-FI" sz="2400" dirty="0" smtClean="0">
                <a:solidFill>
                  <a:srgbClr val="0000FF"/>
                </a:solidFill>
                <a:latin typeface="Bookman Old Style" panose="02050604050505020204" pitchFamily="18" charset="0"/>
              </a:rPr>
            </a:br>
            <a:r>
              <a:rPr lang="fi-FI" sz="2400" dirty="0" smtClean="0">
                <a:latin typeface="Bookman Old Style" panose="02050604050505020204" pitchFamily="18" charset="0"/>
              </a:rPr>
              <a:t>Ilmiön kuvaaminen tai siitä kirjoittaminen. Ilmiöiden rakentuminen ihmisen tietoisuudessa. </a:t>
            </a:r>
            <a:br>
              <a:rPr lang="fi-FI" sz="2400" dirty="0" smtClean="0">
                <a:latin typeface="Bookman Old Style" panose="02050604050505020204" pitchFamily="18" charset="0"/>
              </a:rPr>
            </a:br>
            <a:r>
              <a:rPr lang="fi-FI" sz="2400" dirty="0" smtClean="0">
                <a:latin typeface="Bookman Old Style" panose="02050604050505020204" pitchFamily="18" charset="0"/>
                <a:sym typeface="Wingdings" panose="05000000000000000000" pitchFamily="2" charset="2"/>
              </a:rPr>
              <a:t> Käsitykset samasta ilmiöstä voivat olla  </a:t>
            </a:r>
            <a:r>
              <a:rPr lang="fi-FI" sz="2400" dirty="0" err="1" smtClean="0">
                <a:latin typeface="Bookman Old Style" panose="02050604050505020204" pitchFamily="18" charset="0"/>
                <a:sym typeface="Wingdings" panose="05000000000000000000" pitchFamily="2" charset="2"/>
              </a:rPr>
              <a:t>hyvikin</a:t>
            </a:r>
            <a:r>
              <a:rPr lang="fi-FI" sz="2400" dirty="0" smtClean="0">
                <a:latin typeface="Bookman Old Style" panose="02050604050505020204" pitchFamily="18" charset="0"/>
                <a:sym typeface="Wingdings" panose="05000000000000000000" pitchFamily="2" charset="2"/>
              </a:rPr>
              <a:t> erilaisia </a:t>
            </a:r>
            <a:r>
              <a:rPr lang="fi-FI" sz="2400" dirty="0" err="1" smtClean="0">
                <a:latin typeface="Bookman Old Style" panose="02050604050505020204" pitchFamily="18" charset="0"/>
                <a:sym typeface="Wingdings" panose="05000000000000000000" pitchFamily="2" charset="2"/>
              </a:rPr>
              <a:t>riipuen</a:t>
            </a:r>
            <a:r>
              <a:rPr lang="fi-FI" sz="2400" dirty="0" smtClean="0">
                <a:latin typeface="Bookman Old Style" panose="02050604050505020204" pitchFamily="18" charset="0"/>
                <a:sym typeface="Wingdings" panose="05000000000000000000" pitchFamily="2" charset="2"/>
              </a:rPr>
              <a:t> iästä, </a:t>
            </a:r>
            <a:r>
              <a:rPr lang="fi-FI" sz="2400" dirty="0" err="1" smtClean="0">
                <a:latin typeface="Bookman Old Style" panose="02050604050505020204" pitchFamily="18" charset="0"/>
                <a:sym typeface="Wingdings" panose="05000000000000000000" pitchFamily="2" charset="2"/>
              </a:rPr>
              <a:t>koulustaustasta</a:t>
            </a:r>
            <a:r>
              <a:rPr lang="fi-FI" sz="2400" dirty="0" smtClean="0">
                <a:latin typeface="Bookman Old Style" panose="02050604050505020204" pitchFamily="18" charset="0"/>
                <a:sym typeface="Wingdings" panose="05000000000000000000" pitchFamily="2" charset="2"/>
              </a:rPr>
              <a:t>, kokemuksista ja sukupuolesta (käsitteet myös muuttavat merkityksiä ajassa liikuttaessa).</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Klassiset tutkimukset (</a:t>
            </a:r>
            <a:r>
              <a:rPr lang="fi-FI" sz="2400" dirty="0" err="1" smtClean="0">
                <a:latin typeface="Bookman Old Style" panose="02050604050505020204" pitchFamily="18" charset="0"/>
                <a:sym typeface="Wingdings" panose="05000000000000000000" pitchFamily="2" charset="2"/>
              </a:rPr>
              <a:t>Marton</a:t>
            </a:r>
            <a:r>
              <a:rPr lang="fi-FI" sz="2400" dirty="0" smtClean="0">
                <a:latin typeface="Bookman Old Style" panose="02050604050505020204" pitchFamily="18" charset="0"/>
                <a:sym typeface="Wingdings" panose="05000000000000000000" pitchFamily="2" charset="2"/>
              </a:rPr>
              <a:t>, -70 – luku).</a:t>
            </a:r>
            <a:r>
              <a:rPr lang="fi-FI" sz="2700" dirty="0">
                <a:latin typeface="Bookman Old Style" panose="02050604050505020204" pitchFamily="18" charset="0"/>
                <a:sym typeface="Wingdings" panose="05000000000000000000" pitchFamily="2" charset="2"/>
              </a:rPr>
              <a:t/>
            </a:r>
            <a:br>
              <a:rPr lang="fi-FI" sz="2700" dirty="0">
                <a:latin typeface="Bookman Old Style" panose="02050604050505020204" pitchFamily="18" charset="0"/>
                <a:sym typeface="Wingdings" panose="05000000000000000000" pitchFamily="2" charset="2"/>
              </a:rPr>
            </a:br>
            <a:endParaRPr lang="fi-FI" sz="2700" dirty="0">
              <a:latin typeface="Bookman Old Style" panose="02050604050505020204" pitchFamily="18" charset="0"/>
            </a:endParaRPr>
          </a:p>
        </p:txBody>
      </p:sp>
    </p:spTree>
    <p:extLst>
      <p:ext uri="{BB962C8B-B14F-4D97-AF65-F5344CB8AC3E}">
        <p14:creationId xmlns:p14="http://schemas.microsoft.com/office/powerpoint/2010/main" val="414671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29</a:t>
            </a:fld>
            <a:endParaRPr lang="en-GB"/>
          </a:p>
        </p:txBody>
      </p:sp>
      <p:sp>
        <p:nvSpPr>
          <p:cNvPr id="5" name="Title 4"/>
          <p:cNvSpPr>
            <a:spLocks noGrp="1"/>
          </p:cNvSpPr>
          <p:nvPr>
            <p:ph type="title"/>
          </p:nvPr>
        </p:nvSpPr>
        <p:spPr>
          <a:xfrm>
            <a:off x="755576" y="1016732"/>
            <a:ext cx="7848650" cy="1150938"/>
          </a:xfrm>
        </p:spPr>
        <p:txBody>
          <a:bodyPr>
            <a:normAutofit fontScale="90000"/>
          </a:bodyPr>
          <a:lstStyle/>
          <a:p>
            <a:r>
              <a:rPr lang="fi-FI" sz="2400" dirty="0" smtClean="0">
                <a:latin typeface="Bookman Old Style" panose="02050604050505020204" pitchFamily="18" charset="0"/>
              </a:rPr>
              <a:t>Jokaisella </a:t>
            </a:r>
            <a:r>
              <a:rPr lang="fi-FI" sz="2400" dirty="0">
                <a:latin typeface="Bookman Old Style" panose="02050604050505020204" pitchFamily="18" charset="0"/>
              </a:rPr>
              <a:t>kontekstilla ja tilanteella on oma relevanssi-rakenteensa, joka laittaa tietyt asiat etualalle ja toiset taka-alalle. Toisaalta siihen miten tilanne nähdään ja tulkitaan, vaikuttavat aikaisemmat kokemukset maailmasta. </a:t>
            </a:r>
            <a:r>
              <a:rPr lang="fi-FI" sz="2400" dirty="0" err="1">
                <a:latin typeface="Bookman Old Style" panose="02050604050505020204" pitchFamily="18" charset="0"/>
              </a:rPr>
              <a:t>Martonin</a:t>
            </a:r>
            <a:r>
              <a:rPr lang="fi-FI" sz="2400" dirty="0">
                <a:latin typeface="Bookman Old Style" panose="02050604050505020204" pitchFamily="18" charset="0"/>
              </a:rPr>
              <a:t> (1994) mukaan </a:t>
            </a:r>
            <a:r>
              <a:rPr lang="fi-FI" sz="2400" dirty="0" err="1">
                <a:latin typeface="Bookman Old Style" panose="02050604050505020204" pitchFamily="18" charset="0"/>
              </a:rPr>
              <a:t>fenomenografian</a:t>
            </a:r>
            <a:r>
              <a:rPr lang="fi-FI" sz="2400" dirty="0">
                <a:latin typeface="Bookman Old Style" panose="02050604050505020204" pitchFamily="18" charset="0"/>
              </a:rPr>
              <a:t> tutkimuskohteena on tutkia niitä erilaisia tapoja, joilla olemme tietoisia tietystä ilmiöstä tai tilanteesta. </a:t>
            </a:r>
            <a:r>
              <a:rPr lang="fi-FI" sz="2400" dirty="0" smtClean="0">
                <a:latin typeface="Bookman Old Style" panose="02050604050505020204" pitchFamily="18" charset="0"/>
                <a:sym typeface="Wingdings" panose="05000000000000000000" pitchFamily="2" charset="2"/>
              </a:rPr>
              <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1. Tutkija kiinnittää huomion asiaan / käsitteeseen</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2. Tutkija perehtyy asiaan tai käsitteeseen teoreettisesti (jäsentää alustavat näkökohdat)</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3. Tutkija haastattelee henkilöitä, jotka ilmaiset erilaisia käsityksiä</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4. Tutkija luokittelee käsitykset niiden merkitysten perusteella</a:t>
            </a:r>
            <a:r>
              <a:rPr lang="fi-FI" sz="2700" dirty="0">
                <a:latin typeface="Bookman Old Style" panose="02050604050505020204" pitchFamily="18" charset="0"/>
                <a:sym typeface="Wingdings" panose="05000000000000000000" pitchFamily="2" charset="2"/>
              </a:rPr>
              <a:t/>
            </a:r>
            <a:br>
              <a:rPr lang="fi-FI" sz="2700" dirty="0">
                <a:latin typeface="Bookman Old Style" panose="02050604050505020204" pitchFamily="18" charset="0"/>
                <a:sym typeface="Wingdings" panose="05000000000000000000" pitchFamily="2" charset="2"/>
              </a:rPr>
            </a:br>
            <a:endParaRPr lang="fi-FI" sz="2700" dirty="0">
              <a:latin typeface="Bookman Old Style" panose="02050604050505020204" pitchFamily="18" charset="0"/>
            </a:endParaRPr>
          </a:p>
        </p:txBody>
      </p:sp>
    </p:spTree>
    <p:extLst>
      <p:ext uri="{BB962C8B-B14F-4D97-AF65-F5344CB8AC3E}">
        <p14:creationId xmlns:p14="http://schemas.microsoft.com/office/powerpoint/2010/main" val="255095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8388424" cy="1836204"/>
          </a:xfrm>
        </p:spPr>
        <p:txBody>
          <a:bodyPr/>
          <a:lstStyle/>
          <a:p>
            <a:pPr algn="l"/>
            <a:r>
              <a:rPr lang="fi-FI" sz="2400" dirty="0" smtClean="0">
                <a:latin typeface="Bookman Old Style" pitchFamily="18" charset="0"/>
              </a:rPr>
              <a:t>#2. Jos aiempaa tutkimusta on kohtuullisesti ja vertailumateriaalia löytyy, voidaan kysyä onko ilmiöiden välillä yhteyttä: ”Millainen yhteys on lasten yöunen pituudella on heidän itsetuntoonsa?” </a:t>
            </a:r>
            <a:r>
              <a:rPr lang="fi-FI" sz="2400" dirty="0">
                <a:latin typeface="Bookman Old Style" pitchFamily="18" charset="0"/>
                <a:sym typeface="Wingdings" panose="05000000000000000000" pitchFamily="2" charset="2"/>
              </a:rPr>
              <a:t/>
            </a:r>
            <a:br>
              <a:rPr lang="fi-FI" sz="2400" dirty="0">
                <a:latin typeface="Bookman Old Style" pitchFamily="18" charset="0"/>
                <a:sym typeface="Wingdings" panose="05000000000000000000" pitchFamily="2" charset="2"/>
              </a:rPr>
            </a:br>
            <a:r>
              <a:rPr lang="fi-FI" sz="2400" dirty="0" smtClean="0">
                <a:latin typeface="Bookman Old Style" pitchFamily="18" charset="0"/>
                <a:sym typeface="Wingdings" panose="05000000000000000000" pitchFamily="2" charset="2"/>
              </a:rPr>
              <a:t/>
            </a:r>
            <a:br>
              <a:rPr lang="fi-FI" sz="2400" dirty="0" smtClean="0">
                <a:latin typeface="Bookman Old Style" pitchFamily="18" charset="0"/>
                <a:sym typeface="Wingdings" panose="05000000000000000000" pitchFamily="2" charset="2"/>
              </a:rPr>
            </a:br>
            <a:r>
              <a:rPr lang="fi-FI" sz="2400" dirty="0" smtClean="0">
                <a:latin typeface="Bookman Old Style" pitchFamily="18" charset="0"/>
                <a:sym typeface="Wingdings" panose="05000000000000000000" pitchFamily="2" charset="2"/>
              </a:rPr>
              <a:t>#3a. Jos aiempaa tietoa on huomattavasti voidaan kysyä miksi mahdollinen yhteys on olemassa: </a:t>
            </a:r>
            <a:br>
              <a:rPr lang="fi-FI" sz="2400" dirty="0" smtClean="0">
                <a:latin typeface="Bookman Old Style" pitchFamily="18" charset="0"/>
                <a:sym typeface="Wingdings" panose="05000000000000000000" pitchFamily="2" charset="2"/>
              </a:rPr>
            </a:br>
            <a:r>
              <a:rPr lang="fi-FI" sz="2400" dirty="0" smtClean="0">
                <a:latin typeface="Bookman Old Style" pitchFamily="18" charset="0"/>
                <a:sym typeface="Wingdings" panose="05000000000000000000" pitchFamily="2" charset="2"/>
              </a:rPr>
              <a:t>”</a:t>
            </a:r>
            <a:r>
              <a:rPr lang="fi-FI" sz="2400" dirty="0" smtClean="0">
                <a:latin typeface="Bookman Old Style" pitchFamily="18" charset="0"/>
                <a:sym typeface="Wingdings" panose="05000000000000000000" pitchFamily="2" charset="2"/>
              </a:rPr>
              <a:t>Miten </a:t>
            </a:r>
            <a:r>
              <a:rPr lang="fi-FI" sz="2400" dirty="0" smtClean="0">
                <a:latin typeface="Bookman Old Style" pitchFamily="18" charset="0"/>
                <a:sym typeface="Wingdings" panose="05000000000000000000" pitchFamily="2" charset="2"/>
              </a:rPr>
              <a:t>yöunen pituus selittää tarkkaavaisuutta?”</a:t>
            </a:r>
            <a:br>
              <a:rPr lang="fi-FI" sz="2400" dirty="0" smtClean="0">
                <a:latin typeface="Bookman Old Style" pitchFamily="18" charset="0"/>
                <a:sym typeface="Wingdings" panose="05000000000000000000" pitchFamily="2" charset="2"/>
              </a:rPr>
            </a:br>
            <a:r>
              <a:rPr lang="fi-FI" sz="2400" dirty="0" smtClean="0">
                <a:latin typeface="Bookman Old Style" pitchFamily="18" charset="0"/>
                <a:sym typeface="Wingdings" panose="05000000000000000000" pitchFamily="2" charset="2"/>
              </a:rPr>
              <a:t/>
            </a:r>
            <a:br>
              <a:rPr lang="fi-FI" sz="2400" dirty="0" smtClean="0">
                <a:latin typeface="Bookman Old Style" pitchFamily="18" charset="0"/>
                <a:sym typeface="Wingdings" panose="05000000000000000000" pitchFamily="2" charset="2"/>
              </a:rPr>
            </a:br>
            <a:r>
              <a:rPr lang="fi-FI" sz="2400" dirty="0" smtClean="0">
                <a:latin typeface="Bookman Old Style" pitchFamily="18" charset="0"/>
                <a:sym typeface="Wingdings" panose="05000000000000000000" pitchFamily="2" charset="2"/>
              </a:rPr>
              <a:t>#3b. Miksi opettajan </a:t>
            </a:r>
            <a:r>
              <a:rPr lang="fi-FI" sz="2400" dirty="0" smtClean="0">
                <a:latin typeface="Bookman Old Style" pitchFamily="18" charset="0"/>
                <a:sym typeface="Wingdings" panose="05000000000000000000" pitchFamily="2" charset="2"/>
              </a:rPr>
              <a:t>arviointikäytänteet </a:t>
            </a:r>
            <a:r>
              <a:rPr lang="fi-FI" sz="2400" dirty="0" smtClean="0">
                <a:latin typeface="Bookman Old Style" pitchFamily="18" charset="0"/>
                <a:sym typeface="Wingdings" panose="05000000000000000000" pitchFamily="2" charset="2"/>
              </a:rPr>
              <a:t>vaikuttavat oppilaiden </a:t>
            </a:r>
            <a:r>
              <a:rPr lang="fi-FI" sz="2400" dirty="0" err="1" smtClean="0">
                <a:latin typeface="Bookman Old Style" pitchFamily="18" charset="0"/>
                <a:sym typeface="Wingdings" panose="05000000000000000000" pitchFamily="2" charset="2"/>
              </a:rPr>
              <a:t>koulumotivatioon</a:t>
            </a:r>
            <a:r>
              <a:rPr lang="fi-FI" sz="2400" dirty="0" smtClean="0">
                <a:latin typeface="Bookman Old Style" pitchFamily="18" charset="0"/>
                <a:sym typeface="Wingdings" panose="05000000000000000000" pitchFamily="2" charset="2"/>
              </a:rPr>
              <a:t> eri tavoin?</a:t>
            </a:r>
            <a:br>
              <a:rPr lang="fi-FI" sz="2400" dirty="0" smtClean="0">
                <a:latin typeface="Bookman Old Style" pitchFamily="18" charset="0"/>
                <a:sym typeface="Wingdings" panose="05000000000000000000" pitchFamily="2" charset="2"/>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400" dirty="0" smtClean="0">
                <a:latin typeface="Bookman Old Style" pitchFamily="18" charset="0"/>
              </a:rPr>
              <a:t/>
            </a:r>
            <a:br>
              <a:rPr lang="fi-FI" sz="2400" dirty="0" smtClean="0">
                <a:latin typeface="Bookman Old Style" pitchFamily="18" charset="0"/>
              </a:rPr>
            </a:br>
            <a:r>
              <a:rPr lang="fi-FI" sz="2400" dirty="0">
                <a:latin typeface="Bookman Old Style" pitchFamily="18" charset="0"/>
              </a:rPr>
              <a:t/>
            </a:r>
            <a:br>
              <a:rPr lang="fi-FI" sz="2400" dirty="0">
                <a:latin typeface="Bookman Old Style" pitchFamily="18" charset="0"/>
              </a:rPr>
            </a:br>
            <a:r>
              <a:rPr lang="fi-FI" sz="2800" dirty="0" smtClean="0">
                <a:latin typeface="Bookman Old Style" pitchFamily="18" charset="0"/>
              </a:rPr>
              <a:t/>
            </a:r>
            <a:br>
              <a:rPr lang="fi-FI" sz="2800" dirty="0" smtClean="0">
                <a:latin typeface="Bookman Old Style" pitchFamily="18" charset="0"/>
              </a:rPr>
            </a:br>
            <a:r>
              <a:rPr lang="fi-FI" sz="2800" dirty="0" smtClean="0">
                <a:latin typeface="Verdana" pitchFamily="34" charset="0"/>
              </a:rPr>
              <a:t/>
            </a:r>
            <a:br>
              <a:rPr lang="fi-FI" sz="2800" dirty="0" smtClean="0">
                <a:latin typeface="Verdana" pitchFamily="34" charset="0"/>
              </a:rPr>
            </a:br>
            <a:endParaRPr lang="fi-FI" sz="2400" dirty="0">
              <a:latin typeface="Verdana" pitchFamily="34" charset="0"/>
            </a:endParaRPr>
          </a:p>
        </p:txBody>
      </p:sp>
      <p:sp>
        <p:nvSpPr>
          <p:cNvPr id="4" name="Date Placeholder 3"/>
          <p:cNvSpPr>
            <a:spLocks noGrp="1"/>
          </p:cNvSpPr>
          <p:nvPr>
            <p:ph type="dt" sz="half" idx="2"/>
          </p:nvPr>
        </p:nvSpPr>
        <p:spPr/>
        <p:txBody>
          <a:bodyPr/>
          <a:lstStyle/>
          <a:p>
            <a:fld id="{989BE1F0-4F31-45BD-972D-6ABC3AA141C8}" type="datetime1">
              <a:rPr lang="fi-FI" smtClean="0"/>
              <a:t>6.2.2019</a:t>
            </a:fld>
            <a:endParaRPr lang="en-GB"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3</a:t>
            </a:fld>
            <a:endParaRPr lang="en-GB" dirty="0"/>
          </a:p>
        </p:txBody>
      </p:sp>
      <p:sp>
        <p:nvSpPr>
          <p:cNvPr id="8" name="Title 1"/>
          <p:cNvSpPr txBox="1">
            <a:spLocks/>
          </p:cNvSpPr>
          <p:nvPr/>
        </p:nvSpPr>
        <p:spPr>
          <a:xfrm>
            <a:off x="945690" y="441213"/>
            <a:ext cx="7775576" cy="1871663"/>
          </a:xfrm>
          <a:prstGeom prst="rect">
            <a:avLst/>
          </a:prstGeom>
        </p:spPr>
        <p:txBody>
          <a:bodyPr vert="horz" lIns="0" tIns="0" rIns="0" bIns="0" rtlCol="0" anchor="t" anchorCtr="0">
            <a:noAutofit/>
          </a:bodyPr>
          <a:lstStyle>
            <a:lvl1pPr algn="ctr" defTabSz="914400" rtl="0" eaLnBrk="1" latinLnBrk="0" hangingPunct="1">
              <a:spcBef>
                <a:spcPct val="0"/>
              </a:spcBef>
              <a:buNone/>
              <a:defRPr sz="4800" b="1" kern="1200">
                <a:solidFill>
                  <a:schemeClr val="tx1"/>
                </a:solidFill>
                <a:latin typeface="+mj-lt"/>
                <a:ea typeface="+mj-ea"/>
                <a:cs typeface="+mj-cs"/>
              </a:defRPr>
            </a:lvl1pPr>
          </a:lstStyle>
          <a:p>
            <a:endParaRPr lang="en-GB" sz="2800" dirty="0">
              <a:latin typeface="Bookman Old Style" pitchFamily="18" charset="0"/>
              <a:cs typeface="Tahoma" pitchFamily="34" charset="0"/>
            </a:endParaRPr>
          </a:p>
        </p:txBody>
      </p:sp>
    </p:spTree>
    <p:extLst>
      <p:ext uri="{BB962C8B-B14F-4D97-AF65-F5344CB8AC3E}">
        <p14:creationId xmlns:p14="http://schemas.microsoft.com/office/powerpoint/2010/main" val="122673119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30</a:t>
            </a:fld>
            <a:endParaRPr lang="en-GB"/>
          </a:p>
        </p:txBody>
      </p:sp>
      <p:sp>
        <p:nvSpPr>
          <p:cNvPr id="5" name="Title 4"/>
          <p:cNvSpPr>
            <a:spLocks noGrp="1"/>
          </p:cNvSpPr>
          <p:nvPr>
            <p:ph type="title"/>
          </p:nvPr>
        </p:nvSpPr>
        <p:spPr>
          <a:xfrm>
            <a:off x="755576" y="1016732"/>
            <a:ext cx="7848650" cy="1150938"/>
          </a:xfrm>
        </p:spPr>
        <p:txBody>
          <a:bodyPr>
            <a:normAutofit fontScale="90000"/>
          </a:bodyPr>
          <a:lstStyle/>
          <a:p>
            <a:r>
              <a:rPr lang="fi-FI" sz="2400" dirty="0" smtClean="0">
                <a:solidFill>
                  <a:srgbClr val="0000FF"/>
                </a:solidFill>
                <a:latin typeface="Bookman Old Style" panose="02050604050505020204" pitchFamily="18" charset="0"/>
              </a:rPr>
              <a:t/>
            </a:r>
            <a:br>
              <a:rPr lang="fi-FI" sz="2400" dirty="0" smtClean="0">
                <a:solidFill>
                  <a:srgbClr val="0000FF"/>
                </a:solidFill>
                <a:latin typeface="Bookman Old Style" panose="02050604050505020204" pitchFamily="18" charset="0"/>
              </a:rPr>
            </a:br>
            <a:r>
              <a:rPr lang="fi-FI" sz="2400" dirty="0" err="1">
                <a:latin typeface="Bookman Old Style" panose="02050604050505020204" pitchFamily="18" charset="0"/>
                <a:sym typeface="Wingdings" panose="05000000000000000000" pitchFamily="2" charset="2"/>
              </a:rPr>
              <a:t>Fenomenografialla</a:t>
            </a:r>
            <a:r>
              <a:rPr lang="fi-FI" sz="2400" dirty="0">
                <a:latin typeface="Bookman Old Style" panose="02050604050505020204" pitchFamily="18" charset="0"/>
                <a:sym typeface="Wingdings" panose="05000000000000000000" pitchFamily="2" charset="2"/>
              </a:rPr>
              <a:t> ei varsinaisesti ole omaa laadullisen aineiston keräysmetodia. </a:t>
            </a:r>
            <a:r>
              <a:rPr lang="fi-FI" sz="2400" dirty="0" smtClean="0">
                <a:latin typeface="Bookman Old Style" panose="02050604050505020204" pitchFamily="18" charset="0"/>
                <a:sym typeface="Wingdings" panose="05000000000000000000" pitchFamily="2" charset="2"/>
              </a:rPr>
              <a:t/>
            </a:r>
            <a:br>
              <a:rPr lang="fi-FI" sz="2400" dirty="0" smtClean="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
            </a:r>
            <a:br>
              <a:rPr lang="fi-FI" sz="2400" dirty="0">
                <a:latin typeface="Bookman Old Style" panose="02050604050505020204" pitchFamily="18" charset="0"/>
                <a:sym typeface="Wingdings" panose="05000000000000000000" pitchFamily="2" charset="2"/>
              </a:rPr>
            </a:br>
            <a:r>
              <a:rPr lang="fi-FI" sz="2400" dirty="0" err="1" smtClean="0">
                <a:latin typeface="Bookman Old Style" panose="02050604050505020204" pitchFamily="18" charset="0"/>
                <a:sym typeface="Wingdings" panose="05000000000000000000" pitchFamily="2" charset="2"/>
              </a:rPr>
              <a:t>Fenomenografiassa</a:t>
            </a:r>
            <a:r>
              <a:rPr lang="fi-FI" sz="2400" dirty="0" smtClean="0">
                <a:latin typeface="Bookman Old Style" panose="02050604050505020204" pitchFamily="18" charset="0"/>
                <a:sym typeface="Wingdings" panose="05000000000000000000" pitchFamily="2" charset="2"/>
              </a:rPr>
              <a:t> käytetään </a:t>
            </a:r>
            <a:r>
              <a:rPr lang="fi-FI" sz="2400" dirty="0">
                <a:latin typeface="Bookman Old Style" panose="02050604050505020204" pitchFamily="18" charset="0"/>
                <a:sym typeface="Wingdings" panose="05000000000000000000" pitchFamily="2" charset="2"/>
              </a:rPr>
              <a:t>paljon yksilöllisiä teemahaastatteluja (tai avoimia haastatteluja), mutta muunkinlaisia menetelmiä</a:t>
            </a:r>
            <a:br>
              <a:rPr lang="fi-FI" sz="2400" dirty="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käytetään (observointia, koe-asetelmia, tekstien keräystä, analyysia, puolistrukturoitu haastattelu</a:t>
            </a:r>
            <a:br>
              <a:rPr lang="fi-FI" sz="2400" dirty="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lomake, </a:t>
            </a:r>
            <a:r>
              <a:rPr lang="fi-FI" sz="2400" dirty="0" err="1">
                <a:latin typeface="Bookman Old Style" panose="02050604050505020204" pitchFamily="18" charset="0"/>
                <a:sym typeface="Wingdings" panose="05000000000000000000" pitchFamily="2" charset="2"/>
              </a:rPr>
              <a:t>narratiivien</a:t>
            </a:r>
            <a:r>
              <a:rPr lang="fi-FI" sz="2400" dirty="0">
                <a:latin typeface="Bookman Old Style" panose="02050604050505020204" pitchFamily="18" charset="0"/>
                <a:sym typeface="Wingdings" panose="05000000000000000000" pitchFamily="2" charset="2"/>
              </a:rPr>
              <a:t> keräämistä ym.). Tutkimuksessa voidaan käyttää apuna määrällisiäkin menetelmiä,</a:t>
            </a:r>
            <a:br>
              <a:rPr lang="fi-FI" sz="2400" dirty="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mutta ehkä </a:t>
            </a:r>
            <a:r>
              <a:rPr lang="fi-FI" sz="2400" dirty="0" err="1">
                <a:latin typeface="Bookman Old Style" panose="02050604050505020204" pitchFamily="18" charset="0"/>
                <a:sym typeface="Wingdings" panose="05000000000000000000" pitchFamily="2" charset="2"/>
              </a:rPr>
              <a:t>fenomenografialle</a:t>
            </a:r>
            <a:r>
              <a:rPr lang="fi-FI" sz="2400" dirty="0">
                <a:latin typeface="Bookman Old Style" panose="02050604050505020204" pitchFamily="18" charset="0"/>
                <a:sym typeface="Wingdings" panose="05000000000000000000" pitchFamily="2" charset="2"/>
              </a:rPr>
              <a:t> luontevin aineiston keruumenetelmä on teemahaastattelu</a:t>
            </a:r>
            <a:r>
              <a:rPr lang="fi-FI" sz="2400" dirty="0">
                <a:solidFill>
                  <a:srgbClr val="0000FF"/>
                </a:solidFill>
                <a:latin typeface="Bookman Old Style" panose="02050604050505020204" pitchFamily="18" charset="0"/>
              </a:rPr>
              <a:t/>
            </a:r>
            <a:br>
              <a:rPr lang="fi-FI" sz="2400" dirty="0">
                <a:solidFill>
                  <a:srgbClr val="0000FF"/>
                </a:solidFill>
                <a:latin typeface="Bookman Old Style" panose="02050604050505020204" pitchFamily="18" charset="0"/>
              </a:rPr>
            </a:br>
            <a:r>
              <a:rPr lang="fi-FI" sz="2400" dirty="0">
                <a:latin typeface="Bookman Old Style" panose="02050604050505020204" pitchFamily="18" charset="0"/>
                <a:sym typeface="Wingdings" panose="05000000000000000000" pitchFamily="2" charset="2"/>
              </a:rPr>
              <a:t/>
            </a:r>
            <a:br>
              <a:rPr lang="fi-FI" sz="2400" dirty="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hlinkClick r:id="rId2"/>
              </a:rPr>
              <a:t>http://</a:t>
            </a:r>
            <a:r>
              <a:rPr lang="fi-FI" sz="2400" dirty="0" smtClean="0">
                <a:latin typeface="Bookman Old Style" panose="02050604050505020204" pitchFamily="18" charset="0"/>
                <a:sym typeface="Wingdings" panose="05000000000000000000" pitchFamily="2" charset="2"/>
                <a:hlinkClick r:id="rId2"/>
              </a:rPr>
              <a:t>users.utu.fi/rakahu/fenomenografia2011.pdf</a:t>
            </a:r>
            <a:endParaRPr lang="fi-FI" sz="2400" dirty="0">
              <a:latin typeface="Bookman Old Style" panose="02050604050505020204" pitchFamily="18" charset="0"/>
            </a:endParaRPr>
          </a:p>
        </p:txBody>
      </p:sp>
    </p:spTree>
    <p:extLst>
      <p:ext uri="{BB962C8B-B14F-4D97-AF65-F5344CB8AC3E}">
        <p14:creationId xmlns:p14="http://schemas.microsoft.com/office/powerpoint/2010/main" val="2577307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31</a:t>
            </a:fld>
            <a:endParaRPr lang="en-GB"/>
          </a:p>
        </p:txBody>
      </p:sp>
      <p:sp>
        <p:nvSpPr>
          <p:cNvPr id="5" name="Title 4"/>
          <p:cNvSpPr>
            <a:spLocks noGrp="1"/>
          </p:cNvSpPr>
          <p:nvPr>
            <p:ph type="title"/>
          </p:nvPr>
        </p:nvSpPr>
        <p:spPr>
          <a:xfrm>
            <a:off x="755576" y="1016732"/>
            <a:ext cx="7848650" cy="1150938"/>
          </a:xfrm>
        </p:spPr>
        <p:txBody>
          <a:bodyPr>
            <a:normAutofit fontScale="90000"/>
          </a:bodyPr>
          <a:lstStyle/>
          <a:p>
            <a:r>
              <a:rPr lang="fi-FI" sz="2400" dirty="0" smtClean="0">
                <a:solidFill>
                  <a:srgbClr val="0000FF"/>
                </a:solidFill>
                <a:latin typeface="Bookman Old Style" panose="02050604050505020204" pitchFamily="18" charset="0"/>
              </a:rPr>
              <a:t/>
            </a:r>
            <a:br>
              <a:rPr lang="fi-FI" sz="2400" dirty="0" smtClean="0">
                <a:solidFill>
                  <a:srgbClr val="0000FF"/>
                </a:solidFill>
                <a:latin typeface="Bookman Old Style" panose="02050604050505020204" pitchFamily="18" charset="0"/>
              </a:rPr>
            </a:br>
            <a:r>
              <a:rPr lang="fi-FI" sz="2400" dirty="0">
                <a:solidFill>
                  <a:srgbClr val="0000FF"/>
                </a:solidFill>
                <a:latin typeface="Bookman Old Style" panose="02050604050505020204" pitchFamily="18" charset="0"/>
              </a:rPr>
              <a:t>6</a:t>
            </a:r>
            <a:r>
              <a:rPr lang="fi-FI" sz="2400" dirty="0" smtClean="0">
                <a:solidFill>
                  <a:srgbClr val="0000FF"/>
                </a:solidFill>
                <a:latin typeface="Bookman Old Style" panose="02050604050505020204" pitchFamily="18" charset="0"/>
              </a:rPr>
              <a:t>. Toimintatutkimus (Action </a:t>
            </a:r>
            <a:r>
              <a:rPr lang="fi-FI" sz="2400" dirty="0" err="1" smtClean="0">
                <a:solidFill>
                  <a:srgbClr val="0000FF"/>
                </a:solidFill>
                <a:latin typeface="Bookman Old Style" panose="02050604050505020204" pitchFamily="18" charset="0"/>
              </a:rPr>
              <a:t>research</a:t>
            </a:r>
            <a:r>
              <a:rPr lang="fi-FI" sz="2400" dirty="0" smtClean="0">
                <a:solidFill>
                  <a:srgbClr val="0000FF"/>
                </a:solidFill>
                <a:latin typeface="Bookman Old Style" panose="02050604050505020204" pitchFamily="18" charset="0"/>
              </a:rPr>
              <a:t>)</a:t>
            </a:r>
            <a:br>
              <a:rPr lang="fi-FI" sz="2400" dirty="0" smtClean="0">
                <a:solidFill>
                  <a:srgbClr val="0000FF"/>
                </a:solidFill>
                <a:latin typeface="Bookman Old Style" panose="02050604050505020204" pitchFamily="18" charset="0"/>
              </a:rPr>
            </a:br>
            <a:r>
              <a:rPr lang="fi-FI" sz="2400" dirty="0" smtClean="0">
                <a:solidFill>
                  <a:srgbClr val="0000FF"/>
                </a:solidFill>
                <a:latin typeface="Bookman Old Style" panose="02050604050505020204" pitchFamily="18" charset="0"/>
              </a:rPr>
              <a:t/>
            </a:r>
            <a:br>
              <a:rPr lang="fi-FI" sz="2400" dirty="0" smtClean="0">
                <a:solidFill>
                  <a:srgbClr val="0000FF"/>
                </a:solidFill>
                <a:latin typeface="Bookman Old Style" panose="02050604050505020204" pitchFamily="18" charset="0"/>
              </a:rPr>
            </a:br>
            <a:r>
              <a:rPr lang="fi-FI" sz="2400" dirty="0" smtClean="0">
                <a:latin typeface="Bookman Old Style" panose="02050604050505020204" pitchFamily="18" charset="0"/>
              </a:rPr>
              <a:t>Todellisessa maailmassa tehtävä pienimuotoinen interventio/kokeilu ja kyseisen intervention/kokeilun kuvaus.</a:t>
            </a:r>
            <a:br>
              <a:rPr lang="fi-FI" sz="2400" dirty="0" smtClean="0">
                <a:latin typeface="Bookman Old Style" panose="02050604050505020204" pitchFamily="18" charset="0"/>
              </a:rPr>
            </a:br>
            <a:r>
              <a:rPr lang="fi-FI" sz="2400" dirty="0" smtClean="0">
                <a:latin typeface="Bookman Old Style" panose="02050604050505020204" pitchFamily="18" charset="0"/>
                <a:sym typeface="Wingdings" panose="05000000000000000000" pitchFamily="2" charset="2"/>
              </a:rPr>
              <a:t> kohteena käytännön ongelman ratkaiseminen (sosiaaliset ongelmat/kehittäminen) tekemällä toisin.</a:t>
            </a:r>
            <a:br>
              <a:rPr lang="fi-FI" sz="2400" dirty="0" smtClean="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
            </a:r>
            <a:br>
              <a:rPr lang="fi-FI" sz="2400" dirty="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tilanteeseen sidottua</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yhteistyötä vaativaa</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osallistuvaa</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itseään tarkkailevaa</a:t>
            </a:r>
            <a:br>
              <a:rPr lang="fi-FI" sz="2400" dirty="0" smtClean="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
            </a:r>
            <a:br>
              <a:rPr lang="fi-FI" sz="2400" dirty="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Suorittajana yhdestä henkilöstä koko organisaatioon</a:t>
            </a:r>
            <a:r>
              <a:rPr lang="fi-FI" sz="2400" dirty="0" smtClean="0">
                <a:solidFill>
                  <a:srgbClr val="0000FF"/>
                </a:solidFill>
                <a:latin typeface="Bookman Old Style" panose="02050604050505020204" pitchFamily="18" charset="0"/>
              </a:rPr>
              <a:t/>
            </a:r>
            <a:br>
              <a:rPr lang="fi-FI" sz="2400" dirty="0" smtClean="0">
                <a:solidFill>
                  <a:srgbClr val="0000FF"/>
                </a:solidFill>
                <a:latin typeface="Bookman Old Style" panose="02050604050505020204" pitchFamily="18" charset="0"/>
              </a:rPr>
            </a:br>
            <a:r>
              <a:rPr lang="fi-FI" sz="2400" dirty="0" smtClean="0">
                <a:latin typeface="Bookman Old Style" panose="02050604050505020204" pitchFamily="18" charset="0"/>
                <a:sym typeface="Wingdings" panose="05000000000000000000" pitchFamily="2" charset="2"/>
              </a:rPr>
              <a:t/>
            </a:r>
            <a:br>
              <a:rPr lang="fi-FI" sz="2400" dirty="0" smtClean="0">
                <a:latin typeface="Bookman Old Style" panose="02050604050505020204" pitchFamily="18" charset="0"/>
                <a:sym typeface="Wingdings" panose="05000000000000000000" pitchFamily="2" charset="2"/>
              </a:rPr>
            </a:br>
            <a:r>
              <a:rPr lang="fi-FI" sz="2700" dirty="0">
                <a:latin typeface="Bookman Old Style" panose="02050604050505020204" pitchFamily="18" charset="0"/>
                <a:sym typeface="Wingdings" panose="05000000000000000000" pitchFamily="2" charset="2"/>
              </a:rPr>
              <a:t/>
            </a:r>
            <a:br>
              <a:rPr lang="fi-FI" sz="2700" dirty="0">
                <a:latin typeface="Bookman Old Style" panose="02050604050505020204" pitchFamily="18" charset="0"/>
                <a:sym typeface="Wingdings" panose="05000000000000000000" pitchFamily="2" charset="2"/>
              </a:rPr>
            </a:br>
            <a:r>
              <a:rPr lang="fi-FI" sz="2200" dirty="0" smtClean="0">
                <a:latin typeface="Bookman Old Style" panose="02050604050505020204" pitchFamily="18" charset="0"/>
              </a:rPr>
              <a:t>. </a:t>
            </a:r>
            <a:endParaRPr lang="fi-FI" sz="2700" dirty="0">
              <a:latin typeface="Bookman Old Style" panose="02050604050505020204" pitchFamily="18" charset="0"/>
            </a:endParaRPr>
          </a:p>
        </p:txBody>
      </p:sp>
    </p:spTree>
    <p:extLst>
      <p:ext uri="{BB962C8B-B14F-4D97-AF65-F5344CB8AC3E}">
        <p14:creationId xmlns:p14="http://schemas.microsoft.com/office/powerpoint/2010/main" val="1732078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6.2.2019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32</a:t>
            </a:fld>
            <a:endParaRPr lang="en-GB"/>
          </a:p>
        </p:txBody>
      </p:sp>
      <p:sp>
        <p:nvSpPr>
          <p:cNvPr id="5" name="Title 4"/>
          <p:cNvSpPr>
            <a:spLocks noGrp="1"/>
          </p:cNvSpPr>
          <p:nvPr>
            <p:ph type="title"/>
          </p:nvPr>
        </p:nvSpPr>
        <p:spPr>
          <a:xfrm>
            <a:off x="755576" y="1016732"/>
            <a:ext cx="7848650" cy="1150938"/>
          </a:xfrm>
        </p:spPr>
        <p:txBody>
          <a:bodyPr>
            <a:normAutofit fontScale="90000"/>
          </a:bodyPr>
          <a:lstStyle/>
          <a:p>
            <a:r>
              <a:rPr lang="fi-FI" sz="2400" dirty="0" smtClean="0">
                <a:solidFill>
                  <a:srgbClr val="0000FF"/>
                </a:solidFill>
                <a:latin typeface="Bookman Old Style" panose="02050604050505020204" pitchFamily="18" charset="0"/>
              </a:rPr>
              <a:t/>
            </a:r>
            <a:br>
              <a:rPr lang="fi-FI" sz="2400" dirty="0" smtClean="0">
                <a:solidFill>
                  <a:srgbClr val="0000FF"/>
                </a:solidFill>
                <a:latin typeface="Bookman Old Style" panose="02050604050505020204" pitchFamily="18" charset="0"/>
              </a:rPr>
            </a:br>
            <a:r>
              <a:rPr lang="fi-FI" sz="2400" dirty="0">
                <a:solidFill>
                  <a:srgbClr val="0000FF"/>
                </a:solidFill>
                <a:latin typeface="Bookman Old Style" panose="02050604050505020204" pitchFamily="18" charset="0"/>
              </a:rPr>
              <a:t>7</a:t>
            </a:r>
            <a:r>
              <a:rPr lang="fi-FI" sz="2400" dirty="0" smtClean="0">
                <a:solidFill>
                  <a:srgbClr val="0000FF"/>
                </a:solidFill>
                <a:latin typeface="Bookman Old Style" panose="02050604050505020204" pitchFamily="18" charset="0"/>
              </a:rPr>
              <a:t>. Diskurssianalyysi</a:t>
            </a:r>
            <a:br>
              <a:rPr lang="fi-FI" sz="2400" dirty="0" smtClean="0">
                <a:solidFill>
                  <a:srgbClr val="0000FF"/>
                </a:solidFill>
                <a:latin typeface="Bookman Old Style" panose="02050604050505020204" pitchFamily="18" charset="0"/>
              </a:rPr>
            </a:br>
            <a:r>
              <a:rPr lang="fi-FI" sz="2400" dirty="0" smtClean="0">
                <a:solidFill>
                  <a:srgbClr val="0000FF"/>
                </a:solidFill>
                <a:latin typeface="Bookman Old Style" panose="02050604050505020204" pitchFamily="18" charset="0"/>
              </a:rPr>
              <a:t/>
            </a:r>
            <a:br>
              <a:rPr lang="fi-FI" sz="2400" dirty="0" smtClean="0">
                <a:solidFill>
                  <a:srgbClr val="0000FF"/>
                </a:solidFill>
                <a:latin typeface="Bookman Old Style" panose="02050604050505020204" pitchFamily="18" charset="0"/>
              </a:rPr>
            </a:br>
            <a:r>
              <a:rPr lang="fi-FI" sz="2400" dirty="0" smtClean="0">
                <a:latin typeface="Bookman Old Style" panose="02050604050505020204" pitchFamily="18" charset="0"/>
              </a:rPr>
              <a:t>Tutkii tekstiä ja puhetta tai kielen käyttöä erilaisista </a:t>
            </a:r>
            <a:r>
              <a:rPr lang="fi-FI" sz="2400" dirty="0" err="1" smtClean="0">
                <a:latin typeface="Bookman Old Style" panose="02050604050505020204" pitchFamily="18" charset="0"/>
              </a:rPr>
              <a:t>näkökökulmista</a:t>
            </a:r>
            <a:r>
              <a:rPr lang="fi-FI" sz="2400" dirty="0" smtClean="0">
                <a:latin typeface="Bookman Old Style" panose="02050604050505020204" pitchFamily="18" charset="0"/>
              </a:rPr>
              <a:t> (kohteena tekstien, puheen keskustelujen maailmat).</a:t>
            </a:r>
            <a:br>
              <a:rPr lang="fi-FI" sz="2400" dirty="0" smtClean="0">
                <a:latin typeface="Bookman Old Style" panose="02050604050505020204" pitchFamily="18" charset="0"/>
              </a:rPr>
            </a:br>
            <a:r>
              <a:rPr lang="fi-FI" sz="2400" dirty="0">
                <a:latin typeface="Bookman Old Style" panose="02050604050505020204" pitchFamily="18" charset="0"/>
              </a:rPr>
              <a:t/>
            </a:r>
            <a:br>
              <a:rPr lang="fi-FI" sz="2400" dirty="0">
                <a:latin typeface="Bookman Old Style" panose="02050604050505020204" pitchFamily="18" charset="0"/>
              </a:rPr>
            </a:br>
            <a:r>
              <a:rPr lang="fi-FI" sz="2400" dirty="0" smtClean="0">
                <a:latin typeface="Bookman Old Style" panose="02050604050505020204" pitchFamily="18" charset="0"/>
                <a:sym typeface="Wingdings" panose="05000000000000000000" pitchFamily="2" charset="2"/>
              </a:rPr>
              <a:t> Mitä kerrotaan ja Miten kerrotaan?</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
            </a:r>
            <a:br>
              <a:rPr lang="fi-FI" sz="2400" dirty="0" smtClean="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Sidoksissa aikaan ja paikkaan. Sanoilla eri merkitys, eri ihmisille, eri tilanteissa.</a:t>
            </a:r>
            <a:br>
              <a:rPr lang="fi-FI" sz="2400" dirty="0" smtClean="0">
                <a:latin typeface="Bookman Old Style" panose="02050604050505020204" pitchFamily="18" charset="0"/>
                <a:sym typeface="Wingdings" panose="05000000000000000000" pitchFamily="2" charset="2"/>
              </a:rPr>
            </a:br>
            <a:r>
              <a:rPr lang="fi-FI" sz="2400" dirty="0">
                <a:latin typeface="Bookman Old Style" panose="02050604050505020204" pitchFamily="18" charset="0"/>
                <a:sym typeface="Wingdings" panose="05000000000000000000" pitchFamily="2" charset="2"/>
              </a:rPr>
              <a:t/>
            </a:r>
            <a:br>
              <a:rPr lang="fi-FI" sz="2400" dirty="0">
                <a:latin typeface="Bookman Old Style" panose="02050604050505020204" pitchFamily="18" charset="0"/>
                <a:sym typeface="Wingdings" panose="05000000000000000000" pitchFamily="2" charset="2"/>
              </a:rPr>
            </a:br>
            <a:r>
              <a:rPr lang="fi-FI" sz="2400" dirty="0" smtClean="0">
                <a:latin typeface="Bookman Old Style" panose="02050604050505020204" pitchFamily="18" charset="0"/>
                <a:sym typeface="Wingdings" panose="05000000000000000000" pitchFamily="2" charset="2"/>
              </a:rPr>
              <a:t>Analyysissa korostuu ”kuka äänessä” (persoona), ”hierarkia” mihin vedotaan, ”näkökulma”, …</a:t>
            </a:r>
            <a:endParaRPr lang="fi-FI" sz="2700" dirty="0">
              <a:latin typeface="Bookman Old Style" panose="02050604050505020204" pitchFamily="18" charset="0"/>
            </a:endParaRPr>
          </a:p>
        </p:txBody>
      </p:sp>
    </p:spTree>
    <p:extLst>
      <p:ext uri="{BB962C8B-B14F-4D97-AF65-F5344CB8AC3E}">
        <p14:creationId xmlns:p14="http://schemas.microsoft.com/office/powerpoint/2010/main" val="1688486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p:cNvSpPr>
            <a:spLocks noGrp="1"/>
          </p:cNvSpPr>
          <p:nvPr>
            <p:ph type="sldNum" sz="quarter" idx="10"/>
          </p:nvPr>
        </p:nvSpPr>
        <p:spPr/>
        <p:txBody>
          <a:bodyPr/>
          <a:lstStyle/>
          <a:p>
            <a:fld id="{FFDCD387-8678-4B75-B2D7-B0366B462FF3}" type="slidenum">
              <a:rPr lang="en-US" altLang="fi-FI"/>
              <a:pPr/>
              <a:t>33</a:t>
            </a:fld>
            <a:endParaRPr lang="en-US" altLang="fi-FI"/>
          </a:p>
        </p:txBody>
      </p:sp>
      <p:sp>
        <p:nvSpPr>
          <p:cNvPr id="168962" name="Rectangle 2"/>
          <p:cNvSpPr>
            <a:spLocks noGrp="1" noChangeArrowheads="1"/>
          </p:cNvSpPr>
          <p:nvPr>
            <p:ph type="body" idx="1"/>
          </p:nvPr>
        </p:nvSpPr>
        <p:spPr>
          <a:xfrm>
            <a:off x="611560" y="188913"/>
            <a:ext cx="8137153" cy="1295400"/>
          </a:xfrm>
        </p:spPr>
        <p:txBody>
          <a:bodyPr/>
          <a:lstStyle/>
          <a:p>
            <a:r>
              <a:rPr lang="fi-FI" altLang="fi-FI" sz="1600" dirty="0"/>
              <a:t>Esimerkkinä litteroidusta tekstistä esitellään osia ”erään” verkkokurssin vetäjän haastattelusta. Tutkimusongelmana oli selvittää opettajan motivaatiota (muita vaihtoehtoja: opettaminen, aineistot, palaute, kurssin sisältö) ja tavoitteena parantaa verkko-opetusta.</a:t>
            </a:r>
            <a:r>
              <a:rPr lang="fi-FI" altLang="fi-FI" dirty="0"/>
              <a:t> </a:t>
            </a:r>
            <a:r>
              <a:rPr lang="fi-FI" altLang="fi-FI" sz="1600" dirty="0"/>
              <a:t> </a:t>
            </a:r>
            <a:endParaRPr lang="en-US" altLang="fi-FI" sz="1600" dirty="0"/>
          </a:p>
        </p:txBody>
      </p:sp>
      <p:sp>
        <p:nvSpPr>
          <p:cNvPr id="168963" name="Rectangle 3"/>
          <p:cNvSpPr>
            <a:spLocks noChangeArrowheads="1"/>
          </p:cNvSpPr>
          <p:nvPr/>
        </p:nvSpPr>
        <p:spPr bwMode="auto">
          <a:xfrm>
            <a:off x="969963" y="6381750"/>
            <a:ext cx="8066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i-FI" altLang="fi-FI" sz="1400">
                <a:latin typeface="Tahoma" pitchFamily="34" charset="0"/>
                <a:cs typeface="Times New Roman" pitchFamily="18" charset="0"/>
              </a:rPr>
              <a:t>Purettu aineisto: Kurssin laadullinen parantaminen ja opettajan motivaatio</a:t>
            </a:r>
            <a:endParaRPr lang="fi-FI" altLang="fi-FI" sz="1400">
              <a:latin typeface="Tahoma" pitchFamily="34" charset="0"/>
            </a:endParaRPr>
          </a:p>
        </p:txBody>
      </p:sp>
      <p:graphicFrame>
        <p:nvGraphicFramePr>
          <p:cNvPr id="168964" name="Group 4"/>
          <p:cNvGraphicFramePr>
            <a:graphicFrameLocks noGrp="1"/>
          </p:cNvGraphicFramePr>
          <p:nvPr/>
        </p:nvGraphicFramePr>
        <p:xfrm>
          <a:off x="900113" y="1844675"/>
          <a:ext cx="7343775" cy="4450080"/>
        </p:xfrm>
        <a:graphic>
          <a:graphicData uri="http://schemas.openxmlformats.org/drawingml/2006/table">
            <a:tbl>
              <a:tblPr/>
              <a:tblGrid>
                <a:gridCol w="455612"/>
                <a:gridCol w="6888163"/>
              </a:tblGrid>
              <a:tr h="457200">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1 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enkä mä edes kysynyt mitä mä saan palkkaa kun tulin tänne. Oikeestaan, mun piti saada jostain rahaa…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2 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musta mulla on kyllä riittävästi kokemusta ja mä oon tsekannu, että meidän nää meidän </a:t>
                      </a:r>
                      <a:r>
                        <a:rPr kumimoji="0" lang="fi-FI" altLang="fi-FI" sz="1400" b="0" i="1" u="none" strike="noStrike" cap="none" normalizeH="0" baseline="0" smtClean="0">
                          <a:ln>
                            <a:noFill/>
                          </a:ln>
                          <a:solidFill>
                            <a:schemeClr val="tx1"/>
                          </a:solidFill>
                          <a:effectLst/>
                          <a:latin typeface="Tahoma" pitchFamily="34" charset="0"/>
                          <a:cs typeface="Times New Roman" pitchFamily="18" charset="0"/>
                        </a:rPr>
                        <a:t>koneet on riittävän hyvässä kunnossa tähän hommaan…</a:t>
                      </a: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3 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töissä työkavereiden kanssa menee ihan hyvin, vaikka en mä niin paljon niiden kanssa seurustelekaan, teen omat hommat ja lähden pois…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4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….mulle verkkokurssiohjaustutkinnon, tai mikä se ny on, suorittaminen on todella tärkeätä. Mä oon just aloittamassa suunnitteluu…</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5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ehkä pystyn hyvin soveltamaan jotain näissä oppinnoista myös työssäni…tätä kurssia omissa opinnoissa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6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Meidän opetustiimi on todella rento, hommat hoituu.. . semmoset sisäiset extrahommat jaetaan yhteisesti.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7 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Osaan mielestäni verkko-opiskelun keskeiset sisällöt, mut aina sitä oppii itsekin lisää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8 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…ehkä ois hyvä jos näistä tunneista sais rakennettuu jotain mielekästä jatkumoa,  jotta näille (tunneille) kannattaa tulla…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9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…kun mulla on se pätevyys, mä rupeen ehkä vähän kattelemaan laajemmin työmarkkinoita.</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55416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
          <p:cNvSpPr>
            <a:spLocks noGrp="1"/>
          </p:cNvSpPr>
          <p:nvPr>
            <p:ph type="sldNum" sz="quarter" idx="10"/>
          </p:nvPr>
        </p:nvSpPr>
        <p:spPr/>
        <p:txBody>
          <a:bodyPr/>
          <a:lstStyle/>
          <a:p>
            <a:fld id="{97AD8692-CD56-4D3C-AD1E-CD0B4EB9A1E0}" type="slidenum">
              <a:rPr lang="en-US" altLang="fi-FI"/>
              <a:pPr/>
              <a:t>34</a:t>
            </a:fld>
            <a:endParaRPr lang="en-US" altLang="fi-FI"/>
          </a:p>
        </p:txBody>
      </p:sp>
      <p:sp>
        <p:nvSpPr>
          <p:cNvPr id="169986" name="Rectangle 2"/>
          <p:cNvSpPr>
            <a:spLocks noGrp="1" noChangeArrowheads="1"/>
          </p:cNvSpPr>
          <p:nvPr>
            <p:ph type="body" sz="half" idx="1"/>
          </p:nvPr>
        </p:nvSpPr>
        <p:spPr>
          <a:xfrm>
            <a:off x="1042988" y="188912"/>
            <a:ext cx="8101012" cy="1547899"/>
          </a:xfrm>
        </p:spPr>
        <p:txBody>
          <a:bodyPr>
            <a:normAutofit/>
          </a:bodyPr>
          <a:lstStyle/>
          <a:p>
            <a:pPr>
              <a:buFont typeface="Wingdings" pitchFamily="2" charset="2"/>
              <a:buNone/>
            </a:pPr>
            <a:r>
              <a:rPr lang="fi-FI" altLang="fi-FI" sz="1600" dirty="0"/>
              <a:t>   </a:t>
            </a:r>
            <a:r>
              <a:rPr lang="fi-FI" altLang="fi-FI" sz="1900" dirty="0"/>
              <a:t>Aineistoa voidaan analysoida teorian pohjalta (deduktiivisesti = kysymykset ovat johdettu teoriasta), tässä tapauksessa </a:t>
            </a:r>
            <a:r>
              <a:rPr lang="fi-FI" altLang="fi-FI" sz="1900" dirty="0" err="1"/>
              <a:t>Herzbergin</a:t>
            </a:r>
            <a:r>
              <a:rPr lang="fi-FI" altLang="fi-FI" sz="1900" dirty="0"/>
              <a:t> motivaatio –teoriasta (vrt. </a:t>
            </a:r>
            <a:r>
              <a:rPr lang="fi-FI" altLang="fi-FI" sz="1900" dirty="0" err="1"/>
              <a:t>Deci</a:t>
            </a:r>
            <a:r>
              <a:rPr lang="fi-FI" altLang="fi-FI" sz="1900" dirty="0"/>
              <a:t> sisäinen – ulkoinen motivaatio)</a:t>
            </a:r>
            <a:r>
              <a:rPr lang="en-US" altLang="fi-FI" sz="1900" dirty="0"/>
              <a:t/>
            </a:r>
            <a:br>
              <a:rPr lang="en-US" altLang="fi-FI" sz="1900" dirty="0"/>
            </a:br>
            <a:endParaRPr lang="en-US" altLang="fi-FI" sz="1900" dirty="0"/>
          </a:p>
        </p:txBody>
      </p:sp>
      <p:graphicFrame>
        <p:nvGraphicFramePr>
          <p:cNvPr id="169987" name="Group 3"/>
          <p:cNvGraphicFramePr>
            <a:graphicFrameLocks noGrp="1"/>
          </p:cNvGraphicFramePr>
          <p:nvPr>
            <p:ph sz="half" idx="2"/>
            <p:extLst>
              <p:ext uri="{D42A27DB-BD31-4B8C-83A1-F6EECF244321}">
                <p14:modId xmlns:p14="http://schemas.microsoft.com/office/powerpoint/2010/main" val="724681214"/>
              </p:ext>
            </p:extLst>
          </p:nvPr>
        </p:nvGraphicFramePr>
        <p:xfrm>
          <a:off x="863588" y="1773238"/>
          <a:ext cx="7975612" cy="4785360"/>
        </p:xfrm>
        <a:graphic>
          <a:graphicData uri="http://schemas.openxmlformats.org/drawingml/2006/table">
            <a:tbl>
              <a:tblPr/>
              <a:tblGrid>
                <a:gridCol w="612068"/>
                <a:gridCol w="4966419"/>
                <a:gridCol w="2397125"/>
              </a:tblGrid>
              <a:tr h="219075">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fi-FI" altLang="fi-FI"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  </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chemeClr val="tx1"/>
                          </a:solidFill>
                          <a:effectLst/>
                          <a:latin typeface="Tahoma" pitchFamily="34" charset="0"/>
                          <a:cs typeface="Times New Roman" pitchFamily="18" charset="0"/>
                        </a:rPr>
                        <a:t>Hertzbergin teoria</a:t>
                      </a: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 </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1</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 enkä mä edes kysynyt mitä mä saan palkkaa kun tulin tänne. </a:t>
                      </a:r>
                      <a:r>
                        <a:rPr kumimoji="0" lang="fi-FI" altLang="fi-FI" sz="1400" b="0" i="0" u="none" strike="noStrike" cap="none" normalizeH="0" baseline="0" smtClean="0">
                          <a:ln>
                            <a:noFill/>
                          </a:ln>
                          <a:solidFill>
                            <a:schemeClr val="tx1"/>
                          </a:solidFill>
                          <a:effectLst/>
                          <a:latin typeface="Tahoma" pitchFamily="34" charset="0"/>
                        </a:rPr>
                        <a:t>Oikeestaan, mun piti saada jostain rahaa…</a:t>
                      </a: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Välttämättömyystekijä</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2</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 musta mulla on kyllä riittävästi kokemusta ja mä oon tsekannu, että meidän koneet on hyvässä kunnossa… </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Välttämättömyystekijä</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3</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 töissä työkavereiden kanssa menee ihan hyvin, vaikka en mä niin paljon niiden kanssa seurustelekaan, teen omat hommat ja lähden pois…</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Välttämättömyystekijä</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4</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….mulle verkkokurssiohjaustutkinnon, tai mikä se ny on, suorittaminen on todella tärkeätä jatkon kannalta. Mä oon just aloittamassa suunnitteluu…</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Motivoiva tekijä</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5</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 ehkä pystyn hyvin soveltamaan jotain näissä opinnoista myös työssäni…tätä kurssia omissa opinnoissa …</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Motivoiva tekijä</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6</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Meidän tiimi on todella joustava, hommat hoituu.. .semmoset sisäiset extrahommat jaetaan yhteisesti.</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smtClean="0">
                          <a:ln>
                            <a:noFill/>
                          </a:ln>
                          <a:solidFill>
                            <a:schemeClr val="tx1"/>
                          </a:solidFill>
                          <a:effectLst/>
                          <a:latin typeface="Tahoma" pitchFamily="34" charset="0"/>
                          <a:cs typeface="Times New Roman" pitchFamily="18" charset="0"/>
                        </a:rPr>
                        <a:t>Välttämättömyystekijä (?)</a:t>
                      </a:r>
                      <a:endParaRPr kumimoji="0" lang="fi-FI" altLang="fi-FI"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7</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Osaan mielestäni verkko-opettamisen keskeiset sisällöt, mut aina sitä voi oppii itsekin lisää</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Motivoiva tekijä</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8</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…ehkä ois hyvä jos näistä tunneista sais rakennettuu jotain mielekästä jatkumoa, jotta näille (tunneille) kannattaa tulla…</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Motivoiva tekijä</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9</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…kun mulla on se pätevyys, mä rupeen ehkä vähän kattelemaan laajemmin työmarkkinoita…</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smtClean="0">
                          <a:ln>
                            <a:noFill/>
                          </a:ln>
                          <a:solidFill>
                            <a:schemeClr val="tx1"/>
                          </a:solidFill>
                          <a:effectLst/>
                          <a:latin typeface="Tahoma" pitchFamily="34" charset="0"/>
                          <a:cs typeface="Times New Roman" pitchFamily="18" charset="0"/>
                        </a:rPr>
                        <a:t>Motivoiva tekijä</a:t>
                      </a:r>
                      <a:endParaRPr kumimoji="0" lang="fi-FI" altLang="fi-FI"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48070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fld id="{C6DA969F-7DE7-4DD3-A6DC-C66D8690F5B6}" type="slidenum">
              <a:rPr lang="en-US" altLang="fi-FI"/>
              <a:pPr/>
              <a:t>35</a:t>
            </a:fld>
            <a:endParaRPr lang="en-US" altLang="fi-FI"/>
          </a:p>
        </p:txBody>
      </p:sp>
      <p:sp>
        <p:nvSpPr>
          <p:cNvPr id="171010" name="Rectangle 2"/>
          <p:cNvSpPr>
            <a:spLocks noGrp="1" noChangeArrowheads="1"/>
          </p:cNvSpPr>
          <p:nvPr>
            <p:ph type="title"/>
          </p:nvPr>
        </p:nvSpPr>
        <p:spPr/>
        <p:txBody>
          <a:bodyPr/>
          <a:lstStyle/>
          <a:p>
            <a:r>
              <a:rPr lang="fi-FI" altLang="fi-FI" sz="1600" b="0"/>
              <a:t>tai aineistopohjaisesti teemahaastattelussa nousseiden teemojen mukaisesti</a:t>
            </a:r>
            <a:endParaRPr lang="en-US" altLang="fi-FI" sz="1600" b="0"/>
          </a:p>
        </p:txBody>
      </p:sp>
      <p:graphicFrame>
        <p:nvGraphicFramePr>
          <p:cNvPr id="171011" name="Group 3"/>
          <p:cNvGraphicFramePr>
            <a:graphicFrameLocks noGrp="1"/>
          </p:cNvGraphicFramePr>
          <p:nvPr>
            <p:ph idx="1"/>
            <p:extLst>
              <p:ext uri="{D42A27DB-BD31-4B8C-83A1-F6EECF244321}">
                <p14:modId xmlns:p14="http://schemas.microsoft.com/office/powerpoint/2010/main" val="85723499"/>
              </p:ext>
            </p:extLst>
          </p:nvPr>
        </p:nvGraphicFramePr>
        <p:xfrm>
          <a:off x="575556" y="1268413"/>
          <a:ext cx="8335082" cy="5394960"/>
        </p:xfrm>
        <a:graphic>
          <a:graphicData uri="http://schemas.openxmlformats.org/drawingml/2006/table">
            <a:tbl>
              <a:tblPr/>
              <a:tblGrid>
                <a:gridCol w="576064"/>
                <a:gridCol w="5180918"/>
                <a:gridCol w="2578100"/>
              </a:tblGrid>
              <a:tr h="296863">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fi-FI" altLang="fi-FI"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1" i="0" u="none" strike="noStrike" cap="none" normalizeH="0" baseline="0" smtClean="0">
                          <a:ln>
                            <a:noFill/>
                          </a:ln>
                          <a:solidFill>
                            <a:schemeClr val="tx1"/>
                          </a:solidFill>
                          <a:effectLst/>
                          <a:latin typeface="Arial" charset="0"/>
                        </a:rPr>
                        <a:t>Induktiivinen jäsentely</a:t>
                      </a:r>
                      <a:endParaRPr kumimoji="0" lang="fi-FI" altLang="fi-FI"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1</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enkä mä edes kysynyt mitä mä saan palkkaa kun tulin tänne. Oikeestaan, mun piti saada jostain rahaa…</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Arial" charset="0"/>
                        </a:rPr>
                        <a:t>Palkka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2</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musta mulla on kyllä riittävästi kokemusta ja mä oon tsekannu, että meidän koneet on hyvässä kunnossa…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smtClean="0">
                          <a:ln>
                            <a:noFill/>
                          </a:ln>
                          <a:solidFill>
                            <a:schemeClr val="tx1"/>
                          </a:solidFill>
                          <a:effectLst/>
                          <a:latin typeface="Arial" charset="0"/>
                        </a:rPr>
                        <a:t>Kompetenssi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1400" b="0" i="0" u="none" strike="noStrike" cap="none" normalizeH="0" baseline="0" dirty="0" smtClean="0">
                          <a:ln>
                            <a:noFill/>
                          </a:ln>
                          <a:solidFill>
                            <a:schemeClr val="tx1"/>
                          </a:solidFill>
                          <a:effectLst/>
                          <a:latin typeface="Arial" charset="0"/>
                        </a:rPr>
                        <a:t>Työvälineet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3</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töissä työkavereiden kanssa menee ihan hyvin, vaikka en mä niin paljon niiden kanssa seurustelekaan, teen omat hommat ja lähden pois…</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smtClean="0">
                          <a:ln>
                            <a:noFill/>
                          </a:ln>
                          <a:solidFill>
                            <a:schemeClr val="tx1"/>
                          </a:solidFill>
                          <a:effectLst/>
                          <a:latin typeface="Arial" charset="0"/>
                        </a:rPr>
                        <a:t>Työkaverit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smtClean="0">
                          <a:ln>
                            <a:noFill/>
                          </a:ln>
                          <a:solidFill>
                            <a:schemeClr val="tx1"/>
                          </a:solidFill>
                          <a:effectLst/>
                          <a:latin typeface="Arial" charset="0"/>
                        </a:rPr>
                        <a:t>Itsenäisyys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4</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….mulle verkkokurssiohjaustutkinnon, tai mikä se ny on, suorittaminen on todella tärkeätä jatkon kannalta. Mä oon just aloittamassa suunnitteluu…</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Arial" charset="0"/>
                        </a:rPr>
                        <a:t>Kouluttautuminen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5</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 ehkä pystyn hyvin soveltamaan jotain näissä opinnoista myös työssäni…tätä kurssia omissa opinnoissa …</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Arial" charset="0"/>
                        </a:rPr>
                        <a:t>Oppiminen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6</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Meidän tiimi on todella joustava, hommat hoituu.. .semmoset sisäiset extrahommat jaetaan yhteisesti.</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Arial" charset="0"/>
                        </a:rPr>
                        <a:t>Tiimityöskentely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7</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Osaan mielestäni verkko-opettamisen keskeiset sisällöt, mut aina sitä voi oppii itsekin lisää</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Arial" charset="0"/>
                        </a:rPr>
                        <a:t>Oppiminen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8</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…ehkä ois hyvä jos näistä tunneista sais rakennettuu jotain mielekästä jatkumoa, jotta näille (tunneille) kannattaa tulla…</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rPr>
                        <a:t>Oppiminen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Tahoma" pitchFamily="34" charset="0"/>
                          <a:cs typeface="Times New Roman" pitchFamily="18" charset="0"/>
                        </a:rPr>
                        <a:t>9</a:t>
                      </a:r>
                      <a:endParaRPr kumimoji="0" lang="fi-FI" altLang="fi-FI"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smtClean="0">
                          <a:ln>
                            <a:noFill/>
                          </a:ln>
                          <a:solidFill>
                            <a:schemeClr val="tx1"/>
                          </a:solidFill>
                          <a:effectLst/>
                          <a:latin typeface="Tahoma" pitchFamily="34" charset="0"/>
                          <a:cs typeface="Times New Roman" pitchFamily="18" charset="0"/>
                        </a:rPr>
                        <a:t>…kun mulla on se pätevyys, mä rupeen ehkä vähän kattelemaan laajemmin työmarkkinoita</a:t>
                      </a:r>
                      <a:endParaRPr kumimoji="0" lang="fi-FI" altLang="fi-FI"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3000"/>
                        </a:lnSpc>
                        <a:buClr>
                          <a:srgbClr val="FCD116"/>
                        </a:buClr>
                        <a:buSzPct val="110000"/>
                        <a:buFont typeface="Wingdings" pitchFamily="2" charset="2"/>
                        <a:defRPr>
                          <a:solidFill>
                            <a:schemeClr val="tx1"/>
                          </a:solidFill>
                          <a:latin typeface="Arial" charset="0"/>
                        </a:defRPr>
                      </a:lvl1pPr>
                      <a:lvl2pPr>
                        <a:lnSpc>
                          <a:spcPts val="3000"/>
                        </a:lnSpc>
                        <a:buClr>
                          <a:srgbClr val="FCD116"/>
                        </a:buClr>
                        <a:buSzPct val="80000"/>
                        <a:buFont typeface="Wingdings" pitchFamily="2" charset="2"/>
                        <a:defRPr sz="1600">
                          <a:solidFill>
                            <a:schemeClr val="tx1"/>
                          </a:solidFill>
                          <a:latin typeface="Arial" charset="0"/>
                        </a:defRPr>
                      </a:lvl2pPr>
                      <a:lvl3pPr>
                        <a:lnSpc>
                          <a:spcPts val="3000"/>
                        </a:lnSpc>
                        <a:buClr>
                          <a:srgbClr val="FCD116"/>
                        </a:buClr>
                        <a:defRPr sz="1600">
                          <a:solidFill>
                            <a:schemeClr val="tx1"/>
                          </a:solidFill>
                          <a:latin typeface="Arial" charset="0"/>
                        </a:defRPr>
                      </a:lvl3pPr>
                      <a:lvl4pPr>
                        <a:lnSpc>
                          <a:spcPts val="3000"/>
                        </a:lnSpc>
                        <a:buClr>
                          <a:srgbClr val="FCD116"/>
                        </a:buClr>
                        <a:defRPr sz="1600">
                          <a:solidFill>
                            <a:schemeClr val="tx1"/>
                          </a:solidFill>
                          <a:latin typeface="Arial" charset="0"/>
                        </a:defRPr>
                      </a:lvl4pPr>
                      <a:lvl5pPr>
                        <a:lnSpc>
                          <a:spcPts val="3000"/>
                        </a:lnSpc>
                        <a:buClr>
                          <a:srgbClr val="FCD116"/>
                        </a:buClr>
                        <a:defRPr sz="1600">
                          <a:solidFill>
                            <a:schemeClr val="tx1"/>
                          </a:solidFill>
                          <a:latin typeface="Arial" charset="0"/>
                        </a:defRPr>
                      </a:lvl5pPr>
                      <a:lvl6pPr eaLnBrk="0" fontAlgn="base" hangingPunct="0">
                        <a:lnSpc>
                          <a:spcPts val="3000"/>
                        </a:lnSpc>
                        <a:spcBef>
                          <a:spcPct val="0"/>
                        </a:spcBef>
                        <a:spcAft>
                          <a:spcPct val="0"/>
                        </a:spcAft>
                        <a:buClr>
                          <a:srgbClr val="FCD116"/>
                        </a:buClr>
                        <a:defRPr sz="1600">
                          <a:solidFill>
                            <a:schemeClr val="tx1"/>
                          </a:solidFill>
                          <a:latin typeface="Arial" charset="0"/>
                        </a:defRPr>
                      </a:lvl6pPr>
                      <a:lvl7pPr eaLnBrk="0" fontAlgn="base" hangingPunct="0">
                        <a:lnSpc>
                          <a:spcPts val="3000"/>
                        </a:lnSpc>
                        <a:spcBef>
                          <a:spcPct val="0"/>
                        </a:spcBef>
                        <a:spcAft>
                          <a:spcPct val="0"/>
                        </a:spcAft>
                        <a:buClr>
                          <a:srgbClr val="FCD116"/>
                        </a:buClr>
                        <a:defRPr sz="1600">
                          <a:solidFill>
                            <a:schemeClr val="tx1"/>
                          </a:solidFill>
                          <a:latin typeface="Arial" charset="0"/>
                        </a:defRPr>
                      </a:lvl7pPr>
                      <a:lvl8pPr eaLnBrk="0" fontAlgn="base" hangingPunct="0">
                        <a:lnSpc>
                          <a:spcPts val="3000"/>
                        </a:lnSpc>
                        <a:spcBef>
                          <a:spcPct val="0"/>
                        </a:spcBef>
                        <a:spcAft>
                          <a:spcPct val="0"/>
                        </a:spcAft>
                        <a:buClr>
                          <a:srgbClr val="FCD116"/>
                        </a:buClr>
                        <a:defRPr sz="1600">
                          <a:solidFill>
                            <a:schemeClr val="tx1"/>
                          </a:solidFill>
                          <a:latin typeface="Arial" charset="0"/>
                        </a:defRPr>
                      </a:lvl8pPr>
                      <a:lvl9pPr eaLnBrk="0" fontAlgn="base" hangingPunct="0">
                        <a:lnSpc>
                          <a:spcPts val="3000"/>
                        </a:lnSpc>
                        <a:spcBef>
                          <a:spcPct val="0"/>
                        </a:spcBef>
                        <a:spcAft>
                          <a:spcPct val="0"/>
                        </a:spcAft>
                        <a:buClr>
                          <a:srgbClr val="FCD116"/>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smtClean="0">
                          <a:ln>
                            <a:noFill/>
                          </a:ln>
                          <a:solidFill>
                            <a:schemeClr val="tx1"/>
                          </a:solidFill>
                          <a:effectLst/>
                          <a:latin typeface="Tahoma" pitchFamily="34" charset="0"/>
                        </a:rPr>
                        <a:t>Kouluttautuminen / urakehitys / välivaihe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13042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4427043B-6F6A-4FF4-974C-FF11B53D0122}" type="slidenum">
              <a:rPr lang="en-US" altLang="fi-FI"/>
              <a:pPr/>
              <a:t>36</a:t>
            </a:fld>
            <a:endParaRPr lang="en-US" altLang="fi-FI"/>
          </a:p>
        </p:txBody>
      </p:sp>
      <p:sp>
        <p:nvSpPr>
          <p:cNvPr id="172034" name="AutoShape 2"/>
          <p:cNvSpPr>
            <a:spLocks noChangeArrowheads="1"/>
          </p:cNvSpPr>
          <p:nvPr/>
        </p:nvSpPr>
        <p:spPr bwMode="auto">
          <a:xfrm rot="5400000" flipV="1">
            <a:off x="5399882" y="3898106"/>
            <a:ext cx="2160588" cy="2663825"/>
          </a:xfrm>
          <a:custGeom>
            <a:avLst/>
            <a:gdLst>
              <a:gd name="G0" fmla="+- 9257 0 0"/>
              <a:gd name="G1" fmla="+- 18294 0 0"/>
              <a:gd name="G2" fmla="+- 7210 0 0"/>
              <a:gd name="G3" fmla="*/ 9257 1 2"/>
              <a:gd name="G4" fmla="+- G3 10800 0"/>
              <a:gd name="G5" fmla="+- 21600 9257 18294"/>
              <a:gd name="G6" fmla="+- 18294 7210 0"/>
              <a:gd name="G7" fmla="*/ G6 1 2"/>
              <a:gd name="G8" fmla="*/ 18294 2 1"/>
              <a:gd name="G9" fmla="+- G8 0 21600"/>
              <a:gd name="G10" fmla="*/ 21600 G0 G1"/>
              <a:gd name="G11" fmla="*/ 21600 G4 G1"/>
              <a:gd name="G12" fmla="*/ 21600 G5 G1"/>
              <a:gd name="G13" fmla="*/ 21600 G7 G1"/>
              <a:gd name="G14" fmla="*/ 18294 1 2"/>
              <a:gd name="G15" fmla="+- G5 0 G4"/>
              <a:gd name="G16" fmla="+- G0 0 G4"/>
              <a:gd name="G17" fmla="*/ G2 G15 G16"/>
              <a:gd name="T0" fmla="*/ 15429 w 21600"/>
              <a:gd name="T1" fmla="*/ 0 h 21600"/>
              <a:gd name="T2" fmla="*/ 9257 w 21600"/>
              <a:gd name="T3" fmla="*/ 7210 h 21600"/>
              <a:gd name="T4" fmla="*/ 0 w 21600"/>
              <a:gd name="T5" fmla="*/ 18217 h 21600"/>
              <a:gd name="T6" fmla="*/ 9147 w 21600"/>
              <a:gd name="T7" fmla="*/ 21600 h 21600"/>
              <a:gd name="T8" fmla="*/ 18294 w 21600"/>
              <a:gd name="T9" fmla="*/ 15056 h 21600"/>
              <a:gd name="T10" fmla="*/ 21600 w 21600"/>
              <a:gd name="T11" fmla="*/ 721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10"/>
                </a:lnTo>
                <a:lnTo>
                  <a:pt x="12563" y="7210"/>
                </a:lnTo>
                <a:lnTo>
                  <a:pt x="12563" y="14833"/>
                </a:lnTo>
                <a:lnTo>
                  <a:pt x="0" y="14833"/>
                </a:lnTo>
                <a:lnTo>
                  <a:pt x="0" y="21600"/>
                </a:lnTo>
                <a:lnTo>
                  <a:pt x="18294" y="21600"/>
                </a:lnTo>
                <a:lnTo>
                  <a:pt x="18294" y="7210"/>
                </a:lnTo>
                <a:lnTo>
                  <a:pt x="21600" y="721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35" name="AutoShape 3"/>
          <p:cNvSpPr>
            <a:spLocks noChangeArrowheads="1"/>
          </p:cNvSpPr>
          <p:nvPr/>
        </p:nvSpPr>
        <p:spPr bwMode="auto">
          <a:xfrm>
            <a:off x="2843213" y="2852738"/>
            <a:ext cx="3887787" cy="720725"/>
          </a:xfrm>
          <a:prstGeom prst="rightArrow">
            <a:avLst>
              <a:gd name="adj1" fmla="val 50000"/>
              <a:gd name="adj2" fmla="val 13485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36" name="Rectangle 4"/>
          <p:cNvSpPr>
            <a:spLocks noGrp="1" noChangeArrowheads="1"/>
          </p:cNvSpPr>
          <p:nvPr>
            <p:ph type="title"/>
          </p:nvPr>
        </p:nvSpPr>
        <p:spPr/>
        <p:txBody>
          <a:bodyPr/>
          <a:lstStyle/>
          <a:p>
            <a:r>
              <a:rPr lang="fi-FI" altLang="fi-FI" dirty="0"/>
              <a:t>Aineistonlähtöinen </a:t>
            </a:r>
            <a:r>
              <a:rPr lang="fi-FI" altLang="fi-FI" dirty="0" smtClean="0"/>
              <a:t>analyysiprosessi </a:t>
            </a:r>
            <a:endParaRPr lang="en-US" altLang="fi-FI" dirty="0"/>
          </a:p>
        </p:txBody>
      </p:sp>
      <p:sp>
        <p:nvSpPr>
          <p:cNvPr id="172037" name="Text Box 5"/>
          <p:cNvSpPr txBox="1">
            <a:spLocks noChangeArrowheads="1"/>
          </p:cNvSpPr>
          <p:nvPr/>
        </p:nvSpPr>
        <p:spPr bwMode="auto">
          <a:xfrm>
            <a:off x="684213" y="1700213"/>
            <a:ext cx="1800225" cy="3457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fi-FI" sz="1200" b="1">
                <a:latin typeface="Tahoma" pitchFamily="34" charset="0"/>
              </a:rPr>
              <a:t>Raaka teksti</a:t>
            </a:r>
          </a:p>
          <a:p>
            <a:pPr>
              <a:spcBef>
                <a:spcPct val="50000"/>
              </a:spcBef>
            </a:pPr>
            <a:r>
              <a:rPr lang="fi-FI" altLang="fi-FI" sz="1000">
                <a:latin typeface="Tahoma" pitchFamily="34" charset="0"/>
              </a:rPr>
              <a:t>”...mun piti saada rahaa jostain.</a:t>
            </a:r>
          </a:p>
          <a:p>
            <a:pPr>
              <a:spcBef>
                <a:spcPct val="50000"/>
              </a:spcBef>
            </a:pPr>
            <a:r>
              <a:rPr lang="fi-FI" altLang="fi-FI" sz="1000">
                <a:latin typeface="Tahoma" pitchFamily="34" charset="0"/>
              </a:rPr>
              <a:t>… musta mulla on kyllä riittävästi kokemusta ja mä oon tsekannu, että meidän koneet on hyvässä kunnossa…”</a:t>
            </a:r>
          </a:p>
          <a:p>
            <a:r>
              <a:rPr lang="fi-FI" altLang="fi-FI" sz="1000">
                <a:latin typeface="Tahoma" pitchFamily="34" charset="0"/>
              </a:rPr>
              <a:t>”…mulle verkkokurssiohjaustutkinnon, tai mikä se ny on, suorittaminen on todella tärkeätä jatkon kannalta.  jne.</a:t>
            </a:r>
          </a:p>
          <a:p>
            <a:r>
              <a:rPr lang="fi-FI" altLang="fi-FI" sz="1000">
                <a:latin typeface="Tahoma" pitchFamily="34" charset="0"/>
              </a:rPr>
              <a:t>Meidän tiimi on todella joustava, hommat hoituu.. .semmoset sisäiset extrahommat jaetaan yhteisesti”</a:t>
            </a:r>
          </a:p>
          <a:p>
            <a:pPr>
              <a:spcBef>
                <a:spcPct val="50000"/>
              </a:spcBef>
            </a:pPr>
            <a:endParaRPr lang="en-US" altLang="fi-FI" sz="1200">
              <a:latin typeface="Tahoma" pitchFamily="34" charset="0"/>
            </a:endParaRPr>
          </a:p>
        </p:txBody>
      </p:sp>
      <p:sp>
        <p:nvSpPr>
          <p:cNvPr id="172038" name="Text Box 6"/>
          <p:cNvSpPr txBox="1">
            <a:spLocks noChangeArrowheads="1"/>
          </p:cNvSpPr>
          <p:nvPr/>
        </p:nvSpPr>
        <p:spPr bwMode="auto">
          <a:xfrm>
            <a:off x="3708400" y="1700213"/>
            <a:ext cx="1800225" cy="3125787"/>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fi-FI" sz="1200" b="1">
                <a:latin typeface="Tahoma" pitchFamily="34" charset="0"/>
              </a:rPr>
              <a:t>Tarkennettu teksti</a:t>
            </a:r>
          </a:p>
          <a:p>
            <a:pPr>
              <a:spcBef>
                <a:spcPct val="50000"/>
              </a:spcBef>
            </a:pPr>
            <a:r>
              <a:rPr lang="fi-FI" altLang="fi-FI" sz="1200">
                <a:latin typeface="Tahoma" pitchFamily="34" charset="0"/>
              </a:rPr>
              <a:t>…rahaa</a:t>
            </a:r>
          </a:p>
          <a:p>
            <a:pPr>
              <a:spcBef>
                <a:spcPct val="50000"/>
              </a:spcBef>
            </a:pPr>
            <a:r>
              <a:rPr lang="fi-FI" altLang="fi-FI" sz="1200">
                <a:latin typeface="Tahoma" pitchFamily="34" charset="0"/>
              </a:rPr>
              <a:t>… musta mulla on kyllä riittävästi kokemusta ja mä oon tsekannu, että meidän koneet on hyvässä kunnossa…</a:t>
            </a:r>
          </a:p>
          <a:p>
            <a:r>
              <a:rPr lang="fi-FI" altLang="fi-FI" sz="1200">
                <a:latin typeface="Tahoma" pitchFamily="34" charset="0"/>
              </a:rPr>
              <a:t>…mulle verkkokurssiohjaustutkinnon, tai mikä se ny on, suorittaminen on todella tärkeätä jatkon kannalta…  jne.</a:t>
            </a:r>
          </a:p>
          <a:p>
            <a:r>
              <a:rPr lang="fi-FI" altLang="fi-FI" sz="1200">
                <a:latin typeface="Tahoma" pitchFamily="34" charset="0"/>
              </a:rPr>
              <a:t>joustava tiimi.</a:t>
            </a:r>
          </a:p>
          <a:p>
            <a:pPr>
              <a:spcBef>
                <a:spcPct val="50000"/>
              </a:spcBef>
            </a:pPr>
            <a:endParaRPr lang="en-US" altLang="fi-FI" sz="1200">
              <a:latin typeface="Tahoma" pitchFamily="34" charset="0"/>
            </a:endParaRPr>
          </a:p>
        </p:txBody>
      </p:sp>
      <p:sp>
        <p:nvSpPr>
          <p:cNvPr id="172039" name="Text Box 7"/>
          <p:cNvSpPr txBox="1">
            <a:spLocks noChangeArrowheads="1"/>
          </p:cNvSpPr>
          <p:nvPr/>
        </p:nvSpPr>
        <p:spPr bwMode="auto">
          <a:xfrm>
            <a:off x="6877050" y="1700213"/>
            <a:ext cx="1727200" cy="2122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fi-FI" sz="1400" b="1">
                <a:latin typeface="Tahoma" pitchFamily="34" charset="0"/>
              </a:rPr>
              <a:t>Teemat</a:t>
            </a:r>
          </a:p>
          <a:p>
            <a:pPr>
              <a:spcBef>
                <a:spcPct val="50000"/>
              </a:spcBef>
            </a:pPr>
            <a:r>
              <a:rPr lang="fi-FI" altLang="fi-FI" sz="1400">
                <a:latin typeface="Tahoma" pitchFamily="34" charset="0"/>
              </a:rPr>
              <a:t>Taloudellinen tilanne</a:t>
            </a:r>
          </a:p>
          <a:p>
            <a:pPr>
              <a:spcBef>
                <a:spcPct val="50000"/>
              </a:spcBef>
            </a:pPr>
            <a:r>
              <a:rPr lang="fi-FI" altLang="fi-FI" sz="1400">
                <a:latin typeface="Tahoma" pitchFamily="34" charset="0"/>
              </a:rPr>
              <a:t>Työssä viihtyminen</a:t>
            </a:r>
          </a:p>
          <a:p>
            <a:pPr>
              <a:spcBef>
                <a:spcPct val="50000"/>
              </a:spcBef>
            </a:pPr>
            <a:r>
              <a:rPr lang="fi-FI" altLang="fi-FI" sz="1400">
                <a:latin typeface="Tahoma" pitchFamily="34" charset="0"/>
              </a:rPr>
              <a:t>Oppiminen </a:t>
            </a:r>
          </a:p>
          <a:p>
            <a:pPr>
              <a:spcBef>
                <a:spcPct val="50000"/>
              </a:spcBef>
            </a:pPr>
            <a:r>
              <a:rPr lang="fi-FI" altLang="fi-FI" sz="1400">
                <a:latin typeface="Tahoma" pitchFamily="34" charset="0"/>
              </a:rPr>
              <a:t>Ammatillinen kasvu</a:t>
            </a:r>
          </a:p>
          <a:p>
            <a:pPr>
              <a:spcBef>
                <a:spcPct val="50000"/>
              </a:spcBef>
            </a:pPr>
            <a:endParaRPr lang="en-US" altLang="fi-FI" sz="1400">
              <a:latin typeface="Tahoma" pitchFamily="34" charset="0"/>
            </a:endParaRPr>
          </a:p>
        </p:txBody>
      </p:sp>
      <p:sp>
        <p:nvSpPr>
          <p:cNvPr id="172040" name="Text Box 8"/>
          <p:cNvSpPr txBox="1">
            <a:spLocks noChangeArrowheads="1"/>
          </p:cNvSpPr>
          <p:nvPr/>
        </p:nvSpPr>
        <p:spPr bwMode="auto">
          <a:xfrm>
            <a:off x="6156325" y="4437063"/>
            <a:ext cx="2736850" cy="2228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fi-FI" sz="1400" b="1">
                <a:latin typeface="Tahoma" pitchFamily="34" charset="0"/>
              </a:rPr>
              <a:t>Oma malli  (tulkinta)                      </a:t>
            </a:r>
          </a:p>
          <a:p>
            <a:pPr>
              <a:spcBef>
                <a:spcPct val="50000"/>
              </a:spcBef>
            </a:pPr>
            <a:r>
              <a:rPr lang="fi-FI" altLang="fi-FI" sz="1400" b="1">
                <a:latin typeface="Tahoma" pitchFamily="34" charset="0"/>
              </a:rPr>
              <a:t>              </a:t>
            </a:r>
            <a:r>
              <a:rPr lang="fi-FI" altLang="fi-FI" sz="1400">
                <a:latin typeface="Tahoma" pitchFamily="34" charset="0"/>
              </a:rPr>
              <a:t>Taloudellinen ahdinko</a:t>
            </a:r>
          </a:p>
          <a:p>
            <a:pPr>
              <a:spcBef>
                <a:spcPct val="50000"/>
              </a:spcBef>
            </a:pPr>
            <a:r>
              <a:rPr lang="fi-FI" altLang="fi-FI" sz="1400">
                <a:latin typeface="Tahoma" pitchFamily="34" charset="0"/>
              </a:rPr>
              <a:t>	Hyväksyntä</a:t>
            </a:r>
          </a:p>
          <a:p>
            <a:pPr>
              <a:spcBef>
                <a:spcPct val="50000"/>
              </a:spcBef>
            </a:pPr>
            <a:r>
              <a:rPr lang="fi-FI" altLang="fi-FI" sz="1400">
                <a:latin typeface="Tahoma" pitchFamily="34" charset="0"/>
              </a:rPr>
              <a:t>Mahdollisuus oppia </a:t>
            </a:r>
          </a:p>
          <a:p>
            <a:pPr>
              <a:spcBef>
                <a:spcPct val="50000"/>
              </a:spcBef>
            </a:pPr>
            <a:r>
              <a:rPr lang="fi-FI" altLang="fi-FI" sz="1400" b="1">
                <a:latin typeface="Tahoma" pitchFamily="34" charset="0"/>
              </a:rPr>
              <a:t>	</a:t>
            </a:r>
            <a:r>
              <a:rPr lang="fi-FI" altLang="fi-FI" sz="1400">
                <a:latin typeface="Tahoma" pitchFamily="34" charset="0"/>
              </a:rPr>
              <a:t>Toivon perspektiivi</a:t>
            </a:r>
            <a:r>
              <a:rPr lang="fi-FI" altLang="fi-FI" sz="1400" b="1">
                <a:latin typeface="Tahoma" pitchFamily="34" charset="0"/>
              </a:rPr>
              <a:t>  </a:t>
            </a:r>
          </a:p>
          <a:p>
            <a:pPr>
              <a:spcBef>
                <a:spcPct val="50000"/>
              </a:spcBef>
            </a:pPr>
            <a:r>
              <a:rPr lang="fi-FI" altLang="fi-FI" sz="1400" b="1">
                <a:latin typeface="Tahoma" pitchFamily="34" charset="0"/>
              </a:rPr>
              <a:t>              </a:t>
            </a:r>
            <a:r>
              <a:rPr lang="fi-FI" altLang="fi-FI" sz="1400">
                <a:latin typeface="Tahoma" pitchFamily="34" charset="0"/>
              </a:rPr>
              <a:t>Työssä oppiminen </a:t>
            </a:r>
          </a:p>
          <a:p>
            <a:pPr>
              <a:spcBef>
                <a:spcPct val="50000"/>
              </a:spcBef>
            </a:pPr>
            <a:r>
              <a:rPr lang="fi-FI" altLang="fi-FI" sz="1400">
                <a:latin typeface="Tahoma" pitchFamily="34" charset="0"/>
              </a:rPr>
              <a:t>Paremmat kurssi vs. urauhkat</a:t>
            </a:r>
          </a:p>
        </p:txBody>
      </p:sp>
      <p:sp>
        <p:nvSpPr>
          <p:cNvPr id="172041" name="Freeform 9"/>
          <p:cNvSpPr>
            <a:spLocks/>
          </p:cNvSpPr>
          <p:nvPr/>
        </p:nvSpPr>
        <p:spPr bwMode="auto">
          <a:xfrm>
            <a:off x="7019925" y="4941888"/>
            <a:ext cx="1755775" cy="1485900"/>
          </a:xfrm>
          <a:custGeom>
            <a:avLst/>
            <a:gdLst>
              <a:gd name="T0" fmla="*/ 1066 w 1106"/>
              <a:gd name="T1" fmla="*/ 0 h 936"/>
              <a:gd name="T2" fmla="*/ 1074 w 1106"/>
              <a:gd name="T3" fmla="*/ 80 h 936"/>
              <a:gd name="T4" fmla="*/ 1018 w 1106"/>
              <a:gd name="T5" fmla="*/ 88 h 936"/>
              <a:gd name="T6" fmla="*/ 906 w 1106"/>
              <a:gd name="T7" fmla="*/ 128 h 936"/>
              <a:gd name="T8" fmla="*/ 754 w 1106"/>
              <a:gd name="T9" fmla="*/ 96 h 936"/>
              <a:gd name="T10" fmla="*/ 594 w 1106"/>
              <a:gd name="T11" fmla="*/ 40 h 936"/>
              <a:gd name="T12" fmla="*/ 266 w 1106"/>
              <a:gd name="T13" fmla="*/ 64 h 936"/>
              <a:gd name="T14" fmla="*/ 202 w 1106"/>
              <a:gd name="T15" fmla="*/ 88 h 936"/>
              <a:gd name="T16" fmla="*/ 106 w 1106"/>
              <a:gd name="T17" fmla="*/ 144 h 936"/>
              <a:gd name="T18" fmla="*/ 74 w 1106"/>
              <a:gd name="T19" fmla="*/ 192 h 936"/>
              <a:gd name="T20" fmla="*/ 58 w 1106"/>
              <a:gd name="T21" fmla="*/ 216 h 936"/>
              <a:gd name="T22" fmla="*/ 570 w 1106"/>
              <a:gd name="T23" fmla="*/ 424 h 936"/>
              <a:gd name="T24" fmla="*/ 730 w 1106"/>
              <a:gd name="T25" fmla="*/ 488 h 936"/>
              <a:gd name="T26" fmla="*/ 834 w 1106"/>
              <a:gd name="T27" fmla="*/ 568 h 936"/>
              <a:gd name="T28" fmla="*/ 890 w 1106"/>
              <a:gd name="T29" fmla="*/ 632 h 936"/>
              <a:gd name="T30" fmla="*/ 834 w 1106"/>
              <a:gd name="T31" fmla="*/ 824 h 936"/>
              <a:gd name="T32" fmla="*/ 746 w 1106"/>
              <a:gd name="T33" fmla="*/ 872 h 936"/>
              <a:gd name="T34" fmla="*/ 466 w 1106"/>
              <a:gd name="T35" fmla="*/ 920 h 936"/>
              <a:gd name="T36" fmla="*/ 298 w 1106"/>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6" h="936">
                <a:moveTo>
                  <a:pt x="1066" y="0"/>
                </a:moveTo>
                <a:cubicBezTo>
                  <a:pt x="1081" y="23"/>
                  <a:pt x="1106" y="48"/>
                  <a:pt x="1074" y="80"/>
                </a:cubicBezTo>
                <a:cubicBezTo>
                  <a:pt x="1061" y="93"/>
                  <a:pt x="1037" y="85"/>
                  <a:pt x="1018" y="88"/>
                </a:cubicBezTo>
                <a:cubicBezTo>
                  <a:pt x="984" y="111"/>
                  <a:pt x="945" y="115"/>
                  <a:pt x="906" y="128"/>
                </a:cubicBezTo>
                <a:cubicBezTo>
                  <a:pt x="855" y="118"/>
                  <a:pt x="805" y="106"/>
                  <a:pt x="754" y="96"/>
                </a:cubicBezTo>
                <a:cubicBezTo>
                  <a:pt x="708" y="66"/>
                  <a:pt x="648" y="53"/>
                  <a:pt x="594" y="40"/>
                </a:cubicBezTo>
                <a:cubicBezTo>
                  <a:pt x="368" y="47"/>
                  <a:pt x="393" y="32"/>
                  <a:pt x="266" y="64"/>
                </a:cubicBezTo>
                <a:cubicBezTo>
                  <a:pt x="210" y="102"/>
                  <a:pt x="281" y="58"/>
                  <a:pt x="202" y="88"/>
                </a:cubicBezTo>
                <a:cubicBezTo>
                  <a:pt x="171" y="100"/>
                  <a:pt x="134" y="127"/>
                  <a:pt x="106" y="144"/>
                </a:cubicBezTo>
                <a:cubicBezTo>
                  <a:pt x="95" y="160"/>
                  <a:pt x="85" y="176"/>
                  <a:pt x="74" y="192"/>
                </a:cubicBezTo>
                <a:cubicBezTo>
                  <a:pt x="69" y="200"/>
                  <a:pt x="58" y="216"/>
                  <a:pt x="58" y="216"/>
                </a:cubicBezTo>
                <a:cubicBezTo>
                  <a:pt x="0" y="508"/>
                  <a:pt x="432" y="421"/>
                  <a:pt x="570" y="424"/>
                </a:cubicBezTo>
                <a:cubicBezTo>
                  <a:pt x="625" y="438"/>
                  <a:pt x="682" y="458"/>
                  <a:pt x="730" y="488"/>
                </a:cubicBezTo>
                <a:cubicBezTo>
                  <a:pt x="768" y="512"/>
                  <a:pt x="797" y="544"/>
                  <a:pt x="834" y="568"/>
                </a:cubicBezTo>
                <a:cubicBezTo>
                  <a:pt x="871" y="624"/>
                  <a:pt x="850" y="605"/>
                  <a:pt x="890" y="632"/>
                </a:cubicBezTo>
                <a:cubicBezTo>
                  <a:pt x="885" y="714"/>
                  <a:pt x="902" y="778"/>
                  <a:pt x="834" y="824"/>
                </a:cubicBezTo>
                <a:cubicBezTo>
                  <a:pt x="810" y="860"/>
                  <a:pt x="788" y="864"/>
                  <a:pt x="746" y="872"/>
                </a:cubicBezTo>
                <a:cubicBezTo>
                  <a:pt x="651" y="920"/>
                  <a:pt x="577" y="915"/>
                  <a:pt x="466" y="920"/>
                </a:cubicBezTo>
                <a:cubicBezTo>
                  <a:pt x="410" y="931"/>
                  <a:pt x="355" y="936"/>
                  <a:pt x="298" y="936"/>
                </a:cubicBezTo>
              </a:path>
            </a:pathLst>
          </a:custGeom>
          <a:noFill/>
          <a:ln w="22225" cap="flat">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72042" name="Text Box 10"/>
          <p:cNvSpPr txBox="1">
            <a:spLocks noChangeArrowheads="1"/>
          </p:cNvSpPr>
          <p:nvPr/>
        </p:nvSpPr>
        <p:spPr bwMode="auto">
          <a:xfrm>
            <a:off x="3203575" y="5084763"/>
            <a:ext cx="1800225" cy="1568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fi-FI" sz="1600">
                <a:latin typeface="Tahoma" pitchFamily="34" charset="0"/>
              </a:rPr>
              <a:t>Vertailut muihin tutkimuksiin ja teoriaan: voidaanko yksilöllistä  yleistää?</a:t>
            </a:r>
            <a:endParaRPr lang="en-US" altLang="fi-FI" sz="1600">
              <a:latin typeface="Tahoma" pitchFamily="34" charset="0"/>
            </a:endParaRPr>
          </a:p>
        </p:txBody>
      </p:sp>
    </p:spTree>
    <p:extLst>
      <p:ext uri="{BB962C8B-B14F-4D97-AF65-F5344CB8AC3E}">
        <p14:creationId xmlns:p14="http://schemas.microsoft.com/office/powerpoint/2010/main" val="567077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2037"/>
                                        </p:tgtEl>
                                        <p:attrNameLst>
                                          <p:attrName>style.visibility</p:attrName>
                                        </p:attrNameLst>
                                      </p:cBhvr>
                                      <p:to>
                                        <p:strVal val="visible"/>
                                      </p:to>
                                    </p:set>
                                    <p:animEffect transition="in" filter="checkerboard(across)">
                                      <p:cBhvr>
                                        <p:cTn id="7" dur="500"/>
                                        <p:tgtEl>
                                          <p:spTgt spid="172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2038"/>
                                        </p:tgtEl>
                                        <p:attrNameLst>
                                          <p:attrName>style.visibility</p:attrName>
                                        </p:attrNameLst>
                                      </p:cBhvr>
                                      <p:to>
                                        <p:strVal val="visible"/>
                                      </p:to>
                                    </p:set>
                                    <p:animEffect transition="in" filter="checkerboard(across)">
                                      <p:cBhvr>
                                        <p:cTn id="12" dur="500"/>
                                        <p:tgtEl>
                                          <p:spTgt spid="172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2035"/>
                                        </p:tgtEl>
                                        <p:attrNameLst>
                                          <p:attrName>style.visibility</p:attrName>
                                        </p:attrNameLst>
                                      </p:cBhvr>
                                      <p:to>
                                        <p:strVal val="visible"/>
                                      </p:to>
                                    </p:set>
                                    <p:animEffect transition="in" filter="box(in)">
                                      <p:cBhvr>
                                        <p:cTn id="17" dur="500"/>
                                        <p:tgtEl>
                                          <p:spTgt spid="1720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2039"/>
                                        </p:tgtEl>
                                        <p:attrNameLst>
                                          <p:attrName>style.visibility</p:attrName>
                                        </p:attrNameLst>
                                      </p:cBhvr>
                                      <p:to>
                                        <p:strVal val="visible"/>
                                      </p:to>
                                    </p:set>
                                    <p:animEffect transition="in" filter="box(in)">
                                      <p:cBhvr>
                                        <p:cTn id="22" dur="500"/>
                                        <p:tgtEl>
                                          <p:spTgt spid="1720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2034"/>
                                        </p:tgtEl>
                                        <p:attrNameLst>
                                          <p:attrName>style.visibility</p:attrName>
                                        </p:attrNameLst>
                                      </p:cBhvr>
                                      <p:to>
                                        <p:strVal val="visible"/>
                                      </p:to>
                                    </p:set>
                                    <p:animEffect transition="in" filter="checkerboard(across)">
                                      <p:cBhvr>
                                        <p:cTn id="27" dur="500"/>
                                        <p:tgtEl>
                                          <p:spTgt spid="1720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2040"/>
                                        </p:tgtEl>
                                        <p:attrNameLst>
                                          <p:attrName>style.visibility</p:attrName>
                                        </p:attrNameLst>
                                      </p:cBhvr>
                                      <p:to>
                                        <p:strVal val="visible"/>
                                      </p:to>
                                    </p:set>
                                    <p:animEffect transition="in" filter="checkerboard(across)">
                                      <p:cBhvr>
                                        <p:cTn id="32" dur="500"/>
                                        <p:tgtEl>
                                          <p:spTgt spid="1720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2041"/>
                                        </p:tgtEl>
                                        <p:attrNameLst>
                                          <p:attrName>style.visibility</p:attrName>
                                        </p:attrNameLst>
                                      </p:cBhvr>
                                      <p:to>
                                        <p:strVal val="visible"/>
                                      </p:to>
                                    </p:set>
                                    <p:animEffect transition="in" filter="blinds(horizontal)">
                                      <p:cBhvr>
                                        <p:cTn id="37" dur="500"/>
                                        <p:tgtEl>
                                          <p:spTgt spid="1720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2042"/>
                                        </p:tgtEl>
                                        <p:attrNameLst>
                                          <p:attrName>style.visibility</p:attrName>
                                        </p:attrNameLst>
                                      </p:cBhvr>
                                      <p:to>
                                        <p:strVal val="visible"/>
                                      </p:to>
                                    </p:set>
                                    <p:animEffect transition="in" filter="diamond(in)">
                                      <p:cBhvr>
                                        <p:cTn id="42" dur="2000"/>
                                        <p:tgtEl>
                                          <p:spTgt spid="172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nimBg="1"/>
      <p:bldP spid="172035" grpId="0" animBg="1"/>
      <p:bldP spid="172037" grpId="0" animBg="1"/>
      <p:bldP spid="172038" grpId="0" animBg="1"/>
      <p:bldP spid="172039" grpId="0" animBg="1"/>
      <p:bldP spid="172040" grpId="0" animBg="1"/>
      <p:bldP spid="172041" grpId="0" animBg="1"/>
      <p:bldP spid="1720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207" y="656692"/>
            <a:ext cx="8208943" cy="1871663"/>
          </a:xfrm>
        </p:spPr>
        <p:txBody>
          <a:bodyPr/>
          <a:lstStyle/>
          <a:p>
            <a:pPr marL="342900" indent="-342900" algn="l"/>
            <a:r>
              <a:rPr lang="fi-FI" sz="2800" dirty="0">
                <a:latin typeface="Bookman Old Style" panose="02050604050505020204" pitchFamily="18" charset="0"/>
              </a:rPr>
              <a:t>4.1 Otanta (kohderyhmä, perusjoukko, koko, </a:t>
            </a:r>
            <a:r>
              <a:rPr lang="fi-FI" sz="2800" dirty="0" smtClean="0">
                <a:latin typeface="Bookman Old Style" panose="02050604050505020204" pitchFamily="18" charset="0"/>
              </a:rPr>
              <a:t>harkinnavarainen, ...prosessi)*</a:t>
            </a:r>
            <a:r>
              <a:rPr lang="fi-FI" dirty="0" smtClean="0">
                <a:latin typeface="Bookman Old Style" panose="02050604050505020204" pitchFamily="18" charset="0"/>
              </a:rPr>
              <a:t/>
            </a:r>
            <a:br>
              <a:rPr lang="fi-FI" dirty="0" smtClean="0">
                <a:latin typeface="Bookman Old Style" panose="02050604050505020204" pitchFamily="18" charset="0"/>
              </a:rPr>
            </a:br>
            <a:r>
              <a:rPr lang="fi-FI" sz="2800" dirty="0" smtClean="0">
                <a:latin typeface="Bookman Old Style" panose="02050604050505020204" pitchFamily="18" charset="0"/>
              </a:rPr>
              <a:t>Aineiston koko (ka, kh), supuolijakauma yms.</a:t>
            </a:r>
            <a:br>
              <a:rPr lang="fi-FI" sz="2800" dirty="0" smtClean="0">
                <a:latin typeface="Bookman Old Style" panose="02050604050505020204" pitchFamily="18" charset="0"/>
              </a:rPr>
            </a:br>
            <a:r>
              <a:rPr lang="fi-FI" dirty="0" smtClean="0">
                <a:latin typeface="Bookman Old Style" panose="02050604050505020204" pitchFamily="18" charset="0"/>
              </a:rPr>
              <a:t/>
            </a:r>
            <a:br>
              <a:rPr lang="fi-FI" dirty="0" smtClean="0">
                <a:latin typeface="Bookman Old Style" panose="02050604050505020204" pitchFamily="18" charset="0"/>
              </a:rPr>
            </a:br>
            <a:r>
              <a:rPr lang="fi-FI" sz="2400" dirty="0" smtClean="0">
                <a:latin typeface="Bookman Old Style" panose="02050604050505020204" pitchFamily="18" charset="0"/>
              </a:rPr>
              <a:t>Laadullisessa </a:t>
            </a:r>
            <a:r>
              <a:rPr lang="fi-FI" sz="2400" dirty="0">
                <a:latin typeface="Bookman Old Style" panose="02050604050505020204" pitchFamily="18" charset="0"/>
              </a:rPr>
              <a:t>tutkimuksessa käytetään yleensä harkinnanvaraista </a:t>
            </a:r>
            <a:r>
              <a:rPr lang="fi-FI" sz="2400" dirty="0" smtClean="0">
                <a:latin typeface="Bookman Old Style" panose="02050604050505020204" pitchFamily="18" charset="0"/>
              </a:rPr>
              <a:t>otantaa </a:t>
            </a:r>
            <a:r>
              <a:rPr lang="fi-FI" sz="2400" dirty="0" smtClean="0">
                <a:latin typeface="Bookman Old Style" panose="02050604050505020204" pitchFamily="18" charset="0"/>
                <a:sym typeface="Wingdings" panose="05000000000000000000" pitchFamily="2" charset="2"/>
              </a:rPr>
              <a:t> </a:t>
            </a:r>
            <a:r>
              <a:rPr lang="fi-FI" sz="2400" dirty="0" smtClean="0">
                <a:latin typeface="Bookman Old Style" panose="02050604050505020204" pitchFamily="18" charset="0"/>
              </a:rPr>
              <a:t>tutkitaan </a:t>
            </a:r>
            <a:r>
              <a:rPr lang="fi-FI" sz="2400" dirty="0">
                <a:latin typeface="Bookman Old Style" panose="02050604050505020204" pitchFamily="18" charset="0"/>
              </a:rPr>
              <a:t>perusteellisesti, jolloin tärkeää on aineiston laatu. Aineiston koolla on silti myös merkitystä, aineiston tulisi olla kattava suhteessa siihen, millaista analyysia ja tulkintaa siitä aiotaan tehdä. Aineisto pyritään valitsemaan tarkoituksenmukaisesti ja teoreettisesti </a:t>
            </a:r>
            <a:r>
              <a:rPr lang="fi-FI" sz="2400" dirty="0" smtClean="0">
                <a:latin typeface="Bookman Old Style" panose="02050604050505020204" pitchFamily="18" charset="0"/>
              </a:rPr>
              <a:t>perustellen.</a:t>
            </a:r>
            <a:endParaRPr lang="fi-FI" sz="24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37</a:t>
            </a:fld>
            <a:endParaRPr lang="en-GB"/>
          </a:p>
        </p:txBody>
      </p:sp>
    </p:spTree>
    <p:extLst>
      <p:ext uri="{BB962C8B-B14F-4D97-AF65-F5344CB8AC3E}">
        <p14:creationId xmlns:p14="http://schemas.microsoft.com/office/powerpoint/2010/main" val="4216625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48" y="224644"/>
            <a:ext cx="8640452" cy="2339715"/>
          </a:xfrm>
        </p:spPr>
        <p:txBody>
          <a:bodyPr/>
          <a:lstStyle/>
          <a:p>
            <a:pPr algn="l"/>
            <a:r>
              <a:rPr lang="fi-FI" sz="2800" dirty="0" smtClean="0">
                <a:latin typeface="Bookman Old Style" panose="02050604050505020204" pitchFamily="18" charset="0"/>
              </a:rPr>
              <a:t>Määrällisessä tutkimuksessa käytettävät käsitteet (itsetunto, lahjakkuus) ”</a:t>
            </a:r>
            <a:r>
              <a:rPr lang="fi-FI" sz="2800" dirty="0" err="1" smtClean="0">
                <a:latin typeface="Bookman Old Style" panose="02050604050505020204" pitchFamily="18" charset="0"/>
              </a:rPr>
              <a:t>operationalisoidaan</a:t>
            </a:r>
            <a:r>
              <a:rPr lang="fi-FI" sz="2800" dirty="0" smtClean="0">
                <a:latin typeface="Bookman Old Style" panose="02050604050505020204" pitchFamily="18" charset="0"/>
              </a:rPr>
              <a:t>” usein useiden kysymysten avulla (latentti piirre esille) </a:t>
            </a:r>
            <a:r>
              <a:rPr lang="fi-FI" sz="2800" dirty="0" smtClean="0">
                <a:latin typeface="Bookman Old Style" panose="02050604050505020204" pitchFamily="18" charset="0"/>
                <a:sym typeface="Wingdings" panose="05000000000000000000" pitchFamily="2" charset="2"/>
              </a:rPr>
              <a:t> otannan koko perustuu määrällisten menetelmien käytön mahdollisuuksiin.</a:t>
            </a:r>
            <a:r>
              <a:rPr lang="fi-FI" sz="2800" dirty="0" smtClean="0">
                <a:latin typeface="Bookman Old Style" panose="02050604050505020204" pitchFamily="18" charset="0"/>
              </a:rPr>
              <a:t/>
            </a:r>
            <a:br>
              <a:rPr lang="fi-FI" sz="2800" dirty="0" smtClean="0">
                <a:latin typeface="Bookman Old Style" panose="02050604050505020204" pitchFamily="18" charset="0"/>
              </a:rPr>
            </a:br>
            <a:r>
              <a:rPr lang="fi-FI" sz="2800" dirty="0" smtClean="0">
                <a:latin typeface="Bookman Old Style" panose="02050604050505020204" pitchFamily="18" charset="0"/>
              </a:rPr>
              <a:t/>
            </a:r>
            <a:br>
              <a:rPr lang="fi-FI" sz="2800" dirty="0" smtClean="0">
                <a:latin typeface="Bookman Old Style" panose="02050604050505020204" pitchFamily="18" charset="0"/>
              </a:rPr>
            </a:br>
            <a:r>
              <a:rPr lang="fi-FI" sz="2800" dirty="0" smtClean="0">
                <a:latin typeface="Bookman Old Style" panose="02050604050505020204" pitchFamily="18" charset="0"/>
              </a:rPr>
              <a:t>Kvalitatiivisessa </a:t>
            </a:r>
            <a:r>
              <a:rPr lang="fi-FI" sz="2800" dirty="0">
                <a:latin typeface="Bookman Old Style" panose="02050604050505020204" pitchFamily="18" charset="0"/>
              </a:rPr>
              <a:t>tutkimuksessa käsitteellistäminen on yhtä tärkeää, mutta saatavuus ei ole yhtä suuri ongelma, koska perusjoukko voidaan erottaa käsitteellisenä konstruktiona, josta valitaan joillakin kriteereillä edustavia tapauksia. Tyypillisempi ongelma on tiedon syvyys ja laajuus. Eli miten itse tiedon hankinnassa onnistutaan</a:t>
            </a:r>
            <a:r>
              <a:rPr lang="fi-FI" sz="2800" dirty="0"/>
              <a:t>.</a:t>
            </a:r>
            <a:br>
              <a:rPr lang="fi-FI" sz="2800" dirty="0"/>
            </a:br>
            <a:endParaRPr lang="fi-FI" sz="2800" dirty="0"/>
          </a:p>
        </p:txBody>
      </p:sp>
      <p:sp>
        <p:nvSpPr>
          <p:cNvPr id="3" name="Subtitle 2"/>
          <p:cNvSpPr>
            <a:spLocks noGrp="1"/>
          </p:cNvSpPr>
          <p:nvPr>
            <p:ph type="subTitle" idx="1"/>
          </p:nvPr>
        </p:nvSpPr>
        <p:spPr/>
        <p:txBody>
          <a:bodyPr/>
          <a:lstStyle/>
          <a:p>
            <a:endParaRPr lang="fi-FI" dirty="0"/>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38</a:t>
            </a:fld>
            <a:endParaRPr lang="en-GB"/>
          </a:p>
        </p:txBody>
      </p:sp>
    </p:spTree>
    <p:extLst>
      <p:ext uri="{BB962C8B-B14F-4D97-AF65-F5344CB8AC3E}">
        <p14:creationId xmlns:p14="http://schemas.microsoft.com/office/powerpoint/2010/main" val="869458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39</a:t>
            </a:fld>
            <a:endParaRPr lang="en-GB"/>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919" t="24989" r="71799" b="18595"/>
          <a:stretch/>
        </p:blipFill>
        <p:spPr bwMode="auto">
          <a:xfrm>
            <a:off x="179512" y="152636"/>
            <a:ext cx="3868506" cy="644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63988" y="476672"/>
            <a:ext cx="4572508" cy="5909310"/>
          </a:xfrm>
          <a:prstGeom prst="rect">
            <a:avLst/>
          </a:prstGeom>
          <a:noFill/>
        </p:spPr>
        <p:txBody>
          <a:bodyPr wrap="square" rtlCol="0">
            <a:spAutoFit/>
          </a:bodyPr>
          <a:lstStyle/>
          <a:p>
            <a:r>
              <a:rPr lang="fi-FI" dirty="0" smtClean="0"/>
              <a:t>Suuntaa-antava esimerkki aineiston koosta</a:t>
            </a:r>
          </a:p>
          <a:p>
            <a:endParaRPr lang="fi-FI" dirty="0"/>
          </a:p>
          <a:p>
            <a:r>
              <a:rPr lang="fi-FI" dirty="0" smtClean="0"/>
              <a:t>Usein laadullisessa tutkimuksessa </a:t>
            </a:r>
            <a:r>
              <a:rPr lang="fi-FI" dirty="0" err="1" smtClean="0"/>
              <a:t>ihmi-</a:t>
            </a:r>
            <a:endParaRPr lang="fi-FI" dirty="0" smtClean="0"/>
          </a:p>
          <a:p>
            <a:r>
              <a:rPr lang="fi-FI" dirty="0" smtClean="0"/>
              <a:t>siltä kerätyt esseet, avoimet vastaukset,</a:t>
            </a:r>
          </a:p>
          <a:p>
            <a:r>
              <a:rPr lang="fi-FI" dirty="0" smtClean="0"/>
              <a:t>alkavat melko nopeasti ns. kyllääntyä eli</a:t>
            </a:r>
          </a:p>
          <a:p>
            <a:endParaRPr lang="fi-FI" dirty="0"/>
          </a:p>
          <a:p>
            <a:endParaRPr lang="fi-FI" dirty="0" smtClean="0"/>
          </a:p>
          <a:p>
            <a:r>
              <a:rPr lang="fi-FI" dirty="0" smtClean="0"/>
              <a:t>ne alkavat toistaa samoja </a:t>
            </a:r>
            <a:r>
              <a:rPr lang="fi-FI" dirty="0" err="1" smtClean="0"/>
              <a:t>teemoja-</a:t>
            </a:r>
            <a:r>
              <a:rPr lang="fi-FI" dirty="0" smtClean="0"/>
              <a:t> / </a:t>
            </a:r>
          </a:p>
          <a:p>
            <a:r>
              <a:rPr lang="fi-FI" dirty="0" smtClean="0"/>
              <a:t>aihepiirejä…, </a:t>
            </a:r>
            <a:r>
              <a:rPr lang="fi-FI" dirty="0" err="1" smtClean="0"/>
              <a:t>löy-</a:t>
            </a:r>
            <a:endParaRPr lang="fi-FI" dirty="0" smtClean="0"/>
          </a:p>
          <a:p>
            <a:r>
              <a:rPr lang="fi-FI" dirty="0" err="1" smtClean="0"/>
              <a:t>detään</a:t>
            </a:r>
            <a:r>
              <a:rPr lang="fi-FI" dirty="0" smtClean="0"/>
              <a:t> </a:t>
            </a:r>
            <a:r>
              <a:rPr lang="fi-FI" dirty="0" err="1" smtClean="0"/>
              <a:t>saturaatiopiste</a:t>
            </a:r>
            <a:r>
              <a:rPr lang="fi-FI" dirty="0" smtClean="0"/>
              <a:t>. </a:t>
            </a:r>
          </a:p>
          <a:p>
            <a:endParaRPr lang="fi-FI" dirty="0"/>
          </a:p>
          <a:p>
            <a:r>
              <a:rPr lang="fi-FI" dirty="0" smtClean="0"/>
              <a:t>Esim. Miten peruskoulua tulisi kehittää entistä paremmaksi?</a:t>
            </a:r>
          </a:p>
          <a:p>
            <a:r>
              <a:rPr lang="fi-FI" dirty="0" smtClean="0"/>
              <a:t>(opettajat, rehtorit…)</a:t>
            </a:r>
            <a:endParaRPr lang="fi-FI" dirty="0"/>
          </a:p>
          <a:p>
            <a:r>
              <a:rPr lang="fi-FI" dirty="0" smtClean="0"/>
              <a:t> </a:t>
            </a:r>
          </a:p>
          <a:p>
            <a:endParaRPr lang="fi-FI" dirty="0" smtClean="0"/>
          </a:p>
          <a:p>
            <a:r>
              <a:rPr lang="fi-FI" dirty="0" smtClean="0"/>
              <a:t>Aineisto kannattaa silti käydä läpi ja esim. merkitä kuinka paljon tiettyä teemaa- / aihetta aineistossa käsiteltiin (</a:t>
            </a:r>
            <a:r>
              <a:rPr lang="fi-FI" dirty="0" err="1" smtClean="0"/>
              <a:t>kvantifiointi</a:t>
            </a:r>
            <a:r>
              <a:rPr lang="fi-FI" dirty="0" smtClean="0"/>
              <a:t>).</a:t>
            </a:r>
          </a:p>
          <a:p>
            <a:endParaRPr lang="fi-FI" dirty="0"/>
          </a:p>
          <a:p>
            <a:endParaRPr lang="fi-FI" dirty="0"/>
          </a:p>
        </p:txBody>
      </p:sp>
    </p:spTree>
    <p:extLst>
      <p:ext uri="{BB962C8B-B14F-4D97-AF65-F5344CB8AC3E}">
        <p14:creationId xmlns:p14="http://schemas.microsoft.com/office/powerpoint/2010/main" val="340700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24644"/>
            <a:ext cx="8640960" cy="1871663"/>
          </a:xfrm>
        </p:spPr>
        <p:txBody>
          <a:bodyPr/>
          <a:lstStyle/>
          <a:p>
            <a:pPr algn="l"/>
            <a:r>
              <a:rPr lang="fi-FI" sz="3200" dirty="0" smtClean="0">
                <a:solidFill>
                  <a:srgbClr val="FF0000"/>
                </a:solidFill>
                <a:latin typeface="Bookman Old Style" panose="02050604050505020204" pitchFamily="18" charset="0"/>
              </a:rPr>
              <a:t>Tieteellinen (systemaattinen) kirjallisuuskatsaus</a:t>
            </a:r>
            <a:r>
              <a:rPr lang="fi-FI" sz="2800" dirty="0" smtClean="0">
                <a:latin typeface="Bookman Old Style" panose="02050604050505020204" pitchFamily="18" charset="0"/>
              </a:rPr>
              <a:t/>
            </a:r>
            <a:br>
              <a:rPr lang="fi-FI" sz="2800" dirty="0" smtClean="0">
                <a:latin typeface="Bookman Old Style" panose="02050604050505020204" pitchFamily="18" charset="0"/>
              </a:rPr>
            </a:br>
            <a:r>
              <a:rPr lang="fi-FI" sz="2800" dirty="0" smtClean="0">
                <a:latin typeface="Bookman Old Style" panose="02050604050505020204" pitchFamily="18" charset="0"/>
              </a:rPr>
              <a:t/>
            </a:r>
            <a:br>
              <a:rPr lang="fi-FI" sz="2800" dirty="0" smtClean="0">
                <a:latin typeface="Bookman Old Style" panose="02050604050505020204" pitchFamily="18" charset="0"/>
              </a:rPr>
            </a:br>
            <a:r>
              <a:rPr lang="fi-FI" sz="2800" dirty="0" smtClean="0">
                <a:latin typeface="Bookman Old Style" panose="02050604050505020204" pitchFamily="18" charset="0"/>
              </a:rPr>
              <a:t>Perinteisen kirjallisuuskatsauksen sudenkuopat:</a:t>
            </a:r>
            <a:br>
              <a:rPr lang="fi-FI" sz="2800" dirty="0" smtClean="0">
                <a:latin typeface="Bookman Old Style" panose="02050604050505020204" pitchFamily="18" charset="0"/>
              </a:rPr>
            </a:br>
            <a:r>
              <a:rPr lang="fi-FI" sz="2800" dirty="0" smtClean="0">
                <a:latin typeface="Bookman Old Style" panose="02050604050505020204" pitchFamily="18" charset="0"/>
              </a:rPr>
              <a:t>1. Lähteiden summittainen yhteismitallisuus</a:t>
            </a:r>
            <a:br>
              <a:rPr lang="fi-FI" sz="2800" dirty="0" smtClean="0">
                <a:latin typeface="Bookman Old Style" panose="02050604050505020204" pitchFamily="18" charset="0"/>
              </a:rPr>
            </a:br>
            <a:r>
              <a:rPr lang="fi-FI" sz="2800" dirty="0" smtClean="0">
                <a:latin typeface="Bookman Old Style" panose="02050604050505020204" pitchFamily="18" charset="0"/>
              </a:rPr>
              <a:t>2. Lähteitä on kerätty valikoivasti (omaa ajatusta tukien)</a:t>
            </a:r>
            <a:br>
              <a:rPr lang="fi-FI" sz="2800" dirty="0" smtClean="0">
                <a:latin typeface="Bookman Old Style" panose="02050604050505020204" pitchFamily="18" charset="0"/>
              </a:rPr>
            </a:br>
            <a:r>
              <a:rPr lang="fi-FI" sz="2800" dirty="0" smtClean="0">
                <a:latin typeface="Bookman Old Style" panose="02050604050505020204" pitchFamily="18" charset="0"/>
              </a:rPr>
              <a:t>3. Lähteiden laatu on kirjava (mielipidekirjoituksista tutkimusraportteihin)</a:t>
            </a:r>
            <a:r>
              <a:rPr lang="fi-FI" sz="3200" dirty="0" smtClean="0">
                <a:latin typeface="Bookman Old Style" panose="02050604050505020204" pitchFamily="18" charset="0"/>
              </a:rPr>
              <a:t/>
            </a:r>
            <a:br>
              <a:rPr lang="fi-FI" sz="3200" dirty="0" smtClean="0">
                <a:latin typeface="Bookman Old Style" panose="02050604050505020204" pitchFamily="18" charset="0"/>
              </a:rPr>
            </a:br>
            <a:r>
              <a:rPr lang="fi-FI" sz="3200" dirty="0">
                <a:solidFill>
                  <a:prstClr val="black"/>
                </a:solidFill>
                <a:latin typeface="Bookman Old Style" panose="02050604050505020204" pitchFamily="18" charset="0"/>
              </a:rPr>
              <a:t/>
            </a:r>
            <a:br>
              <a:rPr lang="fi-FI" sz="3200" dirty="0">
                <a:solidFill>
                  <a:prstClr val="black"/>
                </a:solidFill>
                <a:latin typeface="Bookman Old Style" panose="02050604050505020204" pitchFamily="18" charset="0"/>
              </a:rPr>
            </a:br>
            <a:r>
              <a:rPr lang="fi-FI" sz="3200" dirty="0">
                <a:solidFill>
                  <a:prstClr val="black"/>
                </a:solidFill>
                <a:latin typeface="Bookman Old Style" panose="02050604050505020204" pitchFamily="18" charset="0"/>
                <a:sym typeface="Wingdings" panose="05000000000000000000" pitchFamily="2" charset="2"/>
              </a:rPr>
              <a:t> ei tähtää suureen lähdemäärään, vaan syvään ymmärrykseen kyseistä kapea-alaisesta </a:t>
            </a:r>
            <a:r>
              <a:rPr lang="fi-FI" sz="3200" dirty="0" smtClean="0">
                <a:solidFill>
                  <a:prstClr val="black"/>
                </a:solidFill>
                <a:latin typeface="Bookman Old Style" panose="02050604050505020204" pitchFamily="18" charset="0"/>
                <a:sym typeface="Wingdings" panose="05000000000000000000" pitchFamily="2" charset="2"/>
              </a:rPr>
              <a:t>ilmiöstä </a:t>
            </a:r>
            <a:r>
              <a:rPr lang="fi-FI" sz="1400" dirty="0" smtClean="0">
                <a:solidFill>
                  <a:prstClr val="black"/>
                </a:solidFill>
                <a:latin typeface="Bookman Old Style" panose="02050604050505020204" pitchFamily="18" charset="0"/>
                <a:sym typeface="Wingdings" panose="05000000000000000000" pitchFamily="2" charset="2"/>
              </a:rPr>
              <a:t>(ajatteluntaitojen interventiot alkuopetusikäisillä). </a:t>
            </a:r>
            <a:endParaRPr lang="fi-FI" sz="32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4</a:t>
            </a:fld>
            <a:endParaRPr lang="en-GB"/>
          </a:p>
        </p:txBody>
      </p:sp>
    </p:spTree>
    <p:extLst>
      <p:ext uri="{BB962C8B-B14F-4D97-AF65-F5344CB8AC3E}">
        <p14:creationId xmlns:p14="http://schemas.microsoft.com/office/powerpoint/2010/main" val="1809843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4644"/>
            <a:ext cx="9143999" cy="2303711"/>
          </a:xfrm>
        </p:spPr>
        <p:txBody>
          <a:bodyPr/>
          <a:lstStyle/>
          <a:p>
            <a:pPr marL="342900" indent="-342900" algn="l"/>
            <a:r>
              <a:rPr lang="fi-FI" sz="2800" dirty="0">
                <a:latin typeface="Bookman Old Style" panose="02050604050505020204" pitchFamily="18" charset="0"/>
              </a:rPr>
              <a:t>4.2 </a:t>
            </a:r>
            <a:r>
              <a:rPr lang="fi-FI" sz="2800" dirty="0" smtClean="0">
                <a:latin typeface="Bookman Old Style" panose="02050604050505020204" pitchFamily="18" charset="0"/>
              </a:rPr>
              <a:t>Mittari(t): </a:t>
            </a:r>
            <a:r>
              <a:rPr lang="fi-FI" sz="2800" dirty="0">
                <a:latin typeface="Bookman Old Style" panose="02050604050505020204" pitchFamily="18" charset="0"/>
              </a:rPr>
              <a:t>(mittarin kehittely, mitkä ja millaiset kysymykset ajateltiin sopivan mihinkin </a:t>
            </a:r>
            <a:r>
              <a:rPr lang="fi-FI" sz="2800" dirty="0" smtClean="0">
                <a:latin typeface="Bookman Old Style" panose="02050604050505020204" pitchFamily="18" charset="0"/>
              </a:rPr>
              <a:t>vastauksiin, teemahaastattelurungon rakentuminen)</a:t>
            </a:r>
            <a:br>
              <a:rPr lang="fi-FI" sz="2800" dirty="0" smtClean="0">
                <a:latin typeface="Bookman Old Style" panose="02050604050505020204" pitchFamily="18" charset="0"/>
              </a:rPr>
            </a:br>
            <a:r>
              <a:rPr lang="fi-FI" sz="2800" dirty="0" smtClean="0">
                <a:latin typeface="Bookman Old Style" panose="02050604050505020204" pitchFamily="18" charset="0"/>
              </a:rPr>
              <a:t>4.2.1 Intervention kuvaus / harjoitusohjelman kuvaus</a:t>
            </a:r>
            <a:r>
              <a:rPr lang="fi-FI" sz="2800" dirty="0">
                <a:latin typeface="Bookman Old Style" panose="02050604050505020204" pitchFamily="18" charset="0"/>
              </a:rPr>
              <a:t/>
            </a:r>
            <a:br>
              <a:rPr lang="fi-FI" sz="2800" dirty="0">
                <a:latin typeface="Bookman Old Style" panose="02050604050505020204" pitchFamily="18" charset="0"/>
              </a:rPr>
            </a:br>
            <a:r>
              <a:rPr lang="fi-FI" sz="2800" dirty="0" smtClean="0">
                <a:latin typeface="Bookman Old Style" panose="02050604050505020204" pitchFamily="18" charset="0"/>
              </a:rPr>
              <a:t>4.3 </a:t>
            </a:r>
            <a:r>
              <a:rPr lang="fi-FI" sz="2800" dirty="0">
                <a:latin typeface="Bookman Old Style" panose="02050604050505020204" pitchFamily="18" charset="0"/>
              </a:rPr>
              <a:t>Aineistonkeruu (luvat, analyysimenetelmän valinta, prosessi</a:t>
            </a:r>
            <a:r>
              <a:rPr lang="fi-FI" sz="2800" dirty="0" smtClean="0">
                <a:latin typeface="Bookman Old Style" panose="02050604050505020204" pitchFamily="18" charset="0"/>
              </a:rPr>
              <a:t>)*</a:t>
            </a:r>
            <a:br>
              <a:rPr lang="fi-FI" sz="2800" dirty="0" smtClean="0">
                <a:latin typeface="Bookman Old Style" panose="02050604050505020204" pitchFamily="18" charset="0"/>
              </a:rPr>
            </a:br>
            <a:r>
              <a:rPr lang="fi-FI" sz="2800" dirty="0">
                <a:latin typeface="Bookman Old Style" panose="02050604050505020204" pitchFamily="18" charset="0"/>
              </a:rPr>
              <a:t/>
            </a:r>
            <a:br>
              <a:rPr lang="fi-FI" sz="2800" dirty="0">
                <a:latin typeface="Bookman Old Style" panose="02050604050505020204" pitchFamily="18" charset="0"/>
              </a:rPr>
            </a:br>
            <a:r>
              <a:rPr lang="fi-FI" sz="2800" dirty="0" smtClean="0">
                <a:latin typeface="Bookman Old Style" panose="02050604050505020204" pitchFamily="18" charset="0"/>
              </a:rPr>
              <a:t>Laadullisessa tutkimuksessa </a:t>
            </a:r>
            <a:r>
              <a:rPr lang="fi-FI" sz="2800" i="1" dirty="0" smtClean="0">
                <a:solidFill>
                  <a:srgbClr val="FF0000"/>
                </a:solidFill>
                <a:latin typeface="Bookman Old Style" panose="02050604050505020204" pitchFamily="18" charset="0"/>
              </a:rPr>
              <a:t>ei haittaa </a:t>
            </a:r>
            <a:r>
              <a:rPr lang="fi-FI" sz="2800" dirty="0" smtClean="0">
                <a:latin typeface="Bookman Old Style" panose="02050604050505020204" pitchFamily="18" charset="0"/>
              </a:rPr>
              <a:t>kuvata keruupaikkaa ja -prosessia ”hajutarkasti”</a:t>
            </a:r>
            <a:br>
              <a:rPr lang="fi-FI" sz="2800" dirty="0" smtClean="0">
                <a:latin typeface="Bookman Old Style" panose="02050604050505020204" pitchFamily="18" charset="0"/>
              </a:rPr>
            </a:br>
            <a:r>
              <a:rPr lang="fi-FI" sz="2800" dirty="0" smtClean="0">
                <a:latin typeface="Bookman Old Style" panose="02050604050505020204" pitchFamily="18" charset="0"/>
                <a:sym typeface="Wingdings" panose="05000000000000000000" pitchFamily="2" charset="2"/>
              </a:rPr>
              <a:t> konteksti kuvaus  ja analyysiä varten oltava herkkä ”intentiolle/tarkoitusille” ja tiedonkeruuprosessin vaikutuksista aineistokeruulle</a:t>
            </a:r>
            <a:endParaRPr lang="fi-FI" sz="28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40</a:t>
            </a:fld>
            <a:endParaRPr lang="en-GB"/>
          </a:p>
        </p:txBody>
      </p:sp>
    </p:spTree>
    <p:extLst>
      <p:ext uri="{BB962C8B-B14F-4D97-AF65-F5344CB8AC3E}">
        <p14:creationId xmlns:p14="http://schemas.microsoft.com/office/powerpoint/2010/main" val="2102984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210" y="522739"/>
            <a:ext cx="7775574" cy="1871663"/>
          </a:xfrm>
        </p:spPr>
        <p:txBody>
          <a:bodyPr/>
          <a:lstStyle/>
          <a:p>
            <a:pPr algn="l"/>
            <a:r>
              <a:rPr lang="fi-FI" sz="2400" dirty="0">
                <a:latin typeface="Bookman Old Style" panose="02050604050505020204" pitchFamily="18" charset="0"/>
              </a:rPr>
              <a:t>Aineistonkeruumenetelmä seuraa johdonmukaisesti tutkimusongelman/ongelmien tai tehtävän/tehtävien määrittelyä ja tutkimusmenetelmän ehtoja ja luo mahdollisuudet aineiston analyysimenetelmän valinnalle ja päinvastoin. Aineiston analyysi on mahdollista ainoastaan, jos aineisto on kerätty sisällöltään ja muodoltaan niin, että se mahdollistaa analyysin. </a:t>
            </a:r>
            <a:r>
              <a:rPr lang="fi-FI" sz="2400" dirty="0" smtClean="0">
                <a:latin typeface="Bookman Old Style" panose="02050604050505020204" pitchFamily="18" charset="0"/>
              </a:rPr>
              <a:t/>
            </a:r>
            <a:br>
              <a:rPr lang="fi-FI" sz="2400" dirty="0" smtClean="0">
                <a:latin typeface="Bookman Old Style" panose="02050604050505020204" pitchFamily="18" charset="0"/>
              </a:rPr>
            </a:br>
            <a:r>
              <a:rPr lang="fi-FI" sz="2400" dirty="0">
                <a:latin typeface="Bookman Old Style" panose="02050604050505020204" pitchFamily="18" charset="0"/>
              </a:rPr>
              <a:t/>
            </a:r>
            <a:br>
              <a:rPr lang="fi-FI" sz="2400" dirty="0">
                <a:latin typeface="Bookman Old Style" panose="02050604050505020204" pitchFamily="18" charset="0"/>
              </a:rPr>
            </a:br>
            <a:endParaRPr lang="fi-FI" sz="24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41</a:t>
            </a:fld>
            <a:endParaRPr lang="en-GB"/>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53" y="3492909"/>
            <a:ext cx="4103948" cy="336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535" y="3995678"/>
            <a:ext cx="5055587" cy="2585323"/>
          </a:xfrm>
          <a:prstGeom prst="rect">
            <a:avLst/>
          </a:prstGeom>
        </p:spPr>
        <p:txBody>
          <a:bodyPr wrap="square">
            <a:spAutoFit/>
          </a:bodyPr>
          <a:lstStyle/>
          <a:p>
            <a:r>
              <a:rPr lang="fi-FI" b="1" dirty="0">
                <a:latin typeface="Bookman Old Style" panose="02050604050505020204" pitchFamily="18" charset="0"/>
              </a:rPr>
              <a:t>Aineiston keruumetodien ryhmittely voidaan tehdä sen mukaan, miten tiukasti tiedonkeruu on strukturoitua ja miten tutkittava todellisuus on käsitetty. Kysymys on ensinnäkin siitä, miten paljon tutkittavaa kohdetta voidaan käsitellä ja muokata toimenpiteitä varten, eli ns. </a:t>
            </a:r>
            <a:r>
              <a:rPr lang="fi-FI" b="1" dirty="0" err="1">
                <a:latin typeface="Bookman Old Style" panose="02050604050505020204" pitchFamily="18" charset="0"/>
              </a:rPr>
              <a:t>reifikaation</a:t>
            </a:r>
            <a:r>
              <a:rPr lang="fi-FI" b="1" dirty="0">
                <a:latin typeface="Bookman Old Style" panose="02050604050505020204" pitchFamily="18" charset="0"/>
              </a:rPr>
              <a:t>, esineellistämisen </a:t>
            </a:r>
            <a:r>
              <a:rPr lang="fi-FI" b="1" dirty="0" smtClean="0">
                <a:latin typeface="Bookman Old Style" panose="02050604050505020204" pitchFamily="18" charset="0"/>
              </a:rPr>
              <a:t>asteesta.</a:t>
            </a:r>
            <a:endParaRPr lang="fi-FI" b="1" dirty="0">
              <a:latin typeface="Bookman Old Style" panose="02050604050505020204" pitchFamily="18" charset="0"/>
            </a:endParaRPr>
          </a:p>
        </p:txBody>
      </p:sp>
    </p:spTree>
    <p:extLst>
      <p:ext uri="{BB962C8B-B14F-4D97-AF65-F5344CB8AC3E}">
        <p14:creationId xmlns:p14="http://schemas.microsoft.com/office/powerpoint/2010/main" val="2021599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210" y="522739"/>
            <a:ext cx="7775574" cy="1871663"/>
          </a:xfrm>
        </p:spPr>
        <p:txBody>
          <a:bodyPr/>
          <a:lstStyle/>
          <a:p>
            <a:pPr algn="l"/>
            <a:r>
              <a:rPr lang="fi-FI" sz="2400" dirty="0">
                <a:latin typeface="Bookman Old Style" panose="02050604050505020204" pitchFamily="18" charset="0"/>
              </a:rPr>
              <a:t/>
            </a:r>
            <a:br>
              <a:rPr lang="fi-FI" sz="2400" dirty="0">
                <a:latin typeface="Bookman Old Style" panose="02050604050505020204" pitchFamily="18" charset="0"/>
              </a:rPr>
            </a:br>
            <a:r>
              <a:rPr lang="fi-FI" sz="2400" dirty="0">
                <a:latin typeface="Bookman Old Style" panose="02050604050505020204" pitchFamily="18" charset="0"/>
              </a:rPr>
              <a:t>4.4 Analyysi </a:t>
            </a:r>
            <a:r>
              <a:rPr lang="fi-FI" sz="2400" dirty="0" smtClean="0">
                <a:latin typeface="Bookman Old Style" panose="02050604050505020204" pitchFamily="18" charset="0"/>
              </a:rPr>
              <a:t>(mitä aineistolle tehtiin, millä </a:t>
            </a:r>
            <a:r>
              <a:rPr lang="fi-FI" sz="2400" dirty="0">
                <a:latin typeface="Bookman Old Style" panose="02050604050505020204" pitchFamily="18" charset="0"/>
              </a:rPr>
              <a:t>menetelmillä tutkimuskysymyksiin vastattiin)*</a:t>
            </a:r>
            <a:br>
              <a:rPr lang="fi-FI" sz="2400" dirty="0">
                <a:latin typeface="Bookman Old Style" panose="02050604050505020204" pitchFamily="18" charset="0"/>
              </a:rPr>
            </a:br>
            <a:r>
              <a:rPr lang="fi-FI" sz="2400" dirty="0">
                <a:latin typeface="Bookman Old Style" panose="02050604050505020204" pitchFamily="18" charset="0"/>
              </a:rPr>
              <a:t/>
            </a:r>
            <a:br>
              <a:rPr lang="fi-FI" sz="2400" dirty="0">
                <a:latin typeface="Bookman Old Style" panose="02050604050505020204" pitchFamily="18" charset="0"/>
              </a:rPr>
            </a:br>
            <a:r>
              <a:rPr lang="fi-FI" sz="2400" dirty="0" smtClean="0">
                <a:latin typeface="Bookman Old Style" panose="02050604050505020204" pitchFamily="18" charset="0"/>
              </a:rPr>
              <a:t>Aineiston </a:t>
            </a:r>
            <a:r>
              <a:rPr lang="fi-FI" sz="2400" dirty="0">
                <a:latin typeface="Bookman Old Style" panose="02050604050505020204" pitchFamily="18" charset="0"/>
              </a:rPr>
              <a:t>analyysimenetelmien kattava jaottelu on hankalaa, koska ne kehittyvät tällä hetkellä voimakkaasti. Saman ”tutkimusmenetelmäperheen” sisältä löytyy hyvinkin erilaisia analyysimenetelmiä edellyttäviä vaihtoehtoja. Toisaalta yhden menetelmäperheen jäsenen </a:t>
            </a:r>
            <a:r>
              <a:rPr lang="fi-FI" sz="2400" dirty="0" smtClean="0">
                <a:latin typeface="Bookman Old Style" panose="02050604050505020204" pitchFamily="18" charset="0"/>
              </a:rPr>
              <a:t/>
            </a:r>
            <a:br>
              <a:rPr lang="fi-FI" sz="2400" dirty="0" smtClean="0">
                <a:latin typeface="Bookman Old Style" panose="02050604050505020204" pitchFamily="18" charset="0"/>
              </a:rPr>
            </a:br>
            <a:r>
              <a:rPr lang="fi-FI" sz="2400" dirty="0" smtClean="0">
                <a:latin typeface="Bookman Old Style" panose="02050604050505020204" pitchFamily="18" charset="0"/>
              </a:rPr>
              <a:t>analyysissa </a:t>
            </a:r>
            <a:r>
              <a:rPr lang="fi-FI" sz="2400" dirty="0">
                <a:latin typeface="Bookman Old Style" panose="02050604050505020204" pitchFamily="18" charset="0"/>
              </a:rPr>
              <a:t>voi soveltaa erilaisia </a:t>
            </a:r>
            <a:r>
              <a:rPr lang="fi-FI" sz="2400" dirty="0" smtClean="0">
                <a:latin typeface="Bookman Old Style" panose="02050604050505020204" pitchFamily="18" charset="0"/>
              </a:rPr>
              <a:t>analyysimenetelmiä.</a:t>
            </a:r>
            <a:br>
              <a:rPr lang="fi-FI" sz="2400" dirty="0" smtClean="0">
                <a:latin typeface="Bookman Old Style" panose="02050604050505020204" pitchFamily="18" charset="0"/>
              </a:rPr>
            </a:br>
            <a:r>
              <a:rPr lang="fi-FI" sz="2400" dirty="0">
                <a:latin typeface="Bookman Old Style" panose="02050604050505020204" pitchFamily="18" charset="0"/>
              </a:rPr>
              <a:t/>
            </a:r>
            <a:br>
              <a:rPr lang="fi-FI" sz="2400" dirty="0">
                <a:latin typeface="Bookman Old Style" panose="02050604050505020204" pitchFamily="18" charset="0"/>
              </a:rPr>
            </a:br>
            <a:r>
              <a:rPr lang="fi-FI" sz="2400" dirty="0" smtClean="0">
                <a:latin typeface="Bookman Old Style" panose="02050604050505020204" pitchFamily="18" charset="0"/>
              </a:rPr>
              <a:t>Ks. </a:t>
            </a:r>
            <a:r>
              <a:rPr lang="fi-FI" sz="2400" dirty="0" err="1" smtClean="0">
                <a:latin typeface="Bookman Old Style" panose="02050604050505020204" pitchFamily="18" charset="0"/>
              </a:rPr>
              <a:t>metodix</a:t>
            </a:r>
            <a:endParaRPr lang="fi-FI" sz="24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42</a:t>
            </a:fld>
            <a:endParaRPr lang="en-GB"/>
          </a:p>
        </p:txBody>
      </p:sp>
      <p:pic>
        <p:nvPicPr>
          <p:cNvPr id="1026" name="Picture 2" descr="http://www.metodix.com/fi/sisallys/01_menetelmat/01_tutkimusprosessi/02_tutkimisen_taito_ja_tiedon_hankinta/08_kysymyksenasettelu_ja_tutkimusote/8_2_2_5laadullisen_aineiston_analyysi/fi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363" y="4438746"/>
            <a:ext cx="28575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527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1160749"/>
            <a:ext cx="8135940" cy="3060414"/>
          </a:xfrm>
        </p:spPr>
        <p:txBody>
          <a:bodyPr/>
          <a:lstStyle/>
          <a:p>
            <a:pPr algn="l"/>
            <a:r>
              <a:rPr lang="fi-FI" sz="2000" dirty="0">
                <a:latin typeface="Bookman Old Style" panose="02050604050505020204" pitchFamily="18" charset="0"/>
              </a:rPr>
              <a:t>Kvalitatiivinen analyysi alkaa aineiston lukemisella ja reflektiolla. </a:t>
            </a:r>
            <a:br>
              <a:rPr lang="fi-FI" sz="2000" dirty="0">
                <a:latin typeface="Bookman Old Style" panose="02050604050505020204" pitchFamily="18" charset="0"/>
              </a:rPr>
            </a:br>
            <a:r>
              <a:rPr lang="fi-FI" sz="2000" dirty="0" smtClean="0">
                <a:latin typeface="Bookman Old Style" panose="02050604050505020204" pitchFamily="18" charset="0"/>
                <a:sym typeface="Wingdings" panose="05000000000000000000" pitchFamily="2" charset="2"/>
              </a:rPr>
              <a:t></a:t>
            </a:r>
            <a:r>
              <a:rPr lang="fi-FI" sz="2000" dirty="0" smtClean="0">
                <a:latin typeface="Bookman Old Style" panose="02050604050505020204" pitchFamily="18" charset="0"/>
              </a:rPr>
              <a:t> </a:t>
            </a:r>
            <a:r>
              <a:rPr lang="fi-FI" sz="2000" dirty="0">
                <a:latin typeface="Bookman Old Style" panose="02050604050505020204" pitchFamily="18" charset="0"/>
              </a:rPr>
              <a:t>litteroitu aineisto, sitä on </a:t>
            </a:r>
            <a:r>
              <a:rPr lang="fi-FI" sz="2000" dirty="0" smtClean="0">
                <a:latin typeface="Bookman Old Style" panose="02050604050505020204" pitchFamily="18" charset="0"/>
              </a:rPr>
              <a:t>luettava pidemmän </a:t>
            </a:r>
            <a:r>
              <a:rPr lang="fi-FI" sz="2000" dirty="0">
                <a:latin typeface="Bookman Old Style" panose="02050604050505020204" pitchFamily="18" charset="0"/>
              </a:rPr>
              <a:t>aikaa, jolloin aineisto hahmottuu lukijalle. </a:t>
            </a:r>
            <a:r>
              <a:rPr lang="fi-FI" sz="2000" dirty="0" smtClean="0">
                <a:latin typeface="Bookman Old Style" panose="02050604050505020204" pitchFamily="18" charset="0"/>
              </a:rPr>
              <a:t/>
            </a:r>
            <a:br>
              <a:rPr lang="fi-FI" sz="2000" dirty="0" smtClean="0">
                <a:latin typeface="Bookman Old Style" panose="02050604050505020204" pitchFamily="18" charset="0"/>
              </a:rPr>
            </a:br>
            <a:r>
              <a:rPr lang="fi-FI" sz="2000" dirty="0" smtClean="0">
                <a:latin typeface="Bookman Old Style" panose="02050604050505020204" pitchFamily="18" charset="0"/>
              </a:rPr>
              <a:t>Kaikki </a:t>
            </a:r>
            <a:r>
              <a:rPr lang="fi-FI" sz="2000" dirty="0">
                <a:latin typeface="Bookman Old Style" panose="02050604050505020204" pitchFamily="18" charset="0"/>
              </a:rPr>
              <a:t>vastausten ulottuvuudet on otettava huomioon. Tavoitteena on ymmärtää aineiston todellinen sisältö. </a:t>
            </a:r>
            <a:r>
              <a:rPr lang="fi-FI" sz="2000" dirty="0" smtClean="0">
                <a:latin typeface="Bookman Old Style" panose="02050604050505020204" pitchFamily="18" charset="0"/>
              </a:rPr>
              <a:t/>
            </a:r>
            <a:br>
              <a:rPr lang="fi-FI" sz="2000" dirty="0" smtClean="0">
                <a:latin typeface="Bookman Old Style" panose="02050604050505020204" pitchFamily="18" charset="0"/>
              </a:rPr>
            </a:br>
            <a:r>
              <a:rPr lang="fi-FI" sz="2000" dirty="0" smtClean="0">
                <a:latin typeface="Bookman Old Style" panose="02050604050505020204" pitchFamily="18" charset="0"/>
              </a:rPr>
              <a:t/>
            </a:r>
            <a:br>
              <a:rPr lang="fi-FI" sz="2000" dirty="0" smtClean="0">
                <a:latin typeface="Bookman Old Style" panose="02050604050505020204" pitchFamily="18" charset="0"/>
              </a:rPr>
            </a:br>
            <a:r>
              <a:rPr lang="fi-FI" sz="2000" dirty="0" smtClean="0">
                <a:latin typeface="Bookman Old Style" panose="02050604050505020204" pitchFamily="18" charset="0"/>
              </a:rPr>
              <a:t>Haastattelun </a:t>
            </a:r>
            <a:r>
              <a:rPr lang="fi-FI" sz="2000" dirty="0">
                <a:latin typeface="Bookman Old Style" panose="02050604050505020204" pitchFamily="18" charset="0"/>
              </a:rPr>
              <a:t>konkreettista sisältöä ei abstrahoida, vaan kuvailuluokittelut sidotaan haastattelun aitoon sisältöön eli niille annetaan niiden todellisuutta vastaavia nimiä. </a:t>
            </a:r>
            <a:r>
              <a:rPr lang="fi-FI" sz="2000" dirty="0" smtClean="0">
                <a:latin typeface="Bookman Old Style" panose="02050604050505020204" pitchFamily="18" charset="0"/>
              </a:rPr>
              <a:t/>
            </a:r>
            <a:br>
              <a:rPr lang="fi-FI" sz="2000" dirty="0" smtClean="0">
                <a:latin typeface="Bookman Old Style" panose="02050604050505020204" pitchFamily="18" charset="0"/>
              </a:rPr>
            </a:br>
            <a:r>
              <a:rPr lang="fi-FI" sz="2000" dirty="0" smtClean="0">
                <a:latin typeface="Bookman Old Style" panose="02050604050505020204" pitchFamily="18" charset="0"/>
              </a:rPr>
              <a:t/>
            </a:r>
            <a:br>
              <a:rPr lang="fi-FI" sz="2000" dirty="0" smtClean="0">
                <a:latin typeface="Bookman Old Style" panose="02050604050505020204" pitchFamily="18" charset="0"/>
              </a:rPr>
            </a:br>
            <a:r>
              <a:rPr lang="fi-FI" sz="2000" dirty="0" smtClean="0">
                <a:latin typeface="Bookman Old Style" panose="02050604050505020204" pitchFamily="18" charset="0"/>
              </a:rPr>
              <a:t>Luokittelutyypit </a:t>
            </a:r>
            <a:r>
              <a:rPr lang="fi-FI" sz="2000" dirty="0">
                <a:latin typeface="Bookman Old Style" panose="02050604050505020204" pitchFamily="18" charset="0"/>
              </a:rPr>
              <a:t>nousevat aineistosta, eikä tutkija pakota niitä lokeroihin. Luokittelun voi löytää myös rivien välistä, siitä mitä on vastauksen takana ja miten vastaaja on asian järkeily</a:t>
            </a:r>
            <a:r>
              <a:rPr lang="fi-FI" sz="2000" dirty="0" smtClean="0">
                <a:latin typeface="Bookman Old Style" panose="02050604050505020204" pitchFamily="18" charset="0"/>
              </a:rPr>
              <a:t>. (METODIX –sivusto ks. uusi ja vanha versio)</a:t>
            </a:r>
            <a:r>
              <a:rPr lang="fi-FI" sz="2000" dirty="0">
                <a:latin typeface="Bookman Old Style" panose="02050604050505020204" pitchFamily="18" charset="0"/>
              </a:rPr>
              <a:t/>
            </a:r>
            <a:br>
              <a:rPr lang="fi-FI" sz="2000" dirty="0">
                <a:latin typeface="Bookman Old Style" panose="02050604050505020204" pitchFamily="18" charset="0"/>
              </a:rPr>
            </a:br>
            <a:r>
              <a:rPr lang="fi-FI" sz="2000" dirty="0" smtClean="0">
                <a:latin typeface="Bookman Old Style" panose="02050604050505020204" pitchFamily="18" charset="0"/>
              </a:rPr>
              <a:t/>
            </a:r>
            <a:br>
              <a:rPr lang="fi-FI" sz="2000" dirty="0" smtClean="0">
                <a:latin typeface="Bookman Old Style" panose="02050604050505020204" pitchFamily="18" charset="0"/>
              </a:rPr>
            </a:br>
            <a:r>
              <a:rPr lang="fi-FI" sz="900" dirty="0" smtClean="0">
                <a:latin typeface="Bookman Old Style" panose="02050604050505020204" pitchFamily="18" charset="0"/>
                <a:hlinkClick r:id="rId2"/>
              </a:rPr>
              <a:t>http</a:t>
            </a:r>
            <a:r>
              <a:rPr lang="fi-FI" sz="900" dirty="0">
                <a:latin typeface="Bookman Old Style" panose="02050604050505020204" pitchFamily="18" charset="0"/>
                <a:hlinkClick r:id="rId2"/>
              </a:rPr>
              <a:t>://</a:t>
            </a:r>
            <a:r>
              <a:rPr lang="fi-FI" sz="900" dirty="0" smtClean="0">
                <a:latin typeface="Bookman Old Style" panose="02050604050505020204" pitchFamily="18" charset="0"/>
                <a:hlinkClick r:id="rId2"/>
              </a:rPr>
              <a:t>www.metodix.com/fi/sisallys/01_menetelmat/gfx/gfx_tutkimusprosessi2/gfx_tutkimusprosessi4_400/taulukko02.gif</a:t>
            </a:r>
            <a:r>
              <a:rPr lang="fi-FI" sz="900" dirty="0" smtClean="0">
                <a:latin typeface="Bookman Old Style" panose="02050604050505020204" pitchFamily="18" charset="0"/>
              </a:rPr>
              <a:t/>
            </a:r>
            <a:br>
              <a:rPr lang="fi-FI" sz="900" dirty="0" smtClean="0">
                <a:latin typeface="Bookman Old Style" panose="02050604050505020204" pitchFamily="18" charset="0"/>
              </a:rPr>
            </a:br>
            <a:r>
              <a:rPr lang="fi-FI" sz="900">
                <a:latin typeface="Bookman Old Style" panose="02050604050505020204" pitchFamily="18" charset="0"/>
              </a:rPr>
              <a:t/>
            </a:r>
            <a:br>
              <a:rPr lang="fi-FI" sz="900">
                <a:latin typeface="Bookman Old Style" panose="02050604050505020204" pitchFamily="18" charset="0"/>
              </a:rPr>
            </a:br>
            <a:r>
              <a:rPr lang="fi-FI" sz="900" smtClean="0">
                <a:latin typeface="Bookman Old Style" panose="02050604050505020204" pitchFamily="18" charset="0"/>
              </a:rPr>
              <a:t>Omatekoinen LUOKITTELUVÄLINE</a:t>
            </a:r>
            <a:endParaRPr lang="fi-FI" sz="18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43</a:t>
            </a:fld>
            <a:endParaRPr lang="en-GB"/>
          </a:p>
        </p:txBody>
      </p:sp>
    </p:spTree>
    <p:extLst>
      <p:ext uri="{BB962C8B-B14F-4D97-AF65-F5344CB8AC3E}">
        <p14:creationId xmlns:p14="http://schemas.microsoft.com/office/powerpoint/2010/main" val="216121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404665"/>
            <a:ext cx="7775574" cy="3816498"/>
          </a:xfrm>
        </p:spPr>
        <p:txBody>
          <a:bodyPr/>
          <a:lstStyle/>
          <a:p>
            <a:pPr algn="l"/>
            <a:r>
              <a:rPr lang="fi-FI" sz="3200" dirty="0" smtClean="0">
                <a:latin typeface="Bookman Old Style" panose="02050604050505020204" pitchFamily="18" charset="0"/>
              </a:rPr>
              <a:t>Tarkka tutkimusote, eli</a:t>
            </a:r>
            <a:br>
              <a:rPr lang="fi-FI" sz="3200" dirty="0" smtClean="0">
                <a:latin typeface="Bookman Old Style" panose="02050604050505020204" pitchFamily="18" charset="0"/>
              </a:rPr>
            </a:br>
            <a:r>
              <a:rPr lang="fi-FI" sz="3200" dirty="0" smtClean="0">
                <a:latin typeface="Bookman Old Style" panose="02050604050505020204" pitchFamily="18" charset="0"/>
              </a:rPr>
              <a:t/>
            </a:r>
            <a:br>
              <a:rPr lang="fi-FI" sz="3200" dirty="0" smtClean="0">
                <a:latin typeface="Bookman Old Style" panose="02050604050505020204" pitchFamily="18" charset="0"/>
              </a:rPr>
            </a:br>
            <a:r>
              <a:rPr lang="fi-FI" sz="3200" dirty="0" smtClean="0">
                <a:latin typeface="Bookman Old Style" panose="02050604050505020204" pitchFamily="18" charset="0"/>
                <a:sym typeface="Wingdings" panose="05000000000000000000" pitchFamily="2" charset="2"/>
              </a:rPr>
              <a:t> Aihepiirin rajaus</a:t>
            </a:r>
            <a:br>
              <a:rPr lang="fi-FI" sz="3200" dirty="0" smtClean="0">
                <a:latin typeface="Bookman Old Style" panose="02050604050505020204" pitchFamily="18" charset="0"/>
                <a:sym typeface="Wingdings" panose="05000000000000000000" pitchFamily="2" charset="2"/>
              </a:rPr>
            </a:br>
            <a:r>
              <a:rPr lang="fi-FI" sz="3200" dirty="0" smtClean="0">
                <a:latin typeface="Bookman Old Style" panose="02050604050505020204" pitchFamily="18" charset="0"/>
                <a:sym typeface="Wingdings" panose="05000000000000000000" pitchFamily="2" charset="2"/>
              </a:rPr>
              <a:t> Hyväksymis- ja poissulkukriteerit</a:t>
            </a:r>
            <a:br>
              <a:rPr lang="fi-FI" sz="3200" dirty="0" smtClean="0">
                <a:latin typeface="Bookman Old Style" panose="02050604050505020204" pitchFamily="18" charset="0"/>
                <a:sym typeface="Wingdings" panose="05000000000000000000" pitchFamily="2" charset="2"/>
              </a:rPr>
            </a:br>
            <a:r>
              <a:rPr lang="fi-FI" sz="3200" dirty="0" smtClean="0">
                <a:latin typeface="Bookman Old Style" panose="02050604050505020204" pitchFamily="18" charset="0"/>
                <a:sym typeface="Wingdings" panose="05000000000000000000" pitchFamily="2" charset="2"/>
              </a:rPr>
              <a:t> Tarkoitus kerätä edustava joukko luotettavia tutkimuksia</a:t>
            </a:r>
            <a:r>
              <a:rPr lang="fi-FI" sz="3200" dirty="0">
                <a:latin typeface="Bookman Old Style" panose="02050604050505020204" pitchFamily="18" charset="0"/>
                <a:sym typeface="Wingdings" panose="05000000000000000000" pitchFamily="2" charset="2"/>
              </a:rPr>
              <a:t> </a:t>
            </a:r>
            <a:r>
              <a:rPr lang="fi-FI" sz="3200" dirty="0" smtClean="0">
                <a:latin typeface="Bookman Old Style" panose="02050604050505020204" pitchFamily="18" charset="0"/>
                <a:sym typeface="Wingdings" panose="05000000000000000000" pitchFamily="2" charset="2"/>
              </a:rPr>
              <a:t>(mistä, miten ja kuinka kauan – miltä ajanjaksolta)</a:t>
            </a:r>
            <a:br>
              <a:rPr lang="fi-FI" sz="3200" dirty="0" smtClean="0">
                <a:latin typeface="Bookman Old Style" panose="02050604050505020204" pitchFamily="18" charset="0"/>
                <a:sym typeface="Wingdings" panose="05000000000000000000" pitchFamily="2" charset="2"/>
              </a:rPr>
            </a:br>
            <a:r>
              <a:rPr lang="fi-FI" sz="3200" dirty="0" smtClean="0">
                <a:latin typeface="Bookman Old Style" panose="02050604050505020204" pitchFamily="18" charset="0"/>
                <a:sym typeface="Wingdings" panose="05000000000000000000" pitchFamily="2" charset="2"/>
              </a:rPr>
              <a:t> Ks. Kirjallisuushaun kriteerit, hyväksymis- ja hylkäämis-periaatteet</a:t>
            </a:r>
            <a:br>
              <a:rPr lang="fi-FI" sz="3200" dirty="0" smtClean="0">
                <a:latin typeface="Bookman Old Style" panose="02050604050505020204" pitchFamily="18" charset="0"/>
                <a:sym typeface="Wingdings" panose="05000000000000000000" pitchFamily="2" charset="2"/>
              </a:rPr>
            </a:br>
            <a:r>
              <a:rPr lang="fi-FI" sz="3200" dirty="0" smtClean="0">
                <a:latin typeface="Bookman Old Style" panose="02050604050505020204" pitchFamily="18" charset="0"/>
                <a:sym typeface="Wingdings" panose="05000000000000000000" pitchFamily="2" charset="2"/>
              </a:rPr>
              <a:t>(nämä siis tulee määritellä </a:t>
            </a:r>
            <a:r>
              <a:rPr lang="fi-FI" sz="3200" dirty="0" smtClean="0">
                <a:latin typeface="Bookman Old Style" panose="02050604050505020204" pitchFamily="18" charset="0"/>
                <a:sym typeface="Wingdings" panose="05000000000000000000" pitchFamily="2" charset="2"/>
              </a:rPr>
              <a:t>tarkasti) </a:t>
            </a:r>
            <a:endParaRPr lang="fi-FI" sz="32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5</a:t>
            </a:fld>
            <a:endParaRPr lang="en-GB"/>
          </a:p>
        </p:txBody>
      </p:sp>
    </p:spTree>
    <p:extLst>
      <p:ext uri="{BB962C8B-B14F-4D97-AF65-F5344CB8AC3E}">
        <p14:creationId xmlns:p14="http://schemas.microsoft.com/office/powerpoint/2010/main" val="28680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548681"/>
            <a:ext cx="8352283" cy="3672482"/>
          </a:xfrm>
        </p:spPr>
        <p:txBody>
          <a:bodyPr/>
          <a:lstStyle/>
          <a:p>
            <a:pPr algn="l"/>
            <a:r>
              <a:rPr lang="fi-FI" sz="3200" dirty="0" smtClean="0">
                <a:solidFill>
                  <a:srgbClr val="FF0000"/>
                </a:solidFill>
                <a:latin typeface="Bookman Old Style" panose="02050604050505020204" pitchFamily="18" charset="0"/>
              </a:rPr>
              <a:t>Kuvaileva tutkimus</a:t>
            </a:r>
            <a:r>
              <a:rPr lang="fi-FI" sz="3200" dirty="0" smtClean="0">
                <a:latin typeface="Bookman Old Style" panose="02050604050505020204" pitchFamily="18" charset="0"/>
              </a:rPr>
              <a:t/>
            </a:r>
            <a:br>
              <a:rPr lang="fi-FI" sz="3200" dirty="0" smtClean="0">
                <a:latin typeface="Bookman Old Style" panose="02050604050505020204" pitchFamily="18" charset="0"/>
              </a:rPr>
            </a:br>
            <a:r>
              <a:rPr lang="fi-FI" sz="3200" dirty="0">
                <a:latin typeface="Bookman Old Style" panose="02050604050505020204" pitchFamily="18" charset="0"/>
              </a:rPr>
              <a:t/>
            </a:r>
            <a:br>
              <a:rPr lang="fi-FI" sz="3200" dirty="0">
                <a:latin typeface="Bookman Old Style" panose="02050604050505020204" pitchFamily="18" charset="0"/>
              </a:rPr>
            </a:br>
            <a:r>
              <a:rPr lang="fi-FI" sz="3200" dirty="0" smtClean="0">
                <a:latin typeface="Bookman Old Style" panose="02050604050505020204" pitchFamily="18" charset="0"/>
              </a:rPr>
              <a:t>#1: Tutkimuksen tarkoitus on selvittää mitkä tekijät lisäävät tai estävät </a:t>
            </a:r>
            <a:r>
              <a:rPr lang="fi-FI" sz="3200" dirty="0" err="1" smtClean="0">
                <a:latin typeface="Bookman Old Style" panose="02050604050505020204" pitchFamily="18" charset="0"/>
              </a:rPr>
              <a:t>yhtei-söllisyyden</a:t>
            </a:r>
            <a:r>
              <a:rPr lang="fi-FI" sz="3200" dirty="0" smtClean="0">
                <a:latin typeface="Bookman Old Style" panose="02050604050505020204" pitchFamily="18" charset="0"/>
              </a:rPr>
              <a:t> kokemuksia maahanmuuttaja…</a:t>
            </a:r>
            <a:br>
              <a:rPr lang="fi-FI" sz="3200" dirty="0" smtClean="0">
                <a:latin typeface="Bookman Old Style" panose="02050604050505020204" pitchFamily="18" charset="0"/>
              </a:rPr>
            </a:br>
            <a:r>
              <a:rPr lang="fi-FI" sz="3200" dirty="0" smtClean="0">
                <a:latin typeface="Bookman Old Style" panose="02050604050505020204" pitchFamily="18" charset="0"/>
              </a:rPr>
              <a:t/>
            </a:r>
            <a:br>
              <a:rPr lang="fi-FI" sz="3200" dirty="0" smtClean="0">
                <a:latin typeface="Bookman Old Style" panose="02050604050505020204" pitchFamily="18" charset="0"/>
              </a:rPr>
            </a:br>
            <a:r>
              <a:rPr lang="fi-FI" sz="3200" dirty="0" smtClean="0">
                <a:latin typeface="Bookman Old Style" panose="02050604050505020204" pitchFamily="18" charset="0"/>
              </a:rPr>
              <a:t>tai </a:t>
            </a:r>
            <a:br>
              <a:rPr lang="fi-FI" sz="3200" dirty="0" smtClean="0">
                <a:latin typeface="Bookman Old Style" panose="02050604050505020204" pitchFamily="18" charset="0"/>
              </a:rPr>
            </a:br>
            <a:r>
              <a:rPr lang="fi-FI" sz="3200" dirty="0">
                <a:latin typeface="Bookman Old Style" panose="02050604050505020204" pitchFamily="18" charset="0"/>
              </a:rPr>
              <a:t/>
            </a:r>
            <a:br>
              <a:rPr lang="fi-FI" sz="3200" dirty="0">
                <a:latin typeface="Bookman Old Style" panose="02050604050505020204" pitchFamily="18" charset="0"/>
              </a:rPr>
            </a:br>
            <a:r>
              <a:rPr lang="fi-FI" sz="3200" dirty="0" smtClean="0">
                <a:latin typeface="Bookman Old Style" panose="02050604050505020204" pitchFamily="18" charset="0"/>
              </a:rPr>
              <a:t>#1: Tutkimuksen tarkoitus on määritellä käsite ”omaehtoinen </a:t>
            </a:r>
            <a:r>
              <a:rPr lang="fi-FI" sz="3200" dirty="0" err="1" smtClean="0">
                <a:latin typeface="Bookman Old Style" panose="02050604050505020204" pitchFamily="18" charset="0"/>
              </a:rPr>
              <a:t>syrjätyminen</a:t>
            </a:r>
            <a:r>
              <a:rPr lang="fi-FI" sz="3200" dirty="0" smtClean="0">
                <a:latin typeface="Bookman Old Style" panose="02050604050505020204" pitchFamily="18" charset="0"/>
              </a:rPr>
              <a:t>”…</a:t>
            </a:r>
            <a:br>
              <a:rPr lang="fi-FI" sz="3200" dirty="0" smtClean="0">
                <a:latin typeface="Bookman Old Style" panose="02050604050505020204" pitchFamily="18" charset="0"/>
              </a:rPr>
            </a:br>
            <a:r>
              <a:rPr lang="fi-FI" sz="3200" dirty="0">
                <a:latin typeface="Bookman Old Style" panose="02050604050505020204" pitchFamily="18" charset="0"/>
              </a:rPr>
              <a:t/>
            </a:r>
            <a:br>
              <a:rPr lang="fi-FI" sz="3200" dirty="0">
                <a:latin typeface="Bookman Old Style" panose="02050604050505020204" pitchFamily="18" charset="0"/>
              </a:rPr>
            </a:br>
            <a:endParaRPr lang="fi-FI" sz="32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6.2.2019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6</a:t>
            </a:fld>
            <a:endParaRPr lang="en-GB"/>
          </a:p>
        </p:txBody>
      </p:sp>
    </p:spTree>
    <p:extLst>
      <p:ext uri="{BB962C8B-B14F-4D97-AF65-F5344CB8AC3E}">
        <p14:creationId xmlns:p14="http://schemas.microsoft.com/office/powerpoint/2010/main" val="308276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D9D90B1E-EFD3-49CA-B357-92B1258DDD74}" type="datetime1">
              <a:rPr lang="fi-FI" smtClean="0"/>
              <a:t>6.2.2019</a:t>
            </a:fld>
            <a:endParaRPr lang="en-GB"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7</a:t>
            </a:fld>
            <a:endParaRPr lang="en-GB" dirty="0"/>
          </a:p>
        </p:txBody>
      </p:sp>
      <p:sp>
        <p:nvSpPr>
          <p:cNvPr id="3" name="Title 2"/>
          <p:cNvSpPr>
            <a:spLocks noGrp="1"/>
          </p:cNvSpPr>
          <p:nvPr>
            <p:ph type="ctrTitle"/>
          </p:nvPr>
        </p:nvSpPr>
        <p:spPr>
          <a:xfrm>
            <a:off x="429501" y="368660"/>
            <a:ext cx="7775574" cy="1871663"/>
          </a:xfrm>
          <a:noFill/>
        </p:spPr>
        <p:txBody>
          <a:bodyPr/>
          <a:lstStyle/>
          <a:p>
            <a:pPr algn="l"/>
            <a:r>
              <a:rPr lang="fi-FI" sz="2800" dirty="0" smtClean="0">
                <a:latin typeface="Bookman Old Style" panose="02050604050505020204" pitchFamily="18" charset="0"/>
              </a:rPr>
              <a:t>#2: Tutkimuksen tarkoitus on vastata kysymykseen ”Millainen yhteys on kodin viriketaustalla ja itsetunnolla?”</a:t>
            </a:r>
            <a:endParaRPr lang="fi-FI" sz="2800" dirty="0">
              <a:latin typeface="Bookman Old Style" panose="02050604050505020204" pitchFamily="18" charset="0"/>
            </a:endParaRPr>
          </a:p>
        </p:txBody>
      </p:sp>
      <p:sp>
        <p:nvSpPr>
          <p:cNvPr id="7" name="Title 1"/>
          <p:cNvSpPr txBox="1">
            <a:spLocks/>
          </p:cNvSpPr>
          <p:nvPr/>
        </p:nvSpPr>
        <p:spPr>
          <a:xfrm>
            <a:off x="429501" y="1592796"/>
            <a:ext cx="8712460" cy="1836204"/>
          </a:xfrm>
          <a:prstGeom prst="rect">
            <a:avLst/>
          </a:prstGeom>
        </p:spPr>
        <p:txBody>
          <a:bodyPr vert="horz" lIns="0" tIns="0" rIns="0" bIns="0" rtlCol="0" anchor="t" anchorCtr="0">
            <a:noAutofit/>
          </a:bodyPr>
          <a:lstStyle>
            <a:lvl1pPr algn="ctr" defTabSz="914400" rtl="0" eaLnBrk="1" latinLnBrk="0" hangingPunct="1">
              <a:spcBef>
                <a:spcPct val="0"/>
              </a:spcBef>
              <a:buNone/>
              <a:defRPr sz="4800" b="1" kern="1200">
                <a:solidFill>
                  <a:schemeClr val="tx1"/>
                </a:solidFill>
                <a:latin typeface="+mj-lt"/>
                <a:ea typeface="+mj-ea"/>
                <a:cs typeface="+mj-cs"/>
              </a:defRPr>
            </a:lvl1pPr>
          </a:lstStyle>
          <a:p>
            <a:pPr algn="l"/>
            <a:r>
              <a:rPr lang="fi-FI" sz="2400" dirty="0" smtClean="0">
                <a:latin typeface="Verdana" pitchFamily="34" charset="0"/>
              </a:rPr>
              <a:t/>
            </a:r>
            <a:br>
              <a:rPr lang="fi-FI" sz="2400" dirty="0" smtClean="0">
                <a:latin typeface="Verdana" pitchFamily="34" charset="0"/>
              </a:rPr>
            </a:br>
            <a:r>
              <a:rPr lang="fi-FI" sz="2400" dirty="0" smtClean="0">
                <a:latin typeface="Bookman Old Style" panose="02050604050505020204" pitchFamily="18" charset="0"/>
              </a:rPr>
              <a:t>Ongelman mallintaminen</a:t>
            </a:r>
            <a:r>
              <a:rPr lang="fi-FI" sz="2800" dirty="0" smtClean="0">
                <a:latin typeface="Bookman Old Style" pitchFamily="18" charset="0"/>
              </a:rPr>
              <a:t/>
            </a:r>
            <a:br>
              <a:rPr lang="fi-FI" sz="2800" dirty="0" smtClean="0">
                <a:latin typeface="Bookman Old Style" pitchFamily="18" charset="0"/>
              </a:rPr>
            </a:br>
            <a:r>
              <a:rPr lang="fi-FI" sz="2800" dirty="0" smtClean="0">
                <a:latin typeface="Bookman Old Style" pitchFamily="18" charset="0"/>
              </a:rPr>
              <a:t>     </a:t>
            </a:r>
          </a:p>
          <a:p>
            <a:pPr algn="l"/>
            <a:r>
              <a:rPr lang="fi-FI" sz="1800" dirty="0" smtClean="0">
                <a:latin typeface="Bookman Old Style" panose="02050604050505020204" pitchFamily="18" charset="0"/>
              </a:rPr>
              <a:t>Selittävät muuttujat	  	                         </a:t>
            </a:r>
            <a:r>
              <a:rPr lang="fi-FI" sz="1800" dirty="0" smtClean="0">
                <a:solidFill>
                  <a:srgbClr val="FF0000"/>
                </a:solidFill>
                <a:latin typeface="Bookman Old Style" panose="02050604050505020204" pitchFamily="18" charset="0"/>
              </a:rPr>
              <a:t>Selitettävät muuttujat</a:t>
            </a:r>
            <a:endParaRPr lang="fi-FI" sz="1600" dirty="0">
              <a:solidFill>
                <a:srgbClr val="FF0000"/>
              </a:solidFill>
              <a:latin typeface="Bookman Old Style" panose="02050604050505020204" pitchFamily="18" charset="0"/>
            </a:endParaRPr>
          </a:p>
        </p:txBody>
      </p:sp>
      <p:cxnSp>
        <p:nvCxnSpPr>
          <p:cNvPr id="10" name="Straight Connector 9"/>
          <p:cNvCxnSpPr/>
          <p:nvPr/>
        </p:nvCxnSpPr>
        <p:spPr>
          <a:xfrm>
            <a:off x="520449" y="3429000"/>
            <a:ext cx="82089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71163" y="4864514"/>
            <a:ext cx="1188132" cy="646331"/>
          </a:xfrm>
          <a:prstGeom prst="rect">
            <a:avLst/>
          </a:prstGeom>
          <a:noFill/>
          <a:ln>
            <a:solidFill>
              <a:schemeClr val="tx1"/>
            </a:solidFill>
          </a:ln>
        </p:spPr>
        <p:txBody>
          <a:bodyPr wrap="square" rtlCol="0">
            <a:spAutoFit/>
          </a:bodyPr>
          <a:lstStyle/>
          <a:p>
            <a:r>
              <a:rPr lang="fi-FI" dirty="0" smtClean="0"/>
              <a:t>Koulu-menestys</a:t>
            </a:r>
            <a:endParaRPr lang="fi-FI" dirty="0"/>
          </a:p>
        </p:txBody>
      </p:sp>
      <p:sp>
        <p:nvSpPr>
          <p:cNvPr id="15" name="TextBox 14"/>
          <p:cNvSpPr txBox="1"/>
          <p:nvPr/>
        </p:nvSpPr>
        <p:spPr>
          <a:xfrm>
            <a:off x="1259632" y="3969060"/>
            <a:ext cx="1440160" cy="646331"/>
          </a:xfrm>
          <a:prstGeom prst="rect">
            <a:avLst/>
          </a:prstGeom>
          <a:noFill/>
          <a:ln>
            <a:solidFill>
              <a:schemeClr val="tx1"/>
            </a:solidFill>
          </a:ln>
        </p:spPr>
        <p:txBody>
          <a:bodyPr wrap="square" rtlCol="0">
            <a:spAutoFit/>
          </a:bodyPr>
          <a:lstStyle/>
          <a:p>
            <a:r>
              <a:rPr lang="fi-FI" dirty="0" smtClean="0"/>
              <a:t>Kodin viriketausta</a:t>
            </a:r>
            <a:endParaRPr lang="fi-FI" dirty="0"/>
          </a:p>
        </p:txBody>
      </p:sp>
      <p:sp>
        <p:nvSpPr>
          <p:cNvPr id="17" name="TextBox 16"/>
          <p:cNvSpPr txBox="1"/>
          <p:nvPr/>
        </p:nvSpPr>
        <p:spPr>
          <a:xfrm>
            <a:off x="1259632" y="3527720"/>
            <a:ext cx="1188132" cy="369332"/>
          </a:xfrm>
          <a:prstGeom prst="rect">
            <a:avLst/>
          </a:prstGeom>
          <a:noFill/>
          <a:ln>
            <a:solidFill>
              <a:schemeClr val="tx1"/>
            </a:solidFill>
          </a:ln>
        </p:spPr>
        <p:txBody>
          <a:bodyPr wrap="square" rtlCol="0">
            <a:spAutoFit/>
          </a:bodyPr>
          <a:lstStyle/>
          <a:p>
            <a:r>
              <a:rPr lang="fi-FI" dirty="0" smtClean="0"/>
              <a:t>Sukupuoli</a:t>
            </a:r>
            <a:endParaRPr lang="fi-FI" dirty="0"/>
          </a:p>
        </p:txBody>
      </p:sp>
      <p:sp>
        <p:nvSpPr>
          <p:cNvPr id="18" name="TextBox 17"/>
          <p:cNvSpPr txBox="1"/>
          <p:nvPr/>
        </p:nvSpPr>
        <p:spPr>
          <a:xfrm>
            <a:off x="6271162" y="3527720"/>
            <a:ext cx="2729330" cy="1200329"/>
          </a:xfrm>
          <a:prstGeom prst="rect">
            <a:avLst/>
          </a:prstGeom>
          <a:noFill/>
          <a:ln>
            <a:solidFill>
              <a:schemeClr val="tx1"/>
            </a:solidFill>
          </a:ln>
        </p:spPr>
        <p:txBody>
          <a:bodyPr wrap="square" rtlCol="0">
            <a:spAutoFit/>
          </a:bodyPr>
          <a:lstStyle/>
          <a:p>
            <a:r>
              <a:rPr lang="fi-FI" dirty="0" smtClean="0"/>
              <a:t>Motivaatio (sis.)</a:t>
            </a:r>
          </a:p>
          <a:p>
            <a:pPr marL="285750" indent="-285750">
              <a:buFontTx/>
              <a:buChar char="-"/>
            </a:pPr>
            <a:r>
              <a:rPr lang="fi-FI" dirty="0" smtClean="0"/>
              <a:t>Odotukset (</a:t>
            </a:r>
            <a:r>
              <a:rPr lang="fi-FI" dirty="0" err="1" smtClean="0"/>
              <a:t>minäkäs</a:t>
            </a:r>
            <a:r>
              <a:rPr lang="fi-FI" dirty="0" smtClean="0"/>
              <a:t>.)</a:t>
            </a:r>
          </a:p>
          <a:p>
            <a:pPr marL="285750" indent="-285750">
              <a:buFontTx/>
              <a:buChar char="-"/>
            </a:pPr>
            <a:r>
              <a:rPr lang="fi-FI" dirty="0" smtClean="0"/>
              <a:t>Tunteet</a:t>
            </a:r>
          </a:p>
          <a:p>
            <a:pPr marL="285750" indent="-285750">
              <a:buFontTx/>
              <a:buChar char="-"/>
            </a:pPr>
            <a:r>
              <a:rPr lang="fi-FI" dirty="0" smtClean="0"/>
              <a:t>Arvot</a:t>
            </a:r>
            <a:endParaRPr lang="fi-FI" dirty="0"/>
          </a:p>
        </p:txBody>
      </p:sp>
      <p:sp>
        <p:nvSpPr>
          <p:cNvPr id="27" name="TextBox 26"/>
          <p:cNvSpPr txBox="1"/>
          <p:nvPr/>
        </p:nvSpPr>
        <p:spPr>
          <a:xfrm>
            <a:off x="1259632" y="4679848"/>
            <a:ext cx="1332148" cy="369332"/>
          </a:xfrm>
          <a:prstGeom prst="rect">
            <a:avLst/>
          </a:prstGeom>
          <a:noFill/>
          <a:ln>
            <a:solidFill>
              <a:schemeClr val="tx1"/>
            </a:solidFill>
          </a:ln>
        </p:spPr>
        <p:txBody>
          <a:bodyPr wrap="square" rtlCol="0">
            <a:spAutoFit/>
          </a:bodyPr>
          <a:lstStyle/>
          <a:p>
            <a:r>
              <a:rPr lang="fi-FI" dirty="0" smtClean="0"/>
              <a:t>Tuen tarve</a:t>
            </a:r>
            <a:endParaRPr lang="fi-FI" dirty="0"/>
          </a:p>
        </p:txBody>
      </p:sp>
      <p:sp>
        <p:nvSpPr>
          <p:cNvPr id="12" name="TextBox 11"/>
          <p:cNvSpPr txBox="1"/>
          <p:nvPr/>
        </p:nvSpPr>
        <p:spPr>
          <a:xfrm>
            <a:off x="6271163" y="5648897"/>
            <a:ext cx="1188132" cy="369332"/>
          </a:xfrm>
          <a:prstGeom prst="rect">
            <a:avLst/>
          </a:prstGeom>
          <a:noFill/>
          <a:ln>
            <a:solidFill>
              <a:schemeClr val="tx1"/>
            </a:solidFill>
          </a:ln>
        </p:spPr>
        <p:txBody>
          <a:bodyPr wrap="square" rtlCol="0">
            <a:spAutoFit/>
          </a:bodyPr>
          <a:lstStyle/>
          <a:p>
            <a:r>
              <a:rPr lang="fi-FI" dirty="0" smtClean="0"/>
              <a:t>Itsetunto</a:t>
            </a:r>
            <a:endParaRPr lang="fi-FI" dirty="0"/>
          </a:p>
        </p:txBody>
      </p:sp>
      <p:sp>
        <p:nvSpPr>
          <p:cNvPr id="2" name="TextBox 1"/>
          <p:cNvSpPr txBox="1"/>
          <p:nvPr/>
        </p:nvSpPr>
        <p:spPr>
          <a:xfrm>
            <a:off x="251520" y="6088663"/>
            <a:ext cx="6878803" cy="369332"/>
          </a:xfrm>
          <a:prstGeom prst="rect">
            <a:avLst/>
          </a:prstGeom>
          <a:noFill/>
        </p:spPr>
        <p:txBody>
          <a:bodyPr wrap="square" rtlCol="0">
            <a:spAutoFit/>
          </a:bodyPr>
          <a:lstStyle/>
          <a:p>
            <a:r>
              <a:rPr lang="fi-FI" b="1" dirty="0" smtClean="0"/>
              <a:t>H0 : Ei yhteyttä kodin viriketaustan ja itsetunnon välillä </a:t>
            </a:r>
            <a:endParaRPr lang="fi-FI" b="1" dirty="0"/>
          </a:p>
        </p:txBody>
      </p:sp>
    </p:spTree>
    <p:custDataLst>
      <p:tags r:id="rId1"/>
    </p:custDataLst>
    <p:extLst>
      <p:ext uri="{BB962C8B-B14F-4D97-AF65-F5344CB8AC3E}">
        <p14:creationId xmlns:p14="http://schemas.microsoft.com/office/powerpoint/2010/main" val="38992067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982B305-A413-464D-8C63-95A430C6A81B}" type="datetime1">
              <a:rPr lang="fi-FI" smtClean="0"/>
              <a:t>6.2.2019</a:t>
            </a:fld>
            <a:endParaRPr lang="en-GB"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8</a:t>
            </a:fld>
            <a:endParaRPr lang="en-GB" dirty="0"/>
          </a:p>
        </p:txBody>
      </p:sp>
      <p:cxnSp>
        <p:nvCxnSpPr>
          <p:cNvPr id="5" name="Straight Connector 4"/>
          <p:cNvCxnSpPr/>
          <p:nvPr/>
        </p:nvCxnSpPr>
        <p:spPr>
          <a:xfrm>
            <a:off x="1331640" y="4617132"/>
            <a:ext cx="7416824" cy="87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992380" y="4003900"/>
            <a:ext cx="1139399" cy="1200329"/>
          </a:xfrm>
          <a:prstGeom prst="rect">
            <a:avLst/>
          </a:prstGeom>
          <a:noFill/>
        </p:spPr>
        <p:txBody>
          <a:bodyPr wrap="square" rtlCol="0">
            <a:spAutoFit/>
          </a:bodyPr>
          <a:lstStyle/>
          <a:p>
            <a:r>
              <a:rPr lang="fi-FI" dirty="0" err="1" smtClean="0">
                <a:solidFill>
                  <a:srgbClr val="FF0000"/>
                </a:solidFill>
              </a:rPr>
              <a:t>Oppiai-neen</a:t>
            </a:r>
            <a:r>
              <a:rPr lang="fi-FI" dirty="0" smtClean="0">
                <a:solidFill>
                  <a:srgbClr val="FF0000"/>
                </a:solidFill>
              </a:rPr>
              <a:t> osaamis-</a:t>
            </a:r>
          </a:p>
          <a:p>
            <a:r>
              <a:rPr lang="fi-FI" dirty="0" smtClean="0">
                <a:solidFill>
                  <a:srgbClr val="FF0000"/>
                </a:solidFill>
              </a:rPr>
              <a:t>tehtävä</a:t>
            </a:r>
            <a:endParaRPr lang="fi-FI" dirty="0">
              <a:solidFill>
                <a:srgbClr val="FF0000"/>
              </a:solidFill>
            </a:endParaRPr>
          </a:p>
        </p:txBody>
      </p:sp>
      <p:sp>
        <p:nvSpPr>
          <p:cNvPr id="17" name="TextBox 16"/>
          <p:cNvSpPr txBox="1"/>
          <p:nvPr/>
        </p:nvSpPr>
        <p:spPr>
          <a:xfrm>
            <a:off x="1115616" y="3931892"/>
            <a:ext cx="1152128" cy="1477328"/>
          </a:xfrm>
          <a:prstGeom prst="rect">
            <a:avLst/>
          </a:prstGeom>
          <a:noFill/>
        </p:spPr>
        <p:txBody>
          <a:bodyPr wrap="square" rtlCol="0">
            <a:spAutoFit/>
          </a:bodyPr>
          <a:lstStyle/>
          <a:p>
            <a:r>
              <a:rPr lang="fi-FI" dirty="0" smtClean="0">
                <a:solidFill>
                  <a:srgbClr val="FF0000"/>
                </a:solidFill>
              </a:rPr>
              <a:t>Reaktio-</a:t>
            </a:r>
          </a:p>
          <a:p>
            <a:endParaRPr lang="fi-FI" dirty="0">
              <a:solidFill>
                <a:srgbClr val="FF0000"/>
              </a:solidFill>
            </a:endParaRPr>
          </a:p>
          <a:p>
            <a:endParaRPr lang="fi-FI" dirty="0">
              <a:solidFill>
                <a:srgbClr val="FF0000"/>
              </a:solidFill>
            </a:endParaRPr>
          </a:p>
          <a:p>
            <a:r>
              <a:rPr lang="fi-FI" dirty="0" smtClean="0">
                <a:solidFill>
                  <a:srgbClr val="FF0000"/>
                </a:solidFill>
              </a:rPr>
              <a:t>Tarkaste-luajat</a:t>
            </a:r>
            <a:endParaRPr lang="fi-FI" dirty="0">
              <a:solidFill>
                <a:srgbClr val="FF0000"/>
              </a:solidFill>
            </a:endParaRPr>
          </a:p>
        </p:txBody>
      </p:sp>
      <p:sp>
        <p:nvSpPr>
          <p:cNvPr id="19" name="TextBox 18"/>
          <p:cNvSpPr txBox="1"/>
          <p:nvPr/>
        </p:nvSpPr>
        <p:spPr>
          <a:xfrm>
            <a:off x="6480212" y="4005064"/>
            <a:ext cx="972108" cy="923330"/>
          </a:xfrm>
          <a:prstGeom prst="rect">
            <a:avLst/>
          </a:prstGeom>
          <a:solidFill>
            <a:schemeClr val="bg1"/>
          </a:solidFill>
          <a:ln w="25400" cmpd="sng">
            <a:solidFill>
              <a:schemeClr val="tx1"/>
            </a:solidFill>
          </a:ln>
        </p:spPr>
        <p:txBody>
          <a:bodyPr wrap="square" rtlCol="0">
            <a:spAutoFit/>
          </a:bodyPr>
          <a:lstStyle/>
          <a:p>
            <a:r>
              <a:rPr lang="fi-FI" dirty="0" smtClean="0">
                <a:solidFill>
                  <a:srgbClr val="FF0000"/>
                </a:solidFill>
              </a:rPr>
              <a:t>Koulu-menes-tys</a:t>
            </a:r>
            <a:endParaRPr lang="fi-FI" dirty="0">
              <a:solidFill>
                <a:srgbClr val="FF0000"/>
              </a:solidFill>
            </a:endParaRPr>
          </a:p>
        </p:txBody>
      </p:sp>
      <p:sp>
        <p:nvSpPr>
          <p:cNvPr id="21" name="TextBox 20"/>
          <p:cNvSpPr txBox="1"/>
          <p:nvPr/>
        </p:nvSpPr>
        <p:spPr>
          <a:xfrm>
            <a:off x="1214626" y="5518973"/>
            <a:ext cx="1197133" cy="646331"/>
          </a:xfrm>
          <a:prstGeom prst="rect">
            <a:avLst/>
          </a:prstGeom>
          <a:noFill/>
        </p:spPr>
        <p:txBody>
          <a:bodyPr wrap="square" rtlCol="0">
            <a:spAutoFit/>
          </a:bodyPr>
          <a:lstStyle/>
          <a:p>
            <a:r>
              <a:rPr lang="fi-FI" dirty="0" smtClean="0"/>
              <a:t>Älykkyys-testit</a:t>
            </a:r>
            <a:endParaRPr lang="fi-FI" dirty="0"/>
          </a:p>
        </p:txBody>
      </p:sp>
      <p:sp>
        <p:nvSpPr>
          <p:cNvPr id="22" name="TextBox 21"/>
          <p:cNvSpPr txBox="1"/>
          <p:nvPr/>
        </p:nvSpPr>
        <p:spPr>
          <a:xfrm>
            <a:off x="2471436" y="4294837"/>
            <a:ext cx="1128456" cy="646331"/>
          </a:xfrm>
          <a:prstGeom prst="rect">
            <a:avLst/>
          </a:prstGeom>
          <a:noFill/>
        </p:spPr>
        <p:txBody>
          <a:bodyPr wrap="square" rtlCol="0">
            <a:spAutoFit/>
          </a:bodyPr>
          <a:lstStyle/>
          <a:p>
            <a:r>
              <a:rPr lang="fi-FI" dirty="0" smtClean="0">
                <a:solidFill>
                  <a:srgbClr val="FF0000"/>
                </a:solidFill>
              </a:rPr>
              <a:t>Abstrakti ajattelu</a:t>
            </a:r>
            <a:endParaRPr lang="fi-FI" dirty="0">
              <a:solidFill>
                <a:srgbClr val="FF0000"/>
              </a:solidFill>
            </a:endParaRPr>
          </a:p>
        </p:txBody>
      </p:sp>
      <p:sp>
        <p:nvSpPr>
          <p:cNvPr id="24" name="TextBox 23"/>
          <p:cNvSpPr txBox="1"/>
          <p:nvPr/>
        </p:nvSpPr>
        <p:spPr>
          <a:xfrm>
            <a:off x="5931151" y="5509982"/>
            <a:ext cx="1098122" cy="646331"/>
          </a:xfrm>
          <a:prstGeom prst="rect">
            <a:avLst/>
          </a:prstGeom>
          <a:noFill/>
        </p:spPr>
        <p:txBody>
          <a:bodyPr wrap="square" rtlCol="0">
            <a:spAutoFit/>
          </a:bodyPr>
          <a:lstStyle/>
          <a:p>
            <a:r>
              <a:rPr lang="fi-FI" dirty="0" smtClean="0"/>
              <a:t>Suoritus-testit</a:t>
            </a:r>
            <a:endParaRPr lang="fi-FI"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409220"/>
            <a:ext cx="2277045" cy="141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83902" y="1772816"/>
            <a:ext cx="9072500" cy="1191915"/>
          </a:xfrm>
          <a:prstGeom prst="rect">
            <a:avLst/>
          </a:prstGeom>
        </p:spPr>
        <p:txBody>
          <a:bodyPr vert="horz" lIns="0" tIns="0" rIns="0" bIns="0" rtlCol="0" anchor="t" anchorCtr="0">
            <a:noAutofit/>
          </a:bodyPr>
          <a:lstStyle>
            <a:lvl1pPr algn="ctr" defTabSz="914400" rtl="0" eaLnBrk="1" latinLnBrk="0" hangingPunct="1">
              <a:spcBef>
                <a:spcPct val="0"/>
              </a:spcBef>
              <a:buNone/>
              <a:defRPr sz="4800" b="1" kern="1200">
                <a:solidFill>
                  <a:schemeClr val="tx1"/>
                </a:solidFill>
                <a:latin typeface="+mj-lt"/>
                <a:ea typeface="+mj-ea"/>
                <a:cs typeface="+mj-cs"/>
              </a:defRPr>
            </a:lvl1pPr>
          </a:lstStyle>
          <a:p>
            <a:pPr algn="l"/>
            <a:r>
              <a:rPr lang="fi-FI" sz="2400" dirty="0" smtClean="0">
                <a:latin typeface="Bookman Old Style" pitchFamily="18" charset="0"/>
              </a:rPr>
              <a:t>Suorituksen / </a:t>
            </a:r>
            <a:r>
              <a:rPr lang="fi-FI" sz="2400" dirty="0">
                <a:latin typeface="Bookman Old Style" pitchFamily="18" charset="0"/>
              </a:rPr>
              <a:t>o</a:t>
            </a:r>
            <a:r>
              <a:rPr lang="fi-FI" sz="2400" dirty="0" smtClean="0">
                <a:latin typeface="Bookman Old Style" pitchFamily="18" charset="0"/>
              </a:rPr>
              <a:t>saamisen (kyvyt / taidot) mittaaminen</a:t>
            </a:r>
          </a:p>
          <a:p>
            <a:pPr algn="l"/>
            <a:r>
              <a:rPr lang="fi-FI" sz="2400" dirty="0" smtClean="0">
                <a:latin typeface="Bookman Old Style" pitchFamily="18" charset="0"/>
              </a:rPr>
              <a:t>           </a:t>
            </a:r>
            <a:endParaRPr lang="fi-FI" sz="2400" dirty="0">
              <a:latin typeface="Bookman Old Style" pitchFamily="18" charset="0"/>
            </a:endParaRPr>
          </a:p>
          <a:p>
            <a:pPr algn="l"/>
            <a:r>
              <a:rPr lang="fi-FI" sz="2400" dirty="0">
                <a:latin typeface="Bookman Old Style" pitchFamily="18" charset="0"/>
              </a:rPr>
              <a:t>	</a:t>
            </a:r>
            <a:r>
              <a:rPr lang="fi-FI" sz="2400" dirty="0" smtClean="0">
                <a:latin typeface="Bookman Old Style" pitchFamily="18" charset="0"/>
              </a:rPr>
              <a:t/>
            </a:r>
            <a:br>
              <a:rPr lang="fi-FI" sz="2400" dirty="0" smtClean="0">
                <a:latin typeface="Bookman Old Style" pitchFamily="18" charset="0"/>
              </a:rPr>
            </a:br>
            <a:endParaRPr lang="fi-FI" sz="2400" dirty="0" smtClean="0">
              <a:latin typeface="Bookman Old Style" pitchFamily="18" charset="0"/>
            </a:endParaRPr>
          </a:p>
          <a:p>
            <a:pPr algn="l"/>
            <a:endParaRPr lang="fi-FI" sz="2400" dirty="0">
              <a:latin typeface="Bookman Old Style" pitchFamily="18" charset="0"/>
            </a:endParaRPr>
          </a:p>
          <a:p>
            <a:pPr algn="l"/>
            <a:r>
              <a:rPr lang="fi-FI" sz="2800" dirty="0" smtClean="0">
                <a:latin typeface="Bookman Old Style" pitchFamily="18" charset="0"/>
              </a:rPr>
              <a:t/>
            </a:r>
            <a:br>
              <a:rPr lang="fi-FI" sz="2800" dirty="0" smtClean="0">
                <a:latin typeface="Bookman Old Style" pitchFamily="18" charset="0"/>
              </a:rPr>
            </a:br>
            <a:r>
              <a:rPr lang="fi-FI" sz="2800" dirty="0" smtClean="0">
                <a:latin typeface="Verdana" pitchFamily="34" charset="0"/>
              </a:rPr>
              <a:t/>
            </a:r>
            <a:br>
              <a:rPr lang="fi-FI" sz="2800" dirty="0" smtClean="0">
                <a:latin typeface="Verdana" pitchFamily="34" charset="0"/>
              </a:rPr>
            </a:br>
            <a:r>
              <a:rPr lang="fi-FI" sz="2800" dirty="0" smtClean="0">
                <a:latin typeface="Verdana" pitchFamily="34" charset="0"/>
              </a:rPr>
              <a:t>	</a:t>
            </a:r>
            <a:endParaRPr lang="fi-FI" sz="2400" dirty="0">
              <a:latin typeface="Verdana" pitchFamily="34" charset="0"/>
            </a:endParaRPr>
          </a:p>
        </p:txBody>
      </p:sp>
    </p:spTree>
    <p:extLst>
      <p:ext uri="{BB962C8B-B14F-4D97-AF65-F5344CB8AC3E}">
        <p14:creationId xmlns:p14="http://schemas.microsoft.com/office/powerpoint/2010/main" val="11976298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982B305-A413-464D-8C63-95A430C6A81B}" type="datetime1">
              <a:rPr lang="fi-FI" smtClean="0"/>
              <a:t>6.2.2019</a:t>
            </a:fld>
            <a:endParaRPr lang="en-GB"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9</a:t>
            </a:fld>
            <a:endParaRPr lang="en-GB" dirty="0"/>
          </a:p>
        </p:txBody>
      </p:sp>
      <p:sp>
        <p:nvSpPr>
          <p:cNvPr id="20" name="Title 1"/>
          <p:cNvSpPr txBox="1">
            <a:spLocks/>
          </p:cNvSpPr>
          <p:nvPr/>
        </p:nvSpPr>
        <p:spPr>
          <a:xfrm>
            <a:off x="71500" y="1052736"/>
            <a:ext cx="9072500" cy="1191915"/>
          </a:xfrm>
          <a:prstGeom prst="rect">
            <a:avLst/>
          </a:prstGeom>
        </p:spPr>
        <p:txBody>
          <a:bodyPr vert="horz" lIns="0" tIns="0" rIns="0" bIns="0" rtlCol="0" anchor="t" anchorCtr="0">
            <a:noAutofit/>
          </a:bodyPr>
          <a:lstStyle>
            <a:lvl1pPr algn="ctr" defTabSz="914400" rtl="0" eaLnBrk="1" latinLnBrk="0" hangingPunct="1">
              <a:spcBef>
                <a:spcPct val="0"/>
              </a:spcBef>
              <a:buNone/>
              <a:defRPr sz="4800" b="1" kern="1200">
                <a:solidFill>
                  <a:schemeClr val="tx1"/>
                </a:solidFill>
                <a:latin typeface="+mj-lt"/>
                <a:ea typeface="+mj-ea"/>
                <a:cs typeface="+mj-cs"/>
              </a:defRPr>
            </a:lvl1pPr>
          </a:lstStyle>
          <a:p>
            <a:pPr algn="l"/>
            <a:r>
              <a:rPr lang="fi-FI" sz="2400" dirty="0">
                <a:solidFill>
                  <a:prstClr val="black"/>
                </a:solidFill>
                <a:latin typeface="Bookman Old Style" pitchFamily="18" charset="0"/>
                <a:sym typeface="Wingdings" panose="05000000000000000000" pitchFamily="2" charset="2"/>
              </a:rPr>
              <a:t>#3. Miksi opettajan </a:t>
            </a:r>
            <a:r>
              <a:rPr lang="fi-FI" sz="2400" dirty="0" err="1">
                <a:solidFill>
                  <a:prstClr val="black"/>
                </a:solidFill>
                <a:latin typeface="Bookman Old Style" pitchFamily="18" charset="0"/>
                <a:sym typeface="Wingdings" panose="05000000000000000000" pitchFamily="2" charset="2"/>
              </a:rPr>
              <a:t>arvioinnintikäytänteet</a:t>
            </a:r>
            <a:r>
              <a:rPr lang="fi-FI" sz="2400" dirty="0">
                <a:solidFill>
                  <a:prstClr val="black"/>
                </a:solidFill>
                <a:latin typeface="Bookman Old Style" pitchFamily="18" charset="0"/>
                <a:sym typeface="Wingdings" panose="05000000000000000000" pitchFamily="2" charset="2"/>
              </a:rPr>
              <a:t> vaikuttavat oppilaiden </a:t>
            </a:r>
            <a:r>
              <a:rPr lang="fi-FI" sz="2400" dirty="0" err="1">
                <a:solidFill>
                  <a:prstClr val="black"/>
                </a:solidFill>
                <a:latin typeface="Bookman Old Style" pitchFamily="18" charset="0"/>
                <a:sym typeface="Wingdings" panose="05000000000000000000" pitchFamily="2" charset="2"/>
              </a:rPr>
              <a:t>koulumotivatioon</a:t>
            </a:r>
            <a:r>
              <a:rPr lang="fi-FI" sz="2400" dirty="0">
                <a:solidFill>
                  <a:prstClr val="black"/>
                </a:solidFill>
                <a:latin typeface="Bookman Old Style" pitchFamily="18" charset="0"/>
                <a:sym typeface="Wingdings" panose="05000000000000000000" pitchFamily="2" charset="2"/>
              </a:rPr>
              <a:t> eri tavoin</a:t>
            </a:r>
            <a:r>
              <a:rPr lang="fi-FI" sz="2400" dirty="0" smtClean="0">
                <a:solidFill>
                  <a:prstClr val="black"/>
                </a:solidFill>
                <a:latin typeface="Bookman Old Style" pitchFamily="18" charset="0"/>
                <a:sym typeface="Wingdings" panose="05000000000000000000" pitchFamily="2" charset="2"/>
              </a:rPr>
              <a:t>?</a:t>
            </a:r>
          </a:p>
          <a:p>
            <a:pPr algn="l"/>
            <a:endParaRPr lang="fi-FI" sz="2400" dirty="0" smtClean="0">
              <a:latin typeface="Bookman Old Style" pitchFamily="18" charset="0"/>
            </a:endParaRPr>
          </a:p>
          <a:p>
            <a:pPr algn="l"/>
            <a:r>
              <a:rPr lang="fi-FI" sz="2400" dirty="0" smtClean="0">
                <a:latin typeface="Bookman Old Style" pitchFamily="18" charset="0"/>
              </a:rPr>
              <a:t>           </a:t>
            </a:r>
            <a:endParaRPr lang="fi-FI" sz="2400" dirty="0">
              <a:latin typeface="Bookman Old Style" pitchFamily="18" charset="0"/>
            </a:endParaRPr>
          </a:p>
          <a:p>
            <a:pPr algn="l"/>
            <a:r>
              <a:rPr lang="fi-FI" sz="2400" dirty="0">
                <a:latin typeface="Bookman Old Style" pitchFamily="18" charset="0"/>
              </a:rPr>
              <a:t>	</a:t>
            </a:r>
            <a:r>
              <a:rPr lang="fi-FI" sz="2400" dirty="0" smtClean="0">
                <a:latin typeface="Bookman Old Style" pitchFamily="18" charset="0"/>
              </a:rPr>
              <a:t/>
            </a:r>
            <a:br>
              <a:rPr lang="fi-FI" sz="2400" dirty="0" smtClean="0">
                <a:latin typeface="Bookman Old Style" pitchFamily="18" charset="0"/>
              </a:rPr>
            </a:br>
            <a:endParaRPr lang="fi-FI" sz="2400" dirty="0" smtClean="0">
              <a:latin typeface="Bookman Old Style" pitchFamily="18" charset="0"/>
            </a:endParaRPr>
          </a:p>
          <a:p>
            <a:pPr algn="l"/>
            <a:endParaRPr lang="fi-FI" sz="2400" dirty="0">
              <a:latin typeface="Bookman Old Style" pitchFamily="18" charset="0"/>
            </a:endParaRPr>
          </a:p>
          <a:p>
            <a:pPr algn="l"/>
            <a:r>
              <a:rPr lang="fi-FI" sz="2800" dirty="0" smtClean="0">
                <a:latin typeface="Bookman Old Style" pitchFamily="18" charset="0"/>
              </a:rPr>
              <a:t/>
            </a:r>
            <a:br>
              <a:rPr lang="fi-FI" sz="2800" dirty="0" smtClean="0">
                <a:latin typeface="Bookman Old Style" pitchFamily="18" charset="0"/>
              </a:rPr>
            </a:br>
            <a:r>
              <a:rPr lang="fi-FI" sz="2800" dirty="0" smtClean="0">
                <a:latin typeface="Verdana" pitchFamily="34" charset="0"/>
              </a:rPr>
              <a:t/>
            </a:r>
            <a:br>
              <a:rPr lang="fi-FI" sz="2800" dirty="0" smtClean="0">
                <a:latin typeface="Verdana" pitchFamily="34" charset="0"/>
              </a:rPr>
            </a:br>
            <a:r>
              <a:rPr lang="fi-FI" sz="2800" dirty="0" smtClean="0">
                <a:latin typeface="Verdana" pitchFamily="34" charset="0"/>
              </a:rPr>
              <a:t>	</a:t>
            </a:r>
            <a:endParaRPr lang="fi-FI" sz="2400" dirty="0">
              <a:latin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8788"/>
            <a:ext cx="9144000" cy="430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5400000">
            <a:off x="7915472" y="5583306"/>
            <a:ext cx="369332" cy="2087724"/>
          </a:xfrm>
          <a:prstGeom prst="rect">
            <a:avLst/>
          </a:prstGeom>
          <a:solidFill>
            <a:schemeClr val="bg2"/>
          </a:solidFill>
        </p:spPr>
        <p:txBody>
          <a:bodyPr vert="vert270" wrap="square" rtlCol="0">
            <a:spAutoFit/>
          </a:bodyPr>
          <a:lstStyle/>
          <a:p>
            <a:pPr algn="r"/>
            <a:r>
              <a:rPr lang="fi-FI" sz="1200" dirty="0" smtClean="0"/>
              <a:t>(Pintrich &amp; Schrauben, 1994 )</a:t>
            </a:r>
            <a:endParaRPr lang="fi-FI" sz="1200" dirty="0"/>
          </a:p>
        </p:txBody>
      </p:sp>
      <p:sp>
        <p:nvSpPr>
          <p:cNvPr id="7" name="TextBox 6"/>
          <p:cNvSpPr txBox="1"/>
          <p:nvPr/>
        </p:nvSpPr>
        <p:spPr>
          <a:xfrm>
            <a:off x="71500" y="4185084"/>
            <a:ext cx="720080" cy="1015663"/>
          </a:xfrm>
          <a:prstGeom prst="rect">
            <a:avLst/>
          </a:prstGeom>
          <a:solidFill>
            <a:schemeClr val="bg1"/>
          </a:solidFill>
        </p:spPr>
        <p:txBody>
          <a:bodyPr wrap="square" rtlCol="0">
            <a:spAutoFit/>
          </a:bodyPr>
          <a:lstStyle/>
          <a:p>
            <a:r>
              <a:rPr lang="fi-FI" sz="1200" dirty="0" smtClean="0"/>
              <a:t>Yksilön tausta:</a:t>
            </a:r>
          </a:p>
          <a:p>
            <a:r>
              <a:rPr lang="fi-FI" sz="1200" dirty="0" err="1" smtClean="0"/>
              <a:t>-sukup</a:t>
            </a:r>
            <a:r>
              <a:rPr lang="fi-FI" sz="1200" dirty="0" smtClean="0"/>
              <a:t>.</a:t>
            </a:r>
          </a:p>
          <a:p>
            <a:r>
              <a:rPr lang="fi-FI" sz="1200" dirty="0" smtClean="0"/>
              <a:t>-SES</a:t>
            </a:r>
          </a:p>
          <a:p>
            <a:r>
              <a:rPr lang="fi-FI" sz="1200" dirty="0" err="1" smtClean="0"/>
              <a:t>-history</a:t>
            </a:r>
            <a:endParaRPr lang="fi-FI" sz="1200" dirty="0"/>
          </a:p>
        </p:txBody>
      </p:sp>
      <p:cxnSp>
        <p:nvCxnSpPr>
          <p:cNvPr id="10" name="Straight Arrow Connector 9"/>
          <p:cNvCxnSpPr/>
          <p:nvPr/>
        </p:nvCxnSpPr>
        <p:spPr>
          <a:xfrm>
            <a:off x="5220072" y="4437112"/>
            <a:ext cx="0" cy="28803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3581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1|0.2|0.3"/>
</p:tagLst>
</file>

<file path=ppt/theme/theme1.xml><?xml version="1.0" encoding="utf-8"?>
<a:theme xmlns:a="http://schemas.openxmlformats.org/drawingml/2006/main" name="Helsingin Yliopisto">
  <a:themeElements>
    <a:clrScheme name="HY (KTT)">
      <a:dk1>
        <a:sysClr val="windowText" lastClr="000000"/>
      </a:dk1>
      <a:lt1>
        <a:srgbClr val="FFFFFF"/>
      </a:lt1>
      <a:dk2>
        <a:srgbClr val="8C8A87"/>
      </a:dk2>
      <a:lt2>
        <a:srgbClr val="FFFFFF"/>
      </a:lt2>
      <a:accent1>
        <a:srgbClr val="FCD116"/>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21733</TotalTime>
  <Words>2308</Words>
  <Application>Microsoft Office PowerPoint</Application>
  <PresentationFormat>On-screen Show (4:3)</PresentationFormat>
  <Paragraphs>408</Paragraphs>
  <Slides>43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Bookman Old Style</vt:lpstr>
      <vt:lpstr>Courier New</vt:lpstr>
      <vt:lpstr>Tahoma</vt:lpstr>
      <vt:lpstr>Times New Roman</vt:lpstr>
      <vt:lpstr>Verdana</vt:lpstr>
      <vt:lpstr>Wingdings</vt:lpstr>
      <vt:lpstr>Helsingin Yliopisto</vt:lpstr>
      <vt:lpstr>Kandi/Gradu 2019</vt:lpstr>
      <vt:lpstr>  Tutkimuskysymykset tulee asettaa, niin että vastaus selittää, kuvaa, täsmentää, korvaa aiempaa tietoa, ennustaa tai luokittelee   Kolme ryhmää: #1. Ei ole aiempaa tutkimusta ”Mitkä ovat maahanmuuttajataustaisten vanhempien mukaan koulun yhteisten tilaisuuksien yhteisöllisyyttä lisäävät tekijät?”  tutkimusvastaus on enemmän kuvaileva kuin selittävä                                                            Metsämuuronen ”Luku 1”                  </vt:lpstr>
      <vt:lpstr>#2. Jos aiempaa tutkimusta on kohtuullisesti ja vertailumateriaalia löytyy, voidaan kysyä onko ilmiöiden välillä yhteyttä: ”Millainen yhteys on lasten yöunen pituudella on heidän itsetuntoonsa?”   #3a. Jos aiempaa tietoa on huomattavasti voidaan kysyä miksi mahdollinen yhteys on olemassa:  ”Miten yöunen pituus selittää tarkkaavaisuutta?”  #3b. Miksi opettajan arviointikäytänteet vaikuttavat oppilaiden koulumotivatioon eri tavoin?                   </vt:lpstr>
      <vt:lpstr>Tieteellinen (systemaattinen) kirjallisuuskatsaus  Perinteisen kirjallisuuskatsauksen sudenkuopat: 1. Lähteiden summittainen yhteismitallisuus 2. Lähteitä on kerätty valikoivasti (omaa ajatusta tukien) 3. Lähteiden laatu on kirjava (mielipidekirjoituksista tutkimusraportteihin)   ei tähtää suureen lähdemäärään, vaan syvään ymmärrykseen kyseistä kapea-alaisesta ilmiöstä (ajatteluntaitojen interventiot alkuopetusikäisillä). </vt:lpstr>
      <vt:lpstr>Tarkka tutkimusote, eli   Aihepiirin rajaus  Hyväksymis- ja poissulkukriteerit  Tarkoitus kerätä edustava joukko luotettavia tutkimuksia (mistä, miten ja kuinka kauan – miltä ajanjaksolta)  Ks. Kirjallisuushaun kriteerit, hyväksymis- ja hylkäämis-periaatteet (nämä siis tulee määritellä tarkasti) </vt:lpstr>
      <vt:lpstr>Kuvaileva tutkimus  #1: Tutkimuksen tarkoitus on selvittää mitkä tekijät lisäävät tai estävät yhtei-söllisyyden kokemuksia maahanmuuttaja…  tai   #1: Tutkimuksen tarkoitus on määritellä käsite ”omaehtoinen syrjätyminen”…  </vt:lpstr>
      <vt:lpstr>#2: Tutkimuksen tarkoitus on vastata kysymykseen ”Millainen yhteys on kodin viriketaustalla ja itsetunnolla?”</vt:lpstr>
      <vt:lpstr>PowerPoint Presentation</vt:lpstr>
      <vt:lpstr>PowerPoint Presentation</vt:lpstr>
      <vt:lpstr>…kun kysymykset ovat asetettu  suunnataan katse metodologiaan (yleinen lähestymistapa tutkia tutkimusaihetta)</vt:lpstr>
      <vt:lpstr>PowerPoint Presentation</vt:lpstr>
      <vt:lpstr>4.1 Osallistujat</vt:lpstr>
      <vt:lpstr>4.1 Osallistujat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3. Etnografinen tutkimus  Osallistuva havainnointi  miksi yhteisö toimii, niin kuin se toimii  Luokan  toimintaa / Opettajahuoneen ihmissuhteet  Tutkija tarkkailee tilanteita (videoi, haastattelee, keskustelee), on / elää mukana.   (harvemmin käytetty tutkimusstrategia)  4. Grounded theory  teoria muodostuu aineiston kautta  tarve teorialle  ääripää, jossa lähdetään aineiston koodauksesta liikkeelle ja päädytään teoriaan</vt:lpstr>
      <vt:lpstr> 5. Fenomenografinen tutkimus  Ilmiön kuvaaminen tai siitä kirjoittaminen. Ilmiöiden rakentuminen ihmisen tietoisuudessa.   Käsitykset samasta ilmiöstä voivat olla  hyvikin erilaisia riipuen iästä, koulustaustasta, kokemuksista ja sukupuolesta (käsitteet myös muuttavat merkityksiä ajassa liikuttaessa).   Klassiset tutkimukset (Marton, -70 – luku). </vt:lpstr>
      <vt:lpstr>Jokaisella kontekstilla ja tilanteella on oma relevanssi-rakenteensa, joka laittaa tietyt asiat etualalle ja toiset taka-alalle. Toisaalta siihen miten tilanne nähdään ja tulkitaan, vaikuttavat aikaisemmat kokemukset maailmasta. Martonin (1994) mukaan fenomenografian tutkimuskohteena on tutkia niitä erilaisia tapoja, joilla olemme tietoisia tietystä ilmiöstä tai tilanteesta.   1. Tutkija kiinnittää huomion asiaan / käsitteeseen 2. Tutkija perehtyy asiaan tai käsitteeseen teoreettisesti (jäsentää alustavat näkökohdat) 3. Tutkija haastattelee henkilöitä, jotka ilmaiset erilaisia käsityksiä 4. Tutkija luokittelee käsitykset niiden merkitysten perusteella </vt:lpstr>
      <vt:lpstr> Fenomenografialla ei varsinaisesti ole omaa laadullisen aineiston keräysmetodia.   Fenomenografiassa käytetään paljon yksilöllisiä teemahaastatteluja (tai avoimia haastatteluja), mutta muunkinlaisia menetelmiä käytetään (observointia, koe-asetelmia, tekstien keräystä, analyysia, puolistrukturoitu haastattelu lomake, narratiivien keräämistä ym.). Tutkimuksessa voidaan käyttää apuna määrällisiäkin menetelmiä, mutta ehkä fenomenografialle luontevin aineiston keruumenetelmä on teemahaastattelu  http://users.utu.fi/rakahu/fenomenografia2011.pdf</vt:lpstr>
      <vt:lpstr> 6. Toimintatutkimus (Action research)  Todellisessa maailmassa tehtävä pienimuotoinen interventio/kokeilu ja kyseisen intervention/kokeilun kuvaus.  kohteena käytännön ongelman ratkaiseminen (sosiaaliset ongelmat/kehittäminen) tekemällä toisin.   tilanteeseen sidottua  yhteistyötä vaativaa  osallistuvaa  itseään tarkkailevaa  Suorittajana yhdestä henkilöstä koko organisaatioon   . </vt:lpstr>
      <vt:lpstr> 7. Diskurssianalyysi  Tutkii tekstiä ja puhetta tai kielen käyttöä erilaisista näkökökulmista (kohteena tekstien, puheen keskustelujen maailmat).   Mitä kerrotaan ja Miten kerrotaan?  Sidoksissa aikaan ja paikkaan. Sanoilla eri merkitys, eri ihmisille, eri tilanteissa.  Analyysissa korostuu ”kuka äänessä” (persoona), ”hierarkia” mihin vedotaan, ”näkökulma”, …</vt:lpstr>
      <vt:lpstr>PowerPoint Presentation</vt:lpstr>
      <vt:lpstr>PowerPoint Presentation</vt:lpstr>
      <vt:lpstr>tai aineistopohjaisesti teemahaastattelussa nousseiden teemojen mukaisesti</vt:lpstr>
      <vt:lpstr>Aineistonlähtöinen analyysiprosessi </vt:lpstr>
      <vt:lpstr>4.1 Otanta (kohderyhmä, perusjoukko, koko, harkinnavarainen, ...prosessi)* Aineiston koko (ka, kh), supuolijakauma yms.  Laadullisessa tutkimuksessa käytetään yleensä harkinnanvaraista otantaa  tutkitaan perusteellisesti, jolloin tärkeää on aineiston laatu. Aineiston koolla on silti myös merkitystä, aineiston tulisi olla kattava suhteessa siihen, millaista analyysia ja tulkintaa siitä aiotaan tehdä. Aineisto pyritään valitsemaan tarkoituksenmukaisesti ja teoreettisesti perustellen.</vt:lpstr>
      <vt:lpstr>Määrällisessä tutkimuksessa käytettävät käsitteet (itsetunto, lahjakkuus) ”operationalisoidaan” usein useiden kysymysten avulla (latentti piirre esille)  otannan koko perustuu määrällisten menetelmien käytön mahdollisuuksiin.  Kvalitatiivisessa tutkimuksessa käsitteellistäminen on yhtä tärkeää, mutta saatavuus ei ole yhtä suuri ongelma, koska perusjoukko voidaan erottaa käsitteellisenä konstruktiona, josta valitaan joillakin kriteereillä edustavia tapauksia. Tyypillisempi ongelma on tiedon syvyys ja laajuus. Eli miten itse tiedon hankinnassa onnistutaan. </vt:lpstr>
      <vt:lpstr>PowerPoint Presentation</vt:lpstr>
      <vt:lpstr>4.2 Mittari(t): (mittarin kehittely, mitkä ja millaiset kysymykset ajateltiin sopivan mihinkin vastauksiin, teemahaastattelurungon rakentuminen) 4.2.1 Intervention kuvaus / harjoitusohjelman kuvaus 4.3 Aineistonkeruu (luvat, analyysimenetelmän valinta, prosessi)*  Laadullisessa tutkimuksessa ei haittaa kuvata keruupaikkaa ja -prosessia ”hajutarkasti”  konteksti kuvaus  ja analyysiä varten oltava herkkä ”intentiolle/tarkoitusille” ja tiedonkeruuprosessin vaikutuksista aineistokeruulle</vt:lpstr>
      <vt:lpstr>Aineistonkeruumenetelmä seuraa johdonmukaisesti tutkimusongelman/ongelmien tai tehtävän/tehtävien määrittelyä ja tutkimusmenetelmän ehtoja ja luo mahdollisuudet aineiston analyysimenetelmän valinnalle ja päinvastoin. Aineiston analyysi on mahdollista ainoastaan, jos aineisto on kerätty sisällöltään ja muodoltaan niin, että se mahdollistaa analyysin.   </vt:lpstr>
      <vt:lpstr> 4.4 Analyysi (mitä aineistolle tehtiin, millä menetelmillä tutkimuskysymyksiin vastattiin)*  Aineiston analyysimenetelmien kattava jaottelu on hankalaa, koska ne kehittyvät tällä hetkellä voimakkaasti. Saman ”tutkimusmenetelmäperheen” sisältä löytyy hyvinkin erilaisia analyysimenetelmiä edellyttäviä vaihtoehtoja. Toisaalta yhden menetelmäperheen jäsenen  analyysissa voi soveltaa erilaisia analyysimenetelmiä.  Ks. metodix</vt:lpstr>
      <vt:lpstr>Kvalitatiivinen analyysi alkaa aineiston lukemisella ja reflektiolla.   litteroitu aineisto, sitä on luettava pidemmän aikaa, jolloin aineisto hahmottuu lukijalle.  Kaikki vastausten ulottuvuudet on otettava huomioon. Tavoitteena on ymmärtää aineiston todellinen sisältö.   Haastattelun konkreettista sisältöä ei abstrahoida, vaan kuvailuluokittelut sidotaan haastattelun aitoon sisältöön eli niille annetaan niiden todellisuutta vastaavia nimiä.   Luokittelutyypit nousevat aineistosta, eikä tutkija pakota niitä lokeroihin. Luokittelun voi löytää myös rivien välistä, siitä mitä on vastauksen takana ja miten vastaaja on asian järkeily. (METODIX –sivusto ks. uusi ja vanha versio)  http://www.metodix.com/fi/sisallys/01_menetelmat/gfx/gfx_tutkimusprosessi2/gfx_tutkimusprosessi4_400/taulukko02.gif  Omatekoinen LUOKITTELUVÄLINE</vt:lpstr>
    </vt:vector>
  </TitlesOfParts>
  <Manager>Taivas</Manager>
  <Company>grow.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Helsingin Yliopisto</dc:title>
  <dc:subject>Käyttäytymis-tieteellinen tiedekunta</dc:subject>
  <dc:creator>mika kontio / grow.</dc:creator>
  <cp:lastModifiedBy>Hotulainen, Risto H E</cp:lastModifiedBy>
  <cp:revision>515</cp:revision>
  <cp:lastPrinted>2019-02-06T10:18:54Z</cp:lastPrinted>
  <dcterms:created xsi:type="dcterms:W3CDTF">2009-11-18T13:00:22Z</dcterms:created>
  <dcterms:modified xsi:type="dcterms:W3CDTF">2019-02-06T10:31:01Z</dcterms:modified>
</cp:coreProperties>
</file>