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54"/>
  </p:notesMasterIdLst>
  <p:handoutMasterIdLst>
    <p:handoutMasterId r:id="rId55"/>
  </p:handoutMasterIdLst>
  <p:sldIdLst>
    <p:sldId id="493" r:id="rId3"/>
    <p:sldId id="517" r:id="rId4"/>
    <p:sldId id="494" r:id="rId5"/>
    <p:sldId id="496" r:id="rId6"/>
    <p:sldId id="498" r:id="rId7"/>
    <p:sldId id="514" r:id="rId8"/>
    <p:sldId id="515" r:id="rId9"/>
    <p:sldId id="516" r:id="rId10"/>
    <p:sldId id="501" r:id="rId11"/>
    <p:sldId id="502" r:id="rId12"/>
    <p:sldId id="522" r:id="rId13"/>
    <p:sldId id="505" r:id="rId14"/>
    <p:sldId id="500" r:id="rId15"/>
    <p:sldId id="506" r:id="rId16"/>
    <p:sldId id="559" r:id="rId17"/>
    <p:sldId id="311" r:id="rId18"/>
    <p:sldId id="461" r:id="rId19"/>
    <p:sldId id="525" r:id="rId20"/>
    <p:sldId id="436" r:id="rId21"/>
    <p:sldId id="340" r:id="rId22"/>
    <p:sldId id="513" r:id="rId23"/>
    <p:sldId id="508" r:id="rId24"/>
    <p:sldId id="563" r:id="rId25"/>
    <p:sldId id="315" r:id="rId26"/>
    <p:sldId id="307" r:id="rId27"/>
    <p:sldId id="331" r:id="rId28"/>
    <p:sldId id="466" r:id="rId29"/>
    <p:sldId id="334" r:id="rId30"/>
    <p:sldId id="333" r:id="rId31"/>
    <p:sldId id="336" r:id="rId32"/>
    <p:sldId id="337" r:id="rId33"/>
    <p:sldId id="335" r:id="rId34"/>
    <p:sldId id="338" r:id="rId35"/>
    <p:sldId id="448" r:id="rId36"/>
    <p:sldId id="509" r:id="rId37"/>
    <p:sldId id="518" r:id="rId38"/>
    <p:sldId id="519" r:id="rId39"/>
    <p:sldId id="507" r:id="rId40"/>
    <p:sldId id="520" r:id="rId41"/>
    <p:sldId id="510" r:id="rId42"/>
    <p:sldId id="346" r:id="rId43"/>
    <p:sldId id="344" r:id="rId44"/>
    <p:sldId id="347" r:id="rId45"/>
    <p:sldId id="348" r:id="rId46"/>
    <p:sldId id="349" r:id="rId47"/>
    <p:sldId id="350" r:id="rId48"/>
    <p:sldId id="523" r:id="rId49"/>
    <p:sldId id="561" r:id="rId50"/>
    <p:sldId id="562" r:id="rId51"/>
    <p:sldId id="521" r:id="rId52"/>
    <p:sldId id="343" r:id="rId53"/>
  </p:sldIdLst>
  <p:sldSz cx="9144000" cy="6858000" type="screen4x3"/>
  <p:notesSz cx="7102475"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A9CB1B-20FE-4557-B35F-C9DA599A914B}">
          <p14:sldIdLst>
            <p14:sldId id="493"/>
            <p14:sldId id="517"/>
            <p14:sldId id="494"/>
            <p14:sldId id="496"/>
            <p14:sldId id="498"/>
            <p14:sldId id="514"/>
            <p14:sldId id="515"/>
            <p14:sldId id="516"/>
            <p14:sldId id="501"/>
            <p14:sldId id="502"/>
            <p14:sldId id="522"/>
            <p14:sldId id="505"/>
            <p14:sldId id="500"/>
            <p14:sldId id="506"/>
            <p14:sldId id="559"/>
            <p14:sldId id="311"/>
          </p14:sldIdLst>
        </p14:section>
        <p14:section name="Untitled Section" id="{155E3A0D-2A98-4508-8858-3D3EAD406B24}">
          <p14:sldIdLst>
            <p14:sldId id="461"/>
            <p14:sldId id="525"/>
            <p14:sldId id="436"/>
            <p14:sldId id="340"/>
            <p14:sldId id="513"/>
            <p14:sldId id="508"/>
            <p14:sldId id="563"/>
            <p14:sldId id="315"/>
            <p14:sldId id="307"/>
            <p14:sldId id="331"/>
            <p14:sldId id="466"/>
            <p14:sldId id="334"/>
            <p14:sldId id="333"/>
            <p14:sldId id="336"/>
            <p14:sldId id="337"/>
            <p14:sldId id="335"/>
            <p14:sldId id="338"/>
            <p14:sldId id="448"/>
            <p14:sldId id="509"/>
            <p14:sldId id="518"/>
            <p14:sldId id="519"/>
            <p14:sldId id="507"/>
            <p14:sldId id="520"/>
          </p14:sldIdLst>
        </p14:section>
        <p14:section name="Untitled Section" id="{2700FF53-82F7-4BB2-A0DF-00D63BCB5E11}">
          <p14:sldIdLst/>
        </p14:section>
        <p14:section name="Untitled Section" id="{6B51DD1E-00A2-42BF-990F-E9F46932BE68}">
          <p14:sldIdLst>
            <p14:sldId id="510"/>
            <p14:sldId id="346"/>
            <p14:sldId id="344"/>
            <p14:sldId id="347"/>
            <p14:sldId id="348"/>
            <p14:sldId id="349"/>
            <p14:sldId id="350"/>
            <p14:sldId id="523"/>
            <p14:sldId id="561"/>
            <p14:sldId id="562"/>
            <p14:sldId id="521"/>
            <p14:sldId id="343"/>
          </p14:sldIdLst>
        </p14:section>
      </p14:sectionLst>
    </p:ext>
    <p:ext uri="{EFAFB233-063F-42B5-8137-9DF3F51BA10A}">
      <p15:sldGuideLst xmlns:p15="http://schemas.microsoft.com/office/powerpoint/2012/main">
        <p15:guide id="1" orient="horz" pos="3793">
          <p15:clr>
            <a:srgbClr val="A4A3A4"/>
          </p15:clr>
        </p15:guide>
        <p15:guide id="2" orient="horz" pos="1117">
          <p15:clr>
            <a:srgbClr val="A4A3A4"/>
          </p15:clr>
        </p15:guide>
        <p15:guide id="3" orient="horz" pos="346">
          <p15:clr>
            <a:srgbClr val="A4A3A4"/>
          </p15:clr>
        </p15:guide>
        <p15:guide id="4" orient="horz" pos="2568">
          <p15:clr>
            <a:srgbClr val="A4A3A4"/>
          </p15:clr>
        </p15:guide>
        <p15:guide id="5" orient="horz" pos="4156">
          <p15:clr>
            <a:srgbClr val="A4A3A4"/>
          </p15:clr>
        </p15:guide>
        <p15:guide id="6" orient="horz" pos="3884">
          <p15:clr>
            <a:srgbClr val="A4A3A4"/>
          </p15:clr>
        </p15:guide>
        <p15:guide id="7" orient="horz" pos="1570">
          <p15:clr>
            <a:srgbClr val="A4A3A4"/>
          </p15:clr>
        </p15:guide>
        <p15:guide id="8" pos="204">
          <p15:clr>
            <a:srgbClr val="A4A3A4"/>
          </p15:clr>
        </p15:guide>
        <p15:guide id="9" pos="5556">
          <p15:clr>
            <a:srgbClr val="A4A3A4"/>
          </p15:clr>
        </p15:guide>
        <p15:guide id="10" pos="431">
          <p15:clr>
            <a:srgbClr val="A4A3A4"/>
          </p15:clr>
        </p15:guide>
        <p15:guide id="11" pos="4422">
          <p15:clr>
            <a:srgbClr val="A4A3A4"/>
          </p15:clr>
        </p15:guide>
        <p15:guide id="12" pos="1247">
          <p15:clr>
            <a:srgbClr val="A4A3A4"/>
          </p15:clr>
        </p15:guide>
        <p15:guide id="13" pos="3424">
          <p15:clr>
            <a:srgbClr val="A4A3A4"/>
          </p15:clr>
        </p15:guide>
        <p15:guide id="14" pos="3356">
          <p15:clr>
            <a:srgbClr val="A4A3A4"/>
          </p15:clr>
        </p15:guide>
        <p15:guide id="15" pos="4513">
          <p15:clr>
            <a:srgbClr val="A4A3A4"/>
          </p15:clr>
        </p15:guide>
        <p15:guide id="16" pos="551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3" autoAdjust="0"/>
    <p:restoredTop sz="74596" autoAdjust="0"/>
  </p:normalViewPr>
  <p:slideViewPr>
    <p:cSldViewPr showGuides="1">
      <p:cViewPr varScale="1">
        <p:scale>
          <a:sx n="138" d="100"/>
          <a:sy n="138" d="100"/>
        </p:scale>
        <p:origin x="258" y="114"/>
      </p:cViewPr>
      <p:guideLst>
        <p:guide orient="horz" pos="3793"/>
        <p:guide orient="horz" pos="1117"/>
        <p:guide orient="horz" pos="346"/>
        <p:guide orient="horz" pos="2568"/>
        <p:guide orient="horz" pos="4156"/>
        <p:guide orient="horz" pos="3884"/>
        <p:guide orient="horz" pos="1570"/>
        <p:guide pos="204"/>
        <p:guide pos="5556"/>
        <p:guide pos="431"/>
        <p:guide pos="4422"/>
        <p:guide pos="1247"/>
        <p:guide pos="3424"/>
        <p:guide pos="3356"/>
        <p:guide pos="4513"/>
        <p:guide pos="5511"/>
      </p:guideLst>
    </p:cSldViewPr>
  </p:slideViewPr>
  <p:outlineViewPr>
    <p:cViewPr>
      <p:scale>
        <a:sx n="33" d="100"/>
        <a:sy n="33" d="100"/>
      </p:scale>
      <p:origin x="0" y="2256"/>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9" d="100"/>
          <a:sy n="89" d="100"/>
        </p:scale>
        <p:origin x="-3846" y="-108"/>
      </p:cViewPr>
      <p:guideLst>
        <p:guide orient="horz" pos="3224"/>
        <p:guide pos="2237"/>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511731"/>
          </a:xfrm>
          <a:prstGeom prst="rect">
            <a:avLst/>
          </a:prstGeom>
        </p:spPr>
        <p:txBody>
          <a:bodyPr vert="horz" lIns="94622" tIns="47311" rIns="94622" bIns="47311" rtlCol="0"/>
          <a:lstStyle>
            <a:lvl1pPr algn="l">
              <a:defRPr sz="1200"/>
            </a:lvl1pPr>
          </a:lstStyle>
          <a:p>
            <a:endParaRPr lang="en-GB" sz="800"/>
          </a:p>
        </p:txBody>
      </p:sp>
      <p:sp>
        <p:nvSpPr>
          <p:cNvPr id="3" name="Date Placeholder 2"/>
          <p:cNvSpPr>
            <a:spLocks noGrp="1"/>
          </p:cNvSpPr>
          <p:nvPr>
            <p:ph type="dt" sz="quarter" idx="1"/>
          </p:nvPr>
        </p:nvSpPr>
        <p:spPr>
          <a:xfrm>
            <a:off x="4023092" y="0"/>
            <a:ext cx="3077740" cy="511731"/>
          </a:xfrm>
          <a:prstGeom prst="rect">
            <a:avLst/>
          </a:prstGeom>
        </p:spPr>
        <p:txBody>
          <a:bodyPr vert="horz" lIns="94622" tIns="47311" rIns="94622" bIns="47311" rtlCol="0"/>
          <a:lstStyle>
            <a:lvl1pPr algn="r">
              <a:defRPr sz="1200"/>
            </a:lvl1pPr>
          </a:lstStyle>
          <a:p>
            <a:fld id="{F97E8633-DD50-467C-B21A-E1CECDED6BB2}" type="datetimeFigureOut">
              <a:rPr lang="fi-FI" sz="800"/>
              <a:pPr/>
              <a:t>21.5.2019</a:t>
            </a:fld>
            <a:endParaRPr lang="en-GB" sz="800"/>
          </a:p>
        </p:txBody>
      </p:sp>
      <p:sp>
        <p:nvSpPr>
          <p:cNvPr id="4" name="Footer Placeholder 3"/>
          <p:cNvSpPr>
            <a:spLocks noGrp="1"/>
          </p:cNvSpPr>
          <p:nvPr>
            <p:ph type="ftr" sz="quarter" idx="2"/>
          </p:nvPr>
        </p:nvSpPr>
        <p:spPr>
          <a:xfrm>
            <a:off x="0" y="9721106"/>
            <a:ext cx="3077740" cy="511731"/>
          </a:xfrm>
          <a:prstGeom prst="rect">
            <a:avLst/>
          </a:prstGeom>
        </p:spPr>
        <p:txBody>
          <a:bodyPr vert="horz" lIns="94622" tIns="47311" rIns="94622" bIns="47311" rtlCol="0" anchor="b"/>
          <a:lstStyle>
            <a:lvl1pPr algn="l">
              <a:defRPr sz="1200"/>
            </a:lvl1pPr>
          </a:lstStyle>
          <a:p>
            <a:endParaRPr lang="en-GB" sz="800"/>
          </a:p>
        </p:txBody>
      </p:sp>
      <p:sp>
        <p:nvSpPr>
          <p:cNvPr id="5" name="Slide Number Placeholder 4"/>
          <p:cNvSpPr>
            <a:spLocks noGrp="1"/>
          </p:cNvSpPr>
          <p:nvPr>
            <p:ph type="sldNum" sz="quarter" idx="3"/>
          </p:nvPr>
        </p:nvSpPr>
        <p:spPr>
          <a:xfrm>
            <a:off x="4023092" y="9721106"/>
            <a:ext cx="3077740" cy="511731"/>
          </a:xfrm>
          <a:prstGeom prst="rect">
            <a:avLst/>
          </a:prstGeom>
        </p:spPr>
        <p:txBody>
          <a:bodyPr vert="horz" lIns="94622" tIns="47311" rIns="94622" bIns="47311" rtlCol="0" anchor="b"/>
          <a:lstStyle>
            <a:lvl1pPr algn="r">
              <a:defRPr sz="1200"/>
            </a:lvl1pPr>
          </a:lstStyle>
          <a:p>
            <a:fld id="{524410BF-6C8B-4E87-A502-35A1C9E26017}" type="slidenum">
              <a:rPr lang="en-GB" sz="800"/>
              <a:pPr/>
              <a:t>‹#›</a:t>
            </a:fld>
            <a:endParaRPr lang="en-GB" sz="800"/>
          </a:p>
        </p:txBody>
      </p:sp>
    </p:spTree>
    <p:extLst>
      <p:ext uri="{BB962C8B-B14F-4D97-AF65-F5344CB8AC3E}">
        <p14:creationId xmlns:p14="http://schemas.microsoft.com/office/powerpoint/2010/main" val="4214118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511731"/>
          </a:xfrm>
          <a:prstGeom prst="rect">
            <a:avLst/>
          </a:prstGeom>
        </p:spPr>
        <p:txBody>
          <a:bodyPr vert="horz" lIns="94622" tIns="47311" rIns="94622" bIns="47311" rtlCol="0"/>
          <a:lstStyle>
            <a:lvl1pPr algn="l">
              <a:defRPr sz="800"/>
            </a:lvl1pPr>
          </a:lstStyle>
          <a:p>
            <a:endParaRPr lang="en-GB"/>
          </a:p>
        </p:txBody>
      </p:sp>
      <p:sp>
        <p:nvSpPr>
          <p:cNvPr id="3" name="Date Placeholder 2"/>
          <p:cNvSpPr>
            <a:spLocks noGrp="1"/>
          </p:cNvSpPr>
          <p:nvPr>
            <p:ph type="dt" idx="1"/>
          </p:nvPr>
        </p:nvSpPr>
        <p:spPr>
          <a:xfrm>
            <a:off x="4023092" y="0"/>
            <a:ext cx="3077740" cy="511731"/>
          </a:xfrm>
          <a:prstGeom prst="rect">
            <a:avLst/>
          </a:prstGeom>
        </p:spPr>
        <p:txBody>
          <a:bodyPr vert="horz" lIns="94622" tIns="47311" rIns="94622" bIns="47311" rtlCol="0"/>
          <a:lstStyle>
            <a:lvl1pPr algn="r">
              <a:defRPr sz="800"/>
            </a:lvl1pPr>
          </a:lstStyle>
          <a:p>
            <a:fld id="{0B85FA14-6BD0-4B51-94D4-05F5A75E4036}" type="datetimeFigureOut">
              <a:rPr lang="fi-FI" smtClean="0"/>
              <a:pPr/>
              <a:t>21.5.2019</a:t>
            </a:fld>
            <a:endParaRPr lang="en-GB"/>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4622" tIns="47311" rIns="94622" bIns="47311" rtlCol="0" anchor="ctr"/>
          <a:lstStyle/>
          <a:p>
            <a:endParaRPr lang="en-GB"/>
          </a:p>
        </p:txBody>
      </p:sp>
      <p:sp>
        <p:nvSpPr>
          <p:cNvPr id="5" name="Notes Placeholder 4"/>
          <p:cNvSpPr>
            <a:spLocks noGrp="1"/>
          </p:cNvSpPr>
          <p:nvPr>
            <p:ph type="body" sz="quarter" idx="3"/>
          </p:nvPr>
        </p:nvSpPr>
        <p:spPr>
          <a:xfrm>
            <a:off x="710248" y="4861442"/>
            <a:ext cx="5681980" cy="4605576"/>
          </a:xfrm>
          <a:prstGeom prst="rect">
            <a:avLst/>
          </a:prstGeom>
        </p:spPr>
        <p:txBody>
          <a:bodyPr vert="horz" lIns="94622" tIns="47311" rIns="94622" bIns="47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7740" cy="511731"/>
          </a:xfrm>
          <a:prstGeom prst="rect">
            <a:avLst/>
          </a:prstGeom>
        </p:spPr>
        <p:txBody>
          <a:bodyPr vert="horz" lIns="94622" tIns="47311" rIns="94622" bIns="47311" rtlCol="0" anchor="b"/>
          <a:lstStyle>
            <a:lvl1pPr algn="l">
              <a:defRPr sz="800"/>
            </a:lvl1pPr>
          </a:lstStyle>
          <a:p>
            <a:endParaRPr lang="en-GB"/>
          </a:p>
        </p:txBody>
      </p:sp>
      <p:sp>
        <p:nvSpPr>
          <p:cNvPr id="7" name="Slide Number Placeholder 6"/>
          <p:cNvSpPr>
            <a:spLocks noGrp="1"/>
          </p:cNvSpPr>
          <p:nvPr>
            <p:ph type="sldNum" sz="quarter" idx="5"/>
          </p:nvPr>
        </p:nvSpPr>
        <p:spPr>
          <a:xfrm>
            <a:off x="4023092" y="9721106"/>
            <a:ext cx="3077740" cy="511731"/>
          </a:xfrm>
          <a:prstGeom prst="rect">
            <a:avLst/>
          </a:prstGeom>
        </p:spPr>
        <p:txBody>
          <a:bodyPr vert="horz" lIns="94622" tIns="47311" rIns="94622" bIns="47311" rtlCol="0" anchor="b"/>
          <a:lstStyle>
            <a:lvl1pPr algn="r">
              <a:defRPr sz="800"/>
            </a:lvl1pPr>
          </a:lstStyle>
          <a:p>
            <a:fld id="{DFD68452-3929-4FD8-B15C-CAEB56E3F3DE}" type="slidenum">
              <a:rPr lang="en-GB" smtClean="0"/>
              <a:pPr/>
              <a:t>‹#›</a:t>
            </a:fld>
            <a:endParaRPr lang="en-GB"/>
          </a:p>
        </p:txBody>
      </p:sp>
    </p:spTree>
    <p:extLst>
      <p:ext uri="{BB962C8B-B14F-4D97-AF65-F5344CB8AC3E}">
        <p14:creationId xmlns:p14="http://schemas.microsoft.com/office/powerpoint/2010/main" val="14059888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learning goals of the transversal competences are described as seven competence areas (learning to learn)</a:t>
            </a:r>
          </a:p>
          <a:p>
            <a:r>
              <a:rPr lang="en-US" dirty="0" smtClean="0">
                <a:sym typeface="Wingdings" panose="05000000000000000000" pitchFamily="2" charset="2"/>
              </a:rPr>
              <a:t> </a:t>
            </a:r>
            <a:r>
              <a:rPr lang="en-US" dirty="0" err="1" smtClean="0">
                <a:sym typeface="Wingdings" panose="05000000000000000000" pitchFamily="2" charset="2"/>
              </a:rPr>
              <a:t>ajattelutaidot</a:t>
            </a:r>
            <a:r>
              <a:rPr lang="en-US" dirty="0" smtClean="0">
                <a:sym typeface="Wingdings" panose="05000000000000000000" pitchFamily="2" charset="2"/>
              </a:rPr>
              <a:t>,</a:t>
            </a:r>
            <a:r>
              <a:rPr lang="en-US" baseline="0" dirty="0" smtClean="0">
                <a:sym typeface="Wingdings" panose="05000000000000000000" pitchFamily="2" charset="2"/>
              </a:rPr>
              <a:t> </a:t>
            </a:r>
            <a:endParaRPr lang="en-US"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3</a:t>
            </a:fld>
            <a:endParaRPr lang="en-GB"/>
          </a:p>
        </p:txBody>
      </p:sp>
    </p:spTree>
    <p:extLst>
      <p:ext uri="{BB962C8B-B14F-4D97-AF65-F5344CB8AC3E}">
        <p14:creationId xmlns:p14="http://schemas.microsoft.com/office/powerpoint/2010/main" val="3688286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Kognitiivisten</a:t>
            </a:r>
            <a:r>
              <a:rPr lang="fi-FI" baseline="0" dirty="0" smtClean="0"/>
              <a:t> tavoitteiden taksonomia (luokittelu) / </a:t>
            </a:r>
            <a:r>
              <a:rPr lang="fi-FI" baseline="0" dirty="0" err="1" smtClean="0"/>
              <a:t>Bloomin</a:t>
            </a:r>
            <a:r>
              <a:rPr lang="fi-FI" baseline="0" dirty="0" smtClean="0"/>
              <a:t> </a:t>
            </a:r>
            <a:r>
              <a:rPr lang="fi-FI" baseline="0" dirty="0" err="1" smtClean="0"/>
              <a:t>taksonimia</a:t>
            </a:r>
            <a:endParaRPr lang="fi-FI" baseline="0" dirty="0" smtClean="0"/>
          </a:p>
          <a:p>
            <a:pPr marL="177416" indent="-177416">
              <a:buFontTx/>
              <a:buChar char="-"/>
            </a:pPr>
            <a:r>
              <a:rPr lang="fi-FI" baseline="0" dirty="0" smtClean="0"/>
              <a:t>Laadullisesti erilaista ajattelua</a:t>
            </a:r>
          </a:p>
          <a:p>
            <a:pPr marL="177416" indent="-177416">
              <a:buFontTx/>
              <a:buChar char="-"/>
            </a:pPr>
            <a:r>
              <a:rPr lang="fi-FI" baseline="0" dirty="0" smtClean="0"/>
              <a:t>Käytetään sekä opetussuunnitelma että luokkatasolla</a:t>
            </a:r>
          </a:p>
          <a:p>
            <a:endParaRPr lang="fi-FI" baseline="0" dirty="0" smtClean="0"/>
          </a:p>
          <a:p>
            <a:pPr marL="177416" indent="-177416">
              <a:buFontTx/>
              <a:buChar char="-"/>
            </a:pPr>
            <a:r>
              <a:rPr lang="fi-FI" baseline="0" dirty="0" smtClean="0"/>
              <a:t>Substantiivi ei välitä ajattelutoimintaa eli….verbit toimivat tässä suhteessa paremmin</a:t>
            </a:r>
          </a:p>
          <a:p>
            <a:pPr marL="177416" indent="-177416">
              <a:buFontTx/>
              <a:buChar char="-"/>
            </a:pPr>
            <a:endParaRPr lang="fi-FI" baseline="0" dirty="0" smtClean="0"/>
          </a:p>
          <a:p>
            <a:r>
              <a:rPr lang="fi-FI" baseline="0" dirty="0" smtClean="0"/>
              <a:t>- Viimeisten käsitteiden välisestä suhteesta – voidaan ajatella, että joku voi olla kriittinen olematta luova (analyyttisen kriittinen), luova työ taas vaatii useasti kriittisyyttä (hyväksyä ja hylätä seikkoja – </a:t>
            </a:r>
            <a:r>
              <a:rPr lang="fi-FI" baseline="0" dirty="0" err="1" smtClean="0"/>
              <a:t>arivoida</a:t>
            </a:r>
            <a:r>
              <a:rPr lang="fi-FI" baseline="0" dirty="0" smtClean="0"/>
              <a:t>; </a:t>
            </a:r>
            <a:r>
              <a:rPr lang="fi-FI" baseline="0" dirty="0" err="1" smtClean="0"/>
              <a:t>tietyiltä</a:t>
            </a:r>
            <a:r>
              <a:rPr lang="fi-FI" baseline="0" dirty="0" smtClean="0"/>
              <a:t> osin luodakseen uutta)</a:t>
            </a:r>
          </a:p>
          <a:p>
            <a:endParaRPr lang="fi-FI" baseline="0" dirty="0" smtClean="0"/>
          </a:p>
          <a:p>
            <a:pPr marL="177416" indent="-177416">
              <a:buFont typeface="Wingdings" panose="05000000000000000000" pitchFamily="2" charset="2"/>
              <a:buChar char="à"/>
            </a:pPr>
            <a:r>
              <a:rPr lang="fi-FI" baseline="0" dirty="0" smtClean="0">
                <a:sym typeface="Wingdings" panose="05000000000000000000" pitchFamily="2" charset="2"/>
              </a:rPr>
              <a:t>1. Knowledge dimension – </a:t>
            </a:r>
            <a:r>
              <a:rPr lang="fi-FI" baseline="0" dirty="0" err="1" smtClean="0">
                <a:sym typeface="Wingdings" panose="05000000000000000000" pitchFamily="2" charset="2"/>
              </a:rPr>
              <a:t>kind</a:t>
            </a:r>
            <a:r>
              <a:rPr lang="fi-FI" baseline="0" dirty="0" smtClean="0">
                <a:sym typeface="Wingdings" panose="05000000000000000000" pitchFamily="2" charset="2"/>
              </a:rPr>
              <a:t> of </a:t>
            </a:r>
            <a:r>
              <a:rPr lang="fi-FI" baseline="0" dirty="0" err="1" smtClean="0">
                <a:sym typeface="Wingdings" panose="05000000000000000000" pitchFamily="2" charset="2"/>
              </a:rPr>
              <a:t>knowledge</a:t>
            </a:r>
            <a:r>
              <a:rPr lang="fi-FI" baseline="0" dirty="0" smtClean="0">
                <a:sym typeface="Wingdings" panose="05000000000000000000" pitchFamily="2" charset="2"/>
              </a:rPr>
              <a:t> to </a:t>
            </a:r>
            <a:r>
              <a:rPr lang="fi-FI" baseline="0" dirty="0" err="1" smtClean="0">
                <a:sym typeface="Wingdings" panose="05000000000000000000" pitchFamily="2" charset="2"/>
              </a:rPr>
              <a:t>be</a:t>
            </a:r>
            <a:r>
              <a:rPr lang="fi-FI" baseline="0" dirty="0" smtClean="0">
                <a:sym typeface="Wingdings" panose="05000000000000000000" pitchFamily="2" charset="2"/>
              </a:rPr>
              <a:t> </a:t>
            </a:r>
            <a:r>
              <a:rPr lang="fi-FI" baseline="0" dirty="0" err="1" smtClean="0">
                <a:sym typeface="Wingdings" panose="05000000000000000000" pitchFamily="2" charset="2"/>
              </a:rPr>
              <a:t>learned</a:t>
            </a:r>
            <a:r>
              <a:rPr lang="fi-FI" baseline="0" dirty="0" smtClean="0">
                <a:sym typeface="Wingdings" panose="05000000000000000000" pitchFamily="2" charset="2"/>
              </a:rPr>
              <a:t> (</a:t>
            </a:r>
            <a:r>
              <a:rPr lang="fi-FI" baseline="0" dirty="0" err="1" smtClean="0">
                <a:sym typeface="Wingdings" panose="05000000000000000000" pitchFamily="2" charset="2"/>
              </a:rPr>
              <a:t>factual</a:t>
            </a:r>
            <a:r>
              <a:rPr lang="fi-FI" baseline="0" dirty="0" smtClean="0">
                <a:sym typeface="Wingdings" panose="05000000000000000000" pitchFamily="2" charset="2"/>
              </a:rPr>
              <a:t>, </a:t>
            </a:r>
            <a:r>
              <a:rPr lang="fi-FI" baseline="0" dirty="0" err="1" smtClean="0">
                <a:sym typeface="Wingdings" panose="05000000000000000000" pitchFamily="2" charset="2"/>
              </a:rPr>
              <a:t>conceptual</a:t>
            </a:r>
            <a:r>
              <a:rPr lang="fi-FI" baseline="0" dirty="0" smtClean="0">
                <a:sym typeface="Wingdings" panose="05000000000000000000" pitchFamily="2" charset="2"/>
              </a:rPr>
              <a:t>, </a:t>
            </a:r>
            <a:r>
              <a:rPr lang="fi-FI" baseline="0" dirty="0" err="1" smtClean="0">
                <a:sym typeface="Wingdings" panose="05000000000000000000" pitchFamily="2" charset="2"/>
              </a:rPr>
              <a:t>procedural</a:t>
            </a:r>
            <a:r>
              <a:rPr lang="fi-FI" baseline="0" dirty="0" smtClean="0">
                <a:sym typeface="Wingdings" panose="05000000000000000000" pitchFamily="2" charset="2"/>
              </a:rPr>
              <a:t>, </a:t>
            </a:r>
            <a:r>
              <a:rPr lang="fi-FI" baseline="0" dirty="0" err="1" smtClean="0">
                <a:sym typeface="Wingdings" panose="05000000000000000000" pitchFamily="2" charset="2"/>
              </a:rPr>
              <a:t>metacognitive</a:t>
            </a:r>
            <a:r>
              <a:rPr lang="fi-FI" baseline="0" dirty="0" smtClean="0">
                <a:sym typeface="Wingdings" panose="05000000000000000000" pitchFamily="2" charset="2"/>
              </a:rPr>
              <a:t>)</a:t>
            </a:r>
          </a:p>
          <a:p>
            <a:r>
              <a:rPr lang="fi-FI" baseline="0" dirty="0" smtClean="0">
                <a:sym typeface="Wingdings" panose="05000000000000000000" pitchFamily="2" charset="2"/>
              </a:rPr>
              <a:t> 2. </a:t>
            </a:r>
            <a:r>
              <a:rPr lang="fi-FI" baseline="0" dirty="0" err="1" smtClean="0">
                <a:sym typeface="Wingdings" panose="05000000000000000000" pitchFamily="2" charset="2"/>
              </a:rPr>
              <a:t>Cognitive</a:t>
            </a:r>
            <a:r>
              <a:rPr lang="fi-FI" baseline="0" dirty="0" smtClean="0">
                <a:sym typeface="Wingdings" panose="05000000000000000000" pitchFamily="2" charset="2"/>
              </a:rPr>
              <a:t> </a:t>
            </a:r>
            <a:r>
              <a:rPr lang="fi-FI" baseline="0" dirty="0" err="1" smtClean="0">
                <a:sym typeface="Wingdings" panose="05000000000000000000" pitchFamily="2" charset="2"/>
              </a:rPr>
              <a:t>process</a:t>
            </a:r>
            <a:r>
              <a:rPr lang="fi-FI" baseline="0" dirty="0" smtClean="0">
                <a:sym typeface="Wingdings" panose="05000000000000000000" pitchFamily="2" charset="2"/>
              </a:rPr>
              <a:t> dimensio - </a:t>
            </a:r>
            <a:endParaRPr lang="fi-FI" baseline="0" dirty="0" smtClean="0"/>
          </a:p>
        </p:txBody>
      </p:sp>
      <p:sp>
        <p:nvSpPr>
          <p:cNvPr id="4" name="Slide Number Placeholder 3"/>
          <p:cNvSpPr>
            <a:spLocks noGrp="1"/>
          </p:cNvSpPr>
          <p:nvPr>
            <p:ph type="sldNum" sz="quarter" idx="10"/>
          </p:nvPr>
        </p:nvSpPr>
        <p:spPr/>
        <p:txBody>
          <a:bodyPr/>
          <a:lstStyle/>
          <a:p>
            <a:fld id="{DFD68452-3929-4FD8-B15C-CAEB56E3F3DE}" type="slidenum">
              <a:rPr lang="en-GB" smtClean="0"/>
              <a:pPr/>
              <a:t>25</a:t>
            </a:fld>
            <a:endParaRPr lang="en-GB"/>
          </a:p>
        </p:txBody>
      </p:sp>
    </p:spTree>
    <p:extLst>
      <p:ext uri="{BB962C8B-B14F-4D97-AF65-F5344CB8AC3E}">
        <p14:creationId xmlns:p14="http://schemas.microsoft.com/office/powerpoint/2010/main" val="2997854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32</a:t>
            </a:fld>
            <a:endParaRPr lang="en-GB"/>
          </a:p>
        </p:txBody>
      </p:sp>
    </p:spTree>
    <p:extLst>
      <p:ext uri="{BB962C8B-B14F-4D97-AF65-F5344CB8AC3E}">
        <p14:creationId xmlns:p14="http://schemas.microsoft.com/office/powerpoint/2010/main" val="4040797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35</a:t>
            </a:fld>
            <a:endParaRPr lang="en-GB"/>
          </a:p>
        </p:txBody>
      </p:sp>
    </p:spTree>
    <p:extLst>
      <p:ext uri="{BB962C8B-B14F-4D97-AF65-F5344CB8AC3E}">
        <p14:creationId xmlns:p14="http://schemas.microsoft.com/office/powerpoint/2010/main" val="1919173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Käydään</a:t>
            </a:r>
            <a:r>
              <a:rPr lang="fi-FI" baseline="0" dirty="0" smtClean="0"/>
              <a:t> läpi tehtäviä, jotka sivuilla oli valmiina</a:t>
            </a:r>
            <a:endParaRPr lang="fi-FI"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36</a:t>
            </a:fld>
            <a:endParaRPr lang="en-GB"/>
          </a:p>
        </p:txBody>
      </p:sp>
    </p:spTree>
    <p:extLst>
      <p:ext uri="{BB962C8B-B14F-4D97-AF65-F5344CB8AC3E}">
        <p14:creationId xmlns:p14="http://schemas.microsoft.com/office/powerpoint/2010/main" val="540650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37</a:t>
            </a:fld>
            <a:endParaRPr lang="en-GB"/>
          </a:p>
        </p:txBody>
      </p:sp>
    </p:spTree>
    <p:extLst>
      <p:ext uri="{BB962C8B-B14F-4D97-AF65-F5344CB8AC3E}">
        <p14:creationId xmlns:p14="http://schemas.microsoft.com/office/powerpoint/2010/main" val="3227124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FD68452-3929-4FD8-B15C-CAEB56E3F3DE}" type="slidenum">
              <a:rPr lang="en-GB" smtClean="0"/>
              <a:pPr/>
              <a:t>38</a:t>
            </a:fld>
            <a:endParaRPr lang="en-GB"/>
          </a:p>
        </p:txBody>
      </p:sp>
    </p:spTree>
    <p:extLst>
      <p:ext uri="{BB962C8B-B14F-4D97-AF65-F5344CB8AC3E}">
        <p14:creationId xmlns:p14="http://schemas.microsoft.com/office/powerpoint/2010/main" val="279620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39</a:t>
            </a:fld>
            <a:endParaRPr lang="en-GB"/>
          </a:p>
        </p:txBody>
      </p:sp>
    </p:spTree>
    <p:extLst>
      <p:ext uri="{BB962C8B-B14F-4D97-AF65-F5344CB8AC3E}">
        <p14:creationId xmlns:p14="http://schemas.microsoft.com/office/powerpoint/2010/main" val="579795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42</a:t>
            </a:fld>
            <a:endParaRPr lang="en-GB"/>
          </a:p>
        </p:txBody>
      </p:sp>
    </p:spTree>
    <p:extLst>
      <p:ext uri="{BB962C8B-B14F-4D97-AF65-F5344CB8AC3E}">
        <p14:creationId xmlns:p14="http://schemas.microsoft.com/office/powerpoint/2010/main" val="3806894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47</a:t>
            </a:fld>
            <a:endParaRPr lang="en-GB"/>
          </a:p>
        </p:txBody>
      </p:sp>
    </p:spTree>
    <p:extLst>
      <p:ext uri="{BB962C8B-B14F-4D97-AF65-F5344CB8AC3E}">
        <p14:creationId xmlns:p14="http://schemas.microsoft.com/office/powerpoint/2010/main" val="184242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learning goals of the transversal competences are described as seven competence areas. Local authorities and schools are encouraged to promote the development of these competences and to consider their own innovative ways in reaching the goals. The core curricula for subjects have been written so that their learning objectives include the competence goals which are most important for the said objectives. The competences will also be assessed as a part of subject assessment. In this way every school subject enhances the development of all seven competence areas. This is a new way of combining competence-based and subject-based teaching and learning. Nevertheless, the traditional school subjects will live on, though with less distinct borderlines and with more collaboration in practice between them.</a:t>
            </a:r>
            <a:br>
              <a:rPr lang="en-US" dirty="0" smtClean="0"/>
            </a:br>
            <a:endParaRPr lang="en-US"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5</a:t>
            </a:fld>
            <a:endParaRPr lang="en-GB"/>
          </a:p>
        </p:txBody>
      </p:sp>
    </p:spTree>
    <p:extLst>
      <p:ext uri="{BB962C8B-B14F-4D97-AF65-F5344CB8AC3E}">
        <p14:creationId xmlns:p14="http://schemas.microsoft.com/office/powerpoint/2010/main" val="1994355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learning goals of the transversal competences are described as seven competence areas. Local authorities and schools are encouraged to promote the development of these competences and to consider their own innovative ways in reaching the goals. The core curricula for subjects have been written so that their learning objectives include the competence goals which are most important for the said objectives. The competences will also be assessed as a part of subject assessment. In this way every school subject enhances the development of all seven competence areas. This is a new way of combining competence-based and subject-based teaching and learning. Nevertheless, the traditional school subjects will live on, though with less distinct borderlines and with more collaboration in practice between them.</a:t>
            </a:r>
            <a:br>
              <a:rPr lang="en-US" dirty="0" smtClean="0"/>
            </a:br>
            <a:endParaRPr lang="en-US"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6</a:t>
            </a:fld>
            <a:endParaRPr lang="en-GB"/>
          </a:p>
        </p:txBody>
      </p:sp>
    </p:spTree>
    <p:extLst>
      <p:ext uri="{BB962C8B-B14F-4D97-AF65-F5344CB8AC3E}">
        <p14:creationId xmlns:p14="http://schemas.microsoft.com/office/powerpoint/2010/main" val="1332829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4F555F-524B-4EE0-AB49-07945D8E4AAB}" type="slidenum">
              <a:rPr lang="en-US"/>
              <a:pPr/>
              <a:t>9</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982670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4F555F-524B-4EE0-AB49-07945D8E4AAB}" type="slidenum">
              <a:rPr lang="en-US"/>
              <a:pPr/>
              <a:t>10</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06234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11</a:t>
            </a:fld>
            <a:endParaRPr lang="en-GB"/>
          </a:p>
        </p:txBody>
      </p:sp>
    </p:spTree>
    <p:extLst>
      <p:ext uri="{BB962C8B-B14F-4D97-AF65-F5344CB8AC3E}">
        <p14:creationId xmlns:p14="http://schemas.microsoft.com/office/powerpoint/2010/main" val="2705861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12</a:t>
            </a:fld>
            <a:endParaRPr lang="en-GB"/>
          </a:p>
        </p:txBody>
      </p:sp>
    </p:spTree>
    <p:extLst>
      <p:ext uri="{BB962C8B-B14F-4D97-AF65-F5344CB8AC3E}">
        <p14:creationId xmlns:p14="http://schemas.microsoft.com/office/powerpoint/2010/main" val="1505656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fld id="{DFD68452-3929-4FD8-B15C-CAEB56E3F3DE}" type="slidenum">
              <a:rPr lang="en-GB" smtClean="0"/>
              <a:pPr/>
              <a:t>18</a:t>
            </a:fld>
            <a:endParaRPr lang="en-GB"/>
          </a:p>
        </p:txBody>
      </p:sp>
    </p:spTree>
    <p:extLst>
      <p:ext uri="{BB962C8B-B14F-4D97-AF65-F5344CB8AC3E}">
        <p14:creationId xmlns:p14="http://schemas.microsoft.com/office/powerpoint/2010/main" val="3920562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1BDFFEE-1196-4739-901D-8DA0C2D01C08}" type="slidenum">
              <a:rPr lang="en-US" altLang="en-US" sz="1200"/>
              <a:pPr/>
              <a:t>22</a:t>
            </a:fld>
            <a:endParaRPr lang="en-US" altLang="en-US" sz="1200"/>
          </a:p>
        </p:txBody>
      </p:sp>
      <p:sp>
        <p:nvSpPr>
          <p:cNvPr id="108547" name="Rectangle 2"/>
          <p:cNvSpPr>
            <a:spLocks noGrp="1" noRot="1" noChangeAspect="1" noChangeArrowheads="1" noTextEdit="1"/>
          </p:cNvSpPr>
          <p:nvPr>
            <p:ph type="sldImg"/>
          </p:nvPr>
        </p:nvSpPr>
        <p:spPr>
          <a:xfrm>
            <a:off x="1144588" y="687388"/>
            <a:ext cx="4568825" cy="3425825"/>
          </a:xfrm>
          <a:ln w="12699" cap="fla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fi-FI" dirty="0" smtClean="0"/>
              <a:t>”SITÄ OSATAAN, MITÄ OPPIAINEIDEN TAVOITTEISSA MÄÄRITELLÄÄN JA PÄÄTTÖARVIOINNIN KRITEEREILLÄ ARVIOIDAAN”  OUAKRIM</a:t>
            </a:r>
            <a:r>
              <a:rPr lang="fi-FI" baseline="0" dirty="0" smtClean="0"/>
              <a:t>-</a:t>
            </a:r>
            <a:r>
              <a:rPr lang="fi-FI" baseline="0" dirty="0" err="1" smtClean="0"/>
              <a:t>Soivio</a:t>
            </a:r>
            <a:endParaRPr lang="en-GB" altLang="en-US" dirty="0" smtClean="0"/>
          </a:p>
        </p:txBody>
      </p:sp>
    </p:spTree>
    <p:extLst>
      <p:ext uri="{BB962C8B-B14F-4D97-AF65-F5344CB8AC3E}">
        <p14:creationId xmlns:p14="http://schemas.microsoft.com/office/powerpoint/2010/main" val="1585724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2" y="2349499"/>
            <a:ext cx="7775576" cy="1871663"/>
          </a:xfrm>
        </p:spPr>
        <p:txBody>
          <a:bodyPr anchor="t" anchorCtr="0">
            <a:normAutofit/>
          </a:bodyPr>
          <a:lstStyle>
            <a:lvl1pPr algn="ctr">
              <a:defRPr sz="4800">
                <a:solidFill>
                  <a:schemeClr val="bg1"/>
                </a:solidFill>
              </a:defRPr>
            </a:lvl1pPr>
          </a:lstStyle>
          <a:p>
            <a:r>
              <a:rPr lang="en-US" smtClean="0"/>
              <a:t>Click to edit Master title style</a:t>
            </a:r>
            <a:endParaRPr lang="en-GB"/>
          </a:p>
        </p:txBody>
      </p:sp>
      <p:sp>
        <p:nvSpPr>
          <p:cNvPr id="3" name="Subtitle 2"/>
          <p:cNvSpPr>
            <a:spLocks noGrp="1"/>
          </p:cNvSpPr>
          <p:nvPr>
            <p:ph type="subTitle" idx="1"/>
          </p:nvPr>
        </p:nvSpPr>
        <p:spPr>
          <a:xfrm>
            <a:off x="684212" y="4292600"/>
            <a:ext cx="7775576" cy="1350978"/>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7" name="Freeform 14"/>
          <p:cNvSpPr>
            <a:spLocks noEditPoints="1"/>
          </p:cNvSpPr>
          <p:nvPr userDrawn="1"/>
        </p:nvSpPr>
        <p:spPr bwMode="auto">
          <a:xfrm>
            <a:off x="107951" y="115888"/>
            <a:ext cx="2161402"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sp>
        <p:nvSpPr>
          <p:cNvPr id="45"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1EF6C530-8BEF-47CA-882F-C8E86D2E97E6}" type="datetime1">
              <a:rPr lang="fi-FI" smtClean="0"/>
              <a:t>21.5.2019</a:t>
            </a:fld>
            <a:endParaRPr lang="en-GB"/>
          </a:p>
        </p:txBody>
      </p:sp>
      <p:sp>
        <p:nvSpPr>
          <p:cNvPr id="46" name="Footer Placeholder 4"/>
          <p:cNvSpPr>
            <a:spLocks noGrp="1"/>
          </p:cNvSpPr>
          <p:nvPr>
            <p:ph type="ftr" sz="quarter" idx="3"/>
          </p:nvPr>
        </p:nvSpPr>
        <p:spPr>
          <a:xfrm>
            <a:off x="1979614" y="6165850"/>
            <a:ext cx="2592385"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fi-FI" smtClean="0"/>
              <a:t>Käyttäytymistieteellinen tiedekunta / Henkilön nimi / Esityksen nimi</a:t>
            </a:r>
            <a:endParaRPr lang="en-GB"/>
          </a:p>
        </p:txBody>
      </p:sp>
      <p:sp>
        <p:nvSpPr>
          <p:cNvPr id="47"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pPr/>
              <a:t>‹#›</a:t>
            </a:fld>
            <a:endParaRPr lang="en-GB"/>
          </a:p>
        </p:txBody>
      </p:sp>
      <p:sp>
        <p:nvSpPr>
          <p:cNvPr id="52" name="TextBox 51"/>
          <p:cNvSpPr txBox="1"/>
          <p:nvPr userDrawn="1"/>
        </p:nvSpPr>
        <p:spPr>
          <a:xfrm>
            <a:off x="6011862" y="6165850"/>
            <a:ext cx="1489095" cy="431800"/>
          </a:xfrm>
          <a:prstGeom prst="rect">
            <a:avLst/>
          </a:prstGeom>
          <a:noFill/>
        </p:spPr>
        <p:txBody>
          <a:bodyPr wrap="square" lIns="0" tIns="0" rIns="0" bIns="0" rtlCol="0" anchor="b" anchorCtr="0">
            <a:noAutofit/>
          </a:bodyPr>
          <a:lstStyle/>
          <a:p>
            <a:r>
              <a:rPr lang="en-GB" sz="900" smtClean="0">
                <a:solidFill>
                  <a:schemeClr val="tx2"/>
                </a:solidFill>
              </a:rPr>
              <a:t>www.helsinki.fi/yliopisto</a:t>
            </a:r>
            <a:endParaRPr lang="en-GB" sz="900">
              <a:solidFill>
                <a:schemeClr val="tx2"/>
              </a:solidFill>
            </a:endParaRPr>
          </a:p>
        </p:txBody>
      </p:sp>
      <p:pic>
        <p:nvPicPr>
          <p:cNvPr id="13" name="Picture 12"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10" name="Date Placeholder 9"/>
          <p:cNvSpPr>
            <a:spLocks noGrp="1"/>
          </p:cNvSpPr>
          <p:nvPr>
            <p:ph type="dt" sz="half" idx="10"/>
          </p:nvPr>
        </p:nvSpPr>
        <p:spPr/>
        <p:txBody>
          <a:bodyPr/>
          <a:lstStyle/>
          <a:p>
            <a:fld id="{51E952F0-D5E9-4907-8315-6F25E04B6336}" type="datetime1">
              <a:rPr lang="fi-FI" smtClean="0"/>
              <a:pPr/>
              <a:t>21.5.2019</a:t>
            </a:fld>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fi-FI" smtClean="0"/>
              <a:t>Käyttäytymis-tieteellinen tiedekunta / Henkilön nimi / Esityksen nimi</a:t>
            </a:r>
            <a:endParaRPr lang="en-GB"/>
          </a:p>
        </p:txBody>
      </p:sp>
      <p:sp>
        <p:nvSpPr>
          <p:cNvPr id="13" name="Title 12"/>
          <p:cNvSpPr>
            <a:spLocks noGrp="1"/>
          </p:cNvSpPr>
          <p:nvPr>
            <p:ph type="title"/>
          </p:nvPr>
        </p:nvSpPr>
        <p:spPr/>
        <p:txBody>
          <a:bodyPr/>
          <a:lstStyle/>
          <a:p>
            <a:r>
              <a:rPr lang="fi-FI" smtClean="0"/>
              <a:t>Muokkaa perustyyl. napsautt.</a:t>
            </a:r>
            <a:endParaRPr lang="en-GB"/>
          </a:p>
        </p:txBody>
      </p:sp>
    </p:spTree>
    <p:extLst>
      <p:ext uri="{BB962C8B-B14F-4D97-AF65-F5344CB8AC3E}">
        <p14:creationId xmlns:p14="http://schemas.microsoft.com/office/powerpoint/2010/main" val="358006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slide 1">
    <p:spTree>
      <p:nvGrpSpPr>
        <p:cNvPr id="1" name=""/>
        <p:cNvGrpSpPr/>
        <p:nvPr/>
      </p:nvGrpSpPr>
      <p:grpSpPr>
        <a:xfrm>
          <a:off x="0" y="0"/>
          <a:ext cx="0" cy="0"/>
          <a:chOff x="0" y="0"/>
          <a:chExt cx="0" cy="0"/>
        </a:xfrm>
      </p:grpSpPr>
      <p:pic>
        <p:nvPicPr>
          <p:cNvPr id="3" name="Kuva 2" descr="legohead.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54000" y="254000"/>
            <a:ext cx="8636000" cy="5905500"/>
          </a:xfrm>
          <a:prstGeom prst="rect">
            <a:avLst/>
          </a:prstGeom>
        </p:spPr>
      </p:pic>
      <p:sp>
        <p:nvSpPr>
          <p:cNvPr id="11" name="Title Placeholder 1"/>
          <p:cNvSpPr>
            <a:spLocks noGrp="1"/>
          </p:cNvSpPr>
          <p:nvPr>
            <p:ph type="ctrTitle" hasCustomPrompt="1"/>
          </p:nvPr>
        </p:nvSpPr>
        <p:spPr>
          <a:xfrm>
            <a:off x="683568" y="2708920"/>
            <a:ext cx="7772400" cy="1296144"/>
          </a:xfrm>
          <a:effectLst>
            <a:outerShdw blurRad="50800" dist="38100" dir="2700000" algn="tl" rotWithShape="0">
              <a:prstClr val="black">
                <a:alpha val="40000"/>
              </a:prstClr>
            </a:outerShdw>
          </a:effectLst>
        </p:spPr>
        <p:txBody>
          <a:bodyPr anchor="ctr" anchorCtr="0"/>
          <a:lstStyle>
            <a:lvl1pPr algn="ctr">
              <a:lnSpc>
                <a:spcPct val="70000"/>
              </a:lnSpc>
              <a:defRPr sz="4800" u="none" cap="all" baseline="0">
                <a:solidFill>
                  <a:schemeClr val="bg1"/>
                </a:solidFill>
                <a:latin typeface="+mj-lt"/>
                <a:ea typeface="ＭＳ Ｐゴシック" charset="0"/>
                <a:cs typeface="Gotham Narrow Bold"/>
              </a:defRPr>
            </a:lvl1pPr>
          </a:lstStyle>
          <a:p>
            <a:pPr lvl="0"/>
            <a:r>
              <a:rPr lang="fi-FI" noProof="0" dirty="0" smtClean="0"/>
              <a:t>CLICK TO ADD TITLE</a:t>
            </a:r>
            <a:endParaRPr lang="fi-FI" noProof="0" dirty="0"/>
          </a:p>
        </p:txBody>
      </p:sp>
      <p:sp>
        <p:nvSpPr>
          <p:cNvPr id="13" name="Text Placeholder 2"/>
          <p:cNvSpPr>
            <a:spLocks noGrp="1"/>
          </p:cNvSpPr>
          <p:nvPr>
            <p:ph type="subTitle" idx="1" hasCustomPrompt="1"/>
          </p:nvPr>
        </p:nvSpPr>
        <p:spPr>
          <a:xfrm>
            <a:off x="685800" y="4267200"/>
            <a:ext cx="7772400" cy="1371600"/>
          </a:xfrm>
          <a:effectLst>
            <a:outerShdw blurRad="50800" dist="38100" dir="2700000" algn="tl" rotWithShape="0">
              <a:prstClr val="black">
                <a:alpha val="40000"/>
              </a:prstClr>
            </a:outerShdw>
          </a:effectLst>
        </p:spPr>
        <p:txBody>
          <a:bodyPr/>
          <a:lstStyle>
            <a:lvl1pPr algn="ctr">
              <a:lnSpc>
                <a:spcPct val="90000"/>
              </a:lnSpc>
              <a:spcAft>
                <a:spcPct val="0"/>
              </a:spcAft>
              <a:defRPr b="1">
                <a:solidFill>
                  <a:srgbClr val="FFFFFF"/>
                </a:solidFill>
                <a:latin typeface="+mj-lt"/>
                <a:ea typeface="ＭＳ Ｐゴシック" charset="0"/>
                <a:cs typeface="Gotham Narrow Bold"/>
              </a:defRPr>
            </a:lvl1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subtitle</a:t>
            </a:r>
            <a:endParaRPr lang="fi-FI" noProof="0" dirty="0"/>
          </a:p>
        </p:txBody>
      </p:sp>
      <p:grpSp>
        <p:nvGrpSpPr>
          <p:cNvPr id="22" name="Ryhmä 21"/>
          <p:cNvGrpSpPr/>
          <p:nvPr userDrawn="1"/>
        </p:nvGrpSpPr>
        <p:grpSpPr bwMode="white">
          <a:xfrm>
            <a:off x="252000" y="250723"/>
            <a:ext cx="2179464" cy="2042651"/>
            <a:chOff x="1311275" y="373063"/>
            <a:chExt cx="6524625" cy="6115050"/>
          </a:xfrm>
          <a:solidFill>
            <a:schemeClr val="bg1"/>
          </a:solidFill>
        </p:grpSpPr>
        <p:sp>
          <p:nvSpPr>
            <p:cNvPr id="18" name="Rectangle 5"/>
            <p:cNvSpPr>
              <a:spLocks noChangeArrowheads="1"/>
            </p:cNvSpPr>
            <p:nvPr userDrawn="1"/>
          </p:nvSpPr>
          <p:spPr bwMode="white">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sp>
          <p:nvSpPr>
            <p:cNvPr id="20" name="Rectangle 6"/>
            <p:cNvSpPr>
              <a:spLocks noChangeArrowheads="1"/>
            </p:cNvSpPr>
            <p:nvPr userDrawn="1"/>
          </p:nvSpPr>
          <p:spPr bwMode="white">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sp>
          <p:nvSpPr>
            <p:cNvPr id="21" name="Freeform 7"/>
            <p:cNvSpPr>
              <a:spLocks noEditPoints="1"/>
            </p:cNvSpPr>
            <p:nvPr userDrawn="1"/>
          </p:nvSpPr>
          <p:spPr bwMode="white">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grpSp>
      <p:sp>
        <p:nvSpPr>
          <p:cNvPr id="6" name="Päivämäärän paikkamerkki 5"/>
          <p:cNvSpPr>
            <a:spLocks noGrp="1"/>
          </p:cNvSpPr>
          <p:nvPr>
            <p:ph type="dt" sz="half" idx="10"/>
          </p:nvPr>
        </p:nvSpPr>
        <p:spPr/>
        <p:txBody>
          <a:bodyPr/>
          <a:lstStyle/>
          <a:p>
            <a:pPr>
              <a:defRPr/>
            </a:pPr>
            <a:fld id="{69820555-55D0-4FAE-9AFB-81BBB54A2F80}" type="datetime1">
              <a:rPr lang="en-GB"/>
              <a:pPr>
                <a:defRPr/>
              </a:pPr>
              <a:t>21/05/2019</a:t>
            </a:fld>
            <a:endParaRPr lang="fi-FI"/>
          </a:p>
        </p:txBody>
      </p:sp>
      <p:sp>
        <p:nvSpPr>
          <p:cNvPr id="7" name="Alatunnisteen paikkamerkki 6"/>
          <p:cNvSpPr>
            <a:spLocks noGrp="1"/>
          </p:cNvSpPr>
          <p:nvPr>
            <p:ph type="ftr" sz="quarter" idx="11"/>
          </p:nvPr>
        </p:nvSpPr>
        <p:spPr/>
        <p:txBody>
          <a:bodyPr/>
          <a:lstStyle/>
          <a:p>
            <a:r>
              <a:rPr lang="fi-FI" smtClean="0">
                <a:solidFill>
                  <a:prstClr val="black"/>
                </a:solidFill>
              </a:rPr>
              <a:t>Presentation Name / Firstname Lastname</a:t>
            </a:r>
            <a:endParaRPr lang="fi-FI" dirty="0">
              <a:solidFill>
                <a:prstClr val="black"/>
              </a:solidFill>
            </a:endParaRPr>
          </a:p>
        </p:txBody>
      </p:sp>
      <p:sp>
        <p:nvSpPr>
          <p:cNvPr id="8" name="Dian numeron paikkamerkki 7"/>
          <p:cNvSpPr>
            <a:spLocks noGrp="1"/>
          </p:cNvSpPr>
          <p:nvPr>
            <p:ph type="sldNum" sz="quarter" idx="12"/>
          </p:nvPr>
        </p:nvSpPr>
        <p:spPr/>
        <p:txBody>
          <a:bodyPr/>
          <a:lstStyle/>
          <a:p>
            <a:pPr>
              <a:defRPr/>
            </a:pPr>
            <a:fld id="{4669315E-5A66-CF44-AE5D-C333B2F730C4}" type="slidenum">
              <a:rPr lang="en-GB"/>
              <a:pPr>
                <a:defRPr/>
              </a:pPr>
              <a:t>‹#›</a:t>
            </a:fld>
            <a:endParaRPr lang="en-GB"/>
          </a:p>
        </p:txBody>
      </p:sp>
    </p:spTree>
    <p:extLst>
      <p:ext uri="{BB962C8B-B14F-4D97-AF65-F5344CB8AC3E}">
        <p14:creationId xmlns:p14="http://schemas.microsoft.com/office/powerpoint/2010/main" val="2718529052"/>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lide 2">
    <p:spTree>
      <p:nvGrpSpPr>
        <p:cNvPr id="1" name=""/>
        <p:cNvGrpSpPr/>
        <p:nvPr/>
      </p:nvGrpSpPr>
      <p:grpSpPr>
        <a:xfrm>
          <a:off x="0" y="0"/>
          <a:ext cx="0" cy="0"/>
          <a:chOff x="0" y="0"/>
          <a:chExt cx="0" cy="0"/>
        </a:xfrm>
      </p:grpSpPr>
      <p:sp>
        <p:nvSpPr>
          <p:cNvPr id="16" name="Picture Placeholder 9"/>
          <p:cNvSpPr>
            <a:spLocks noGrp="1"/>
          </p:cNvSpPr>
          <p:nvPr>
            <p:ph type="pic" sz="quarter" idx="13" hasCustomPrompt="1"/>
          </p:nvPr>
        </p:nvSpPr>
        <p:spPr bwMode="hidden">
          <a:xfrm>
            <a:off x="254000" y="254000"/>
            <a:ext cx="8636000" cy="5905500"/>
          </a:xfrm>
          <a:solidFill>
            <a:schemeClr val="tx1">
              <a:lumMod val="50000"/>
              <a:lumOff val="50000"/>
            </a:schemeClr>
          </a:solidFill>
        </p:spPr>
        <p:txBody>
          <a:bodyPr anchor="ctr"/>
          <a:lstStyle>
            <a:lvl1pPr algn="ctr">
              <a:defRPr b="0" i="0">
                <a:latin typeface="Gotham-Bold"/>
                <a:cs typeface="Gotham-Bold"/>
              </a:defRPr>
            </a:lvl1pPr>
          </a:lstStyle>
          <a:p>
            <a:r>
              <a:rPr lang="en-US" dirty="0" smtClean="0"/>
              <a:t>Click icon to add picture</a:t>
            </a:r>
            <a:endParaRPr lang="en-US" dirty="0"/>
          </a:p>
        </p:txBody>
      </p:sp>
      <p:sp>
        <p:nvSpPr>
          <p:cNvPr id="20" name="Title Placeholder 1"/>
          <p:cNvSpPr>
            <a:spLocks noGrp="1"/>
          </p:cNvSpPr>
          <p:nvPr>
            <p:ph type="ctrTitle" hasCustomPrompt="1"/>
          </p:nvPr>
        </p:nvSpPr>
        <p:spPr>
          <a:xfrm>
            <a:off x="685800" y="2708920"/>
            <a:ext cx="7772400" cy="1296144"/>
          </a:xfrm>
        </p:spPr>
        <p:txBody>
          <a:bodyPr anchor="ctr" anchorCtr="0"/>
          <a:lstStyle>
            <a:lvl1pPr algn="ctr">
              <a:lnSpc>
                <a:spcPct val="70000"/>
              </a:lnSpc>
              <a:defRPr sz="4800">
                <a:latin typeface="+mj-lt"/>
                <a:ea typeface="ＭＳ Ｐゴシック" charset="0"/>
                <a:cs typeface="Gotham Narrow Bold"/>
              </a:defRPr>
            </a:lvl1pPr>
          </a:lstStyle>
          <a:p>
            <a:pPr lvl="0"/>
            <a:r>
              <a:rPr lang="fi-FI" noProof="0" dirty="0" smtClean="0"/>
              <a:t>CLICK TO ADD TITLE</a:t>
            </a:r>
            <a:endParaRPr lang="fi-FI" noProof="0" dirty="0"/>
          </a:p>
        </p:txBody>
      </p:sp>
      <p:sp>
        <p:nvSpPr>
          <p:cNvPr id="43011" name="Text Placeholder 2"/>
          <p:cNvSpPr>
            <a:spLocks noGrp="1"/>
          </p:cNvSpPr>
          <p:nvPr>
            <p:ph type="subTitle" idx="1" hasCustomPrompt="1"/>
          </p:nvPr>
        </p:nvSpPr>
        <p:spPr>
          <a:xfrm>
            <a:off x="685800" y="4267200"/>
            <a:ext cx="7772400" cy="1371600"/>
          </a:xfrm>
        </p:spPr>
        <p:txBody>
          <a:bodyPr/>
          <a:lstStyle>
            <a:lvl1pPr algn="ctr">
              <a:lnSpc>
                <a:spcPct val="90000"/>
              </a:lnSpc>
              <a:spcAft>
                <a:spcPct val="0"/>
              </a:spcAft>
              <a:defRPr b="1">
                <a:latin typeface="+mj-lt"/>
                <a:ea typeface="ＭＳ Ｐゴシック" charset="0"/>
                <a:cs typeface="Gotham Narrow Bold"/>
              </a:defRPr>
            </a:lvl1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subtitle</a:t>
            </a:r>
            <a:endParaRPr lang="fi-FI" noProof="0" dirty="0"/>
          </a:p>
        </p:txBody>
      </p:sp>
      <p:grpSp>
        <p:nvGrpSpPr>
          <p:cNvPr id="17" name="Ryhmä 16"/>
          <p:cNvGrpSpPr/>
          <p:nvPr userDrawn="1"/>
        </p:nvGrpSpPr>
        <p:grpSpPr bwMode="black">
          <a:xfrm>
            <a:off x="252000" y="250723"/>
            <a:ext cx="2179464" cy="2042651"/>
            <a:chOff x="1311275" y="373063"/>
            <a:chExt cx="6524625" cy="6115050"/>
          </a:xfrm>
          <a:solidFill>
            <a:schemeClr val="bg1"/>
          </a:solidFill>
        </p:grpSpPr>
        <p:sp>
          <p:nvSpPr>
            <p:cNvPr id="18"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sp>
          <p:nvSpPr>
            <p:cNvPr id="21"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sp>
          <p:nvSpPr>
            <p:cNvPr id="22"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grpSp>
      <p:sp>
        <p:nvSpPr>
          <p:cNvPr id="2" name="Päivämäärän paikkamerkki 1"/>
          <p:cNvSpPr>
            <a:spLocks noGrp="1"/>
          </p:cNvSpPr>
          <p:nvPr>
            <p:ph type="dt" sz="half" idx="14"/>
          </p:nvPr>
        </p:nvSpPr>
        <p:spPr/>
        <p:txBody>
          <a:bodyPr/>
          <a:lstStyle/>
          <a:p>
            <a:pPr>
              <a:defRPr/>
            </a:pPr>
            <a:fld id="{B1B021A1-6BD4-49A7-92E2-FC3E77E7D7D7}" type="datetime1">
              <a:rPr lang="en-GB"/>
              <a:pPr>
                <a:defRPr/>
              </a:pPr>
              <a:t>21/05/2019</a:t>
            </a:fld>
            <a:endParaRPr lang="fi-FI"/>
          </a:p>
        </p:txBody>
      </p:sp>
      <p:sp>
        <p:nvSpPr>
          <p:cNvPr id="3" name="Alatunnisteen paikkamerkki 2"/>
          <p:cNvSpPr>
            <a:spLocks noGrp="1"/>
          </p:cNvSpPr>
          <p:nvPr>
            <p:ph type="ftr" sz="quarter" idx="15"/>
          </p:nvPr>
        </p:nvSpPr>
        <p:spPr/>
        <p:txBody>
          <a:bodyPr/>
          <a:lstStyle/>
          <a:p>
            <a:r>
              <a:rPr lang="fi-FI" smtClean="0">
                <a:solidFill>
                  <a:prstClr val="black"/>
                </a:solidFill>
              </a:rPr>
              <a:t>Presentation Name / Firstname Lastname</a:t>
            </a:r>
            <a:endParaRPr lang="fi-FI" dirty="0">
              <a:solidFill>
                <a:prstClr val="black"/>
              </a:solidFill>
            </a:endParaRPr>
          </a:p>
        </p:txBody>
      </p:sp>
      <p:sp>
        <p:nvSpPr>
          <p:cNvPr id="4" name="Dian numeron paikkamerkki 3"/>
          <p:cNvSpPr>
            <a:spLocks noGrp="1"/>
          </p:cNvSpPr>
          <p:nvPr>
            <p:ph type="sldNum" sz="quarter" idx="16"/>
          </p:nvPr>
        </p:nvSpPr>
        <p:spPr/>
        <p:txBody>
          <a:bodyPr/>
          <a:lstStyle/>
          <a:p>
            <a:pPr>
              <a:defRPr/>
            </a:pPr>
            <a:fld id="{4669315E-5A66-CF44-AE5D-C333B2F730C4}" type="slidenum">
              <a:rPr lang="en-GB"/>
              <a:pPr>
                <a:defRPr/>
              </a:pPr>
              <a:t>‹#›</a:t>
            </a:fld>
            <a:endParaRPr lang="en-GB"/>
          </a:p>
        </p:txBody>
      </p:sp>
    </p:spTree>
    <p:extLst>
      <p:ext uri="{BB962C8B-B14F-4D97-AF65-F5344CB8AC3E}">
        <p14:creationId xmlns:p14="http://schemas.microsoft.com/office/powerpoint/2010/main" val="16972430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slide 3">
    <p:spTree>
      <p:nvGrpSpPr>
        <p:cNvPr id="1" name=""/>
        <p:cNvGrpSpPr/>
        <p:nvPr/>
      </p:nvGrpSpPr>
      <p:grpSpPr>
        <a:xfrm>
          <a:off x="0" y="0"/>
          <a:ext cx="0" cy="0"/>
          <a:chOff x="0" y="0"/>
          <a:chExt cx="0" cy="0"/>
        </a:xfrm>
      </p:grpSpPr>
      <p:sp>
        <p:nvSpPr>
          <p:cNvPr id="43011" name="Text Placeholder 2"/>
          <p:cNvSpPr>
            <a:spLocks noGrp="1"/>
          </p:cNvSpPr>
          <p:nvPr>
            <p:ph type="subTitle" idx="1" hasCustomPrompt="1"/>
          </p:nvPr>
        </p:nvSpPr>
        <p:spPr>
          <a:xfrm>
            <a:off x="685800" y="4267200"/>
            <a:ext cx="7772400" cy="1371600"/>
          </a:xfrm>
        </p:spPr>
        <p:txBody>
          <a:bodyPr/>
          <a:lstStyle>
            <a:lvl1pPr algn="ctr">
              <a:lnSpc>
                <a:spcPct val="90000"/>
              </a:lnSpc>
              <a:spcAft>
                <a:spcPct val="0"/>
              </a:spcAft>
              <a:defRPr b="1">
                <a:latin typeface="+mj-lt"/>
                <a:ea typeface="ＭＳ Ｐゴシック" charset="0"/>
                <a:cs typeface="Gotham Narrow Bold"/>
              </a:defRPr>
            </a:lvl1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subtitle</a:t>
            </a:r>
            <a:endParaRPr lang="fi-FI" noProof="0" dirty="0"/>
          </a:p>
        </p:txBody>
      </p:sp>
      <p:sp>
        <p:nvSpPr>
          <p:cNvPr id="13" name="Title Placeholder 1"/>
          <p:cNvSpPr>
            <a:spLocks noGrp="1"/>
          </p:cNvSpPr>
          <p:nvPr>
            <p:ph type="ctrTitle" hasCustomPrompt="1"/>
          </p:nvPr>
        </p:nvSpPr>
        <p:spPr>
          <a:xfrm>
            <a:off x="685800" y="2708920"/>
            <a:ext cx="7772400" cy="1296144"/>
          </a:xfrm>
        </p:spPr>
        <p:txBody>
          <a:bodyPr anchor="ctr" anchorCtr="0"/>
          <a:lstStyle>
            <a:lvl1pPr algn="ctr">
              <a:lnSpc>
                <a:spcPct val="70000"/>
              </a:lnSpc>
              <a:defRPr sz="4800" b="1">
                <a:latin typeface="+mj-lt"/>
                <a:ea typeface="ＭＳ Ｐゴシック" charset="0"/>
                <a:cs typeface="Gotham Narrow Bold"/>
              </a:defRPr>
            </a:lvl1pPr>
          </a:lstStyle>
          <a:p>
            <a:pPr lvl="0"/>
            <a:r>
              <a:rPr lang="fi-FI" noProof="0" dirty="0" smtClean="0"/>
              <a:t>CLICK TO ADD TITLE</a:t>
            </a:r>
            <a:endParaRPr lang="fi-FI" noProof="0" dirty="0"/>
          </a:p>
        </p:txBody>
      </p:sp>
      <p:grpSp>
        <p:nvGrpSpPr>
          <p:cNvPr id="19" name="Ryhmä 18"/>
          <p:cNvGrpSpPr/>
          <p:nvPr userDrawn="1"/>
        </p:nvGrpSpPr>
        <p:grpSpPr bwMode="black">
          <a:xfrm>
            <a:off x="252000" y="250723"/>
            <a:ext cx="2179464" cy="2042651"/>
            <a:chOff x="1311275" y="373063"/>
            <a:chExt cx="6524625" cy="6115050"/>
          </a:xfrm>
          <a:solidFill>
            <a:srgbClr val="FCD116"/>
          </a:solidFill>
        </p:grpSpPr>
        <p:sp>
          <p:nvSpPr>
            <p:cNvPr id="20"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sp>
          <p:nvSpPr>
            <p:cNvPr id="21"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sp>
          <p:nvSpPr>
            <p:cNvPr id="22"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grpSp>
      <p:sp>
        <p:nvSpPr>
          <p:cNvPr id="2" name="Päivämäärän paikkamerkki 1"/>
          <p:cNvSpPr>
            <a:spLocks noGrp="1"/>
          </p:cNvSpPr>
          <p:nvPr>
            <p:ph type="dt" sz="half" idx="10"/>
          </p:nvPr>
        </p:nvSpPr>
        <p:spPr/>
        <p:txBody>
          <a:bodyPr/>
          <a:lstStyle/>
          <a:p>
            <a:pPr>
              <a:defRPr/>
            </a:pPr>
            <a:fld id="{8FC139DF-555F-4884-A52D-5104D268AD44}" type="datetime1">
              <a:rPr lang="en-GB"/>
              <a:pPr>
                <a:defRPr/>
              </a:pPr>
              <a:t>21/05/2019</a:t>
            </a:fld>
            <a:endParaRPr lang="fi-FI"/>
          </a:p>
        </p:txBody>
      </p:sp>
      <p:sp>
        <p:nvSpPr>
          <p:cNvPr id="6" name="Alatunnisteen paikkamerkki 5"/>
          <p:cNvSpPr>
            <a:spLocks noGrp="1"/>
          </p:cNvSpPr>
          <p:nvPr>
            <p:ph type="ftr" sz="quarter" idx="11"/>
          </p:nvPr>
        </p:nvSpPr>
        <p:spPr/>
        <p:txBody>
          <a:bodyPr/>
          <a:lstStyle/>
          <a:p>
            <a:r>
              <a:rPr lang="fi-FI" smtClean="0">
                <a:solidFill>
                  <a:prstClr val="black"/>
                </a:solidFill>
              </a:rPr>
              <a:t>Presentation Name / Firstname Lastname</a:t>
            </a:r>
            <a:endParaRPr lang="fi-FI" dirty="0">
              <a:solidFill>
                <a:prstClr val="black"/>
              </a:solidFill>
            </a:endParaRPr>
          </a:p>
        </p:txBody>
      </p:sp>
      <p:sp>
        <p:nvSpPr>
          <p:cNvPr id="7" name="Dian numeron paikkamerkki 6"/>
          <p:cNvSpPr>
            <a:spLocks noGrp="1"/>
          </p:cNvSpPr>
          <p:nvPr>
            <p:ph type="sldNum" sz="quarter" idx="12"/>
          </p:nvPr>
        </p:nvSpPr>
        <p:spPr/>
        <p:txBody>
          <a:bodyPr/>
          <a:lstStyle/>
          <a:p>
            <a:pPr>
              <a:defRPr/>
            </a:pPr>
            <a:fld id="{4669315E-5A66-CF44-AE5D-C333B2F730C4}" type="slidenum">
              <a:rPr lang="en-GB"/>
              <a:pPr>
                <a:defRPr/>
              </a:pPr>
              <a:t>‹#›</a:t>
            </a:fld>
            <a:endParaRPr lang="en-GB"/>
          </a:p>
        </p:txBody>
      </p:sp>
    </p:spTree>
    <p:extLst>
      <p:ext uri="{BB962C8B-B14F-4D97-AF65-F5344CB8AC3E}">
        <p14:creationId xmlns:p14="http://schemas.microsoft.com/office/powerpoint/2010/main" val="113501719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51520" y="692696"/>
            <a:ext cx="8640960" cy="1249544"/>
          </a:xfrm>
          <a:prstGeom prst="rect">
            <a:avLst/>
          </a:prstGeom>
          <a:noFill/>
          <a:ln w="9525">
            <a:noFill/>
            <a:miter lim="800000"/>
            <a:headEnd/>
            <a:tailEnd/>
          </a:ln>
        </p:spPr>
        <p:txBody>
          <a:bodyPr lIns="91440" tIns="45720" rIns="91440" bIns="45720"/>
          <a:lstStyle>
            <a:lvl1pPr algn="ctr">
              <a:defRPr sz="4000"/>
            </a:lvl1pPr>
          </a:lstStyle>
          <a:p>
            <a:pPr lvl="0"/>
            <a:r>
              <a:rPr lang="fi-FI" dirty="0" smtClean="0"/>
              <a:t>CLICK TO ADD TITLE</a:t>
            </a:r>
            <a:endParaRPr lang="en-US" dirty="0" smtClean="0"/>
          </a:p>
        </p:txBody>
      </p:sp>
      <p:sp>
        <p:nvSpPr>
          <p:cNvPr id="13" name="Text Placeholder 2"/>
          <p:cNvSpPr>
            <a:spLocks noGrp="1"/>
          </p:cNvSpPr>
          <p:nvPr>
            <p:ph idx="1" hasCustomPrompt="1"/>
          </p:nvPr>
        </p:nvSpPr>
        <p:spPr bwMode="auto">
          <a:xfrm>
            <a:off x="251520" y="2204865"/>
            <a:ext cx="8640960" cy="3888432"/>
          </a:xfrm>
          <a:prstGeom prst="rect">
            <a:avLst/>
          </a:prstGeom>
          <a:noFill/>
          <a:ln w="9525">
            <a:noFill/>
            <a:miter lim="800000"/>
            <a:headEnd/>
            <a:tailEnd/>
          </a:ln>
        </p:spPr>
        <p:txBody>
          <a:bodyPr lIns="91440" tIns="45720" rIns="91440" bIns="45720"/>
          <a:lstStyle>
            <a:lvl1pPr marL="92075" indent="0" algn="ctr">
              <a:lnSpc>
                <a:spcPct val="80000"/>
              </a:lnSpc>
              <a:buClr>
                <a:schemeClr val="tx1"/>
              </a:buClr>
              <a:buFont typeface="Arial"/>
              <a:buNone/>
              <a:defRPr b="1">
                <a:latin typeface="+mj-lt"/>
                <a:cs typeface="Gotham narrow bold"/>
              </a:defRPr>
            </a:lvl1pPr>
            <a:lvl2pPr marL="382588" indent="0" algn="ctr">
              <a:lnSpc>
                <a:spcPct val="80000"/>
              </a:lnSpc>
              <a:buFont typeface="Arial"/>
              <a:buNone/>
              <a:defRPr>
                <a:latin typeface="Gotham Narrow Book"/>
                <a:cs typeface="Gotham Narrow Book"/>
              </a:defRPr>
            </a:lvl2pPr>
            <a:lvl3pPr marL="765175" indent="0" algn="ctr">
              <a:lnSpc>
                <a:spcPct val="80000"/>
              </a:lnSpc>
              <a:buNone/>
              <a:defRPr>
                <a:latin typeface="Gotham Narrow Book"/>
                <a:cs typeface="Gotham Narrow Book"/>
              </a:defRPr>
            </a:lvl3pPr>
            <a:lvl4pPr marL="1241425" indent="0" algn="ctr">
              <a:lnSpc>
                <a:spcPct val="80000"/>
              </a:lnSpc>
              <a:buNone/>
              <a:defRPr>
                <a:latin typeface="Gotham Narrow Book"/>
                <a:cs typeface="Gotham Narrow Book"/>
              </a:defRPr>
            </a:lvl4pPr>
            <a:lvl5pPr marL="1717675" indent="0" algn="ctr">
              <a:lnSpc>
                <a:spcPct val="80000"/>
              </a:lnSpc>
              <a:buNone/>
              <a:defRPr>
                <a:latin typeface="Gotham Narrow Book"/>
                <a:cs typeface="Gotham Narrow Book"/>
              </a:defRPr>
            </a:lvl5pPr>
          </a:lstStyle>
          <a:p>
            <a:r>
              <a:rPr lang="en-US" dirty="0" smtClean="0"/>
              <a:t>Click to add subtitle</a:t>
            </a:r>
            <a:endParaRPr lang="en-US" dirty="0"/>
          </a:p>
        </p:txBody>
      </p:sp>
      <p:grpSp>
        <p:nvGrpSpPr>
          <p:cNvPr id="22" name="Ryhmä 21"/>
          <p:cNvGrpSpPr/>
          <p:nvPr userDrawn="1"/>
        </p:nvGrpSpPr>
        <p:grpSpPr bwMode="black">
          <a:xfrm>
            <a:off x="252000" y="250723"/>
            <a:ext cx="1716026" cy="1608305"/>
            <a:chOff x="1311275" y="373063"/>
            <a:chExt cx="6524625" cy="6115050"/>
          </a:xfrm>
          <a:solidFill>
            <a:srgbClr val="FCD116"/>
          </a:solidFill>
        </p:grpSpPr>
        <p:sp>
          <p:nvSpPr>
            <p:cNvPr id="23"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sp>
          <p:nvSpPr>
            <p:cNvPr id="24"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sp>
          <p:nvSpPr>
            <p:cNvPr id="25"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grpSp>
      <p:sp>
        <p:nvSpPr>
          <p:cNvPr id="2" name="Päivämäärän paikkamerkki 1"/>
          <p:cNvSpPr>
            <a:spLocks noGrp="1"/>
          </p:cNvSpPr>
          <p:nvPr>
            <p:ph type="dt" sz="half" idx="10"/>
          </p:nvPr>
        </p:nvSpPr>
        <p:spPr/>
        <p:txBody>
          <a:bodyPr/>
          <a:lstStyle/>
          <a:p>
            <a:pPr>
              <a:defRPr/>
            </a:pPr>
            <a:fld id="{BF7FDA8B-5024-41F9-96BA-DE834CBA048A}" type="datetime1">
              <a:rPr lang="en-GB"/>
              <a:pPr>
                <a:defRPr/>
              </a:pPr>
              <a:t>21/05/2019</a:t>
            </a:fld>
            <a:endParaRPr lang="fi-FI"/>
          </a:p>
        </p:txBody>
      </p:sp>
      <p:sp>
        <p:nvSpPr>
          <p:cNvPr id="4" name="Alatunnisteen paikkamerkki 3"/>
          <p:cNvSpPr>
            <a:spLocks noGrp="1"/>
          </p:cNvSpPr>
          <p:nvPr>
            <p:ph type="ftr" sz="quarter" idx="11"/>
          </p:nvPr>
        </p:nvSpPr>
        <p:spPr/>
        <p:txBody>
          <a:bodyPr/>
          <a:lstStyle/>
          <a:p>
            <a:r>
              <a:rPr lang="fi-FI" smtClean="0">
                <a:solidFill>
                  <a:prstClr val="black"/>
                </a:solidFill>
              </a:rPr>
              <a:t>Presentation Name / Firstname Lastname</a:t>
            </a:r>
            <a:endParaRPr lang="fi-FI" dirty="0">
              <a:solidFill>
                <a:prstClr val="black"/>
              </a:solidFill>
            </a:endParaRPr>
          </a:p>
        </p:txBody>
      </p:sp>
      <p:sp>
        <p:nvSpPr>
          <p:cNvPr id="7" name="Dian numeron paikkamerkki 6"/>
          <p:cNvSpPr>
            <a:spLocks noGrp="1"/>
          </p:cNvSpPr>
          <p:nvPr>
            <p:ph type="sldNum" sz="quarter" idx="12"/>
          </p:nvPr>
        </p:nvSpPr>
        <p:spPr/>
        <p:txBody>
          <a:bodyPr/>
          <a:lstStyle/>
          <a:p>
            <a:pPr>
              <a:defRPr/>
            </a:pPr>
            <a:fld id="{4669315E-5A66-CF44-AE5D-C333B2F730C4}" type="slidenum">
              <a:rPr lang="en-GB"/>
              <a:pPr>
                <a:defRPr/>
              </a:pPr>
              <a:t>‹#›</a:t>
            </a:fld>
            <a:endParaRPr lang="en-GB"/>
          </a:p>
        </p:txBody>
      </p:sp>
    </p:spTree>
    <p:extLst>
      <p:ext uri="{BB962C8B-B14F-4D97-AF65-F5344CB8AC3E}">
        <p14:creationId xmlns:p14="http://schemas.microsoft.com/office/powerpoint/2010/main" val="3766773122"/>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Basic">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195737" y="692696"/>
            <a:ext cx="6624736" cy="1249544"/>
          </a:xfrm>
          <a:prstGeom prst="rect">
            <a:avLst/>
          </a:prstGeom>
          <a:noFill/>
          <a:ln w="9525">
            <a:noFill/>
            <a:miter lim="800000"/>
            <a:headEnd/>
            <a:tailEnd/>
          </a:ln>
        </p:spPr>
        <p:txBody>
          <a:bodyPr lIns="91440" tIns="45720" rIns="91440" bIns="45720"/>
          <a:lstStyle>
            <a:lvl1pPr>
              <a:defRPr sz="4000" baseline="0"/>
            </a:lvl1pPr>
          </a:lstStyle>
          <a:p>
            <a:pPr lvl="0"/>
            <a:r>
              <a:rPr lang="fi-FI" dirty="0" err="1" smtClean="0"/>
              <a:t>Click</a:t>
            </a:r>
            <a:r>
              <a:rPr lang="fi-FI" dirty="0" smtClean="0"/>
              <a:t> to </a:t>
            </a:r>
            <a:r>
              <a:rPr lang="fi-FI" dirty="0" err="1" smtClean="0"/>
              <a:t>add</a:t>
            </a:r>
            <a:r>
              <a:rPr lang="fi-FI" dirty="0" smtClean="0"/>
              <a:t> </a:t>
            </a:r>
            <a:r>
              <a:rPr lang="fi-FI" dirty="0" err="1" smtClean="0"/>
              <a:t>title</a:t>
            </a:r>
            <a:endParaRPr lang="en-US" dirty="0" smtClean="0"/>
          </a:p>
        </p:txBody>
      </p:sp>
      <p:sp>
        <p:nvSpPr>
          <p:cNvPr id="13" name="Text Placeholder 2"/>
          <p:cNvSpPr>
            <a:spLocks noGrp="1"/>
          </p:cNvSpPr>
          <p:nvPr>
            <p:ph idx="1" hasCustomPrompt="1"/>
          </p:nvPr>
        </p:nvSpPr>
        <p:spPr bwMode="auto">
          <a:xfrm>
            <a:off x="467544" y="2204865"/>
            <a:ext cx="8384344"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grpSp>
        <p:nvGrpSpPr>
          <p:cNvPr id="14" name="Ryhmä 13"/>
          <p:cNvGrpSpPr/>
          <p:nvPr userDrawn="1"/>
        </p:nvGrpSpPr>
        <p:grpSpPr bwMode="black">
          <a:xfrm>
            <a:off x="252000" y="250723"/>
            <a:ext cx="1716026" cy="1608305"/>
            <a:chOff x="1311275" y="373063"/>
            <a:chExt cx="6524625" cy="6115050"/>
          </a:xfrm>
          <a:solidFill>
            <a:srgbClr val="FCD116"/>
          </a:solidFill>
        </p:grpSpPr>
        <p:sp>
          <p:nvSpPr>
            <p:cNvPr id="15"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sp>
          <p:nvSpPr>
            <p:cNvPr id="16"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sp>
          <p:nvSpPr>
            <p:cNvPr id="17"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grpSp>
      <p:sp>
        <p:nvSpPr>
          <p:cNvPr id="2" name="Päivämäärän paikkamerkki 1"/>
          <p:cNvSpPr>
            <a:spLocks noGrp="1"/>
          </p:cNvSpPr>
          <p:nvPr>
            <p:ph type="dt" sz="half" idx="10"/>
          </p:nvPr>
        </p:nvSpPr>
        <p:spPr/>
        <p:txBody>
          <a:bodyPr/>
          <a:lstStyle/>
          <a:p>
            <a:pPr>
              <a:defRPr/>
            </a:pPr>
            <a:fld id="{0E421AAA-9468-410B-AE58-6AF913CDA27D}" type="datetime1">
              <a:rPr lang="en-GB"/>
              <a:pPr>
                <a:defRPr/>
              </a:pPr>
              <a:t>21/05/2019</a:t>
            </a:fld>
            <a:endParaRPr lang="fi-FI"/>
          </a:p>
        </p:txBody>
      </p:sp>
      <p:sp>
        <p:nvSpPr>
          <p:cNvPr id="4" name="Alatunnisteen paikkamerkki 3"/>
          <p:cNvSpPr>
            <a:spLocks noGrp="1"/>
          </p:cNvSpPr>
          <p:nvPr>
            <p:ph type="ftr" sz="quarter" idx="11"/>
          </p:nvPr>
        </p:nvSpPr>
        <p:spPr/>
        <p:txBody>
          <a:bodyPr/>
          <a:lstStyle/>
          <a:p>
            <a:r>
              <a:rPr lang="fi-FI" smtClean="0">
                <a:solidFill>
                  <a:prstClr val="black"/>
                </a:solidFill>
              </a:rPr>
              <a:t>Presentation Name / Firstname Lastname</a:t>
            </a:r>
            <a:endParaRPr lang="fi-FI" dirty="0">
              <a:solidFill>
                <a:prstClr val="black"/>
              </a:solidFill>
            </a:endParaRPr>
          </a:p>
        </p:txBody>
      </p:sp>
      <p:sp>
        <p:nvSpPr>
          <p:cNvPr id="7" name="Dian numeron paikkamerkki 6"/>
          <p:cNvSpPr>
            <a:spLocks noGrp="1"/>
          </p:cNvSpPr>
          <p:nvPr>
            <p:ph type="sldNum" sz="quarter" idx="12"/>
          </p:nvPr>
        </p:nvSpPr>
        <p:spPr/>
        <p:txBody>
          <a:bodyPr/>
          <a:lstStyle/>
          <a:p>
            <a:pPr>
              <a:defRPr/>
            </a:pPr>
            <a:fld id="{4669315E-5A66-CF44-AE5D-C333B2F730C4}" type="slidenum">
              <a:rPr lang="en-GB"/>
              <a:pPr>
                <a:defRPr/>
              </a:pPr>
              <a:t>‹#›</a:t>
            </a:fld>
            <a:endParaRPr lang="en-GB"/>
          </a:p>
        </p:txBody>
      </p:sp>
    </p:spTree>
    <p:extLst>
      <p:ext uri="{BB962C8B-B14F-4D97-AF65-F5344CB8AC3E}">
        <p14:creationId xmlns:p14="http://schemas.microsoft.com/office/powerpoint/2010/main" val="192003861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Basic 2">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195737" y="692696"/>
            <a:ext cx="6624736" cy="1249544"/>
          </a:xfrm>
          <a:prstGeom prst="rect">
            <a:avLst/>
          </a:prstGeom>
          <a:noFill/>
          <a:ln w="9525">
            <a:noFill/>
            <a:miter lim="800000"/>
            <a:headEnd/>
            <a:tailEnd/>
          </a:ln>
        </p:spPr>
        <p:txBody>
          <a:bodyPr lIns="91440" tIns="45720" rIns="91440" bIns="45720"/>
          <a:lstStyle>
            <a:lvl1pPr>
              <a:defRPr sz="4000"/>
            </a:lvl1pPr>
          </a:lstStyle>
          <a:p>
            <a:pPr lvl="0"/>
            <a:r>
              <a:rPr lang="fi-FI" dirty="0" smtClean="0"/>
              <a:t>CLICK TO ADD TITLE</a:t>
            </a:r>
            <a:endParaRPr lang="en-US" dirty="0" smtClean="0"/>
          </a:p>
        </p:txBody>
      </p:sp>
      <p:sp>
        <p:nvSpPr>
          <p:cNvPr id="13" name="Text Placeholder 2"/>
          <p:cNvSpPr>
            <a:spLocks noGrp="1"/>
          </p:cNvSpPr>
          <p:nvPr>
            <p:ph idx="1" hasCustomPrompt="1"/>
          </p:nvPr>
        </p:nvSpPr>
        <p:spPr bwMode="auto">
          <a:xfrm>
            <a:off x="467544" y="2204865"/>
            <a:ext cx="3960440"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sp>
        <p:nvSpPr>
          <p:cNvPr id="11" name="Text Placeholder 2"/>
          <p:cNvSpPr>
            <a:spLocks noGrp="1"/>
          </p:cNvSpPr>
          <p:nvPr>
            <p:ph idx="13" hasCustomPrompt="1"/>
          </p:nvPr>
        </p:nvSpPr>
        <p:spPr bwMode="auto">
          <a:xfrm>
            <a:off x="4860032" y="2204865"/>
            <a:ext cx="3960440"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grpSp>
        <p:nvGrpSpPr>
          <p:cNvPr id="15" name="Ryhmä 14"/>
          <p:cNvGrpSpPr/>
          <p:nvPr userDrawn="1"/>
        </p:nvGrpSpPr>
        <p:grpSpPr bwMode="black">
          <a:xfrm>
            <a:off x="252000" y="250723"/>
            <a:ext cx="1716026" cy="1608305"/>
            <a:chOff x="1311275" y="373063"/>
            <a:chExt cx="6524625" cy="6115050"/>
          </a:xfrm>
          <a:solidFill>
            <a:srgbClr val="FCD116"/>
          </a:solidFill>
        </p:grpSpPr>
        <p:sp>
          <p:nvSpPr>
            <p:cNvPr id="16"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sp>
          <p:nvSpPr>
            <p:cNvPr id="17"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sp>
          <p:nvSpPr>
            <p:cNvPr id="18"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grpSp>
      <p:sp>
        <p:nvSpPr>
          <p:cNvPr id="2" name="Päivämäärän paikkamerkki 1"/>
          <p:cNvSpPr>
            <a:spLocks noGrp="1"/>
          </p:cNvSpPr>
          <p:nvPr>
            <p:ph type="dt" sz="half" idx="14"/>
          </p:nvPr>
        </p:nvSpPr>
        <p:spPr/>
        <p:txBody>
          <a:bodyPr/>
          <a:lstStyle/>
          <a:p>
            <a:pPr>
              <a:defRPr/>
            </a:pPr>
            <a:fld id="{86F0238F-2308-4A48-B2E1-00FCB2BFEC78}" type="datetime1">
              <a:rPr lang="en-GB"/>
              <a:pPr>
                <a:defRPr/>
              </a:pPr>
              <a:t>21/05/2019</a:t>
            </a:fld>
            <a:endParaRPr lang="fi-FI"/>
          </a:p>
        </p:txBody>
      </p:sp>
      <p:sp>
        <p:nvSpPr>
          <p:cNvPr id="4" name="Alatunnisteen paikkamerkki 3"/>
          <p:cNvSpPr>
            <a:spLocks noGrp="1"/>
          </p:cNvSpPr>
          <p:nvPr>
            <p:ph type="ftr" sz="quarter" idx="15"/>
          </p:nvPr>
        </p:nvSpPr>
        <p:spPr/>
        <p:txBody>
          <a:bodyPr/>
          <a:lstStyle/>
          <a:p>
            <a:r>
              <a:rPr lang="fi-FI" smtClean="0">
                <a:solidFill>
                  <a:prstClr val="black"/>
                </a:solidFill>
              </a:rPr>
              <a:t>Presentation Name / Firstname Lastname</a:t>
            </a:r>
            <a:endParaRPr lang="fi-FI" dirty="0">
              <a:solidFill>
                <a:prstClr val="black"/>
              </a:solidFill>
            </a:endParaRPr>
          </a:p>
        </p:txBody>
      </p:sp>
      <p:sp>
        <p:nvSpPr>
          <p:cNvPr id="7" name="Dian numeron paikkamerkki 6"/>
          <p:cNvSpPr>
            <a:spLocks noGrp="1"/>
          </p:cNvSpPr>
          <p:nvPr>
            <p:ph type="sldNum" sz="quarter" idx="16"/>
          </p:nvPr>
        </p:nvSpPr>
        <p:spPr/>
        <p:txBody>
          <a:bodyPr/>
          <a:lstStyle/>
          <a:p>
            <a:pPr>
              <a:defRPr/>
            </a:pPr>
            <a:fld id="{4669315E-5A66-CF44-AE5D-C333B2F730C4}" type="slidenum">
              <a:rPr lang="en-GB"/>
              <a:pPr>
                <a:defRPr/>
              </a:pPr>
              <a:t>‹#›</a:t>
            </a:fld>
            <a:endParaRPr lang="en-GB"/>
          </a:p>
        </p:txBody>
      </p:sp>
    </p:spTree>
    <p:extLst>
      <p:ext uri="{BB962C8B-B14F-4D97-AF65-F5344CB8AC3E}">
        <p14:creationId xmlns:p14="http://schemas.microsoft.com/office/powerpoint/2010/main" val="3379900466"/>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icture 1">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539552" y="1916832"/>
            <a:ext cx="4392488" cy="864096"/>
          </a:xfrm>
          <a:prstGeom prst="rect">
            <a:avLst/>
          </a:prstGeom>
          <a:noFill/>
          <a:ln w="9525">
            <a:noFill/>
            <a:miter lim="800000"/>
            <a:headEnd/>
            <a:tailEnd/>
          </a:ln>
        </p:spPr>
        <p:txBody>
          <a:bodyPr lIns="91440" tIns="45720" rIns="91440" bIns="45720"/>
          <a:lstStyle>
            <a:lvl1pPr>
              <a:defRPr sz="3000"/>
            </a:lvl1pPr>
          </a:lstStyle>
          <a:p>
            <a:pPr lvl="0"/>
            <a:r>
              <a:rPr lang="fi-FI" dirty="0" smtClean="0"/>
              <a:t>CLICK TO ADD TITLE</a:t>
            </a:r>
            <a:endParaRPr lang="en-US" dirty="0" smtClean="0"/>
          </a:p>
        </p:txBody>
      </p:sp>
      <p:sp>
        <p:nvSpPr>
          <p:cNvPr id="13" name="Text Placeholder 2"/>
          <p:cNvSpPr>
            <a:spLocks noGrp="1"/>
          </p:cNvSpPr>
          <p:nvPr>
            <p:ph idx="1" hasCustomPrompt="1"/>
          </p:nvPr>
        </p:nvSpPr>
        <p:spPr bwMode="auto">
          <a:xfrm>
            <a:off x="467544" y="2996952"/>
            <a:ext cx="4464496" cy="3162547"/>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sp>
        <p:nvSpPr>
          <p:cNvPr id="12" name="Picture Placeholder 2"/>
          <p:cNvSpPr>
            <a:spLocks noGrp="1"/>
          </p:cNvSpPr>
          <p:nvPr>
            <p:ph type="pic" sz="quarter" idx="13" hasCustomPrompt="1"/>
          </p:nvPr>
        </p:nvSpPr>
        <p:spPr>
          <a:xfrm>
            <a:off x="5080000" y="254000"/>
            <a:ext cx="3810000" cy="5905500"/>
          </a:xfrm>
          <a:solidFill>
            <a:srgbClr val="7F7F7F"/>
          </a:solidFill>
        </p:spPr>
        <p:txBody>
          <a:bodyPr anchor="ctr"/>
          <a:lstStyle>
            <a:lvl1pPr marL="342900" marR="0" indent="-342900" algn="ctr" defTabSz="914400" rtl="0" eaLnBrk="1" fontAlgn="base" latinLnBrk="0" hangingPunct="1">
              <a:lnSpc>
                <a:spcPct val="100000"/>
              </a:lnSpc>
              <a:spcBef>
                <a:spcPct val="0"/>
              </a:spcBef>
              <a:spcAft>
                <a:spcPct val="50000"/>
              </a:spcAft>
              <a:buClr>
                <a:schemeClr val="accent1"/>
              </a:buClr>
              <a:buSzPct val="100000"/>
              <a:buFontTx/>
              <a:buNone/>
              <a:tabLst/>
              <a:defRPr b="0" i="0">
                <a:latin typeface="+mn-lt"/>
                <a:cs typeface="Gotham-Bold"/>
              </a:defRPr>
            </a:lvl1pPr>
          </a:lstStyle>
          <a:p>
            <a:r>
              <a:rPr lang="en-US" dirty="0" smtClean="0"/>
              <a:t>Click icon to add picture</a:t>
            </a:r>
          </a:p>
        </p:txBody>
      </p:sp>
      <p:grpSp>
        <p:nvGrpSpPr>
          <p:cNvPr id="16" name="Ryhmä 15"/>
          <p:cNvGrpSpPr/>
          <p:nvPr userDrawn="1"/>
        </p:nvGrpSpPr>
        <p:grpSpPr bwMode="black">
          <a:xfrm>
            <a:off x="252000" y="250723"/>
            <a:ext cx="1716026" cy="1608305"/>
            <a:chOff x="1311275" y="373063"/>
            <a:chExt cx="6524625" cy="6115050"/>
          </a:xfrm>
          <a:solidFill>
            <a:srgbClr val="FCD116"/>
          </a:solidFill>
        </p:grpSpPr>
        <p:sp>
          <p:nvSpPr>
            <p:cNvPr id="17"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sp>
          <p:nvSpPr>
            <p:cNvPr id="18"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sp>
          <p:nvSpPr>
            <p:cNvPr id="19"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grpSp>
      <p:sp>
        <p:nvSpPr>
          <p:cNvPr id="2" name="Päivämäärän paikkamerkki 1"/>
          <p:cNvSpPr>
            <a:spLocks noGrp="1"/>
          </p:cNvSpPr>
          <p:nvPr>
            <p:ph type="dt" sz="half" idx="14"/>
          </p:nvPr>
        </p:nvSpPr>
        <p:spPr/>
        <p:txBody>
          <a:bodyPr/>
          <a:lstStyle/>
          <a:p>
            <a:pPr>
              <a:defRPr/>
            </a:pPr>
            <a:fld id="{130ACB8D-2E7A-48A7-A94B-030165EC4793}" type="datetime1">
              <a:rPr lang="en-GB"/>
              <a:pPr>
                <a:defRPr/>
              </a:pPr>
              <a:t>21/05/2019</a:t>
            </a:fld>
            <a:endParaRPr lang="fi-FI"/>
          </a:p>
        </p:txBody>
      </p:sp>
      <p:sp>
        <p:nvSpPr>
          <p:cNvPr id="6" name="Alatunnisteen paikkamerkki 5"/>
          <p:cNvSpPr>
            <a:spLocks noGrp="1"/>
          </p:cNvSpPr>
          <p:nvPr>
            <p:ph type="ftr" sz="quarter" idx="15"/>
          </p:nvPr>
        </p:nvSpPr>
        <p:spPr/>
        <p:txBody>
          <a:bodyPr/>
          <a:lstStyle/>
          <a:p>
            <a:r>
              <a:rPr lang="fi-FI" smtClean="0">
                <a:solidFill>
                  <a:prstClr val="black"/>
                </a:solidFill>
              </a:rPr>
              <a:t>Presentation Name / Firstname Lastname</a:t>
            </a:r>
            <a:endParaRPr lang="fi-FI" dirty="0">
              <a:solidFill>
                <a:prstClr val="black"/>
              </a:solidFill>
            </a:endParaRPr>
          </a:p>
        </p:txBody>
      </p:sp>
      <p:sp>
        <p:nvSpPr>
          <p:cNvPr id="7" name="Dian numeron paikkamerkki 6"/>
          <p:cNvSpPr>
            <a:spLocks noGrp="1"/>
          </p:cNvSpPr>
          <p:nvPr>
            <p:ph type="sldNum" sz="quarter" idx="16"/>
          </p:nvPr>
        </p:nvSpPr>
        <p:spPr/>
        <p:txBody>
          <a:bodyPr/>
          <a:lstStyle/>
          <a:p>
            <a:pPr>
              <a:defRPr/>
            </a:pPr>
            <a:fld id="{4669315E-5A66-CF44-AE5D-C333B2F730C4}" type="slidenum">
              <a:rPr lang="en-GB"/>
              <a:pPr>
                <a:defRPr/>
              </a:pPr>
              <a:t>‹#›</a:t>
            </a:fld>
            <a:endParaRPr lang="en-GB"/>
          </a:p>
        </p:txBody>
      </p:sp>
    </p:spTree>
    <p:extLst>
      <p:ext uri="{BB962C8B-B14F-4D97-AF65-F5344CB8AC3E}">
        <p14:creationId xmlns:p14="http://schemas.microsoft.com/office/powerpoint/2010/main" val="1444322017"/>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icture 2">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539552" y="1916832"/>
            <a:ext cx="4392488" cy="864096"/>
          </a:xfrm>
          <a:prstGeom prst="rect">
            <a:avLst/>
          </a:prstGeom>
          <a:noFill/>
          <a:ln w="9525">
            <a:noFill/>
            <a:miter lim="800000"/>
            <a:headEnd/>
            <a:tailEnd/>
          </a:ln>
        </p:spPr>
        <p:txBody>
          <a:bodyPr lIns="91440" tIns="45720" rIns="91440" bIns="45720"/>
          <a:lstStyle>
            <a:lvl1pPr>
              <a:defRPr sz="3000"/>
            </a:lvl1pPr>
          </a:lstStyle>
          <a:p>
            <a:pPr lvl="0"/>
            <a:r>
              <a:rPr lang="fi-FI" dirty="0" smtClean="0"/>
              <a:t>CLICK TO ADD TITLE</a:t>
            </a:r>
            <a:endParaRPr lang="en-US" dirty="0" smtClean="0"/>
          </a:p>
        </p:txBody>
      </p:sp>
      <p:sp>
        <p:nvSpPr>
          <p:cNvPr id="13" name="Text Placeholder 2"/>
          <p:cNvSpPr>
            <a:spLocks noGrp="1"/>
          </p:cNvSpPr>
          <p:nvPr>
            <p:ph idx="1" hasCustomPrompt="1"/>
          </p:nvPr>
        </p:nvSpPr>
        <p:spPr bwMode="auto">
          <a:xfrm>
            <a:off x="467544" y="2996953"/>
            <a:ext cx="4464496" cy="3169848"/>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sp>
        <p:nvSpPr>
          <p:cNvPr id="14" name="Picture Placeholder 2"/>
          <p:cNvSpPr>
            <a:spLocks noGrp="1"/>
          </p:cNvSpPr>
          <p:nvPr>
            <p:ph type="pic" sz="quarter" idx="13" hasCustomPrompt="1"/>
          </p:nvPr>
        </p:nvSpPr>
        <p:spPr>
          <a:xfrm>
            <a:off x="5076000" y="254000"/>
            <a:ext cx="3810000" cy="2952750"/>
          </a:xfrm>
          <a:solidFill>
            <a:srgbClr val="7F7F7F"/>
          </a:solidFill>
        </p:spPr>
        <p:txBody>
          <a:bodyPr anchor="ctr"/>
          <a:lstStyle>
            <a:lvl1pPr marL="342900" marR="0" indent="-342900" algn="ctr" defTabSz="914400" rtl="0" eaLnBrk="1" fontAlgn="base" latinLnBrk="0" hangingPunct="1">
              <a:lnSpc>
                <a:spcPct val="100000"/>
              </a:lnSpc>
              <a:spcBef>
                <a:spcPct val="0"/>
              </a:spcBef>
              <a:spcAft>
                <a:spcPct val="50000"/>
              </a:spcAft>
              <a:buClr>
                <a:schemeClr val="accent1"/>
              </a:buClr>
              <a:buSzPct val="100000"/>
              <a:buFontTx/>
              <a:buNone/>
              <a:tabLst/>
              <a:defRPr b="0" i="0">
                <a:latin typeface="+mn-lt"/>
                <a:cs typeface="Gotham-Bold"/>
              </a:defRPr>
            </a:lvl1pPr>
          </a:lstStyle>
          <a:p>
            <a:r>
              <a:rPr lang="en-US" dirty="0" smtClean="0"/>
              <a:t>Click icon to add picture</a:t>
            </a:r>
            <a:endParaRPr lang="en-US" dirty="0"/>
          </a:p>
        </p:txBody>
      </p:sp>
      <p:sp>
        <p:nvSpPr>
          <p:cNvPr id="15" name="Picture Placeholder 2"/>
          <p:cNvSpPr>
            <a:spLocks noGrp="1"/>
          </p:cNvSpPr>
          <p:nvPr>
            <p:ph type="pic" sz="quarter" idx="14" hasCustomPrompt="1"/>
          </p:nvPr>
        </p:nvSpPr>
        <p:spPr>
          <a:xfrm>
            <a:off x="5076056" y="3212976"/>
            <a:ext cx="3810000" cy="2952750"/>
          </a:xfrm>
          <a:solidFill>
            <a:schemeClr val="tx1">
              <a:lumMod val="65000"/>
              <a:lumOff val="35000"/>
            </a:schemeClr>
          </a:solidFill>
        </p:spPr>
        <p:txBody>
          <a:bodyPr anchor="ctr"/>
          <a:lstStyle>
            <a:lvl1pPr marL="342900" marR="0" indent="-342900" algn="ctr" defTabSz="914400" rtl="0" eaLnBrk="1" fontAlgn="base" latinLnBrk="0" hangingPunct="1">
              <a:lnSpc>
                <a:spcPct val="100000"/>
              </a:lnSpc>
              <a:spcBef>
                <a:spcPct val="0"/>
              </a:spcBef>
              <a:spcAft>
                <a:spcPct val="50000"/>
              </a:spcAft>
              <a:buClr>
                <a:schemeClr val="accent1"/>
              </a:buClr>
              <a:buSzPct val="100000"/>
              <a:buFontTx/>
              <a:buNone/>
              <a:tabLst/>
              <a:defRPr b="0" i="0">
                <a:latin typeface="+mn-lt"/>
                <a:cs typeface="Gotham-Bold"/>
              </a:defRPr>
            </a:lvl1pPr>
          </a:lstStyle>
          <a:p>
            <a:r>
              <a:rPr lang="en-US" dirty="0" smtClean="0"/>
              <a:t>Click icon to add picture</a:t>
            </a:r>
          </a:p>
        </p:txBody>
      </p:sp>
      <p:grpSp>
        <p:nvGrpSpPr>
          <p:cNvPr id="16" name="Ryhmä 15"/>
          <p:cNvGrpSpPr/>
          <p:nvPr userDrawn="1"/>
        </p:nvGrpSpPr>
        <p:grpSpPr bwMode="black">
          <a:xfrm>
            <a:off x="252000" y="250723"/>
            <a:ext cx="1716026" cy="1608305"/>
            <a:chOff x="1311275" y="373063"/>
            <a:chExt cx="6524625" cy="6115050"/>
          </a:xfrm>
          <a:solidFill>
            <a:srgbClr val="FCD116"/>
          </a:solidFill>
        </p:grpSpPr>
        <p:sp>
          <p:nvSpPr>
            <p:cNvPr id="17"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sp>
          <p:nvSpPr>
            <p:cNvPr id="20"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sp>
          <p:nvSpPr>
            <p:cNvPr id="21"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grpSp>
      <p:sp>
        <p:nvSpPr>
          <p:cNvPr id="2" name="Päivämäärän paikkamerkki 1"/>
          <p:cNvSpPr>
            <a:spLocks noGrp="1"/>
          </p:cNvSpPr>
          <p:nvPr>
            <p:ph type="dt" sz="half" idx="15"/>
          </p:nvPr>
        </p:nvSpPr>
        <p:spPr/>
        <p:txBody>
          <a:bodyPr/>
          <a:lstStyle/>
          <a:p>
            <a:pPr>
              <a:defRPr/>
            </a:pPr>
            <a:fld id="{C1232025-848E-4C1B-A0F3-5B2B3D457463}" type="datetime1">
              <a:rPr lang="en-GB"/>
              <a:pPr>
                <a:defRPr/>
              </a:pPr>
              <a:t>21/05/2019</a:t>
            </a:fld>
            <a:endParaRPr lang="fi-FI"/>
          </a:p>
        </p:txBody>
      </p:sp>
      <p:sp>
        <p:nvSpPr>
          <p:cNvPr id="6" name="Alatunnisteen paikkamerkki 5"/>
          <p:cNvSpPr>
            <a:spLocks noGrp="1"/>
          </p:cNvSpPr>
          <p:nvPr>
            <p:ph type="ftr" sz="quarter" idx="16"/>
          </p:nvPr>
        </p:nvSpPr>
        <p:spPr/>
        <p:txBody>
          <a:bodyPr/>
          <a:lstStyle/>
          <a:p>
            <a:r>
              <a:rPr lang="fi-FI" smtClean="0">
                <a:solidFill>
                  <a:prstClr val="black"/>
                </a:solidFill>
              </a:rPr>
              <a:t>Presentation Name / Firstname Lastname</a:t>
            </a:r>
            <a:endParaRPr lang="fi-FI" dirty="0">
              <a:solidFill>
                <a:prstClr val="black"/>
              </a:solidFill>
            </a:endParaRPr>
          </a:p>
        </p:txBody>
      </p:sp>
      <p:sp>
        <p:nvSpPr>
          <p:cNvPr id="7" name="Dian numeron paikkamerkki 6"/>
          <p:cNvSpPr>
            <a:spLocks noGrp="1"/>
          </p:cNvSpPr>
          <p:nvPr>
            <p:ph type="sldNum" sz="quarter" idx="17"/>
          </p:nvPr>
        </p:nvSpPr>
        <p:spPr/>
        <p:txBody>
          <a:bodyPr/>
          <a:lstStyle/>
          <a:p>
            <a:pPr>
              <a:defRPr/>
            </a:pPr>
            <a:fld id="{4669315E-5A66-CF44-AE5D-C333B2F730C4}" type="slidenum">
              <a:rPr lang="en-GB"/>
              <a:pPr>
                <a:defRPr/>
              </a:pPr>
              <a:t>‹#›</a:t>
            </a:fld>
            <a:endParaRPr lang="en-GB"/>
          </a:p>
        </p:txBody>
      </p:sp>
    </p:spTree>
    <p:extLst>
      <p:ext uri="{BB962C8B-B14F-4D97-AF65-F5344CB8AC3E}">
        <p14:creationId xmlns:p14="http://schemas.microsoft.com/office/powerpoint/2010/main" val="1683420237"/>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bwMode="auto">
          <a:xfrm>
            <a:off x="2195737" y="692696"/>
            <a:ext cx="6624736" cy="1249544"/>
          </a:xfrm>
          <a:prstGeom prst="rect">
            <a:avLst/>
          </a:prstGeom>
          <a:noFill/>
          <a:ln w="9525">
            <a:noFill/>
            <a:miter lim="800000"/>
            <a:headEnd/>
            <a:tailEnd/>
          </a:ln>
        </p:spPr>
        <p:txBody>
          <a:bodyPr lIns="91440" tIns="45720" rIns="91440" bIns="45720"/>
          <a:lstStyle>
            <a:lvl1pPr>
              <a:defRPr sz="4000"/>
            </a:lvl1pPr>
          </a:lstStyle>
          <a:p>
            <a:pPr lvl="0"/>
            <a:r>
              <a:rPr lang="fi-FI" dirty="0" smtClean="0"/>
              <a:t>CLICK TO ADD TITLE</a:t>
            </a:r>
            <a:endParaRPr lang="en-US" dirty="0" smtClean="0"/>
          </a:p>
        </p:txBody>
      </p:sp>
      <p:grpSp>
        <p:nvGrpSpPr>
          <p:cNvPr id="12" name="Ryhmä 11"/>
          <p:cNvGrpSpPr/>
          <p:nvPr userDrawn="1"/>
        </p:nvGrpSpPr>
        <p:grpSpPr bwMode="black">
          <a:xfrm>
            <a:off x="252000" y="250723"/>
            <a:ext cx="1716026" cy="1608305"/>
            <a:chOff x="1311275" y="373063"/>
            <a:chExt cx="6524625" cy="6115050"/>
          </a:xfrm>
          <a:solidFill>
            <a:srgbClr val="FCD116"/>
          </a:solidFill>
        </p:grpSpPr>
        <p:sp>
          <p:nvSpPr>
            <p:cNvPr id="14"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sp>
          <p:nvSpPr>
            <p:cNvPr id="16"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sp>
          <p:nvSpPr>
            <p:cNvPr id="17"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2400">
                <a:solidFill>
                  <a:prstClr val="black"/>
                </a:solidFill>
                <a:ea typeface="ＭＳ Ｐゴシック" charset="0"/>
              </a:endParaRPr>
            </a:p>
          </p:txBody>
        </p:sp>
      </p:grpSp>
      <p:sp>
        <p:nvSpPr>
          <p:cNvPr id="2" name="Päivämäärän paikkamerkki 1"/>
          <p:cNvSpPr>
            <a:spLocks noGrp="1"/>
          </p:cNvSpPr>
          <p:nvPr>
            <p:ph type="dt" sz="half" idx="10"/>
          </p:nvPr>
        </p:nvSpPr>
        <p:spPr/>
        <p:txBody>
          <a:bodyPr/>
          <a:lstStyle/>
          <a:p>
            <a:pPr>
              <a:defRPr/>
            </a:pPr>
            <a:fld id="{119B7758-116C-4140-B6DB-C1147B26C5EC}" type="datetime1">
              <a:rPr lang="en-GB"/>
              <a:pPr>
                <a:defRPr/>
              </a:pPr>
              <a:t>21/05/2019</a:t>
            </a:fld>
            <a:endParaRPr lang="fi-FI"/>
          </a:p>
        </p:txBody>
      </p:sp>
      <p:sp>
        <p:nvSpPr>
          <p:cNvPr id="6" name="Alatunnisteen paikkamerkki 5"/>
          <p:cNvSpPr>
            <a:spLocks noGrp="1"/>
          </p:cNvSpPr>
          <p:nvPr>
            <p:ph type="ftr" sz="quarter" idx="11"/>
          </p:nvPr>
        </p:nvSpPr>
        <p:spPr/>
        <p:txBody>
          <a:bodyPr/>
          <a:lstStyle/>
          <a:p>
            <a:r>
              <a:rPr lang="fi-FI" smtClean="0">
                <a:solidFill>
                  <a:prstClr val="black"/>
                </a:solidFill>
              </a:rPr>
              <a:t>Presentation Name / Firstname Lastname</a:t>
            </a:r>
            <a:endParaRPr lang="fi-FI" dirty="0">
              <a:solidFill>
                <a:prstClr val="black"/>
              </a:solidFill>
            </a:endParaRPr>
          </a:p>
        </p:txBody>
      </p:sp>
      <p:sp>
        <p:nvSpPr>
          <p:cNvPr id="7" name="Dian numeron paikkamerkki 6"/>
          <p:cNvSpPr>
            <a:spLocks noGrp="1"/>
          </p:cNvSpPr>
          <p:nvPr>
            <p:ph type="sldNum" sz="quarter" idx="12"/>
          </p:nvPr>
        </p:nvSpPr>
        <p:spPr/>
        <p:txBody>
          <a:bodyPr/>
          <a:lstStyle/>
          <a:p>
            <a:pPr>
              <a:defRPr/>
            </a:pPr>
            <a:fld id="{4669315E-5A66-CF44-AE5D-C333B2F730C4}" type="slidenum">
              <a:rPr lang="en-GB"/>
              <a:pPr>
                <a:defRPr/>
              </a:pPr>
              <a:t>‹#›</a:t>
            </a:fld>
            <a:endParaRPr lang="en-GB"/>
          </a:p>
        </p:txBody>
      </p:sp>
    </p:spTree>
    <p:extLst>
      <p:ext uri="{BB962C8B-B14F-4D97-AF65-F5344CB8AC3E}">
        <p14:creationId xmlns:p14="http://schemas.microsoft.com/office/powerpoint/2010/main" val="164055823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4213" y="2349499"/>
            <a:ext cx="7775574" cy="1871663"/>
          </a:xfrm>
        </p:spPr>
        <p:txBody>
          <a:bodyPr anchor="t" anchorCtr="0">
            <a:noAutofit/>
          </a:bodyPr>
          <a:lstStyle>
            <a:lvl1pPr algn="ctr">
              <a:defRPr sz="4800"/>
            </a:lvl1pPr>
          </a:lstStyle>
          <a:p>
            <a:r>
              <a:rPr lang="en-US" smtClean="0"/>
              <a:t>Click to edit Master title style</a:t>
            </a:r>
            <a:endParaRPr lang="en-GB"/>
          </a:p>
        </p:txBody>
      </p:sp>
      <p:sp>
        <p:nvSpPr>
          <p:cNvPr id="3" name="Subtitle 2"/>
          <p:cNvSpPr>
            <a:spLocks noGrp="1"/>
          </p:cNvSpPr>
          <p:nvPr>
            <p:ph type="subTitle" idx="1"/>
          </p:nvPr>
        </p:nvSpPr>
        <p:spPr>
          <a:xfrm>
            <a:off x="684211" y="4292600"/>
            <a:ext cx="7775578" cy="1368425"/>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18" name="Freeform 14"/>
          <p:cNvSpPr>
            <a:spLocks noEditPoints="1"/>
          </p:cNvSpPr>
          <p:nvPr userDrawn="1"/>
        </p:nvSpPr>
        <p:spPr bwMode="auto">
          <a:xfrm>
            <a:off x="107951" y="115888"/>
            <a:ext cx="2161402"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sp>
        <p:nvSpPr>
          <p:cNvPr id="20"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C6238E8-4912-490A-A1A8-4F2D6AF97D0E}" type="datetime1">
              <a:rPr lang="fi-FI" smtClean="0"/>
              <a:t>21.5.2019</a:t>
            </a:fld>
            <a:endParaRPr lang="en-GB"/>
          </a:p>
        </p:txBody>
      </p:sp>
      <p:sp>
        <p:nvSpPr>
          <p:cNvPr id="24" name="Footer Placeholder 4"/>
          <p:cNvSpPr>
            <a:spLocks noGrp="1"/>
          </p:cNvSpPr>
          <p:nvPr>
            <p:ph type="ftr" sz="quarter" idx="3"/>
          </p:nvPr>
        </p:nvSpPr>
        <p:spPr>
          <a:xfrm>
            <a:off x="1979615" y="6165850"/>
            <a:ext cx="2592386"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fi-FI" smtClean="0"/>
              <a:t>Käyttäytymistieteellinen tiedekunta / Henkilön nimi / Esityksen nimi</a:t>
            </a:r>
            <a:endParaRPr lang="en-GB"/>
          </a:p>
        </p:txBody>
      </p:sp>
      <p:sp>
        <p:nvSpPr>
          <p:cNvPr id="25"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pPr/>
              <a:t>‹#›</a:t>
            </a:fld>
            <a:endParaRPr lang="en-GB"/>
          </a:p>
        </p:txBody>
      </p:sp>
      <p:sp>
        <p:nvSpPr>
          <p:cNvPr id="30" name="TextBox 29"/>
          <p:cNvSpPr txBox="1"/>
          <p:nvPr userDrawn="1"/>
        </p:nvSpPr>
        <p:spPr>
          <a:xfrm>
            <a:off x="6011862" y="6165850"/>
            <a:ext cx="1489095" cy="431800"/>
          </a:xfrm>
          <a:prstGeom prst="rect">
            <a:avLst/>
          </a:prstGeom>
          <a:noFill/>
        </p:spPr>
        <p:txBody>
          <a:bodyPr wrap="square" lIns="0" tIns="0" rIns="0" bIns="0" rtlCol="0" anchor="b" anchorCtr="0">
            <a:noAutofit/>
          </a:bodyPr>
          <a:lstStyle/>
          <a:p>
            <a:r>
              <a:rPr lang="en-GB" sz="900" smtClean="0">
                <a:solidFill>
                  <a:schemeClr val="tx2"/>
                </a:solidFill>
              </a:rPr>
              <a:t>www.helsinki.fi/yliopisto</a:t>
            </a:r>
            <a:endParaRPr lang="en-GB" sz="900">
              <a:solidFill>
                <a:schemeClr val="tx2"/>
              </a:solidFill>
            </a:endParaRPr>
          </a:p>
        </p:txBody>
      </p:sp>
      <p:pic>
        <p:nvPicPr>
          <p:cNvPr id="13" name="Picture 12"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2" y="2349499"/>
            <a:ext cx="7775576" cy="1871663"/>
          </a:xfrm>
        </p:spPr>
        <p:txBody>
          <a:bodyPr anchor="t" anchorCtr="0">
            <a:normAutofit/>
          </a:bodyPr>
          <a:lstStyle>
            <a:lvl1pPr algn="ctr">
              <a:defRPr sz="4800">
                <a:solidFill>
                  <a:schemeClr val="bg1"/>
                </a:solidFill>
              </a:defRPr>
            </a:lvl1pPr>
          </a:lstStyle>
          <a:p>
            <a:r>
              <a:rPr lang="en-US" smtClean="0"/>
              <a:t>Click to edit Master title style</a:t>
            </a:r>
            <a:endParaRPr lang="en-GB"/>
          </a:p>
        </p:txBody>
      </p:sp>
      <p:sp>
        <p:nvSpPr>
          <p:cNvPr id="3" name="Subtitle 2"/>
          <p:cNvSpPr>
            <a:spLocks noGrp="1"/>
          </p:cNvSpPr>
          <p:nvPr>
            <p:ph type="subTitle" idx="1"/>
          </p:nvPr>
        </p:nvSpPr>
        <p:spPr>
          <a:xfrm>
            <a:off x="684212" y="4292600"/>
            <a:ext cx="7775576" cy="1350978"/>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7" name="Freeform 14"/>
          <p:cNvSpPr>
            <a:spLocks noEditPoints="1"/>
          </p:cNvSpPr>
          <p:nvPr userDrawn="1"/>
        </p:nvSpPr>
        <p:spPr bwMode="auto">
          <a:xfrm>
            <a:off x="107951" y="115888"/>
            <a:ext cx="2161402"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a:solidFill>
                <a:prstClr val="black"/>
              </a:solidFill>
              <a:ea typeface="ＭＳ Ｐゴシック" charset="0"/>
            </a:endParaRPr>
          </a:p>
        </p:txBody>
      </p:sp>
      <p:sp>
        <p:nvSpPr>
          <p:cNvPr id="45"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11518771-F209-4DF1-AB7B-491518A59A5C}" type="datetime1">
              <a:rPr lang="fi-FI" smtClean="0">
                <a:solidFill>
                  <a:srgbClr val="8C8A87"/>
                </a:solidFill>
              </a:rPr>
              <a:pPr/>
              <a:t>21.5.2019</a:t>
            </a:fld>
            <a:endParaRPr lang="en-GB">
              <a:solidFill>
                <a:srgbClr val="8C8A87"/>
              </a:solidFill>
            </a:endParaRPr>
          </a:p>
        </p:txBody>
      </p:sp>
      <p:sp>
        <p:nvSpPr>
          <p:cNvPr id="46" name="Footer Placeholder 4"/>
          <p:cNvSpPr>
            <a:spLocks noGrp="1"/>
          </p:cNvSpPr>
          <p:nvPr>
            <p:ph type="ftr" sz="quarter" idx="3"/>
          </p:nvPr>
        </p:nvSpPr>
        <p:spPr>
          <a:xfrm>
            <a:off x="1979614" y="6165850"/>
            <a:ext cx="2592385"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fi-FI" smtClean="0">
                <a:solidFill>
                  <a:srgbClr val="8C8A87"/>
                </a:solidFill>
              </a:rPr>
              <a:t>Käyttäytymis-tieteellinen tiedekunta / Henkilön nimi / Esityksen nimi</a:t>
            </a:r>
            <a:endParaRPr lang="en-GB">
              <a:solidFill>
                <a:srgbClr val="8C8A87"/>
              </a:solidFill>
            </a:endParaRPr>
          </a:p>
        </p:txBody>
      </p:sp>
      <p:sp>
        <p:nvSpPr>
          <p:cNvPr id="47"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solidFill>
                  <a:srgbClr val="8C8A87"/>
                </a:solidFill>
              </a:rPr>
              <a:pPr/>
              <a:t>‹#›</a:t>
            </a:fld>
            <a:endParaRPr lang="en-GB">
              <a:solidFill>
                <a:srgbClr val="8C8A87"/>
              </a:solidFill>
            </a:endParaRPr>
          </a:p>
        </p:txBody>
      </p:sp>
      <p:sp>
        <p:nvSpPr>
          <p:cNvPr id="52" name="TextBox 51"/>
          <p:cNvSpPr txBox="1"/>
          <p:nvPr userDrawn="1"/>
        </p:nvSpPr>
        <p:spPr>
          <a:xfrm>
            <a:off x="6011862" y="6165850"/>
            <a:ext cx="1489095" cy="431800"/>
          </a:xfrm>
          <a:prstGeom prst="rect">
            <a:avLst/>
          </a:prstGeom>
          <a:noFill/>
        </p:spPr>
        <p:txBody>
          <a:bodyPr wrap="square" lIns="0" tIns="0" rIns="0" bIns="0" rtlCol="0" anchor="b" anchorCtr="0">
            <a:noAutofit/>
          </a:bodyPr>
          <a:lstStyle/>
          <a:p>
            <a:pPr fontAlgn="base">
              <a:spcBef>
                <a:spcPct val="0"/>
              </a:spcBef>
              <a:spcAft>
                <a:spcPct val="0"/>
              </a:spcAft>
            </a:pPr>
            <a:r>
              <a:rPr lang="en-GB" sz="900" smtClean="0">
                <a:solidFill>
                  <a:srgbClr val="8C8A87"/>
                </a:solidFill>
                <a:ea typeface="ＭＳ Ｐゴシック" charset="0"/>
              </a:rPr>
              <a:t>www.helsinki.fi/yliopisto</a:t>
            </a:r>
            <a:endParaRPr lang="en-GB" sz="900">
              <a:solidFill>
                <a:srgbClr val="8C8A87"/>
              </a:solidFill>
              <a:ea typeface="ＭＳ Ｐゴシック" charset="0"/>
            </a:endParaRPr>
          </a:p>
        </p:txBody>
      </p:sp>
      <p:pic>
        <p:nvPicPr>
          <p:cNvPr id="13" name="Picture 12"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extLst>
      <p:ext uri="{BB962C8B-B14F-4D97-AF65-F5344CB8AC3E}">
        <p14:creationId xmlns:p14="http://schemas.microsoft.com/office/powerpoint/2010/main" val="4186227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with 1/2 Picture">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2F65418E-F9B3-4F35-B0D1-EDC014BC9F3C}" type="datetime1">
              <a:rPr lang="fi-FI"/>
              <a:pPr/>
              <a:t>21.5.2019</a:t>
            </a:fld>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a:pPr/>
              <a:t>‹#›</a:t>
            </a:fld>
            <a:endParaRPr lang="en-GB"/>
          </a:p>
        </p:txBody>
      </p:sp>
      <p:sp>
        <p:nvSpPr>
          <p:cNvPr id="12" name="Footer Placeholder 11"/>
          <p:cNvSpPr>
            <a:spLocks noGrp="1"/>
          </p:cNvSpPr>
          <p:nvPr>
            <p:ph type="ftr" sz="quarter" idx="12"/>
          </p:nvPr>
        </p:nvSpPr>
        <p:spPr/>
        <p:txBody>
          <a:bodyPr/>
          <a:lstStyle/>
          <a:p>
            <a:r>
              <a:rPr lang="fi-FI" smtClean="0">
                <a:solidFill>
                  <a:prstClr val="black"/>
                </a:solidFill>
              </a:rPr>
              <a:t>Käyttäytymis-tieteellinen tiedekunta / Henkilön nimi / Esityksen nimi</a:t>
            </a:r>
            <a:endParaRPr lang="en-GB">
              <a:solidFill>
                <a:prstClr val="black"/>
              </a:solidFill>
            </a:endParaRPr>
          </a:p>
        </p:txBody>
      </p:sp>
      <p:sp>
        <p:nvSpPr>
          <p:cNvPr id="13" name="Title 12"/>
          <p:cNvSpPr>
            <a:spLocks noGrp="1"/>
          </p:cNvSpPr>
          <p:nvPr>
            <p:ph type="title"/>
          </p:nvPr>
        </p:nvSpPr>
        <p:spPr/>
        <p:txBody>
          <a:bodyPr/>
          <a:lstStyle/>
          <a:p>
            <a:r>
              <a:rPr lang="en-US" smtClean="0"/>
              <a:t>Click to edit Master title style</a:t>
            </a:r>
            <a:endParaRPr lang="en-GB"/>
          </a:p>
        </p:txBody>
      </p:sp>
      <p:sp>
        <p:nvSpPr>
          <p:cNvPr id="9" name="Content Placeholder 2"/>
          <p:cNvSpPr>
            <a:spLocks noGrp="1"/>
          </p:cNvSpPr>
          <p:nvPr>
            <p:ph sz="half" idx="1"/>
          </p:nvPr>
        </p:nvSpPr>
        <p:spPr>
          <a:xfrm>
            <a:off x="1979613" y="1989136"/>
            <a:ext cx="3348038" cy="4032251"/>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Picture Placeholder 14"/>
          <p:cNvSpPr>
            <a:spLocks noGrp="1"/>
          </p:cNvSpPr>
          <p:nvPr>
            <p:ph type="pic" sz="quarter" idx="13"/>
          </p:nvPr>
        </p:nvSpPr>
        <p:spPr>
          <a:xfrm>
            <a:off x="5472113" y="1989138"/>
            <a:ext cx="3348037" cy="4032250"/>
          </a:xfrm>
        </p:spPr>
        <p:txBody>
          <a:bodyPr/>
          <a:lstStyle/>
          <a:p>
            <a:endParaRPr lang="en-GB"/>
          </a:p>
        </p:txBody>
      </p:sp>
    </p:spTree>
    <p:extLst>
      <p:ext uri="{BB962C8B-B14F-4D97-AF65-F5344CB8AC3E}">
        <p14:creationId xmlns:p14="http://schemas.microsoft.com/office/powerpoint/2010/main" val="2185811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79613" y="1989138"/>
            <a:ext cx="3348038"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72113" y="1989138"/>
            <a:ext cx="3348036"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Title 11"/>
          <p:cNvSpPr>
            <a:spLocks noGrp="1"/>
          </p:cNvSpPr>
          <p:nvPr>
            <p:ph type="title"/>
          </p:nvPr>
        </p:nvSpPr>
        <p:spPr/>
        <p:txBody>
          <a:bodyPr/>
          <a:lstStyle/>
          <a:p>
            <a:r>
              <a:rPr lang="en-US" smtClean="0"/>
              <a:t>Click to edit Master title style</a:t>
            </a:r>
            <a:endParaRPr lang="en-GB"/>
          </a:p>
        </p:txBody>
      </p:sp>
      <p:sp>
        <p:nvSpPr>
          <p:cNvPr id="13" name="Date Placeholder 12"/>
          <p:cNvSpPr>
            <a:spLocks noGrp="1"/>
          </p:cNvSpPr>
          <p:nvPr>
            <p:ph type="dt" sz="half" idx="10"/>
          </p:nvPr>
        </p:nvSpPr>
        <p:spPr/>
        <p:txBody>
          <a:bodyPr/>
          <a:lstStyle/>
          <a:p>
            <a:fld id="{C51BC48C-A56C-40D1-BAA8-5547335A4888}" type="datetime1">
              <a:rPr lang="fi-FI"/>
              <a:pPr/>
              <a:t>21.5.2019</a:t>
            </a:fld>
            <a:endParaRPr lang="en-GB"/>
          </a:p>
        </p:txBody>
      </p:sp>
      <p:sp>
        <p:nvSpPr>
          <p:cNvPr id="14" name="Slide Number Placeholder 13"/>
          <p:cNvSpPr>
            <a:spLocks noGrp="1"/>
          </p:cNvSpPr>
          <p:nvPr>
            <p:ph type="sldNum" sz="quarter" idx="11"/>
          </p:nvPr>
        </p:nvSpPr>
        <p:spPr/>
        <p:txBody>
          <a:bodyPr/>
          <a:lstStyle/>
          <a:p>
            <a:fld id="{89059335-AFD3-4DED-970B-1AD46A147785}" type="slidenum">
              <a:rPr lang="en-GB"/>
              <a:pPr/>
              <a:t>‹#›</a:t>
            </a:fld>
            <a:endParaRPr lang="en-GB"/>
          </a:p>
        </p:txBody>
      </p:sp>
      <p:sp>
        <p:nvSpPr>
          <p:cNvPr id="15" name="Footer Placeholder 14"/>
          <p:cNvSpPr>
            <a:spLocks noGrp="1"/>
          </p:cNvSpPr>
          <p:nvPr>
            <p:ph type="ftr" sz="quarter" idx="12"/>
          </p:nvPr>
        </p:nvSpPr>
        <p:spPr/>
        <p:txBody>
          <a:bodyPr/>
          <a:lstStyle/>
          <a:p>
            <a:r>
              <a:rPr lang="fi-FI" smtClean="0">
                <a:solidFill>
                  <a:prstClr val="black"/>
                </a:solidFill>
              </a:rPr>
              <a:t>Käyttäytymis-tieteellinen tiedekunta / Henkilön nimi / Esityksen nimi</a:t>
            </a:r>
            <a:endParaRPr lang="en-GB">
              <a:solidFill>
                <a:prstClr val="black"/>
              </a:solidFill>
            </a:endParaRPr>
          </a:p>
        </p:txBody>
      </p:sp>
    </p:spTree>
    <p:extLst>
      <p:ext uri="{BB962C8B-B14F-4D97-AF65-F5344CB8AC3E}">
        <p14:creationId xmlns:p14="http://schemas.microsoft.com/office/powerpoint/2010/main" val="2771324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9"/>
          <p:cNvSpPr>
            <a:spLocks noGrp="1"/>
          </p:cNvSpPr>
          <p:nvPr>
            <p:ph type="dt" sz="half" idx="10"/>
          </p:nvPr>
        </p:nvSpPr>
        <p:spPr/>
        <p:txBody>
          <a:bodyPr/>
          <a:lstStyle/>
          <a:p>
            <a:fld id="{E9094895-F6CB-4E63-8C30-E5A83F45A376}" type="datetime1">
              <a:rPr lang="fi-FI"/>
              <a:pPr/>
              <a:t>21.5.2019</a:t>
            </a:fld>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a:pPr/>
              <a:t>‹#›</a:t>
            </a:fld>
            <a:endParaRPr lang="en-GB"/>
          </a:p>
        </p:txBody>
      </p:sp>
      <p:sp>
        <p:nvSpPr>
          <p:cNvPr id="12" name="Footer Placeholder 11"/>
          <p:cNvSpPr>
            <a:spLocks noGrp="1"/>
          </p:cNvSpPr>
          <p:nvPr>
            <p:ph type="ftr" sz="quarter" idx="12"/>
          </p:nvPr>
        </p:nvSpPr>
        <p:spPr/>
        <p:txBody>
          <a:bodyPr/>
          <a:lstStyle/>
          <a:p>
            <a:r>
              <a:rPr lang="fi-FI" smtClean="0">
                <a:solidFill>
                  <a:prstClr val="black"/>
                </a:solidFill>
              </a:rPr>
              <a:t>Käyttäytymis-tieteellinen tiedekunta / Henkilön nimi / Esityksen nimi</a:t>
            </a:r>
            <a:endParaRPr lang="en-GB">
              <a:solidFill>
                <a:prstClr val="black"/>
              </a:solidFill>
            </a:endParaRPr>
          </a:p>
        </p:txBody>
      </p:sp>
      <p:sp>
        <p:nvSpPr>
          <p:cNvPr id="13" name="Title 1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96521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9"/>
          <p:cNvSpPr>
            <a:spLocks noGrp="1"/>
          </p:cNvSpPr>
          <p:nvPr>
            <p:ph type="dt" sz="half" idx="10"/>
          </p:nvPr>
        </p:nvSpPr>
        <p:spPr/>
        <p:txBody>
          <a:bodyPr/>
          <a:lstStyle/>
          <a:p>
            <a:fld id="{D14BFA33-CE81-4479-9DD8-0A37C9642C6C}" type="datetime1">
              <a:rPr lang="fi-FI" smtClean="0"/>
              <a:t>21.5.2019</a:t>
            </a:fld>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fi-FI" smtClean="0"/>
              <a:t>Käyttäytymistieteellinen tiedekunta / Henkilön nimi / Esityksen nimi</a:t>
            </a:r>
            <a:endParaRPr lang="en-GB"/>
          </a:p>
        </p:txBody>
      </p:sp>
      <p:sp>
        <p:nvSpPr>
          <p:cNvPr id="13" name="Title 12"/>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79613" y="1989138"/>
            <a:ext cx="3348038"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72113" y="1989138"/>
            <a:ext cx="3348036"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Title 11"/>
          <p:cNvSpPr>
            <a:spLocks noGrp="1"/>
          </p:cNvSpPr>
          <p:nvPr>
            <p:ph type="title"/>
          </p:nvPr>
        </p:nvSpPr>
        <p:spPr/>
        <p:txBody>
          <a:bodyPr/>
          <a:lstStyle/>
          <a:p>
            <a:r>
              <a:rPr lang="en-US" smtClean="0"/>
              <a:t>Click to edit Master title style</a:t>
            </a:r>
            <a:endParaRPr lang="en-GB"/>
          </a:p>
        </p:txBody>
      </p:sp>
      <p:sp>
        <p:nvSpPr>
          <p:cNvPr id="13" name="Date Placeholder 12"/>
          <p:cNvSpPr>
            <a:spLocks noGrp="1"/>
          </p:cNvSpPr>
          <p:nvPr>
            <p:ph type="dt" sz="half" idx="10"/>
          </p:nvPr>
        </p:nvSpPr>
        <p:spPr/>
        <p:txBody>
          <a:bodyPr/>
          <a:lstStyle/>
          <a:p>
            <a:fld id="{BB5C9AAE-EEB5-40DF-8B9C-D54D95348EEA}" type="datetime1">
              <a:rPr lang="fi-FI" smtClean="0"/>
              <a:t>21.5.2019</a:t>
            </a:fld>
            <a:endParaRPr lang="en-GB"/>
          </a:p>
        </p:txBody>
      </p:sp>
      <p:sp>
        <p:nvSpPr>
          <p:cNvPr id="14" name="Slide Number Placeholder 13"/>
          <p:cNvSpPr>
            <a:spLocks noGrp="1"/>
          </p:cNvSpPr>
          <p:nvPr>
            <p:ph type="sldNum" sz="quarter" idx="11"/>
          </p:nvPr>
        </p:nvSpPr>
        <p:spPr/>
        <p:txBody>
          <a:bodyPr/>
          <a:lstStyle/>
          <a:p>
            <a:fld id="{89059335-AFD3-4DED-970B-1AD46A147785}" type="slidenum">
              <a:rPr lang="en-GB" smtClean="0"/>
              <a:pPr/>
              <a:t>‹#›</a:t>
            </a:fld>
            <a:endParaRPr lang="en-GB"/>
          </a:p>
        </p:txBody>
      </p:sp>
      <p:sp>
        <p:nvSpPr>
          <p:cNvPr id="15" name="Footer Placeholder 14"/>
          <p:cNvSpPr>
            <a:spLocks noGrp="1"/>
          </p:cNvSpPr>
          <p:nvPr>
            <p:ph type="ftr" sz="quarter" idx="12"/>
          </p:nvPr>
        </p:nvSpPr>
        <p:spPr/>
        <p:txBody>
          <a:bodyPr/>
          <a:lstStyle/>
          <a:p>
            <a:r>
              <a:rPr lang="fi-FI" smtClean="0"/>
              <a:t>Käyttäytymistieteellinen tiedekunta / Henkilön nimi / Esityksen nimi</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
        <p:nvSpPr>
          <p:cNvPr id="7" name="Date Placeholder 6"/>
          <p:cNvSpPr>
            <a:spLocks noGrp="1"/>
          </p:cNvSpPr>
          <p:nvPr>
            <p:ph type="dt" sz="half" idx="10"/>
          </p:nvPr>
        </p:nvSpPr>
        <p:spPr/>
        <p:txBody>
          <a:bodyPr/>
          <a:lstStyle/>
          <a:p>
            <a:fld id="{9DA37F5D-FF6B-4BD1-B08B-ACA545C8F7AA}" type="datetime1">
              <a:rPr lang="fi-FI" smtClean="0"/>
              <a:t>21.5.2019</a:t>
            </a:fld>
            <a:endParaRPr lang="en-GB"/>
          </a:p>
        </p:txBody>
      </p:sp>
      <p:sp>
        <p:nvSpPr>
          <p:cNvPr id="8" name="Slide Number Placeholder 7"/>
          <p:cNvSpPr>
            <a:spLocks noGrp="1"/>
          </p:cNvSpPr>
          <p:nvPr>
            <p:ph type="sldNum" sz="quarter" idx="11"/>
          </p:nvPr>
        </p:nvSpPr>
        <p:spPr/>
        <p:txBody>
          <a:bodyPr/>
          <a:lstStyle/>
          <a:p>
            <a:fld id="{89059335-AFD3-4DED-970B-1AD46A147785}" type="slidenum">
              <a:rPr lang="en-GB" smtClean="0"/>
              <a:pPr/>
              <a:t>‹#›</a:t>
            </a:fld>
            <a:endParaRPr lang="en-GB"/>
          </a:p>
        </p:txBody>
      </p:sp>
      <p:sp>
        <p:nvSpPr>
          <p:cNvPr id="9" name="Footer Placeholder 8"/>
          <p:cNvSpPr>
            <a:spLocks noGrp="1"/>
          </p:cNvSpPr>
          <p:nvPr>
            <p:ph type="ftr" sz="quarter" idx="12"/>
          </p:nvPr>
        </p:nvSpPr>
        <p:spPr/>
        <p:txBody>
          <a:bodyPr/>
          <a:lstStyle/>
          <a:p>
            <a:r>
              <a:rPr lang="fi-FI" smtClean="0"/>
              <a:t>Käyttäytymistieteellinen tiedekunta / Henkilön nimi / Esityksen nimi</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612" y="1989138"/>
            <a:ext cx="6840538" cy="511168"/>
          </a:xfrm>
        </p:spPr>
        <p:txBody>
          <a:bodyPr/>
          <a:lstStyle>
            <a:lvl1pPr marL="0" indent="0">
              <a:buNone/>
              <a:defRPr/>
            </a:lvl1pPr>
          </a:lstStyle>
          <a:p>
            <a:pPr lvl="0"/>
            <a:r>
              <a:rPr lang="en-US" dirty="0" smtClean="0"/>
              <a:t>Click to edit Master text styles</a:t>
            </a:r>
          </a:p>
        </p:txBody>
      </p:sp>
      <p:sp>
        <p:nvSpPr>
          <p:cNvPr id="10" name="Date Placeholder 9"/>
          <p:cNvSpPr>
            <a:spLocks noGrp="1"/>
          </p:cNvSpPr>
          <p:nvPr>
            <p:ph type="dt" sz="half" idx="10"/>
          </p:nvPr>
        </p:nvSpPr>
        <p:spPr/>
        <p:txBody>
          <a:bodyPr/>
          <a:lstStyle/>
          <a:p>
            <a:fld id="{0F0E0BF1-0801-4607-9AFF-77F4BEE42015}" type="datetime1">
              <a:rPr lang="fi-FI" smtClean="0"/>
              <a:t>21.5.2019</a:t>
            </a:fld>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fi-FI" smtClean="0"/>
              <a:t>Käyttäytymistieteellinen tiedekunta / Henkilön nimi / Esityksen nimi</a:t>
            </a:r>
            <a:endParaRPr lang="en-GB"/>
          </a:p>
        </p:txBody>
      </p:sp>
      <p:sp>
        <p:nvSpPr>
          <p:cNvPr id="13" name="Title 12"/>
          <p:cNvSpPr>
            <a:spLocks noGrp="1"/>
          </p:cNvSpPr>
          <p:nvPr>
            <p:ph type="title"/>
          </p:nvPr>
        </p:nvSpPr>
        <p:spPr/>
        <p:txBody>
          <a:bodyPr/>
          <a:lstStyle/>
          <a:p>
            <a:r>
              <a:rPr lang="en-US" smtClean="0"/>
              <a:t>Click to edit Master title style</a:t>
            </a:r>
            <a:endParaRPr lang="en-GB"/>
          </a:p>
        </p:txBody>
      </p:sp>
      <p:sp>
        <p:nvSpPr>
          <p:cNvPr id="14" name="Picture Placeholder 13"/>
          <p:cNvSpPr>
            <a:spLocks noGrp="1"/>
          </p:cNvSpPr>
          <p:nvPr>
            <p:ph type="pic" sz="quarter" idx="13"/>
          </p:nvPr>
        </p:nvSpPr>
        <p:spPr>
          <a:xfrm>
            <a:off x="1979613" y="2492375"/>
            <a:ext cx="6840537" cy="3529013"/>
          </a:xfrm>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C90B8FF4-EBDF-44E9-9D77-E164AD3F51BA}" type="datetime1">
              <a:rPr lang="fi-FI" smtClean="0"/>
              <a:t>21.5.2019</a:t>
            </a:fld>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fi-FI" smtClean="0"/>
              <a:t>Käyttäytymistieteellinen tiedekunta / Henkilön nimi / Esityksen nimi</a:t>
            </a:r>
            <a:endParaRPr lang="en-GB"/>
          </a:p>
        </p:txBody>
      </p:sp>
      <p:sp>
        <p:nvSpPr>
          <p:cNvPr id="13" name="Title 12"/>
          <p:cNvSpPr>
            <a:spLocks noGrp="1"/>
          </p:cNvSpPr>
          <p:nvPr>
            <p:ph type="title"/>
          </p:nvPr>
        </p:nvSpPr>
        <p:spPr/>
        <p:txBody>
          <a:bodyPr/>
          <a:lstStyle/>
          <a:p>
            <a:r>
              <a:rPr lang="en-US" smtClean="0"/>
              <a:t>Click to edit Master title style</a:t>
            </a:r>
            <a:endParaRPr lang="en-GB"/>
          </a:p>
        </p:txBody>
      </p:sp>
      <p:sp>
        <p:nvSpPr>
          <p:cNvPr id="9" name="Content Placeholder 2"/>
          <p:cNvSpPr>
            <a:spLocks noGrp="1"/>
          </p:cNvSpPr>
          <p:nvPr>
            <p:ph sz="half" idx="1"/>
          </p:nvPr>
        </p:nvSpPr>
        <p:spPr>
          <a:xfrm>
            <a:off x="1979613" y="1989136"/>
            <a:ext cx="3348038" cy="4032251"/>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Picture Placeholder 14"/>
          <p:cNvSpPr>
            <a:spLocks noGrp="1"/>
          </p:cNvSpPr>
          <p:nvPr>
            <p:ph type="pic" sz="quarter" idx="13"/>
          </p:nvPr>
        </p:nvSpPr>
        <p:spPr>
          <a:xfrm>
            <a:off x="5472113" y="1989138"/>
            <a:ext cx="3348037" cy="4032250"/>
          </a:xfrm>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fld id="{B0F295C8-7972-4418-8728-AD583520923C}" type="datetime1">
              <a:rPr lang="fi-FI" smtClean="0"/>
              <a:t>21.5.2019</a:t>
            </a:fld>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fi-FI" smtClean="0"/>
              <a:t>Käyttäytymistieteellinen tiedekunta / Henkilön nimi / Esityksen nimi</a:t>
            </a:r>
            <a:endParaRPr lang="en-GB"/>
          </a:p>
        </p:txBody>
      </p:sp>
      <p:sp>
        <p:nvSpPr>
          <p:cNvPr id="13" name="Title 12"/>
          <p:cNvSpPr>
            <a:spLocks noGrp="1"/>
          </p:cNvSpPr>
          <p:nvPr>
            <p:ph type="title"/>
          </p:nvPr>
        </p:nvSpPr>
        <p:spPr/>
        <p:txBody>
          <a:bodyPr/>
          <a:lstStyle/>
          <a:p>
            <a:r>
              <a:rPr lang="en-US" smtClean="0"/>
              <a:t>Click to edit Master title style</a:t>
            </a:r>
            <a:endParaRPr lang="en-GB"/>
          </a:p>
        </p:txBody>
      </p:sp>
      <p:sp>
        <p:nvSpPr>
          <p:cNvPr id="9" name="Content Placeholder 2"/>
          <p:cNvSpPr>
            <a:spLocks noGrp="1"/>
          </p:cNvSpPr>
          <p:nvPr>
            <p:ph sz="half" idx="1"/>
          </p:nvPr>
        </p:nvSpPr>
        <p:spPr>
          <a:xfrm>
            <a:off x="1979612" y="4221162"/>
            <a:ext cx="6840537" cy="1800225"/>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2" name="Text Placeholder 21"/>
          <p:cNvSpPr>
            <a:spLocks noGrp="1"/>
          </p:cNvSpPr>
          <p:nvPr>
            <p:ph type="body" sz="quarter" idx="17"/>
          </p:nvPr>
        </p:nvSpPr>
        <p:spPr>
          <a:xfrm>
            <a:off x="1979613"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smtClean="0"/>
              <a:t>Click to edit Master text styles</a:t>
            </a:r>
          </a:p>
        </p:txBody>
      </p:sp>
      <p:sp>
        <p:nvSpPr>
          <p:cNvPr id="24" name="Text Placeholder 21"/>
          <p:cNvSpPr>
            <a:spLocks noGrp="1"/>
          </p:cNvSpPr>
          <p:nvPr>
            <p:ph type="body" sz="quarter" idx="18"/>
          </p:nvPr>
        </p:nvSpPr>
        <p:spPr>
          <a:xfrm>
            <a:off x="3708400"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smtClean="0"/>
              <a:t>Click to edit Master text styles</a:t>
            </a:r>
          </a:p>
        </p:txBody>
      </p:sp>
      <p:sp>
        <p:nvSpPr>
          <p:cNvPr id="25" name="Text Placeholder 21"/>
          <p:cNvSpPr>
            <a:spLocks noGrp="1"/>
          </p:cNvSpPr>
          <p:nvPr>
            <p:ph type="body" sz="quarter" idx="19"/>
          </p:nvPr>
        </p:nvSpPr>
        <p:spPr>
          <a:xfrm>
            <a:off x="5435600"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smtClean="0"/>
              <a:t>Click to edit Master text styles</a:t>
            </a:r>
          </a:p>
        </p:txBody>
      </p:sp>
      <p:sp>
        <p:nvSpPr>
          <p:cNvPr id="26" name="Text Placeholder 21"/>
          <p:cNvSpPr>
            <a:spLocks noGrp="1"/>
          </p:cNvSpPr>
          <p:nvPr>
            <p:ph type="body" sz="quarter" idx="20"/>
          </p:nvPr>
        </p:nvSpPr>
        <p:spPr>
          <a:xfrm>
            <a:off x="7164388"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smtClean="0"/>
              <a:t>Click to edit Master text styles</a:t>
            </a:r>
          </a:p>
        </p:txBody>
      </p:sp>
      <p:sp>
        <p:nvSpPr>
          <p:cNvPr id="16" name="Picture Placeholder 15"/>
          <p:cNvSpPr>
            <a:spLocks noGrp="1"/>
          </p:cNvSpPr>
          <p:nvPr>
            <p:ph type="pic" sz="quarter" idx="21"/>
          </p:nvPr>
        </p:nvSpPr>
        <p:spPr>
          <a:xfrm>
            <a:off x="1979613" y="2492375"/>
            <a:ext cx="1584325" cy="1584325"/>
          </a:xfrm>
        </p:spPr>
        <p:txBody>
          <a:bodyPr/>
          <a:lstStyle/>
          <a:p>
            <a:endParaRPr lang="en-GB"/>
          </a:p>
        </p:txBody>
      </p:sp>
      <p:sp>
        <p:nvSpPr>
          <p:cNvPr id="21" name="Picture Placeholder 20"/>
          <p:cNvSpPr>
            <a:spLocks noGrp="1"/>
          </p:cNvSpPr>
          <p:nvPr>
            <p:ph type="pic" sz="quarter" idx="22"/>
          </p:nvPr>
        </p:nvSpPr>
        <p:spPr>
          <a:xfrm>
            <a:off x="3708400" y="2492375"/>
            <a:ext cx="1584325" cy="1584325"/>
          </a:xfrm>
        </p:spPr>
        <p:txBody>
          <a:bodyPr/>
          <a:lstStyle/>
          <a:p>
            <a:endParaRPr lang="en-GB"/>
          </a:p>
        </p:txBody>
      </p:sp>
      <p:sp>
        <p:nvSpPr>
          <p:cNvPr id="27" name="Picture Placeholder 26"/>
          <p:cNvSpPr>
            <a:spLocks noGrp="1"/>
          </p:cNvSpPr>
          <p:nvPr>
            <p:ph type="pic" sz="quarter" idx="23"/>
          </p:nvPr>
        </p:nvSpPr>
        <p:spPr>
          <a:xfrm>
            <a:off x="5435600" y="2492375"/>
            <a:ext cx="1584325" cy="1584325"/>
          </a:xfrm>
        </p:spPr>
        <p:txBody>
          <a:bodyPr/>
          <a:lstStyle/>
          <a:p>
            <a:endParaRPr lang="en-GB"/>
          </a:p>
        </p:txBody>
      </p:sp>
      <p:sp>
        <p:nvSpPr>
          <p:cNvPr id="29" name="Picture Placeholder 28"/>
          <p:cNvSpPr>
            <a:spLocks noGrp="1"/>
          </p:cNvSpPr>
          <p:nvPr>
            <p:ph type="pic" sz="quarter" idx="24"/>
          </p:nvPr>
        </p:nvSpPr>
        <p:spPr>
          <a:xfrm>
            <a:off x="7164388" y="2492375"/>
            <a:ext cx="1584325" cy="1584325"/>
          </a:xfrm>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BE169E8-F001-4A8F-B930-15012B4F11AE}" type="datetime1">
              <a:rPr lang="fi-FI" smtClean="0"/>
              <a:t>21.5.2019</a:t>
            </a:fld>
            <a:endParaRPr lang="en-GB"/>
          </a:p>
        </p:txBody>
      </p:sp>
      <p:sp>
        <p:nvSpPr>
          <p:cNvPr id="6" name="Slide Number Placeholder 5"/>
          <p:cNvSpPr>
            <a:spLocks noGrp="1"/>
          </p:cNvSpPr>
          <p:nvPr>
            <p:ph type="sldNum" sz="quarter" idx="11"/>
          </p:nvPr>
        </p:nvSpPr>
        <p:spPr/>
        <p:txBody>
          <a:bodyPr/>
          <a:lstStyle/>
          <a:p>
            <a:fld id="{89059335-AFD3-4DED-970B-1AD46A147785}" type="slidenum">
              <a:rPr lang="en-GB" smtClean="0"/>
              <a:pPr/>
              <a:t>‹#›</a:t>
            </a:fld>
            <a:endParaRPr lang="en-GB"/>
          </a:p>
        </p:txBody>
      </p:sp>
      <p:sp>
        <p:nvSpPr>
          <p:cNvPr id="7" name="Footer Placeholder 6"/>
          <p:cNvSpPr>
            <a:spLocks noGrp="1"/>
          </p:cNvSpPr>
          <p:nvPr>
            <p:ph type="ftr" sz="quarter" idx="12"/>
          </p:nvPr>
        </p:nvSpPr>
        <p:spPr/>
        <p:txBody>
          <a:bodyPr/>
          <a:lstStyle/>
          <a:p>
            <a:r>
              <a:rPr lang="fi-FI" smtClean="0"/>
              <a:t>Käyttäytymistieteellinen tiedekunta / Henkilön nimi / Esityksen nimi</a:t>
            </a:r>
            <a:endParaRPr lang="en-GB"/>
          </a:p>
        </p:txBody>
      </p:sp>
      <p:sp>
        <p:nvSpPr>
          <p:cNvPr id="8" name="Freeform 14"/>
          <p:cNvSpPr>
            <a:spLocks noEditPoints="1"/>
          </p:cNvSpPr>
          <p:nvPr userDrawn="1"/>
        </p:nvSpPr>
        <p:spPr bwMode="auto">
          <a:xfrm>
            <a:off x="107950" y="115888"/>
            <a:ext cx="1782228"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pic>
        <p:nvPicPr>
          <p:cNvPr id="10" name="Picture 9"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2.wmf"/><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9612" y="549275"/>
            <a:ext cx="6840538" cy="1150938"/>
          </a:xfrm>
          <a:prstGeom prst="rect">
            <a:avLst/>
          </a:prstGeom>
        </p:spPr>
        <p:txBody>
          <a:bodyPr vert="horz" lIns="0" tIns="0" rIns="0" bIns="0" rtlCol="0" anchor="t" anchorCtr="0">
            <a:normAutofit/>
          </a:bodyPr>
          <a:lstStyle/>
          <a:p>
            <a:r>
              <a:rPr lang="en-US" smtClean="0"/>
              <a:t>Click to edit Master title style</a:t>
            </a:r>
            <a:endParaRPr lang="en-GB"/>
          </a:p>
        </p:txBody>
      </p:sp>
      <p:sp>
        <p:nvSpPr>
          <p:cNvPr id="3" name="Text Placeholder 2"/>
          <p:cNvSpPr>
            <a:spLocks noGrp="1"/>
          </p:cNvSpPr>
          <p:nvPr>
            <p:ph type="body" idx="1"/>
          </p:nvPr>
        </p:nvSpPr>
        <p:spPr>
          <a:xfrm>
            <a:off x="1979612" y="1989139"/>
            <a:ext cx="6840538" cy="403225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D2C378F-5A51-4B49-AEB8-2D222FDC08A8}" type="datetime1">
              <a:rPr lang="fi-FI" smtClean="0"/>
              <a:t>21.5.2019</a:t>
            </a:fld>
            <a:endParaRPr lang="en-GB"/>
          </a:p>
        </p:txBody>
      </p:sp>
      <p:sp>
        <p:nvSpPr>
          <p:cNvPr id="8" name="Footer Placeholder 4"/>
          <p:cNvSpPr>
            <a:spLocks noGrp="1"/>
          </p:cNvSpPr>
          <p:nvPr>
            <p:ph type="ftr" sz="quarter" idx="3"/>
          </p:nvPr>
        </p:nvSpPr>
        <p:spPr>
          <a:xfrm>
            <a:off x="1979615" y="6165850"/>
            <a:ext cx="2592386"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fi-FI" smtClean="0"/>
              <a:t>Käyttäytymistieteellinen tiedekunta / Henkilön nimi / Esityksen nimi</a:t>
            </a:r>
            <a:endParaRPr lang="en-GB"/>
          </a:p>
        </p:txBody>
      </p:sp>
      <p:sp>
        <p:nvSpPr>
          <p:cNvPr id="9"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pPr/>
              <a:t>‹#›</a:t>
            </a:fld>
            <a:endParaRPr lang="en-GB"/>
          </a:p>
        </p:txBody>
      </p:sp>
      <p:sp>
        <p:nvSpPr>
          <p:cNvPr id="14" name="Freeform 14"/>
          <p:cNvSpPr>
            <a:spLocks noEditPoints="1"/>
          </p:cNvSpPr>
          <p:nvPr userDrawn="1"/>
        </p:nvSpPr>
        <p:spPr bwMode="auto">
          <a:xfrm>
            <a:off x="107950" y="115888"/>
            <a:ext cx="1782228"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sp>
        <p:nvSpPr>
          <p:cNvPr id="19" name="TextBox 18"/>
          <p:cNvSpPr txBox="1"/>
          <p:nvPr userDrawn="1"/>
        </p:nvSpPr>
        <p:spPr>
          <a:xfrm>
            <a:off x="6011862" y="6165850"/>
            <a:ext cx="1489095" cy="431800"/>
          </a:xfrm>
          <a:prstGeom prst="rect">
            <a:avLst/>
          </a:prstGeom>
          <a:noFill/>
        </p:spPr>
        <p:txBody>
          <a:bodyPr wrap="square" lIns="0" tIns="0" rIns="0" bIns="0" rtlCol="0" anchor="b" anchorCtr="0">
            <a:noAutofit/>
          </a:bodyPr>
          <a:lstStyle/>
          <a:p>
            <a:r>
              <a:rPr lang="en-GB" sz="900" smtClean="0">
                <a:solidFill>
                  <a:schemeClr val="tx2"/>
                </a:solidFill>
              </a:rPr>
              <a:t>www.helsinki.fi/yliopisto</a:t>
            </a:r>
            <a:endParaRPr lang="en-GB" sz="900">
              <a:solidFill>
                <a:schemeClr val="tx2"/>
              </a:solidFill>
            </a:endParaRPr>
          </a:p>
        </p:txBody>
      </p:sp>
      <p:sp>
        <p:nvSpPr>
          <p:cNvPr id="21" name="Line 16"/>
          <p:cNvSpPr>
            <a:spLocks noChangeShapeType="1"/>
          </p:cNvSpPr>
          <p:nvPr userDrawn="1"/>
        </p:nvSpPr>
        <p:spPr bwMode="auto">
          <a:xfrm flipV="1">
            <a:off x="1979614" y="1773238"/>
            <a:ext cx="6840536" cy="0"/>
          </a:xfrm>
          <a:prstGeom prst="line">
            <a:avLst/>
          </a:prstGeom>
          <a:noFill/>
          <a:ln w="12700">
            <a:solidFill>
              <a:schemeClr val="tx2"/>
            </a:solidFill>
            <a:round/>
            <a:headEnd/>
            <a:tailEnd/>
          </a:ln>
        </p:spPr>
        <p:txBody>
          <a:bodyPr wrap="none" lIns="0" tIns="0" rIns="0" bIns="0" anchor="ctr"/>
          <a:lstStyle/>
          <a:p>
            <a:endParaRPr lang="en-GB"/>
          </a:p>
        </p:txBody>
      </p:sp>
      <p:pic>
        <p:nvPicPr>
          <p:cNvPr id="17" name="Picture 16" descr="FSE_RGB.png"/>
          <p:cNvPicPr>
            <a:picLocks noChangeAspect="1"/>
          </p:cNvPicPr>
          <p:nvPr userDrawn="1"/>
        </p:nvPicPr>
        <p:blipFill>
          <a:blip r:embed="rId12" cstate="print"/>
          <a:stretch>
            <a:fillRect/>
          </a:stretch>
        </p:blipFill>
        <p:spPr>
          <a:xfrm>
            <a:off x="323595" y="6203674"/>
            <a:ext cx="1454813" cy="3739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2" r:id="rId4"/>
    <p:sldLayoutId id="2147483654" r:id="rId5"/>
    <p:sldLayoutId id="2147483660" r:id="rId6"/>
    <p:sldLayoutId id="2147483661" r:id="rId7"/>
    <p:sldLayoutId id="2147483662" r:id="rId8"/>
    <p:sldLayoutId id="2147483655" r:id="rId9"/>
    <p:sldLayoutId id="2147483666" r:id="rId10"/>
  </p:sldLayoutIdLst>
  <p:hf hdr="0" ftr="0"/>
  <p:txStyles>
    <p:titleStyle>
      <a:lvl1pPr algn="l" defTabSz="914400" rtl="0" eaLnBrk="1" latinLnBrk="0" hangingPunct="1">
        <a:spcBef>
          <a:spcPct val="0"/>
        </a:spcBef>
        <a:buNone/>
        <a:defRPr sz="3400" b="1" kern="1200">
          <a:solidFill>
            <a:schemeClr val="tx1"/>
          </a:solidFill>
          <a:latin typeface="+mj-lt"/>
          <a:ea typeface="+mj-ea"/>
          <a:cs typeface="+mj-cs"/>
        </a:defRPr>
      </a:lvl1pPr>
    </p:titleStyle>
    <p:body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1" name="Kuva 108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25412" y="6275609"/>
            <a:ext cx="1799334" cy="475200"/>
          </a:xfrm>
          <a:prstGeom prst="rect">
            <a:avLst/>
          </a:prstGeom>
        </p:spPr>
      </p:pic>
      <p:pic>
        <p:nvPicPr>
          <p:cNvPr id="10" name="Kuva 9"/>
          <p:cNvPicPr>
            <a:picLocks noChangeAspect="1"/>
          </p:cNvPicPr>
          <p:nvPr userDrawn="1"/>
        </p:nvPicPr>
        <p:blipFill rotWithShape="1">
          <a:blip r:embed="rId16" cstate="email">
            <a:extLst>
              <a:ext uri="{28A0092B-C50C-407E-A947-70E740481C1C}">
                <a14:useLocalDpi xmlns:a14="http://schemas.microsoft.com/office/drawing/2010/main" val="0"/>
              </a:ext>
            </a:extLst>
          </a:blip>
          <a:srcRect r="-6" b="3125"/>
          <a:stretch/>
        </p:blipFill>
        <p:spPr bwMode="hidden">
          <a:xfrm>
            <a:off x="254000" y="254000"/>
            <a:ext cx="8636000" cy="5905500"/>
          </a:xfrm>
          <a:prstGeom prst="rect">
            <a:avLst/>
          </a:prstGeom>
        </p:spPr>
      </p:pic>
      <p:sp>
        <p:nvSpPr>
          <p:cNvPr id="1027" name="Title Placeholder 1"/>
          <p:cNvSpPr>
            <a:spLocks noGrp="1"/>
          </p:cNvSpPr>
          <p:nvPr>
            <p:ph type="title"/>
          </p:nvPr>
        </p:nvSpPr>
        <p:spPr bwMode="auto">
          <a:xfrm>
            <a:off x="2057400" y="620713"/>
            <a:ext cx="6781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a:p>
        </p:txBody>
      </p:sp>
      <p:sp>
        <p:nvSpPr>
          <p:cNvPr id="1028" name="Text Placeholder 2"/>
          <p:cNvSpPr>
            <a:spLocks noGrp="1"/>
          </p:cNvSpPr>
          <p:nvPr>
            <p:ph type="body" idx="1"/>
          </p:nvPr>
        </p:nvSpPr>
        <p:spPr bwMode="auto">
          <a:xfrm>
            <a:off x="2057400" y="1981200"/>
            <a:ext cx="67818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3"/>
          <p:cNvSpPr>
            <a:spLocks noGrp="1"/>
          </p:cNvSpPr>
          <p:nvPr>
            <p:ph type="dt" sz="half" idx="2"/>
          </p:nvPr>
        </p:nvSpPr>
        <p:spPr bwMode="auto">
          <a:xfrm>
            <a:off x="7696200" y="6159500"/>
            <a:ext cx="685800" cy="581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r">
              <a:defRPr sz="900" b="0" dirty="0" smtClean="0">
                <a:solidFill>
                  <a:srgbClr val="000000"/>
                </a:solidFill>
              </a:defRPr>
            </a:lvl1pPr>
          </a:lstStyle>
          <a:p>
            <a:pPr fontAlgn="base">
              <a:spcBef>
                <a:spcPct val="0"/>
              </a:spcBef>
              <a:spcAft>
                <a:spcPct val="0"/>
              </a:spcAft>
              <a:defRPr/>
            </a:pPr>
            <a:fld id="{DD08BD52-FDAE-42AB-8313-0991B6AE4759}" type="datetime1">
              <a:rPr lang="en-GB">
                <a:ea typeface="ＭＳ Ｐゴシック" charset="0"/>
              </a:rPr>
              <a:pPr fontAlgn="base">
                <a:spcBef>
                  <a:spcPct val="0"/>
                </a:spcBef>
                <a:spcAft>
                  <a:spcPct val="0"/>
                </a:spcAft>
                <a:defRPr/>
              </a:pPr>
              <a:t>21/05/2019</a:t>
            </a:fld>
            <a:endParaRPr lang="fi-FI">
              <a:ea typeface="ＭＳ Ｐゴシック" charset="0"/>
            </a:endParaRPr>
          </a:p>
        </p:txBody>
      </p:sp>
      <p:sp>
        <p:nvSpPr>
          <p:cNvPr id="9" name="Slide Number Placeholder 5"/>
          <p:cNvSpPr>
            <a:spLocks noGrp="1"/>
          </p:cNvSpPr>
          <p:nvPr>
            <p:ph type="sldNum" sz="quarter" idx="4"/>
          </p:nvPr>
        </p:nvSpPr>
        <p:spPr bwMode="auto">
          <a:xfrm>
            <a:off x="8382000" y="6159500"/>
            <a:ext cx="510480" cy="581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r">
              <a:defRPr sz="900" b="0" dirty="0" smtClean="0">
                <a:solidFill>
                  <a:srgbClr val="000000"/>
                </a:solidFill>
              </a:defRPr>
            </a:lvl1pPr>
          </a:lstStyle>
          <a:p>
            <a:pPr fontAlgn="base">
              <a:spcBef>
                <a:spcPct val="0"/>
              </a:spcBef>
              <a:spcAft>
                <a:spcPct val="0"/>
              </a:spcAft>
              <a:defRPr/>
            </a:pPr>
            <a:fld id="{4669315E-5A66-CF44-AE5D-C333B2F730C4}" type="slidenum">
              <a:rPr lang="en-GB">
                <a:ea typeface="ＭＳ Ｐゴシック" charset="0"/>
              </a:rPr>
              <a:pPr fontAlgn="base">
                <a:spcBef>
                  <a:spcPct val="0"/>
                </a:spcBef>
                <a:spcAft>
                  <a:spcPct val="0"/>
                </a:spcAft>
                <a:defRPr/>
              </a:pPr>
              <a:t>‹#›</a:t>
            </a:fld>
            <a:endParaRPr lang="en-GB">
              <a:ea typeface="ＭＳ Ｐゴシック" charset="0"/>
            </a:endParaRPr>
          </a:p>
        </p:txBody>
      </p:sp>
      <p:sp>
        <p:nvSpPr>
          <p:cNvPr id="3" name="Alatunnisteen paikkamerkki 2"/>
          <p:cNvSpPr>
            <a:spLocks noGrp="1"/>
          </p:cNvSpPr>
          <p:nvPr>
            <p:ph type="ftr" sz="quarter" idx="3"/>
          </p:nvPr>
        </p:nvSpPr>
        <p:spPr>
          <a:xfrm>
            <a:off x="5076000" y="6166800"/>
            <a:ext cx="2808000" cy="576000"/>
          </a:xfrm>
          <a:prstGeom prst="rect">
            <a:avLst/>
          </a:prstGeom>
        </p:spPr>
        <p:txBody>
          <a:bodyPr vert="horz" lIns="0" tIns="0" rIns="0" bIns="0" rtlCol="0" anchor="b" anchorCtr="0"/>
          <a:lstStyle>
            <a:lvl1pPr algn="l">
              <a:defRPr sz="900">
                <a:solidFill>
                  <a:schemeClr val="tx1"/>
                </a:solidFill>
              </a:defRPr>
            </a:lvl1pPr>
          </a:lstStyle>
          <a:p>
            <a:pPr fontAlgn="base">
              <a:spcBef>
                <a:spcPct val="0"/>
              </a:spcBef>
              <a:spcAft>
                <a:spcPct val="0"/>
              </a:spcAft>
            </a:pPr>
            <a:r>
              <a:rPr lang="fi-FI" dirty="0" smtClean="0">
                <a:solidFill>
                  <a:prstClr val="black"/>
                </a:solidFill>
                <a:ea typeface="ＭＳ Ｐゴシック" charset="0"/>
              </a:rPr>
              <a:t>Presentation </a:t>
            </a:r>
            <a:r>
              <a:rPr lang="fi-FI" dirty="0" err="1" smtClean="0">
                <a:solidFill>
                  <a:prstClr val="black"/>
                </a:solidFill>
                <a:ea typeface="ＭＳ Ｐゴシック" charset="0"/>
              </a:rPr>
              <a:t>Name</a:t>
            </a:r>
            <a:r>
              <a:rPr lang="fi-FI" dirty="0" smtClean="0">
                <a:solidFill>
                  <a:prstClr val="black"/>
                </a:solidFill>
                <a:ea typeface="ＭＳ Ｐゴシック" charset="0"/>
              </a:rPr>
              <a:t> / </a:t>
            </a:r>
            <a:r>
              <a:rPr lang="fi-FI" dirty="0" err="1" smtClean="0">
                <a:solidFill>
                  <a:prstClr val="black"/>
                </a:solidFill>
                <a:ea typeface="ＭＳ Ｐゴシック" charset="0"/>
              </a:rPr>
              <a:t>Firstname</a:t>
            </a:r>
            <a:r>
              <a:rPr lang="fi-FI" dirty="0" smtClean="0">
                <a:solidFill>
                  <a:prstClr val="black"/>
                </a:solidFill>
                <a:ea typeface="ＭＳ Ｐゴシック" charset="0"/>
              </a:rPr>
              <a:t> </a:t>
            </a:r>
            <a:r>
              <a:rPr lang="fi-FI" dirty="0" err="1" smtClean="0">
                <a:solidFill>
                  <a:prstClr val="black"/>
                </a:solidFill>
                <a:ea typeface="ＭＳ Ｐゴシック" charset="0"/>
              </a:rPr>
              <a:t>Lastname</a:t>
            </a:r>
            <a:endParaRPr lang="fi-FI" dirty="0">
              <a:solidFill>
                <a:prstClr val="black"/>
              </a:solidFill>
              <a:ea typeface="ＭＳ Ｐゴシック" charset="0"/>
            </a:endParaRPr>
          </a:p>
        </p:txBody>
      </p:sp>
      <p:sp>
        <p:nvSpPr>
          <p:cNvPr id="11" name="Text Placeholder 2"/>
          <p:cNvSpPr txBox="1">
            <a:spLocks/>
          </p:cNvSpPr>
          <p:nvPr userDrawn="1"/>
        </p:nvSpPr>
        <p:spPr bwMode="auto">
          <a:xfrm>
            <a:off x="2267744" y="6165304"/>
            <a:ext cx="2808312" cy="576064"/>
          </a:xfrm>
          <a:prstGeom prst="rect">
            <a:avLst/>
          </a:prstGeom>
          <a:noFill/>
          <a:ln w="9525">
            <a:noFill/>
            <a:miter lim="800000"/>
            <a:headEnd/>
            <a:tailEnd/>
          </a:ln>
        </p:spPr>
        <p:txBody>
          <a:bodyPr lIns="0" tIns="0" rIns="0" bIns="0" anchor="b" anchorCtr="0"/>
          <a:lstStyle>
            <a:lvl1pPr marL="0" indent="0" algn="ctr" rtl="0" eaLnBrk="1" fontAlgn="base" hangingPunct="1">
              <a:lnSpc>
                <a:spcPts val="850"/>
              </a:lnSpc>
              <a:spcBef>
                <a:spcPct val="0"/>
              </a:spcBef>
              <a:spcAft>
                <a:spcPts val="0"/>
              </a:spcAft>
              <a:buClr>
                <a:schemeClr val="tx1"/>
              </a:buClr>
              <a:buSzPct val="100000"/>
              <a:buFont typeface="Arial"/>
              <a:buNone/>
              <a:defRPr sz="900" kern="1200" baseline="0">
                <a:solidFill>
                  <a:schemeClr val="tx1"/>
                </a:solidFill>
                <a:latin typeface="Gotham Narrow Bold"/>
                <a:ea typeface="+mn-ea"/>
                <a:cs typeface="Gotham Narrow Bold"/>
              </a:defRPr>
            </a:lvl1pPr>
            <a:lvl2pPr marL="382588" indent="0" algn="l" rtl="0" eaLnBrk="1" fontAlgn="base" hangingPunct="1">
              <a:lnSpc>
                <a:spcPct val="80000"/>
              </a:lnSpc>
              <a:spcBef>
                <a:spcPct val="0"/>
              </a:spcBef>
              <a:spcAft>
                <a:spcPct val="50000"/>
              </a:spcAft>
              <a:buClr>
                <a:schemeClr val="tx1"/>
              </a:buClr>
              <a:buSzPct val="100000"/>
              <a:buFont typeface="Arial"/>
              <a:buNone/>
              <a:defRPr sz="1200" kern="1200">
                <a:solidFill>
                  <a:schemeClr val="tx1"/>
                </a:solidFill>
                <a:latin typeface="Gotham Narrow Bold"/>
                <a:ea typeface="+mn-ea"/>
                <a:cs typeface="Gotham Narrow Bold"/>
              </a:defRPr>
            </a:lvl2pPr>
            <a:lvl3pPr marL="765175" indent="0" algn="l" rtl="0" eaLnBrk="1" fontAlgn="base" hangingPunct="1">
              <a:lnSpc>
                <a:spcPct val="80000"/>
              </a:lnSpc>
              <a:spcBef>
                <a:spcPct val="0"/>
              </a:spcBef>
              <a:spcAft>
                <a:spcPct val="50000"/>
              </a:spcAft>
              <a:buFont typeface="Arial" charset="0"/>
              <a:buNone/>
              <a:defRPr sz="1200" kern="1200">
                <a:solidFill>
                  <a:schemeClr val="tx1"/>
                </a:solidFill>
                <a:latin typeface="Gotham Narrow Bold"/>
                <a:ea typeface="+mn-ea"/>
                <a:cs typeface="Gotham Narrow Bold"/>
              </a:defRPr>
            </a:lvl3pPr>
            <a:lvl4pPr marL="1241425" indent="0" algn="l" rtl="0" eaLnBrk="1" fontAlgn="base" hangingPunct="1">
              <a:lnSpc>
                <a:spcPct val="80000"/>
              </a:lnSpc>
              <a:spcBef>
                <a:spcPct val="0"/>
              </a:spcBef>
              <a:spcAft>
                <a:spcPct val="50000"/>
              </a:spcAft>
              <a:buFont typeface="Arial" charset="0"/>
              <a:buNone/>
              <a:defRPr sz="1200" kern="1200">
                <a:solidFill>
                  <a:schemeClr val="tx1"/>
                </a:solidFill>
                <a:latin typeface="Gotham Narrow Bold"/>
                <a:ea typeface="+mn-ea"/>
                <a:cs typeface="Gotham Narrow Bold"/>
              </a:defRPr>
            </a:lvl4pPr>
            <a:lvl5pPr marL="1717675" indent="0" algn="l" rtl="0" eaLnBrk="1" fontAlgn="base" hangingPunct="1">
              <a:lnSpc>
                <a:spcPct val="80000"/>
              </a:lnSpc>
              <a:spcBef>
                <a:spcPct val="0"/>
              </a:spcBef>
              <a:spcAft>
                <a:spcPct val="50000"/>
              </a:spcAft>
              <a:buFont typeface="Arial" charset="0"/>
              <a:buNone/>
              <a:defRPr sz="1200" kern="1200">
                <a:solidFill>
                  <a:schemeClr val="tx1"/>
                </a:solidFill>
                <a:latin typeface="Gotham Narrow Bold"/>
                <a:ea typeface="+mn-ea"/>
                <a:cs typeface="Gotham Narrow Bold"/>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buClr>
                <a:prstClr val="black"/>
              </a:buClr>
            </a:pPr>
            <a:r>
              <a:rPr lang="fi-FI" dirty="0" smtClean="0">
                <a:solidFill>
                  <a:prstClr val="black"/>
                </a:solidFill>
                <a:latin typeface="Arial"/>
                <a:cs typeface="Arial"/>
              </a:rPr>
              <a:t>Käyttäytymistieteellinen tiedekunta</a:t>
            </a:r>
          </a:p>
        </p:txBody>
      </p:sp>
    </p:spTree>
    <p:extLst>
      <p:ext uri="{BB962C8B-B14F-4D97-AF65-F5344CB8AC3E}">
        <p14:creationId xmlns:p14="http://schemas.microsoft.com/office/powerpoint/2010/main" val="228182156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hdr="0"/>
  <p:txStyles>
    <p:titleStyle>
      <a:lvl1pPr algn="l" rtl="0" eaLnBrk="1" fontAlgn="base" hangingPunct="1">
        <a:lnSpc>
          <a:spcPct val="80000"/>
        </a:lnSpc>
        <a:spcBef>
          <a:spcPct val="0"/>
        </a:spcBef>
        <a:spcAft>
          <a:spcPct val="0"/>
        </a:spcAft>
        <a:defRPr sz="3400" b="1" kern="1200" cap="all" baseline="0">
          <a:solidFill>
            <a:schemeClr val="tx1"/>
          </a:solidFill>
          <a:latin typeface="+mj-lt"/>
          <a:ea typeface="+mj-ea"/>
          <a:cs typeface="Gotham Narrow Bold"/>
        </a:defRPr>
      </a:lvl1pPr>
      <a:lvl2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2pPr>
      <a:lvl3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3pPr>
      <a:lvl4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4pPr>
      <a:lvl5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5pPr>
      <a:lvl6pPr marL="4572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6pPr>
      <a:lvl7pPr marL="9144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7pPr>
      <a:lvl8pPr marL="13716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8pPr>
      <a:lvl9pPr marL="18288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9pPr>
    </p:titleStyle>
    <p:bodyStyle>
      <a:lvl1pPr marL="342900" indent="-342900" algn="l" rtl="0" eaLnBrk="1" fontAlgn="base" hangingPunct="1">
        <a:spcBef>
          <a:spcPct val="0"/>
        </a:spcBef>
        <a:spcAft>
          <a:spcPct val="50000"/>
        </a:spcAft>
        <a:buClr>
          <a:schemeClr val="accent1"/>
        </a:buClr>
        <a:buSzPct val="100000"/>
        <a:defRPr sz="2200" kern="1200">
          <a:solidFill>
            <a:schemeClr val="tx1"/>
          </a:solidFill>
          <a:latin typeface="+mn-lt"/>
          <a:ea typeface="+mn-ea"/>
          <a:cs typeface="+mn-cs"/>
        </a:defRPr>
      </a:lvl1pPr>
      <a:lvl2pPr marL="382588" indent="3175" algn="l" rtl="0" eaLnBrk="1" fontAlgn="base" hangingPunct="1">
        <a:spcBef>
          <a:spcPct val="0"/>
        </a:spcBef>
        <a:spcAft>
          <a:spcPct val="50000"/>
        </a:spcAft>
        <a:buClr>
          <a:schemeClr val="tx1"/>
        </a:buClr>
        <a:buSzPct val="100000"/>
        <a:defRPr sz="2000" kern="1200">
          <a:solidFill>
            <a:schemeClr val="tx1"/>
          </a:solidFill>
          <a:latin typeface="+mn-lt"/>
          <a:ea typeface="+mn-ea"/>
          <a:cs typeface="+mn-cs"/>
        </a:defRPr>
      </a:lvl2pPr>
      <a:lvl3pPr marL="952500" indent="-187325" algn="l" rtl="0" eaLnBrk="1" fontAlgn="base" hangingPunct="1">
        <a:spcBef>
          <a:spcPct val="0"/>
        </a:spcBef>
        <a:spcAft>
          <a:spcPct val="50000"/>
        </a:spcAft>
        <a:buFont typeface="Arial" charset="0"/>
        <a:buChar char="‒"/>
        <a:defRPr kern="1200">
          <a:solidFill>
            <a:schemeClr val="tx1"/>
          </a:solidFill>
          <a:latin typeface="+mn-lt"/>
          <a:ea typeface="+mn-ea"/>
          <a:cs typeface="+mn-cs"/>
        </a:defRPr>
      </a:lvl3pPr>
      <a:lvl4pPr marL="1428750" indent="-187325" algn="l" rtl="0" eaLnBrk="1" fontAlgn="base" hangingPunct="1">
        <a:spcBef>
          <a:spcPct val="0"/>
        </a:spcBef>
        <a:spcAft>
          <a:spcPct val="50000"/>
        </a:spcAft>
        <a:buFont typeface="Arial" charset="0"/>
        <a:buChar char="‒"/>
        <a:defRPr sz="1600" kern="1200">
          <a:solidFill>
            <a:schemeClr val="tx1"/>
          </a:solidFill>
          <a:latin typeface="+mn-lt"/>
          <a:ea typeface="+mn-ea"/>
          <a:cs typeface="+mn-cs"/>
        </a:defRPr>
      </a:lvl4pPr>
      <a:lvl5pPr marL="1905000" indent="-187325" algn="l" rtl="0" eaLnBrk="1" fontAlgn="base" hangingPunct="1">
        <a:spcBef>
          <a:spcPct val="0"/>
        </a:spcBef>
        <a:spcAft>
          <a:spcPct val="5000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visible-learning.org/nvd3/visualize/hattie-ranking-interactive-2009-2011-2015.htm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775" y="476672"/>
            <a:ext cx="7775576" cy="1871663"/>
          </a:xfrm>
        </p:spPr>
        <p:txBody>
          <a:bodyPr>
            <a:noAutofit/>
          </a:bodyPr>
          <a:lstStyle/>
          <a:p>
            <a:r>
              <a:rPr lang="en-GB" sz="4000" dirty="0" smtClean="0">
                <a:latin typeface="+mn-lt"/>
              </a:rPr>
              <a:t/>
            </a:r>
            <a:br>
              <a:rPr lang="en-GB" sz="4000" dirty="0" smtClean="0">
                <a:latin typeface="+mn-lt"/>
              </a:rPr>
            </a:br>
            <a:r>
              <a:rPr lang="en-GB" sz="4000" dirty="0" smtClean="0">
                <a:latin typeface="+mn-lt"/>
              </a:rPr>
              <a:t/>
            </a:r>
            <a:br>
              <a:rPr lang="en-GB" sz="4000" dirty="0" smtClean="0">
                <a:latin typeface="+mn-lt"/>
              </a:rPr>
            </a:br>
            <a:r>
              <a:rPr lang="en-GB" sz="4000" dirty="0" err="1" smtClean="0">
                <a:latin typeface="+mn-lt"/>
              </a:rPr>
              <a:t>Arviointia</a:t>
            </a:r>
            <a:r>
              <a:rPr lang="fi-FI" sz="4000" dirty="0"/>
              <a:t/>
            </a:r>
            <a:br>
              <a:rPr lang="fi-FI" sz="4000" dirty="0"/>
            </a:br>
            <a:endParaRPr lang="en-GB" sz="4000" dirty="0">
              <a:latin typeface="+mn-lt"/>
            </a:endParaRPr>
          </a:p>
        </p:txBody>
      </p:sp>
      <p:sp>
        <p:nvSpPr>
          <p:cNvPr id="5" name="Footer Placeholder 4"/>
          <p:cNvSpPr>
            <a:spLocks noGrp="1"/>
          </p:cNvSpPr>
          <p:nvPr>
            <p:ph type="ftr" sz="quarter" idx="3"/>
          </p:nvPr>
        </p:nvSpPr>
        <p:spPr>
          <a:xfrm>
            <a:off x="2435570" y="4725144"/>
            <a:ext cx="4104456" cy="396342"/>
          </a:xfrm>
        </p:spPr>
        <p:txBody>
          <a:bodyPr/>
          <a:lstStyle/>
          <a:p>
            <a:pPr algn="ctr"/>
            <a:r>
              <a:rPr lang="fi-FI" sz="1600" b="1" dirty="0" smtClean="0"/>
              <a:t>Risto </a:t>
            </a:r>
            <a:r>
              <a:rPr lang="fi-FI" sz="1600" b="1" dirty="0" err="1" smtClean="0"/>
              <a:t>Hotulainen</a:t>
            </a:r>
            <a:r>
              <a:rPr lang="fi-FI" sz="1600" b="1" dirty="0" smtClean="0"/>
              <a:t> </a:t>
            </a:r>
            <a:endParaRPr lang="en-GB" sz="1600" b="1" dirty="0"/>
          </a:p>
        </p:txBody>
      </p:sp>
      <p:sp>
        <p:nvSpPr>
          <p:cNvPr id="6" name="Slide Number Placeholder 5"/>
          <p:cNvSpPr>
            <a:spLocks noGrp="1"/>
          </p:cNvSpPr>
          <p:nvPr>
            <p:ph type="sldNum" sz="quarter" idx="4"/>
          </p:nvPr>
        </p:nvSpPr>
        <p:spPr/>
        <p:txBody>
          <a:bodyPr/>
          <a:lstStyle/>
          <a:p>
            <a:fld id="{89059335-AFD3-4DED-970B-1AD46A147785}" type="slidenum">
              <a:rPr lang="en-GB" smtClean="0"/>
              <a:pPr/>
              <a:t>1</a:t>
            </a:fld>
            <a:endParaRPr lang="en-GB"/>
          </a:p>
        </p:txBody>
      </p:sp>
    </p:spTree>
    <p:extLst>
      <p:ext uri="{BB962C8B-B14F-4D97-AF65-F5344CB8AC3E}">
        <p14:creationId xmlns:p14="http://schemas.microsoft.com/office/powerpoint/2010/main" val="2958717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979612" y="1989138"/>
            <a:ext cx="6840538" cy="4176166"/>
          </a:xfrm>
        </p:spPr>
        <p:txBody>
          <a:bodyPr>
            <a:normAutofit/>
          </a:bodyPr>
          <a:lstStyle/>
          <a:p>
            <a:pPr>
              <a:buFont typeface="Wingdings" pitchFamily="2" charset="2"/>
              <a:buChar char="§"/>
            </a:pPr>
            <a:r>
              <a:rPr lang="fi-FI" sz="2400" dirty="0" smtClean="0"/>
              <a:t> Koulu- ja luokkatasoinen raportointi</a:t>
            </a:r>
          </a:p>
          <a:p>
            <a:pPr>
              <a:spcBef>
                <a:spcPct val="20000"/>
              </a:spcBef>
            </a:pPr>
            <a:endParaRPr lang="fi-FI" sz="2800" dirty="0" smtClean="0"/>
          </a:p>
          <a:p>
            <a:pPr>
              <a:buFont typeface="Arial" pitchFamily="34" charset="0"/>
              <a:buChar char="•"/>
            </a:pPr>
            <a:endParaRPr lang="fi-FI" sz="2800" dirty="0" smtClean="0">
              <a:latin typeface="Calibri" pitchFamily="34" charset="0"/>
            </a:endParaRPr>
          </a:p>
          <a:p>
            <a:pPr marL="514350" indent="-514350">
              <a:buFont typeface="+mj-lt"/>
              <a:buAutoNum type="arabicPeriod"/>
            </a:pPr>
            <a:endParaRPr lang="fi-FI" sz="2800" b="1" dirty="0" smtClean="0">
              <a:latin typeface="Calibri" pitchFamily="34" charset="0"/>
            </a:endParaRPr>
          </a:p>
        </p:txBody>
      </p:sp>
      <p:sp>
        <p:nvSpPr>
          <p:cNvPr id="13" name="Slide Number Placeholder 12"/>
          <p:cNvSpPr>
            <a:spLocks noGrp="1"/>
          </p:cNvSpPr>
          <p:nvPr>
            <p:ph type="sldNum" sz="quarter" idx="11"/>
          </p:nvPr>
        </p:nvSpPr>
        <p:spPr/>
        <p:txBody>
          <a:bodyPr/>
          <a:lstStyle/>
          <a:p>
            <a:fld id="{89059335-AFD3-4DED-970B-1AD46A147785}" type="slidenum">
              <a:rPr lang="en-GB" smtClean="0"/>
              <a:pPr/>
              <a:t>10</a:t>
            </a:fld>
            <a:endParaRPr lang="en-GB" dirty="0"/>
          </a:p>
        </p:txBody>
      </p:sp>
      <p:sp>
        <p:nvSpPr>
          <p:cNvPr id="14" name="Footer Placeholder 13"/>
          <p:cNvSpPr>
            <a:spLocks noGrp="1"/>
          </p:cNvSpPr>
          <p:nvPr>
            <p:ph type="ftr" sz="quarter" idx="12"/>
          </p:nvPr>
        </p:nvSpPr>
        <p:spPr/>
        <p:txBody>
          <a:bodyPr/>
          <a:lstStyle/>
          <a:p>
            <a:r>
              <a:rPr lang="fi-FI" dirty="0" smtClean="0"/>
              <a:t>Centre for </a:t>
            </a:r>
            <a:r>
              <a:rPr lang="fi-FI" dirty="0" err="1" smtClean="0"/>
              <a:t>educational</a:t>
            </a:r>
            <a:r>
              <a:rPr lang="fi-FI" dirty="0" smtClean="0"/>
              <a:t> </a:t>
            </a:r>
            <a:r>
              <a:rPr lang="fi-FI" dirty="0" err="1" smtClean="0"/>
              <a:t>assessment</a:t>
            </a:r>
            <a:r>
              <a:rPr lang="fi-FI" dirty="0" smtClean="0"/>
              <a:t>/</a:t>
            </a:r>
          </a:p>
          <a:p>
            <a:r>
              <a:rPr lang="fi-FI" dirty="0" smtClean="0"/>
              <a:t>Vainikainen</a:t>
            </a:r>
            <a:endParaRPr lang="en-GB" dirty="0"/>
          </a:p>
        </p:txBody>
      </p:sp>
      <p:sp>
        <p:nvSpPr>
          <p:cNvPr id="5122" name="Rectangle 2"/>
          <p:cNvSpPr>
            <a:spLocks noGrp="1" noChangeArrowheads="1"/>
          </p:cNvSpPr>
          <p:nvPr>
            <p:ph type="title"/>
          </p:nvPr>
        </p:nvSpPr>
        <p:spPr>
          <a:xfrm>
            <a:off x="1979612" y="500042"/>
            <a:ext cx="6840538" cy="1200170"/>
          </a:xfrm>
        </p:spPr>
        <p:txBody>
          <a:bodyPr/>
          <a:lstStyle/>
          <a:p>
            <a:r>
              <a:rPr lang="fi-FI" dirty="0" smtClean="0"/>
              <a:t>Tulosten raportointi</a:t>
            </a:r>
            <a:endParaRPr lang="fi-FI" dirty="0"/>
          </a:p>
        </p:txBody>
      </p:sp>
      <p:pic>
        <p:nvPicPr>
          <p:cNvPr id="8" name="Picture 7" descr="P:\h620\okl_arviointikeskus\Projektit\2_Kehitystyö\CEA uusi graafinen ilme\Uusi Logo 2010\Final\English-Versio01.png"/>
          <p:cNvPicPr/>
          <p:nvPr/>
        </p:nvPicPr>
        <p:blipFill>
          <a:blip r:embed="rId3" cstate="print"/>
          <a:srcRect/>
          <a:stretch>
            <a:fillRect/>
          </a:stretch>
        </p:blipFill>
        <p:spPr bwMode="auto">
          <a:xfrm>
            <a:off x="611560" y="2237596"/>
            <a:ext cx="792088" cy="975380"/>
          </a:xfrm>
          <a:prstGeom prst="rect">
            <a:avLst/>
          </a:prstGeom>
          <a:noFill/>
          <a:ln w="9525">
            <a:noFill/>
            <a:miter lim="800000"/>
            <a:headEnd/>
            <a:tailEnd/>
          </a:ln>
        </p:spPr>
      </p:pic>
      <p:sp>
        <p:nvSpPr>
          <p:cNvPr id="7" name="Date Placeholder 2"/>
          <p:cNvSpPr>
            <a:spLocks noGrp="1"/>
          </p:cNvSpPr>
          <p:nvPr>
            <p:ph type="dt" sz="half" idx="10"/>
          </p:nvPr>
        </p:nvSpPr>
        <p:spPr>
          <a:xfrm>
            <a:off x="7500958" y="6165850"/>
            <a:ext cx="887392" cy="431800"/>
          </a:xfrm>
        </p:spPr>
        <p:txBody>
          <a:bodyPr/>
          <a:lstStyle/>
          <a:p>
            <a:fld id="{51E952F0-D5E9-4907-8315-6F25E04B6336}" type="datetime1">
              <a:rPr lang="fi-FI" smtClean="0"/>
              <a:pPr/>
              <a:t>21.5.2019</a:t>
            </a:fld>
            <a:endParaRPr lang="en-GB" dirty="0"/>
          </a:p>
        </p:txBody>
      </p:sp>
      <p:pic>
        <p:nvPicPr>
          <p:cNvPr id="18" name="Picture 17" descr="Osaaminen ja uskomukset kouluittain.png"/>
          <p:cNvPicPr>
            <a:picLocks noChangeAspect="1"/>
          </p:cNvPicPr>
          <p:nvPr/>
        </p:nvPicPr>
        <p:blipFill>
          <a:blip r:embed="rId4" cstate="print"/>
          <a:stretch>
            <a:fillRect/>
          </a:stretch>
        </p:blipFill>
        <p:spPr>
          <a:xfrm>
            <a:off x="2051720" y="2492896"/>
            <a:ext cx="3240360" cy="3600400"/>
          </a:xfrm>
          <a:prstGeom prst="rect">
            <a:avLst/>
          </a:prstGeom>
        </p:spPr>
      </p:pic>
      <p:pic>
        <p:nvPicPr>
          <p:cNvPr id="19" name="Content Placeholder 8" descr="Osaaminen ja uskomukset luokittain.png"/>
          <p:cNvPicPr>
            <a:picLocks noChangeAspect="1"/>
          </p:cNvPicPr>
          <p:nvPr/>
        </p:nvPicPr>
        <p:blipFill>
          <a:blip r:embed="rId5" cstate="print"/>
          <a:stretch>
            <a:fillRect/>
          </a:stretch>
        </p:blipFill>
        <p:spPr>
          <a:xfrm>
            <a:off x="5076056" y="2492896"/>
            <a:ext cx="3240360" cy="3600400"/>
          </a:xfrm>
          <a:prstGeom prst="rect">
            <a:avLst/>
          </a:prstGeom>
        </p:spPr>
      </p:pic>
      <p:sp>
        <p:nvSpPr>
          <p:cNvPr id="20" name="Oval 19"/>
          <p:cNvSpPr/>
          <p:nvPr/>
        </p:nvSpPr>
        <p:spPr bwMode="auto">
          <a:xfrm>
            <a:off x="3131840" y="4293096"/>
            <a:ext cx="72008"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Times New Roman" pitchFamily="18" charset="0"/>
            </a:endParaRPr>
          </a:p>
        </p:txBody>
      </p:sp>
      <p:sp>
        <p:nvSpPr>
          <p:cNvPr id="21" name="Oval 20"/>
          <p:cNvSpPr/>
          <p:nvPr/>
        </p:nvSpPr>
        <p:spPr bwMode="auto">
          <a:xfrm>
            <a:off x="6012160" y="4509120"/>
            <a:ext cx="72008"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Times New Roman" pitchFamily="18" charset="0"/>
            </a:endParaRPr>
          </a:p>
        </p:txBody>
      </p:sp>
      <p:sp>
        <p:nvSpPr>
          <p:cNvPr id="22" name="Oval 21"/>
          <p:cNvSpPr/>
          <p:nvPr/>
        </p:nvSpPr>
        <p:spPr bwMode="auto">
          <a:xfrm>
            <a:off x="6084168" y="4221088"/>
            <a:ext cx="72008"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Times New Roman" pitchFamily="18" charset="0"/>
            </a:endParaRPr>
          </a:p>
        </p:txBody>
      </p:sp>
      <p:sp>
        <p:nvSpPr>
          <p:cNvPr id="23" name="Oval 22"/>
          <p:cNvSpPr/>
          <p:nvPr/>
        </p:nvSpPr>
        <p:spPr bwMode="auto">
          <a:xfrm>
            <a:off x="6444208" y="4149080"/>
            <a:ext cx="72008"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67959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a:srcRect l="17897" t="12164" r="18943" b="5494"/>
          <a:stretch/>
        </p:blipFill>
        <p:spPr>
          <a:xfrm>
            <a:off x="107504" y="152636"/>
            <a:ext cx="8928992" cy="6588732"/>
          </a:xfrm>
          <a:prstGeom prst="rect">
            <a:avLst/>
          </a:prstGeom>
        </p:spPr>
      </p:pic>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11</a:t>
            </a:fld>
            <a:endParaRPr lang="en-GB"/>
          </a:p>
        </p:txBody>
      </p:sp>
    </p:spTree>
    <p:extLst>
      <p:ext uri="{BB962C8B-B14F-4D97-AF65-F5344CB8AC3E}">
        <p14:creationId xmlns:p14="http://schemas.microsoft.com/office/powerpoint/2010/main" val="2522973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5116" t="24360" r="36298" b="37001"/>
          <a:stretch/>
        </p:blipFill>
        <p:spPr>
          <a:xfrm>
            <a:off x="323528" y="450404"/>
            <a:ext cx="8280921" cy="5967738"/>
          </a:xfrm>
          <a:prstGeom prst="rect">
            <a:avLst/>
          </a:prstGeom>
        </p:spPr>
      </p:pic>
      <p:sp>
        <p:nvSpPr>
          <p:cNvPr id="2" name="Title 1"/>
          <p:cNvSpPr>
            <a:spLocks noGrp="1"/>
          </p:cNvSpPr>
          <p:nvPr>
            <p:ph type="ctrTitle"/>
          </p:nvPr>
        </p:nvSpPr>
        <p:spPr>
          <a:xfrm>
            <a:off x="323528" y="180400"/>
            <a:ext cx="8136259" cy="3996518"/>
          </a:xfrm>
        </p:spPr>
        <p:txBody>
          <a:bodyPr/>
          <a:lstStyle/>
          <a:p>
            <a:pPr algn="l"/>
            <a:r>
              <a:rPr lang="fi-FI" sz="2800" dirty="0" smtClean="0"/>
              <a:t>Kansallinen tilanne (2001, 2012, </a:t>
            </a:r>
            <a:r>
              <a:rPr lang="fi-FI" sz="2800" dirty="0" smtClean="0">
                <a:solidFill>
                  <a:srgbClr val="C00000"/>
                </a:solidFill>
              </a:rPr>
              <a:t>…2017</a:t>
            </a:r>
            <a:r>
              <a:rPr lang="fi-FI" sz="2800" dirty="0" smtClean="0"/>
              <a:t>) </a:t>
            </a:r>
            <a:endParaRPr lang="fi-FI" sz="2800" dirty="0"/>
          </a:p>
        </p:txBody>
      </p:sp>
      <p:sp>
        <p:nvSpPr>
          <p:cNvPr id="4" name="Date Placeholder 3"/>
          <p:cNvSpPr>
            <a:spLocks noGrp="1"/>
          </p:cNvSpPr>
          <p:nvPr>
            <p:ph type="dt" sz="half" idx="2"/>
          </p:nvPr>
        </p:nvSpPr>
        <p:spPr/>
        <p:txBody>
          <a:bodyPr/>
          <a:lstStyle/>
          <a:p>
            <a:fld id="{8C6238E8-4912-490A-A1A8-4F2D6AF97D0E}" type="datetime1">
              <a:rPr lang="fi-FI" smtClean="0"/>
              <a:t>21.5.2019</a:t>
            </a:fld>
            <a:endParaRPr lang="en-GB"/>
          </a:p>
        </p:txBody>
      </p:sp>
      <p:sp>
        <p:nvSpPr>
          <p:cNvPr id="5" name="Slide Number Placeholder 4"/>
          <p:cNvSpPr>
            <a:spLocks noGrp="1"/>
          </p:cNvSpPr>
          <p:nvPr>
            <p:ph type="sldNum" sz="quarter" idx="4"/>
          </p:nvPr>
        </p:nvSpPr>
        <p:spPr/>
        <p:txBody>
          <a:bodyPr/>
          <a:lstStyle/>
          <a:p>
            <a:fld id="{89059335-AFD3-4DED-970B-1AD46A147785}" type="slidenum">
              <a:rPr lang="en-GB" smtClean="0"/>
              <a:pPr/>
              <a:t>12</a:t>
            </a:fld>
            <a:endParaRPr lang="en-GB"/>
          </a:p>
        </p:txBody>
      </p:sp>
      <p:sp>
        <p:nvSpPr>
          <p:cNvPr id="3" name="Tekstiruutu 2"/>
          <p:cNvSpPr txBox="1"/>
          <p:nvPr/>
        </p:nvSpPr>
        <p:spPr>
          <a:xfrm>
            <a:off x="3923928" y="5481228"/>
            <a:ext cx="2160240" cy="369332"/>
          </a:xfrm>
          <a:prstGeom prst="rect">
            <a:avLst/>
          </a:prstGeom>
          <a:solidFill>
            <a:schemeClr val="bg1"/>
          </a:solidFill>
        </p:spPr>
        <p:txBody>
          <a:bodyPr wrap="square" rtlCol="0">
            <a:spAutoFit/>
          </a:bodyPr>
          <a:lstStyle/>
          <a:p>
            <a:r>
              <a:rPr lang="fi-FI" b="1" dirty="0" smtClean="0"/>
              <a:t>Osaaminen </a:t>
            </a:r>
            <a:endParaRPr lang="fi-FI" b="1" dirty="0"/>
          </a:p>
        </p:txBody>
      </p:sp>
      <p:sp>
        <p:nvSpPr>
          <p:cNvPr id="7" name="Tekstiruutu 6"/>
          <p:cNvSpPr txBox="1"/>
          <p:nvPr/>
        </p:nvSpPr>
        <p:spPr>
          <a:xfrm>
            <a:off x="467544" y="2384884"/>
            <a:ext cx="1619672" cy="1477328"/>
          </a:xfrm>
          <a:prstGeom prst="rect">
            <a:avLst/>
          </a:prstGeom>
          <a:solidFill>
            <a:schemeClr val="bg1"/>
          </a:solidFill>
        </p:spPr>
        <p:txBody>
          <a:bodyPr wrap="square" rtlCol="0">
            <a:spAutoFit/>
          </a:bodyPr>
          <a:lstStyle/>
          <a:p>
            <a:r>
              <a:rPr lang="fi-FI" b="1" dirty="0" smtClean="0"/>
              <a:t>Oppimista tukevat </a:t>
            </a:r>
          </a:p>
          <a:p>
            <a:r>
              <a:rPr lang="fi-FI" b="1" dirty="0"/>
              <a:t>a</a:t>
            </a:r>
            <a:r>
              <a:rPr lang="fi-FI" b="1" dirty="0" smtClean="0"/>
              <a:t>senteet</a:t>
            </a:r>
          </a:p>
          <a:p>
            <a:endParaRPr lang="fi-FI" b="1" dirty="0"/>
          </a:p>
          <a:p>
            <a:endParaRPr lang="fi-FI" b="1" dirty="0"/>
          </a:p>
        </p:txBody>
      </p:sp>
      <p:sp>
        <p:nvSpPr>
          <p:cNvPr id="8" name="Tekstiruutu 7"/>
          <p:cNvSpPr txBox="1"/>
          <p:nvPr/>
        </p:nvSpPr>
        <p:spPr>
          <a:xfrm>
            <a:off x="7500958" y="908720"/>
            <a:ext cx="1319193" cy="923330"/>
          </a:xfrm>
          <a:prstGeom prst="rect">
            <a:avLst/>
          </a:prstGeom>
          <a:noFill/>
        </p:spPr>
        <p:txBody>
          <a:bodyPr wrap="square" rtlCol="0">
            <a:spAutoFit/>
          </a:bodyPr>
          <a:lstStyle/>
          <a:p>
            <a:r>
              <a:rPr lang="fi-FI" b="1" i="1" dirty="0" smtClean="0"/>
              <a:t>57 koulua</a:t>
            </a:r>
          </a:p>
          <a:p>
            <a:r>
              <a:rPr lang="fi-FI" b="1" i="1" dirty="0" smtClean="0"/>
              <a:t>7500 oppilasta</a:t>
            </a:r>
            <a:endParaRPr lang="fi-FI" b="1" i="1" dirty="0"/>
          </a:p>
        </p:txBody>
      </p:sp>
      <p:sp>
        <p:nvSpPr>
          <p:cNvPr id="9" name="Oval 8"/>
          <p:cNvSpPr/>
          <p:nvPr/>
        </p:nvSpPr>
        <p:spPr>
          <a:xfrm>
            <a:off x="3239852" y="2569955"/>
            <a:ext cx="2448272" cy="2376264"/>
          </a:xfrm>
          <a:prstGeom prst="ellipse">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84802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2555773" y="1341052"/>
          <a:ext cx="6280267" cy="4608228"/>
        </p:xfrm>
        <a:graphic>
          <a:graphicData uri="http://schemas.openxmlformats.org/drawingml/2006/table">
            <a:tbl>
              <a:tblPr firstRow="1" firstCol="1" bandRow="1">
                <a:tableStyleId>{5C22544A-7EE6-4342-B048-85BDC9FD1C3A}</a:tableStyleId>
              </a:tblPr>
              <a:tblGrid>
                <a:gridCol w="1290003">
                  <a:extLst>
                    <a:ext uri="{9D8B030D-6E8A-4147-A177-3AD203B41FA5}">
                      <a16:colId xmlns:a16="http://schemas.microsoft.com/office/drawing/2014/main" xmlns="" val="20000"/>
                    </a:ext>
                  </a:extLst>
                </a:gridCol>
                <a:gridCol w="687148">
                  <a:extLst>
                    <a:ext uri="{9D8B030D-6E8A-4147-A177-3AD203B41FA5}">
                      <a16:colId xmlns:a16="http://schemas.microsoft.com/office/drawing/2014/main" xmlns="" val="20001"/>
                    </a:ext>
                  </a:extLst>
                </a:gridCol>
                <a:gridCol w="687148">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687968">
                  <a:extLst>
                    <a:ext uri="{9D8B030D-6E8A-4147-A177-3AD203B41FA5}">
                      <a16:colId xmlns:a16="http://schemas.microsoft.com/office/drawing/2014/main" xmlns="" val="20004"/>
                    </a:ext>
                  </a:extLst>
                </a:gridCol>
                <a:gridCol w="687968">
                  <a:extLst>
                    <a:ext uri="{9D8B030D-6E8A-4147-A177-3AD203B41FA5}">
                      <a16:colId xmlns:a16="http://schemas.microsoft.com/office/drawing/2014/main" xmlns="" val="20005"/>
                    </a:ext>
                  </a:extLst>
                </a:gridCol>
                <a:gridCol w="687968">
                  <a:extLst>
                    <a:ext uri="{9D8B030D-6E8A-4147-A177-3AD203B41FA5}">
                      <a16:colId xmlns:a16="http://schemas.microsoft.com/office/drawing/2014/main" xmlns="" val="20006"/>
                    </a:ext>
                  </a:extLst>
                </a:gridCol>
                <a:gridCol w="687968">
                  <a:extLst>
                    <a:ext uri="{9D8B030D-6E8A-4147-A177-3AD203B41FA5}">
                      <a16:colId xmlns:a16="http://schemas.microsoft.com/office/drawing/2014/main" xmlns="" val="20007"/>
                    </a:ext>
                  </a:extLst>
                </a:gridCol>
              </a:tblGrid>
              <a:tr h="316836">
                <a:tc>
                  <a:txBody>
                    <a:bodyPr/>
                    <a:lstStyle/>
                    <a:p>
                      <a:pPr>
                        <a:lnSpc>
                          <a:spcPct val="115000"/>
                        </a:lnSpc>
                      </a:pPr>
                      <a:endParaRPr lang="fi-FI" sz="1200" b="1" dirty="0">
                        <a:solidFill>
                          <a:schemeClr val="tx1"/>
                        </a:solidFill>
                        <a:effectLst/>
                        <a:latin typeface="+mn-lt"/>
                      </a:endParaRPr>
                    </a:p>
                  </a:txBody>
                  <a:tcPr marL="44450" marR="44450" marT="0" marB="0" anchor="ctr"/>
                </a:tc>
                <a:tc>
                  <a:txBody>
                    <a:bodyPr/>
                    <a:lstStyle/>
                    <a:p>
                      <a:pPr marR="179070" algn="ctr">
                        <a:lnSpc>
                          <a:spcPct val="115000"/>
                        </a:lnSpc>
                        <a:spcAft>
                          <a:spcPts val="0"/>
                        </a:spcAft>
                      </a:pPr>
                      <a:r>
                        <a:rPr lang="fi-FI" sz="1100" b="1" dirty="0" smtClean="0">
                          <a:solidFill>
                            <a:schemeClr val="tx1"/>
                          </a:solidFill>
                          <a:effectLst/>
                          <a:latin typeface="+mn-lt"/>
                          <a:ea typeface="SimSun"/>
                          <a:cs typeface="Times New Roman"/>
                        </a:rPr>
                        <a:t>Kunta 1</a:t>
                      </a:r>
                      <a:endParaRPr lang="fi-FI" sz="1100" b="1" dirty="0">
                        <a:solidFill>
                          <a:schemeClr val="tx1"/>
                        </a:solidFill>
                        <a:effectLst/>
                        <a:latin typeface="+mn-lt"/>
                        <a:ea typeface="SimSun"/>
                        <a:cs typeface="Times New Roman"/>
                      </a:endParaRPr>
                    </a:p>
                  </a:txBody>
                  <a:tcPr marL="44450" marR="44450" marT="0" marB="0" anchor="ctr"/>
                </a:tc>
                <a:tc>
                  <a:txBody>
                    <a:bodyPr/>
                    <a:lstStyle/>
                    <a:p>
                      <a:pPr marR="179070" algn="ctr">
                        <a:lnSpc>
                          <a:spcPct val="115000"/>
                        </a:lnSpc>
                        <a:spcAft>
                          <a:spcPts val="0"/>
                        </a:spcAft>
                      </a:pPr>
                      <a:r>
                        <a:rPr lang="fi-FI" sz="1100" b="1" dirty="0" smtClean="0">
                          <a:solidFill>
                            <a:schemeClr val="tx1"/>
                          </a:solidFill>
                          <a:effectLst/>
                          <a:latin typeface="+mn-lt"/>
                          <a:ea typeface="SimSun"/>
                          <a:cs typeface="Times New Roman"/>
                        </a:rPr>
                        <a:t>Kunta 2</a:t>
                      </a:r>
                      <a:endParaRPr lang="fi-FI" sz="1100" b="1" dirty="0">
                        <a:solidFill>
                          <a:schemeClr val="tx1"/>
                        </a:solidFill>
                        <a:effectLst/>
                        <a:latin typeface="+mn-lt"/>
                        <a:ea typeface="SimSun"/>
                        <a:cs typeface="Times New Roman"/>
                      </a:endParaRPr>
                    </a:p>
                  </a:txBody>
                  <a:tcPr marL="44450" marR="44450" marT="0" marB="0" anchor="ctr"/>
                </a:tc>
                <a:tc>
                  <a:txBody>
                    <a:bodyPr/>
                    <a:lstStyle/>
                    <a:p>
                      <a:pPr marR="179070" algn="ctr">
                        <a:lnSpc>
                          <a:spcPct val="115000"/>
                        </a:lnSpc>
                        <a:spcAft>
                          <a:spcPts val="0"/>
                        </a:spcAft>
                      </a:pPr>
                      <a:r>
                        <a:rPr lang="fi-FI" sz="1100" b="1" dirty="0" smtClean="0">
                          <a:solidFill>
                            <a:schemeClr val="tx1"/>
                          </a:solidFill>
                          <a:effectLst/>
                          <a:latin typeface="+mn-lt"/>
                          <a:ea typeface="SimSun"/>
                          <a:cs typeface="Times New Roman"/>
                        </a:rPr>
                        <a:t>  Kunta</a:t>
                      </a:r>
                    </a:p>
                    <a:p>
                      <a:pPr marR="179070" algn="ctr">
                        <a:lnSpc>
                          <a:spcPct val="115000"/>
                        </a:lnSpc>
                        <a:spcAft>
                          <a:spcPts val="0"/>
                        </a:spcAft>
                      </a:pPr>
                      <a:r>
                        <a:rPr lang="fi-FI" sz="1100" b="1" dirty="0" smtClean="0">
                          <a:solidFill>
                            <a:schemeClr val="tx1"/>
                          </a:solidFill>
                          <a:effectLst/>
                          <a:latin typeface="+mn-lt"/>
                          <a:ea typeface="SimSun"/>
                          <a:cs typeface="Times New Roman"/>
                        </a:rPr>
                        <a:t> X</a:t>
                      </a:r>
                      <a:endParaRPr lang="fi-FI" sz="1100" b="1" dirty="0">
                        <a:solidFill>
                          <a:schemeClr val="tx1"/>
                        </a:solidFill>
                        <a:effectLst/>
                        <a:latin typeface="+mn-lt"/>
                        <a:ea typeface="SimSun"/>
                        <a:cs typeface="Times New Roman"/>
                      </a:endParaRPr>
                    </a:p>
                  </a:txBody>
                  <a:tcPr marL="44450" marR="44450" marT="0" marB="0" anchor="ctr"/>
                </a:tc>
                <a:tc>
                  <a:txBody>
                    <a:bodyPr/>
                    <a:lstStyle/>
                    <a:p>
                      <a:pPr marR="179070" algn="ctr">
                        <a:lnSpc>
                          <a:spcPct val="115000"/>
                        </a:lnSpc>
                        <a:spcAft>
                          <a:spcPts val="0"/>
                        </a:spcAft>
                      </a:pPr>
                      <a:r>
                        <a:rPr lang="fi-FI" sz="1100" b="1" dirty="0" smtClean="0">
                          <a:solidFill>
                            <a:schemeClr val="tx1"/>
                          </a:solidFill>
                          <a:effectLst/>
                          <a:latin typeface="+mn-lt"/>
                          <a:ea typeface="SimSun"/>
                          <a:cs typeface="Times New Roman"/>
                        </a:rPr>
                        <a:t>Kunta 3</a:t>
                      </a:r>
                      <a:endParaRPr lang="fi-FI" sz="1100" b="1" dirty="0">
                        <a:solidFill>
                          <a:schemeClr val="tx1"/>
                        </a:solidFill>
                        <a:effectLst/>
                        <a:latin typeface="+mn-lt"/>
                        <a:ea typeface="SimSun"/>
                        <a:cs typeface="Times New Roman"/>
                      </a:endParaRPr>
                    </a:p>
                  </a:txBody>
                  <a:tcPr marL="44450" marR="44450" marT="0" marB="0" anchor="ctr"/>
                </a:tc>
                <a:tc>
                  <a:txBody>
                    <a:bodyPr/>
                    <a:lstStyle/>
                    <a:p>
                      <a:pPr marR="179070" algn="ctr">
                        <a:lnSpc>
                          <a:spcPct val="115000"/>
                        </a:lnSpc>
                        <a:spcAft>
                          <a:spcPts val="0"/>
                        </a:spcAft>
                      </a:pPr>
                      <a:r>
                        <a:rPr lang="fi-FI" sz="1100" b="1" dirty="0" smtClean="0">
                          <a:solidFill>
                            <a:schemeClr val="tx1"/>
                          </a:solidFill>
                          <a:effectLst/>
                          <a:latin typeface="+mn-lt"/>
                          <a:ea typeface="SimSun"/>
                          <a:cs typeface="Times New Roman"/>
                        </a:rPr>
                        <a:t>Kunta 4</a:t>
                      </a:r>
                      <a:endParaRPr lang="fi-FI" sz="1100" b="1" dirty="0">
                        <a:solidFill>
                          <a:schemeClr val="tx1"/>
                        </a:solidFill>
                        <a:effectLst/>
                        <a:latin typeface="+mn-lt"/>
                        <a:ea typeface="SimSun"/>
                        <a:cs typeface="Times New Roman"/>
                      </a:endParaRPr>
                    </a:p>
                  </a:txBody>
                  <a:tcPr marL="44450" marR="44450" marT="0" marB="0" anchor="ctr"/>
                </a:tc>
                <a:tc>
                  <a:txBody>
                    <a:bodyPr/>
                    <a:lstStyle/>
                    <a:p>
                      <a:pPr marR="179070" algn="ctr">
                        <a:lnSpc>
                          <a:spcPct val="115000"/>
                        </a:lnSpc>
                        <a:spcAft>
                          <a:spcPts val="0"/>
                        </a:spcAft>
                      </a:pPr>
                      <a:r>
                        <a:rPr lang="fi-FI" sz="1100" b="1" dirty="0" smtClean="0">
                          <a:solidFill>
                            <a:schemeClr val="tx1"/>
                          </a:solidFill>
                          <a:effectLst/>
                          <a:latin typeface="+mn-lt"/>
                          <a:ea typeface="SimSun"/>
                          <a:cs typeface="Times New Roman"/>
                        </a:rPr>
                        <a:t>Kunta 5</a:t>
                      </a:r>
                      <a:endParaRPr lang="fi-FI" sz="1100" b="1" dirty="0">
                        <a:solidFill>
                          <a:schemeClr val="tx1"/>
                        </a:solidFill>
                        <a:effectLst/>
                        <a:latin typeface="+mn-lt"/>
                        <a:ea typeface="SimSun"/>
                        <a:cs typeface="Times New Roman"/>
                      </a:endParaRPr>
                    </a:p>
                  </a:txBody>
                  <a:tcPr marL="44450" marR="44450" marT="0" marB="0" anchor="ctr"/>
                </a:tc>
                <a:tc>
                  <a:txBody>
                    <a:bodyPr/>
                    <a:lstStyle/>
                    <a:p>
                      <a:pPr marR="179070" algn="ctr">
                        <a:lnSpc>
                          <a:spcPct val="115000"/>
                        </a:lnSpc>
                        <a:spcAft>
                          <a:spcPts val="0"/>
                        </a:spcAft>
                      </a:pPr>
                      <a:r>
                        <a:rPr lang="fi-FI" sz="1100" b="1" dirty="0" smtClean="0">
                          <a:solidFill>
                            <a:schemeClr val="tx1"/>
                          </a:solidFill>
                          <a:effectLst/>
                          <a:latin typeface="+mn-lt"/>
                          <a:ea typeface="SimSun"/>
                          <a:cs typeface="Times New Roman"/>
                        </a:rPr>
                        <a:t>Kunta 6</a:t>
                      </a:r>
                      <a:endParaRPr lang="fi-FI" sz="1100" b="1" dirty="0">
                        <a:solidFill>
                          <a:schemeClr val="tx1"/>
                        </a:solidFill>
                        <a:effectLst/>
                        <a:latin typeface="+mn-lt"/>
                        <a:ea typeface="SimSun"/>
                        <a:cs typeface="Times New Roman"/>
                      </a:endParaRPr>
                    </a:p>
                  </a:txBody>
                  <a:tcPr marL="44450" marR="44450" marT="0" marB="0" anchor="ctr"/>
                </a:tc>
                <a:extLst>
                  <a:ext uri="{0D108BD9-81ED-4DB2-BD59-A6C34878D82A}">
                    <a16:rowId xmlns:a16="http://schemas.microsoft.com/office/drawing/2014/main" xmlns="" val="10000"/>
                  </a:ext>
                </a:extLst>
              </a:tr>
              <a:tr h="316836">
                <a:tc>
                  <a:txBody>
                    <a:bodyPr/>
                    <a:lstStyle/>
                    <a:p>
                      <a:pPr marR="179070">
                        <a:lnSpc>
                          <a:spcPct val="115000"/>
                        </a:lnSpc>
                        <a:spcAft>
                          <a:spcPts val="0"/>
                        </a:spcAft>
                      </a:pPr>
                      <a:r>
                        <a:rPr lang="fi-FI" sz="1200" b="1" dirty="0" smtClean="0">
                          <a:solidFill>
                            <a:schemeClr val="tx1"/>
                          </a:solidFill>
                          <a:effectLst/>
                          <a:latin typeface="+mn-lt"/>
                        </a:rPr>
                        <a:t>Äidinkieli</a:t>
                      </a:r>
                      <a:endParaRPr lang="fi-FI" sz="1200" b="1" dirty="0">
                        <a:solidFill>
                          <a:schemeClr val="tx1"/>
                        </a:solidFill>
                        <a:effectLst/>
                        <a:latin typeface="+mn-lt"/>
                        <a:ea typeface="SimSun"/>
                        <a:cs typeface="Times New Roman"/>
                      </a:endParaRPr>
                    </a:p>
                  </a:txBody>
                  <a:tcPr marL="44450" marR="44450" marT="0" marB="0" anchor="ctr"/>
                </a:tc>
                <a:tc>
                  <a:txBody>
                    <a:bodyPr/>
                    <a:lstStyle/>
                    <a:p>
                      <a:pPr algn="ctr" fontAlgn="b"/>
                      <a:r>
                        <a:rPr lang="fi-FI" sz="1200" b="1" i="0" u="none" strike="noStrike" dirty="0">
                          <a:solidFill>
                            <a:schemeClr val="tx1"/>
                          </a:solidFill>
                          <a:effectLst/>
                          <a:latin typeface="+mn-lt"/>
                        </a:rPr>
                        <a:t>8,14</a:t>
                      </a:r>
                    </a:p>
                  </a:txBody>
                  <a:tcPr marL="9525" marR="9525" marT="9525" marB="0" anchor="ctr"/>
                </a:tc>
                <a:tc>
                  <a:txBody>
                    <a:bodyPr/>
                    <a:lstStyle/>
                    <a:p>
                      <a:pPr algn="ctr" fontAlgn="b"/>
                      <a:r>
                        <a:rPr lang="fi-FI" sz="1200" b="1" i="0" u="none" strike="noStrike" dirty="0">
                          <a:solidFill>
                            <a:schemeClr val="tx1"/>
                          </a:solidFill>
                          <a:effectLst/>
                          <a:latin typeface="+mn-lt"/>
                        </a:rPr>
                        <a:t>8,02</a:t>
                      </a:r>
                    </a:p>
                  </a:txBody>
                  <a:tcPr marL="9525" marR="9525" marT="9525" marB="0" anchor="ctr"/>
                </a:tc>
                <a:tc>
                  <a:txBody>
                    <a:bodyPr/>
                    <a:lstStyle/>
                    <a:p>
                      <a:pPr algn="ctr" fontAlgn="b"/>
                      <a:r>
                        <a:rPr lang="fi-FI" sz="1200" b="1" i="0" u="none" strike="noStrike" dirty="0">
                          <a:solidFill>
                            <a:srgbClr val="0070C0"/>
                          </a:solidFill>
                          <a:effectLst/>
                          <a:latin typeface="+mn-lt"/>
                        </a:rPr>
                        <a:t>8,10</a:t>
                      </a:r>
                    </a:p>
                  </a:txBody>
                  <a:tcPr marL="9525" marR="9525" marT="9525" marB="0" anchor="ctr"/>
                </a:tc>
                <a:tc>
                  <a:txBody>
                    <a:bodyPr/>
                    <a:lstStyle/>
                    <a:p>
                      <a:pPr algn="ctr" fontAlgn="b"/>
                      <a:r>
                        <a:rPr lang="fi-FI" sz="1200" b="1" i="0" u="none" strike="noStrike" dirty="0">
                          <a:solidFill>
                            <a:srgbClr val="000000"/>
                          </a:solidFill>
                          <a:effectLst/>
                          <a:latin typeface="+mn-lt"/>
                        </a:rPr>
                        <a:t>7,97</a:t>
                      </a:r>
                    </a:p>
                  </a:txBody>
                  <a:tcPr marL="9525" marR="9525" marT="9525" marB="0" anchor="ctr"/>
                </a:tc>
                <a:tc>
                  <a:txBody>
                    <a:bodyPr/>
                    <a:lstStyle/>
                    <a:p>
                      <a:pPr algn="ctr" fontAlgn="b"/>
                      <a:r>
                        <a:rPr lang="fi-FI" sz="1200" b="1" i="0" u="none" strike="noStrike">
                          <a:solidFill>
                            <a:srgbClr val="000000"/>
                          </a:solidFill>
                          <a:effectLst/>
                          <a:latin typeface="+mn-lt"/>
                        </a:rPr>
                        <a:t>7,71</a:t>
                      </a:r>
                    </a:p>
                  </a:txBody>
                  <a:tcPr marL="9525" marR="9525" marT="9525" marB="0" anchor="ctr"/>
                </a:tc>
                <a:tc>
                  <a:txBody>
                    <a:bodyPr/>
                    <a:lstStyle/>
                    <a:p>
                      <a:pPr algn="ctr" fontAlgn="b"/>
                      <a:r>
                        <a:rPr lang="fi-FI" sz="1200" b="1" i="0" u="none" strike="noStrike" dirty="0">
                          <a:solidFill>
                            <a:srgbClr val="000000"/>
                          </a:solidFill>
                          <a:effectLst/>
                          <a:latin typeface="+mn-lt"/>
                        </a:rPr>
                        <a:t>7,89</a:t>
                      </a:r>
                    </a:p>
                  </a:txBody>
                  <a:tcPr marL="9525" marR="9525" marT="9525" marB="0" anchor="ctr"/>
                </a:tc>
                <a:tc>
                  <a:txBody>
                    <a:bodyPr/>
                    <a:lstStyle/>
                    <a:p>
                      <a:pPr algn="ctr" fontAlgn="b"/>
                      <a:r>
                        <a:rPr lang="fi-FI" sz="1200" b="1" i="0" u="none" strike="noStrike" dirty="0">
                          <a:solidFill>
                            <a:srgbClr val="000000"/>
                          </a:solidFill>
                          <a:effectLst/>
                          <a:latin typeface="+mn-lt"/>
                        </a:rPr>
                        <a:t>7,72</a:t>
                      </a:r>
                    </a:p>
                  </a:txBody>
                  <a:tcPr marL="9525" marR="9525" marT="9525" marB="0" anchor="ctr"/>
                </a:tc>
                <a:extLst>
                  <a:ext uri="{0D108BD9-81ED-4DB2-BD59-A6C34878D82A}">
                    <a16:rowId xmlns:a16="http://schemas.microsoft.com/office/drawing/2014/main" xmlns="" val="10001"/>
                  </a:ext>
                </a:extLst>
              </a:tr>
              <a:tr h="316836">
                <a:tc>
                  <a:txBody>
                    <a:bodyPr/>
                    <a:lstStyle/>
                    <a:p>
                      <a:pPr marR="179070">
                        <a:lnSpc>
                          <a:spcPct val="115000"/>
                        </a:lnSpc>
                        <a:spcAft>
                          <a:spcPts val="0"/>
                        </a:spcAft>
                      </a:pPr>
                      <a:r>
                        <a:rPr lang="fi-FI" sz="1200" b="1" dirty="0" smtClean="0">
                          <a:solidFill>
                            <a:schemeClr val="tx1"/>
                          </a:solidFill>
                          <a:effectLst/>
                          <a:latin typeface="+mn-lt"/>
                        </a:rPr>
                        <a:t>Matematiikka</a:t>
                      </a:r>
                      <a:endParaRPr lang="fi-FI" sz="1200" b="1" dirty="0">
                        <a:solidFill>
                          <a:schemeClr val="tx1"/>
                        </a:solidFill>
                        <a:effectLst/>
                        <a:latin typeface="+mn-lt"/>
                        <a:ea typeface="SimSun"/>
                        <a:cs typeface="Times New Roman"/>
                      </a:endParaRPr>
                    </a:p>
                  </a:txBody>
                  <a:tcPr marL="44450" marR="44450" marT="0" marB="0" anchor="ctr"/>
                </a:tc>
                <a:tc>
                  <a:txBody>
                    <a:bodyPr/>
                    <a:lstStyle/>
                    <a:p>
                      <a:pPr algn="ctr" fontAlgn="b"/>
                      <a:r>
                        <a:rPr lang="fi-FI" sz="1200" b="1" i="0" u="none" strike="noStrike" dirty="0">
                          <a:solidFill>
                            <a:schemeClr val="tx1"/>
                          </a:solidFill>
                          <a:effectLst/>
                          <a:latin typeface="+mn-lt"/>
                        </a:rPr>
                        <a:t>8,01</a:t>
                      </a:r>
                    </a:p>
                  </a:txBody>
                  <a:tcPr marL="9525" marR="9525" marT="9525" marB="0" anchor="ctr"/>
                </a:tc>
                <a:tc>
                  <a:txBody>
                    <a:bodyPr/>
                    <a:lstStyle/>
                    <a:p>
                      <a:pPr algn="ctr" fontAlgn="b"/>
                      <a:r>
                        <a:rPr lang="fi-FI" sz="1200" b="1" i="0" u="none" strike="noStrike" dirty="0">
                          <a:solidFill>
                            <a:srgbClr val="0070C0"/>
                          </a:solidFill>
                          <a:effectLst/>
                          <a:latin typeface="+mn-lt"/>
                        </a:rPr>
                        <a:t>7,90</a:t>
                      </a:r>
                    </a:p>
                  </a:txBody>
                  <a:tcPr marL="9525" marR="9525" marT="9525" marB="0" anchor="ctr"/>
                </a:tc>
                <a:tc>
                  <a:txBody>
                    <a:bodyPr/>
                    <a:lstStyle/>
                    <a:p>
                      <a:pPr algn="ctr" fontAlgn="b"/>
                      <a:r>
                        <a:rPr lang="fi-FI" sz="1200" b="1" i="0" u="none" strike="noStrike" dirty="0">
                          <a:solidFill>
                            <a:srgbClr val="0070C0"/>
                          </a:solidFill>
                          <a:effectLst/>
                          <a:latin typeface="+mn-lt"/>
                        </a:rPr>
                        <a:t>7,90</a:t>
                      </a:r>
                    </a:p>
                  </a:txBody>
                  <a:tcPr marL="9525" marR="9525" marT="9525" marB="0" anchor="ctr"/>
                </a:tc>
                <a:tc>
                  <a:txBody>
                    <a:bodyPr/>
                    <a:lstStyle/>
                    <a:p>
                      <a:pPr algn="ctr" fontAlgn="b"/>
                      <a:r>
                        <a:rPr lang="fi-FI" sz="1200" b="1" i="0" u="none" strike="noStrike" dirty="0">
                          <a:solidFill>
                            <a:srgbClr val="FF0000"/>
                          </a:solidFill>
                          <a:effectLst/>
                          <a:latin typeface="+mn-lt"/>
                        </a:rPr>
                        <a:t>7,36</a:t>
                      </a:r>
                    </a:p>
                  </a:txBody>
                  <a:tcPr marL="9525" marR="9525" marT="9525" marB="0" anchor="ctr"/>
                </a:tc>
                <a:tc>
                  <a:txBody>
                    <a:bodyPr/>
                    <a:lstStyle/>
                    <a:p>
                      <a:pPr algn="ctr" fontAlgn="b"/>
                      <a:r>
                        <a:rPr lang="fi-FI" sz="1200" b="1" i="0" u="none" strike="noStrike">
                          <a:solidFill>
                            <a:srgbClr val="000000"/>
                          </a:solidFill>
                          <a:effectLst/>
                          <a:latin typeface="+mn-lt"/>
                        </a:rPr>
                        <a:t>7,65</a:t>
                      </a:r>
                    </a:p>
                  </a:txBody>
                  <a:tcPr marL="9525" marR="9525" marT="9525" marB="0" anchor="ctr"/>
                </a:tc>
                <a:tc>
                  <a:txBody>
                    <a:bodyPr/>
                    <a:lstStyle/>
                    <a:p>
                      <a:pPr algn="ctr" fontAlgn="b"/>
                      <a:r>
                        <a:rPr lang="fi-FI" sz="1200" b="1" i="0" u="none" strike="noStrike">
                          <a:solidFill>
                            <a:srgbClr val="000000"/>
                          </a:solidFill>
                          <a:effectLst/>
                          <a:latin typeface="+mn-lt"/>
                        </a:rPr>
                        <a:t>7,57</a:t>
                      </a:r>
                    </a:p>
                  </a:txBody>
                  <a:tcPr marL="9525" marR="9525" marT="9525" marB="0" anchor="ctr"/>
                </a:tc>
                <a:tc>
                  <a:txBody>
                    <a:bodyPr/>
                    <a:lstStyle/>
                    <a:p>
                      <a:pPr algn="ctr" fontAlgn="b"/>
                      <a:r>
                        <a:rPr lang="fi-FI" sz="1200" b="1" i="0" u="none" strike="noStrike" dirty="0">
                          <a:solidFill>
                            <a:srgbClr val="000000"/>
                          </a:solidFill>
                          <a:effectLst/>
                          <a:latin typeface="+mn-lt"/>
                        </a:rPr>
                        <a:t>7,45</a:t>
                      </a:r>
                    </a:p>
                  </a:txBody>
                  <a:tcPr marL="9525" marR="9525" marT="9525" marB="0" anchor="ctr"/>
                </a:tc>
                <a:extLst>
                  <a:ext uri="{0D108BD9-81ED-4DB2-BD59-A6C34878D82A}">
                    <a16:rowId xmlns:a16="http://schemas.microsoft.com/office/drawing/2014/main" xmlns="" val="10002"/>
                  </a:ext>
                </a:extLst>
              </a:tr>
              <a:tr h="316836">
                <a:tc>
                  <a:txBody>
                    <a:bodyPr/>
                    <a:lstStyle/>
                    <a:p>
                      <a:pPr marR="179070">
                        <a:lnSpc>
                          <a:spcPct val="115000"/>
                        </a:lnSpc>
                        <a:spcAft>
                          <a:spcPts val="0"/>
                        </a:spcAft>
                      </a:pPr>
                      <a:r>
                        <a:rPr lang="fi-FI" sz="1200" b="1" dirty="0" smtClean="0">
                          <a:solidFill>
                            <a:schemeClr val="tx1"/>
                          </a:solidFill>
                          <a:effectLst/>
                          <a:latin typeface="+mn-lt"/>
                        </a:rPr>
                        <a:t>A1-kieli</a:t>
                      </a:r>
                      <a:endParaRPr lang="fi-FI" sz="1200" b="1" dirty="0">
                        <a:solidFill>
                          <a:schemeClr val="tx1"/>
                        </a:solidFill>
                        <a:effectLst/>
                        <a:latin typeface="+mn-lt"/>
                        <a:ea typeface="SimSun"/>
                        <a:cs typeface="Times New Roman"/>
                      </a:endParaRPr>
                    </a:p>
                  </a:txBody>
                  <a:tcPr marL="44450" marR="44450" marT="0" marB="0" anchor="ctr"/>
                </a:tc>
                <a:tc>
                  <a:txBody>
                    <a:bodyPr/>
                    <a:lstStyle/>
                    <a:p>
                      <a:pPr algn="ctr" fontAlgn="b"/>
                      <a:r>
                        <a:rPr lang="fi-FI" sz="1200" b="1" i="0" u="none" strike="noStrike" dirty="0">
                          <a:solidFill>
                            <a:schemeClr val="tx1"/>
                          </a:solidFill>
                          <a:effectLst/>
                          <a:latin typeface="+mn-lt"/>
                        </a:rPr>
                        <a:t>8,22</a:t>
                      </a:r>
                    </a:p>
                  </a:txBody>
                  <a:tcPr marL="9525" marR="9525" marT="9525" marB="0" anchor="ctr"/>
                </a:tc>
                <a:tc>
                  <a:txBody>
                    <a:bodyPr/>
                    <a:lstStyle/>
                    <a:p>
                      <a:pPr algn="ctr" fontAlgn="b"/>
                      <a:r>
                        <a:rPr lang="fi-FI" sz="1200" b="1" i="0" u="none" strike="noStrike" dirty="0">
                          <a:solidFill>
                            <a:schemeClr val="tx1"/>
                          </a:solidFill>
                          <a:effectLst/>
                          <a:latin typeface="+mn-lt"/>
                        </a:rPr>
                        <a:t>8,06</a:t>
                      </a:r>
                    </a:p>
                  </a:txBody>
                  <a:tcPr marL="9525" marR="9525" marT="9525" marB="0" anchor="ctr"/>
                </a:tc>
                <a:tc>
                  <a:txBody>
                    <a:bodyPr/>
                    <a:lstStyle/>
                    <a:p>
                      <a:pPr algn="ctr" fontAlgn="b"/>
                      <a:r>
                        <a:rPr lang="fi-FI" sz="1200" b="1" i="0" u="none" strike="noStrike" dirty="0">
                          <a:solidFill>
                            <a:srgbClr val="0070C0"/>
                          </a:solidFill>
                          <a:effectLst/>
                          <a:latin typeface="+mn-lt"/>
                        </a:rPr>
                        <a:t>8,27</a:t>
                      </a:r>
                    </a:p>
                  </a:txBody>
                  <a:tcPr marL="9525" marR="9525" marT="9525" marB="0" anchor="ctr"/>
                </a:tc>
                <a:tc>
                  <a:txBody>
                    <a:bodyPr/>
                    <a:lstStyle/>
                    <a:p>
                      <a:pPr algn="ctr" fontAlgn="b"/>
                      <a:r>
                        <a:rPr lang="fi-FI" sz="1200" b="1" i="0" u="none" strike="noStrike" dirty="0">
                          <a:solidFill>
                            <a:srgbClr val="000000"/>
                          </a:solidFill>
                          <a:effectLst/>
                          <a:latin typeface="+mn-lt"/>
                        </a:rPr>
                        <a:t>7,95</a:t>
                      </a:r>
                    </a:p>
                  </a:txBody>
                  <a:tcPr marL="9525" marR="9525" marT="9525" marB="0" anchor="ctr"/>
                </a:tc>
                <a:tc>
                  <a:txBody>
                    <a:bodyPr/>
                    <a:lstStyle/>
                    <a:p>
                      <a:pPr algn="ctr" fontAlgn="b"/>
                      <a:r>
                        <a:rPr lang="fi-FI" sz="1200" b="1" i="0" u="none" strike="noStrike">
                          <a:solidFill>
                            <a:srgbClr val="000000"/>
                          </a:solidFill>
                          <a:effectLst/>
                          <a:latin typeface="+mn-lt"/>
                        </a:rPr>
                        <a:t>7,92</a:t>
                      </a:r>
                    </a:p>
                  </a:txBody>
                  <a:tcPr marL="9525" marR="9525" marT="9525" marB="0" anchor="ctr"/>
                </a:tc>
                <a:tc>
                  <a:txBody>
                    <a:bodyPr/>
                    <a:lstStyle/>
                    <a:p>
                      <a:pPr algn="ctr" fontAlgn="b"/>
                      <a:r>
                        <a:rPr lang="fi-FI" sz="1200" b="1" i="0" u="none" strike="noStrike">
                          <a:solidFill>
                            <a:srgbClr val="000000"/>
                          </a:solidFill>
                          <a:effectLst/>
                          <a:latin typeface="+mn-lt"/>
                        </a:rPr>
                        <a:t>7,84</a:t>
                      </a:r>
                    </a:p>
                  </a:txBody>
                  <a:tcPr marL="9525" marR="9525" marT="9525" marB="0" anchor="ctr"/>
                </a:tc>
                <a:tc>
                  <a:txBody>
                    <a:bodyPr/>
                    <a:lstStyle/>
                    <a:p>
                      <a:pPr algn="ctr" fontAlgn="b"/>
                      <a:r>
                        <a:rPr lang="fi-FI" sz="1200" b="1" i="0" u="none" strike="noStrike" dirty="0">
                          <a:solidFill>
                            <a:srgbClr val="FF0000"/>
                          </a:solidFill>
                          <a:effectLst/>
                          <a:latin typeface="+mn-lt"/>
                        </a:rPr>
                        <a:t>7,70</a:t>
                      </a:r>
                    </a:p>
                  </a:txBody>
                  <a:tcPr marL="9525" marR="9525" marT="9525" marB="0" anchor="ctr"/>
                </a:tc>
                <a:extLst>
                  <a:ext uri="{0D108BD9-81ED-4DB2-BD59-A6C34878D82A}">
                    <a16:rowId xmlns:a16="http://schemas.microsoft.com/office/drawing/2014/main" xmlns="" val="10003"/>
                  </a:ext>
                </a:extLst>
              </a:tr>
              <a:tr h="316836">
                <a:tc>
                  <a:txBody>
                    <a:bodyPr/>
                    <a:lstStyle/>
                    <a:p>
                      <a:pPr marR="179070">
                        <a:lnSpc>
                          <a:spcPct val="115000"/>
                        </a:lnSpc>
                        <a:spcAft>
                          <a:spcPts val="0"/>
                        </a:spcAft>
                      </a:pPr>
                      <a:r>
                        <a:rPr lang="fi-FI" sz="1200" b="1" dirty="0" smtClean="0">
                          <a:solidFill>
                            <a:schemeClr val="tx1"/>
                          </a:solidFill>
                          <a:effectLst/>
                          <a:latin typeface="+mn-lt"/>
                          <a:ea typeface="SimSun"/>
                          <a:cs typeface="Times New Roman"/>
                        </a:rPr>
                        <a:t>B1-kieli</a:t>
                      </a:r>
                      <a:endParaRPr lang="fi-FI" sz="1200" b="1" dirty="0">
                        <a:solidFill>
                          <a:schemeClr val="tx1"/>
                        </a:solidFill>
                        <a:effectLst/>
                        <a:latin typeface="+mn-lt"/>
                        <a:ea typeface="SimSun"/>
                        <a:cs typeface="Times New Roman"/>
                      </a:endParaRPr>
                    </a:p>
                  </a:txBody>
                  <a:tcPr marL="44450" marR="44450" marT="0" marB="0" anchor="ctr"/>
                </a:tc>
                <a:tc>
                  <a:txBody>
                    <a:bodyPr/>
                    <a:lstStyle/>
                    <a:p>
                      <a:pPr algn="ctr" fontAlgn="b"/>
                      <a:r>
                        <a:rPr lang="fi-FI" sz="1200" b="1" i="0" u="none" strike="noStrike" dirty="0">
                          <a:solidFill>
                            <a:schemeClr val="tx1"/>
                          </a:solidFill>
                          <a:effectLst/>
                          <a:latin typeface="+mn-lt"/>
                        </a:rPr>
                        <a:t>7,65</a:t>
                      </a:r>
                    </a:p>
                  </a:txBody>
                  <a:tcPr marL="9525" marR="9525" marT="9525" marB="0" anchor="ctr"/>
                </a:tc>
                <a:tc>
                  <a:txBody>
                    <a:bodyPr/>
                    <a:lstStyle/>
                    <a:p>
                      <a:pPr algn="ctr" fontAlgn="b"/>
                      <a:r>
                        <a:rPr lang="fi-FI" sz="1200" b="1" i="0" u="none" strike="noStrike" dirty="0">
                          <a:solidFill>
                            <a:schemeClr val="tx1"/>
                          </a:solidFill>
                          <a:effectLst/>
                          <a:latin typeface="+mn-lt"/>
                        </a:rPr>
                        <a:t>7,56</a:t>
                      </a:r>
                    </a:p>
                  </a:txBody>
                  <a:tcPr marL="9525" marR="9525" marT="9525" marB="0" anchor="ctr"/>
                </a:tc>
                <a:tc>
                  <a:txBody>
                    <a:bodyPr/>
                    <a:lstStyle/>
                    <a:p>
                      <a:pPr algn="ctr" fontAlgn="b"/>
                      <a:r>
                        <a:rPr lang="fi-FI" sz="1200" b="1" i="0" u="none" strike="noStrike" dirty="0">
                          <a:solidFill>
                            <a:srgbClr val="0070C0"/>
                          </a:solidFill>
                          <a:effectLst/>
                          <a:latin typeface="+mn-lt"/>
                        </a:rPr>
                        <a:t>7,60</a:t>
                      </a:r>
                    </a:p>
                  </a:txBody>
                  <a:tcPr marL="9525" marR="9525" marT="9525" marB="0" anchor="ctr"/>
                </a:tc>
                <a:tc>
                  <a:txBody>
                    <a:bodyPr/>
                    <a:lstStyle/>
                    <a:p>
                      <a:pPr algn="ctr" fontAlgn="b"/>
                      <a:r>
                        <a:rPr lang="fi-FI" sz="1200" b="1" i="0" u="none" strike="noStrike" dirty="0">
                          <a:solidFill>
                            <a:srgbClr val="000000"/>
                          </a:solidFill>
                          <a:effectLst/>
                          <a:latin typeface="+mn-lt"/>
                        </a:rPr>
                        <a:t>7,48</a:t>
                      </a:r>
                    </a:p>
                  </a:txBody>
                  <a:tcPr marL="9525" marR="9525" marT="9525" marB="0" anchor="ctr"/>
                </a:tc>
                <a:tc>
                  <a:txBody>
                    <a:bodyPr/>
                    <a:lstStyle/>
                    <a:p>
                      <a:pPr algn="ctr" fontAlgn="b"/>
                      <a:r>
                        <a:rPr lang="fi-FI" sz="1200" b="1" i="0" u="none" strike="noStrike">
                          <a:solidFill>
                            <a:srgbClr val="000000"/>
                          </a:solidFill>
                          <a:effectLst/>
                          <a:latin typeface="+mn-lt"/>
                        </a:rPr>
                        <a:t>7,36</a:t>
                      </a:r>
                    </a:p>
                  </a:txBody>
                  <a:tcPr marL="9525" marR="9525" marT="9525" marB="0" anchor="ctr"/>
                </a:tc>
                <a:tc>
                  <a:txBody>
                    <a:bodyPr/>
                    <a:lstStyle/>
                    <a:p>
                      <a:pPr algn="ctr" fontAlgn="b"/>
                      <a:r>
                        <a:rPr lang="fi-FI" sz="1200" b="1" i="0" u="none" strike="noStrike">
                          <a:solidFill>
                            <a:srgbClr val="000000"/>
                          </a:solidFill>
                          <a:effectLst/>
                          <a:latin typeface="+mn-lt"/>
                        </a:rPr>
                        <a:t>7,55</a:t>
                      </a:r>
                    </a:p>
                  </a:txBody>
                  <a:tcPr marL="9525" marR="9525" marT="9525" marB="0" anchor="ctr"/>
                </a:tc>
                <a:tc>
                  <a:txBody>
                    <a:bodyPr/>
                    <a:lstStyle/>
                    <a:p>
                      <a:pPr algn="ctr" fontAlgn="b"/>
                      <a:r>
                        <a:rPr lang="fi-FI" sz="1200" b="1" i="0" u="none" strike="noStrike" dirty="0">
                          <a:solidFill>
                            <a:srgbClr val="000000"/>
                          </a:solidFill>
                          <a:effectLst/>
                          <a:latin typeface="+mn-lt"/>
                        </a:rPr>
                        <a:t>7,37</a:t>
                      </a:r>
                    </a:p>
                  </a:txBody>
                  <a:tcPr marL="9525" marR="9525" marT="9525" marB="0" anchor="ctr"/>
                </a:tc>
                <a:extLst>
                  <a:ext uri="{0D108BD9-81ED-4DB2-BD59-A6C34878D82A}">
                    <a16:rowId xmlns:a16="http://schemas.microsoft.com/office/drawing/2014/main" xmlns="" val="10004"/>
                  </a:ext>
                </a:extLst>
              </a:tr>
              <a:tr h="316836">
                <a:tc>
                  <a:txBody>
                    <a:bodyPr/>
                    <a:lstStyle/>
                    <a:p>
                      <a:pPr marR="179070">
                        <a:lnSpc>
                          <a:spcPct val="115000"/>
                        </a:lnSpc>
                        <a:spcAft>
                          <a:spcPts val="0"/>
                        </a:spcAft>
                      </a:pPr>
                      <a:r>
                        <a:rPr lang="fi-FI" sz="1200" b="1">
                          <a:solidFill>
                            <a:schemeClr val="tx1"/>
                          </a:solidFill>
                          <a:effectLst/>
                          <a:latin typeface="+mn-lt"/>
                        </a:rPr>
                        <a:t>Biologia</a:t>
                      </a:r>
                      <a:endParaRPr lang="fi-FI" sz="1200" b="1">
                        <a:solidFill>
                          <a:schemeClr val="tx1"/>
                        </a:solidFill>
                        <a:effectLst/>
                        <a:latin typeface="+mn-lt"/>
                        <a:ea typeface="SimSun"/>
                        <a:cs typeface="Times New Roman"/>
                      </a:endParaRPr>
                    </a:p>
                  </a:txBody>
                  <a:tcPr marL="44450" marR="44450" marT="0" marB="0" anchor="ctr"/>
                </a:tc>
                <a:tc>
                  <a:txBody>
                    <a:bodyPr/>
                    <a:lstStyle/>
                    <a:p>
                      <a:pPr algn="ctr" fontAlgn="b"/>
                      <a:r>
                        <a:rPr lang="fi-FI" sz="1200" b="1" i="0" u="none" strike="noStrike" dirty="0">
                          <a:solidFill>
                            <a:schemeClr val="tx1"/>
                          </a:solidFill>
                          <a:effectLst/>
                          <a:latin typeface="+mn-lt"/>
                        </a:rPr>
                        <a:t>8,20</a:t>
                      </a:r>
                    </a:p>
                  </a:txBody>
                  <a:tcPr marL="9525" marR="9525" marT="9525" marB="0" anchor="ctr"/>
                </a:tc>
                <a:tc>
                  <a:txBody>
                    <a:bodyPr/>
                    <a:lstStyle/>
                    <a:p>
                      <a:pPr algn="ctr" fontAlgn="b"/>
                      <a:r>
                        <a:rPr lang="fi-FI" sz="1200" b="1" i="0" u="none" strike="noStrike" dirty="0">
                          <a:solidFill>
                            <a:schemeClr val="tx1"/>
                          </a:solidFill>
                          <a:effectLst/>
                          <a:latin typeface="+mn-lt"/>
                        </a:rPr>
                        <a:t>7,90</a:t>
                      </a:r>
                    </a:p>
                  </a:txBody>
                  <a:tcPr marL="9525" marR="9525" marT="9525" marB="0" anchor="ctr"/>
                </a:tc>
                <a:tc>
                  <a:txBody>
                    <a:bodyPr/>
                    <a:lstStyle/>
                    <a:p>
                      <a:pPr algn="ctr" fontAlgn="b"/>
                      <a:r>
                        <a:rPr lang="fi-FI" sz="1200" b="1" i="0" u="none" strike="noStrike" dirty="0">
                          <a:solidFill>
                            <a:srgbClr val="000000"/>
                          </a:solidFill>
                          <a:effectLst/>
                          <a:latin typeface="+mn-lt"/>
                        </a:rPr>
                        <a:t>8,03</a:t>
                      </a:r>
                    </a:p>
                  </a:txBody>
                  <a:tcPr marL="9525" marR="9525" marT="9525" marB="0" anchor="ctr"/>
                </a:tc>
                <a:tc>
                  <a:txBody>
                    <a:bodyPr/>
                    <a:lstStyle/>
                    <a:p>
                      <a:pPr algn="ctr" fontAlgn="b"/>
                      <a:r>
                        <a:rPr lang="fi-FI" sz="1200" b="1" i="0" u="none" strike="noStrike" dirty="0">
                          <a:solidFill>
                            <a:srgbClr val="000000"/>
                          </a:solidFill>
                          <a:effectLst/>
                          <a:latin typeface="+mn-lt"/>
                        </a:rPr>
                        <a:t>8,02</a:t>
                      </a:r>
                    </a:p>
                  </a:txBody>
                  <a:tcPr marL="9525" marR="9525" marT="9525" marB="0" anchor="ctr"/>
                </a:tc>
                <a:tc>
                  <a:txBody>
                    <a:bodyPr/>
                    <a:lstStyle/>
                    <a:p>
                      <a:pPr algn="ctr" fontAlgn="b"/>
                      <a:r>
                        <a:rPr lang="fi-FI" sz="1200" b="1" i="0" u="none" strike="noStrike" dirty="0">
                          <a:solidFill>
                            <a:srgbClr val="0070C0"/>
                          </a:solidFill>
                          <a:effectLst/>
                          <a:latin typeface="+mn-lt"/>
                        </a:rPr>
                        <a:t>8,07</a:t>
                      </a:r>
                    </a:p>
                  </a:txBody>
                  <a:tcPr marL="9525" marR="9525" marT="9525" marB="0" anchor="ctr"/>
                </a:tc>
                <a:tc>
                  <a:txBody>
                    <a:bodyPr/>
                    <a:lstStyle/>
                    <a:p>
                      <a:pPr algn="ctr" fontAlgn="b"/>
                      <a:r>
                        <a:rPr lang="fi-FI" sz="1200" b="1" i="0" u="none" strike="noStrike">
                          <a:solidFill>
                            <a:srgbClr val="000000"/>
                          </a:solidFill>
                          <a:effectLst/>
                          <a:latin typeface="+mn-lt"/>
                        </a:rPr>
                        <a:t>7,85</a:t>
                      </a:r>
                    </a:p>
                  </a:txBody>
                  <a:tcPr marL="9525" marR="9525" marT="9525" marB="0" anchor="ctr"/>
                </a:tc>
                <a:tc>
                  <a:txBody>
                    <a:bodyPr/>
                    <a:lstStyle/>
                    <a:p>
                      <a:pPr algn="ctr" fontAlgn="b"/>
                      <a:r>
                        <a:rPr lang="fi-FI" sz="1200" b="1" i="0" u="none" strike="noStrike" dirty="0">
                          <a:solidFill>
                            <a:srgbClr val="FF0000"/>
                          </a:solidFill>
                          <a:effectLst/>
                          <a:latin typeface="+mn-lt"/>
                        </a:rPr>
                        <a:t>7,71</a:t>
                      </a:r>
                    </a:p>
                  </a:txBody>
                  <a:tcPr marL="9525" marR="9525" marT="9525" marB="0" anchor="ctr"/>
                </a:tc>
                <a:extLst>
                  <a:ext uri="{0D108BD9-81ED-4DB2-BD59-A6C34878D82A}">
                    <a16:rowId xmlns:a16="http://schemas.microsoft.com/office/drawing/2014/main" xmlns="" val="10005"/>
                  </a:ext>
                </a:extLst>
              </a:tr>
              <a:tr h="316836">
                <a:tc>
                  <a:txBody>
                    <a:bodyPr/>
                    <a:lstStyle/>
                    <a:p>
                      <a:pPr marR="179070">
                        <a:lnSpc>
                          <a:spcPct val="115000"/>
                        </a:lnSpc>
                        <a:spcAft>
                          <a:spcPts val="0"/>
                        </a:spcAft>
                      </a:pPr>
                      <a:r>
                        <a:rPr lang="fi-FI" sz="1200" b="1">
                          <a:solidFill>
                            <a:schemeClr val="tx1"/>
                          </a:solidFill>
                          <a:effectLst/>
                          <a:latin typeface="+mn-lt"/>
                        </a:rPr>
                        <a:t>Maantiede</a:t>
                      </a:r>
                      <a:endParaRPr lang="fi-FI" sz="1200" b="1">
                        <a:solidFill>
                          <a:schemeClr val="tx1"/>
                        </a:solidFill>
                        <a:effectLst/>
                        <a:latin typeface="+mn-lt"/>
                        <a:ea typeface="SimSun"/>
                        <a:cs typeface="Times New Roman"/>
                      </a:endParaRPr>
                    </a:p>
                  </a:txBody>
                  <a:tcPr marL="44450" marR="44450" marT="0" marB="0" anchor="ctr"/>
                </a:tc>
                <a:tc>
                  <a:txBody>
                    <a:bodyPr/>
                    <a:lstStyle/>
                    <a:p>
                      <a:pPr algn="ctr" fontAlgn="b"/>
                      <a:r>
                        <a:rPr lang="fi-FI" sz="1200" b="1" i="0" u="none" strike="noStrike" dirty="0">
                          <a:solidFill>
                            <a:schemeClr val="tx1"/>
                          </a:solidFill>
                          <a:effectLst/>
                          <a:latin typeface="+mn-lt"/>
                        </a:rPr>
                        <a:t>8,14</a:t>
                      </a:r>
                    </a:p>
                  </a:txBody>
                  <a:tcPr marL="9525" marR="9525" marT="9525" marB="0" anchor="ctr"/>
                </a:tc>
                <a:tc>
                  <a:txBody>
                    <a:bodyPr/>
                    <a:lstStyle/>
                    <a:p>
                      <a:pPr algn="ctr" fontAlgn="b"/>
                      <a:r>
                        <a:rPr lang="fi-FI" sz="1200" b="1" i="0" u="none" strike="noStrike" dirty="0">
                          <a:solidFill>
                            <a:schemeClr val="tx1"/>
                          </a:solidFill>
                          <a:effectLst/>
                          <a:latin typeface="+mn-lt"/>
                        </a:rPr>
                        <a:t>7,87</a:t>
                      </a:r>
                    </a:p>
                  </a:txBody>
                  <a:tcPr marL="9525" marR="9525" marT="9525" marB="0" anchor="ctr"/>
                </a:tc>
                <a:tc>
                  <a:txBody>
                    <a:bodyPr/>
                    <a:lstStyle/>
                    <a:p>
                      <a:pPr algn="ctr" fontAlgn="b"/>
                      <a:r>
                        <a:rPr lang="fi-FI" sz="1200" b="1" i="0" u="none" strike="noStrike" dirty="0">
                          <a:solidFill>
                            <a:srgbClr val="0070C0"/>
                          </a:solidFill>
                          <a:effectLst/>
                          <a:latin typeface="+mn-lt"/>
                        </a:rPr>
                        <a:t>8,07</a:t>
                      </a:r>
                    </a:p>
                  </a:txBody>
                  <a:tcPr marL="9525" marR="9525" marT="9525" marB="0" anchor="ctr"/>
                </a:tc>
                <a:tc>
                  <a:txBody>
                    <a:bodyPr/>
                    <a:lstStyle/>
                    <a:p>
                      <a:pPr algn="ctr" fontAlgn="b"/>
                      <a:r>
                        <a:rPr lang="fi-FI" sz="1200" b="1" i="0" u="none" strike="noStrike" dirty="0">
                          <a:solidFill>
                            <a:srgbClr val="000000"/>
                          </a:solidFill>
                          <a:effectLst/>
                          <a:latin typeface="+mn-lt"/>
                        </a:rPr>
                        <a:t>7,92</a:t>
                      </a:r>
                    </a:p>
                  </a:txBody>
                  <a:tcPr marL="9525" marR="9525" marT="9525" marB="0" anchor="ctr"/>
                </a:tc>
                <a:tc>
                  <a:txBody>
                    <a:bodyPr/>
                    <a:lstStyle/>
                    <a:p>
                      <a:pPr algn="ctr" fontAlgn="b"/>
                      <a:r>
                        <a:rPr lang="fi-FI" sz="1200" b="1" i="0" u="none" strike="noStrike" dirty="0">
                          <a:solidFill>
                            <a:schemeClr val="tx1"/>
                          </a:solidFill>
                          <a:effectLst/>
                          <a:latin typeface="+mn-lt"/>
                        </a:rPr>
                        <a:t>8,00</a:t>
                      </a:r>
                    </a:p>
                  </a:txBody>
                  <a:tcPr marL="9525" marR="9525" marT="9525" marB="0" anchor="ctr"/>
                </a:tc>
                <a:tc>
                  <a:txBody>
                    <a:bodyPr/>
                    <a:lstStyle/>
                    <a:p>
                      <a:pPr algn="ctr" fontAlgn="b"/>
                      <a:r>
                        <a:rPr lang="fi-FI" sz="1200" b="1" i="0" u="none" strike="noStrike">
                          <a:solidFill>
                            <a:srgbClr val="000000"/>
                          </a:solidFill>
                          <a:effectLst/>
                          <a:latin typeface="+mn-lt"/>
                        </a:rPr>
                        <a:t>7,83</a:t>
                      </a:r>
                    </a:p>
                  </a:txBody>
                  <a:tcPr marL="9525" marR="9525" marT="9525" marB="0" anchor="ctr"/>
                </a:tc>
                <a:tc>
                  <a:txBody>
                    <a:bodyPr/>
                    <a:lstStyle/>
                    <a:p>
                      <a:pPr algn="ctr" fontAlgn="b"/>
                      <a:r>
                        <a:rPr lang="fi-FI" sz="1200" b="1" i="0" u="none" strike="noStrike" dirty="0">
                          <a:solidFill>
                            <a:srgbClr val="FF0000"/>
                          </a:solidFill>
                          <a:effectLst/>
                          <a:latin typeface="+mn-lt"/>
                        </a:rPr>
                        <a:t>7,72</a:t>
                      </a:r>
                    </a:p>
                  </a:txBody>
                  <a:tcPr marL="9525" marR="9525" marT="9525" marB="0" anchor="ctr"/>
                </a:tc>
                <a:extLst>
                  <a:ext uri="{0D108BD9-81ED-4DB2-BD59-A6C34878D82A}">
                    <a16:rowId xmlns:a16="http://schemas.microsoft.com/office/drawing/2014/main" xmlns="" val="10006"/>
                  </a:ext>
                </a:extLst>
              </a:tr>
              <a:tr h="316836">
                <a:tc>
                  <a:txBody>
                    <a:bodyPr/>
                    <a:lstStyle/>
                    <a:p>
                      <a:pPr marR="179070">
                        <a:lnSpc>
                          <a:spcPct val="115000"/>
                        </a:lnSpc>
                        <a:spcAft>
                          <a:spcPts val="0"/>
                        </a:spcAft>
                      </a:pPr>
                      <a:r>
                        <a:rPr lang="fi-FI" sz="1200" b="1">
                          <a:solidFill>
                            <a:schemeClr val="tx1"/>
                          </a:solidFill>
                          <a:effectLst/>
                          <a:latin typeface="+mn-lt"/>
                        </a:rPr>
                        <a:t>Fysiikka</a:t>
                      </a:r>
                      <a:endParaRPr lang="fi-FI" sz="1200" b="1">
                        <a:solidFill>
                          <a:schemeClr val="tx1"/>
                        </a:solidFill>
                        <a:effectLst/>
                        <a:latin typeface="+mn-lt"/>
                        <a:ea typeface="SimSun"/>
                        <a:cs typeface="Times New Roman"/>
                      </a:endParaRPr>
                    </a:p>
                  </a:txBody>
                  <a:tcPr marL="44450" marR="44450" marT="0" marB="0" anchor="ctr"/>
                </a:tc>
                <a:tc>
                  <a:txBody>
                    <a:bodyPr/>
                    <a:lstStyle/>
                    <a:p>
                      <a:pPr algn="ctr" fontAlgn="b"/>
                      <a:r>
                        <a:rPr lang="fi-FI" sz="1200" b="1" i="0" u="none" strike="noStrike" dirty="0">
                          <a:solidFill>
                            <a:srgbClr val="000000"/>
                          </a:solidFill>
                          <a:effectLst/>
                          <a:latin typeface="+mn-lt"/>
                        </a:rPr>
                        <a:t>8,08</a:t>
                      </a:r>
                    </a:p>
                  </a:txBody>
                  <a:tcPr marL="9525" marR="9525" marT="9525" marB="0" anchor="ctr"/>
                </a:tc>
                <a:tc>
                  <a:txBody>
                    <a:bodyPr/>
                    <a:lstStyle/>
                    <a:p>
                      <a:pPr algn="ctr" fontAlgn="b"/>
                      <a:r>
                        <a:rPr lang="fi-FI" sz="1200" b="1" i="0" u="none" strike="noStrike" dirty="0">
                          <a:solidFill>
                            <a:schemeClr val="tx1"/>
                          </a:solidFill>
                          <a:effectLst/>
                          <a:latin typeface="+mn-lt"/>
                        </a:rPr>
                        <a:t>7,92</a:t>
                      </a:r>
                    </a:p>
                  </a:txBody>
                  <a:tcPr marL="9525" marR="9525" marT="9525" marB="0" anchor="ctr"/>
                </a:tc>
                <a:tc>
                  <a:txBody>
                    <a:bodyPr/>
                    <a:lstStyle/>
                    <a:p>
                      <a:pPr algn="ctr" fontAlgn="b"/>
                      <a:r>
                        <a:rPr lang="fi-FI" sz="1200" b="1" i="0" u="none" strike="noStrike" dirty="0">
                          <a:solidFill>
                            <a:srgbClr val="0070C0"/>
                          </a:solidFill>
                          <a:effectLst/>
                          <a:latin typeface="+mn-lt"/>
                        </a:rPr>
                        <a:t>7,96</a:t>
                      </a:r>
                    </a:p>
                  </a:txBody>
                  <a:tcPr marL="9525" marR="9525" marT="9525" marB="0" anchor="ctr"/>
                </a:tc>
                <a:tc>
                  <a:txBody>
                    <a:bodyPr/>
                    <a:lstStyle/>
                    <a:p>
                      <a:pPr algn="ctr" fontAlgn="b"/>
                      <a:r>
                        <a:rPr lang="fi-FI" sz="1200" b="1" i="0" u="none" strike="noStrike" dirty="0">
                          <a:solidFill>
                            <a:srgbClr val="000000"/>
                          </a:solidFill>
                          <a:effectLst/>
                          <a:latin typeface="+mn-lt"/>
                        </a:rPr>
                        <a:t>7,64</a:t>
                      </a:r>
                    </a:p>
                  </a:txBody>
                  <a:tcPr marL="9525" marR="9525" marT="9525" marB="0" anchor="ctr"/>
                </a:tc>
                <a:tc>
                  <a:txBody>
                    <a:bodyPr/>
                    <a:lstStyle/>
                    <a:p>
                      <a:pPr algn="ctr" fontAlgn="b"/>
                      <a:r>
                        <a:rPr lang="fi-FI" sz="1200" b="1" i="0" u="none" strike="noStrike">
                          <a:solidFill>
                            <a:srgbClr val="000000"/>
                          </a:solidFill>
                          <a:effectLst/>
                          <a:latin typeface="+mn-lt"/>
                        </a:rPr>
                        <a:t>7,84</a:t>
                      </a:r>
                    </a:p>
                  </a:txBody>
                  <a:tcPr marL="9525" marR="9525" marT="9525" marB="0" anchor="ctr"/>
                </a:tc>
                <a:tc>
                  <a:txBody>
                    <a:bodyPr/>
                    <a:lstStyle/>
                    <a:p>
                      <a:pPr algn="ctr" fontAlgn="b"/>
                      <a:r>
                        <a:rPr lang="fi-FI" sz="1200" b="1" i="0" u="none" strike="noStrike">
                          <a:solidFill>
                            <a:srgbClr val="000000"/>
                          </a:solidFill>
                          <a:effectLst/>
                          <a:latin typeface="+mn-lt"/>
                        </a:rPr>
                        <a:t>7,82</a:t>
                      </a:r>
                    </a:p>
                  </a:txBody>
                  <a:tcPr marL="9525" marR="9525" marT="9525" marB="0" anchor="ctr"/>
                </a:tc>
                <a:tc>
                  <a:txBody>
                    <a:bodyPr/>
                    <a:lstStyle/>
                    <a:p>
                      <a:pPr algn="ctr" fontAlgn="b"/>
                      <a:r>
                        <a:rPr lang="fi-FI" sz="1200" b="1" i="0" u="none" strike="noStrike" dirty="0">
                          <a:solidFill>
                            <a:srgbClr val="FF0000"/>
                          </a:solidFill>
                          <a:effectLst/>
                          <a:latin typeface="+mn-lt"/>
                        </a:rPr>
                        <a:t>7,55</a:t>
                      </a:r>
                    </a:p>
                  </a:txBody>
                  <a:tcPr marL="9525" marR="9525" marT="9525" marB="0" anchor="ctr"/>
                </a:tc>
                <a:extLst>
                  <a:ext uri="{0D108BD9-81ED-4DB2-BD59-A6C34878D82A}">
                    <a16:rowId xmlns:a16="http://schemas.microsoft.com/office/drawing/2014/main" xmlns="" val="10007"/>
                  </a:ext>
                </a:extLst>
              </a:tr>
              <a:tr h="316836">
                <a:tc>
                  <a:txBody>
                    <a:bodyPr/>
                    <a:lstStyle/>
                    <a:p>
                      <a:pPr marR="179070">
                        <a:lnSpc>
                          <a:spcPct val="115000"/>
                        </a:lnSpc>
                        <a:spcAft>
                          <a:spcPts val="0"/>
                        </a:spcAft>
                      </a:pPr>
                      <a:r>
                        <a:rPr lang="fi-FI" sz="1200" b="1">
                          <a:solidFill>
                            <a:schemeClr val="tx1"/>
                          </a:solidFill>
                          <a:effectLst/>
                          <a:latin typeface="+mn-lt"/>
                        </a:rPr>
                        <a:t>Kemia</a:t>
                      </a:r>
                      <a:endParaRPr lang="fi-FI" sz="1200" b="1">
                        <a:solidFill>
                          <a:schemeClr val="tx1"/>
                        </a:solidFill>
                        <a:effectLst/>
                        <a:latin typeface="+mn-lt"/>
                        <a:ea typeface="SimSun"/>
                        <a:cs typeface="Times New Roman"/>
                      </a:endParaRPr>
                    </a:p>
                  </a:txBody>
                  <a:tcPr marL="44450" marR="44450" marT="0" marB="0" anchor="ctr"/>
                </a:tc>
                <a:tc>
                  <a:txBody>
                    <a:bodyPr/>
                    <a:lstStyle/>
                    <a:p>
                      <a:pPr algn="ctr" fontAlgn="b"/>
                      <a:r>
                        <a:rPr lang="fi-FI" sz="1200" b="1" i="0" u="none" strike="noStrike" dirty="0">
                          <a:solidFill>
                            <a:srgbClr val="000000"/>
                          </a:solidFill>
                          <a:effectLst/>
                          <a:latin typeface="+mn-lt"/>
                        </a:rPr>
                        <a:t>8,06</a:t>
                      </a:r>
                    </a:p>
                  </a:txBody>
                  <a:tcPr marL="9525" marR="9525" marT="9525" marB="0" anchor="ctr"/>
                </a:tc>
                <a:tc>
                  <a:txBody>
                    <a:bodyPr/>
                    <a:lstStyle/>
                    <a:p>
                      <a:pPr algn="ctr" fontAlgn="b"/>
                      <a:r>
                        <a:rPr lang="fi-FI" sz="1200" b="1" i="0" u="none" strike="noStrike" dirty="0">
                          <a:solidFill>
                            <a:schemeClr val="tx1"/>
                          </a:solidFill>
                          <a:effectLst/>
                          <a:latin typeface="+mn-lt"/>
                        </a:rPr>
                        <a:t>7,95</a:t>
                      </a:r>
                    </a:p>
                  </a:txBody>
                  <a:tcPr marL="9525" marR="9525" marT="9525" marB="0" anchor="ctr"/>
                </a:tc>
                <a:tc>
                  <a:txBody>
                    <a:bodyPr/>
                    <a:lstStyle/>
                    <a:p>
                      <a:pPr algn="ctr" fontAlgn="b"/>
                      <a:r>
                        <a:rPr lang="fi-FI" sz="1200" b="1" i="0" u="none" strike="noStrike" dirty="0">
                          <a:solidFill>
                            <a:srgbClr val="0070C0"/>
                          </a:solidFill>
                          <a:effectLst/>
                          <a:latin typeface="+mn-lt"/>
                        </a:rPr>
                        <a:t>7,99</a:t>
                      </a:r>
                    </a:p>
                  </a:txBody>
                  <a:tcPr marL="9525" marR="9525" marT="9525" marB="0" anchor="ctr"/>
                </a:tc>
                <a:tc>
                  <a:txBody>
                    <a:bodyPr/>
                    <a:lstStyle/>
                    <a:p>
                      <a:pPr algn="ctr" fontAlgn="b"/>
                      <a:r>
                        <a:rPr lang="fi-FI" sz="1200" b="1" i="0" u="none" strike="noStrike" dirty="0">
                          <a:solidFill>
                            <a:srgbClr val="000000"/>
                          </a:solidFill>
                          <a:effectLst/>
                          <a:latin typeface="+mn-lt"/>
                        </a:rPr>
                        <a:t>7,56</a:t>
                      </a:r>
                    </a:p>
                  </a:txBody>
                  <a:tcPr marL="9525" marR="9525" marT="9525" marB="0" anchor="ctr"/>
                </a:tc>
                <a:tc>
                  <a:txBody>
                    <a:bodyPr/>
                    <a:lstStyle/>
                    <a:p>
                      <a:pPr algn="ctr" fontAlgn="b"/>
                      <a:r>
                        <a:rPr lang="fi-FI" sz="1200" b="1" i="0" u="none" strike="noStrike">
                          <a:solidFill>
                            <a:srgbClr val="000000"/>
                          </a:solidFill>
                          <a:effectLst/>
                          <a:latin typeface="+mn-lt"/>
                        </a:rPr>
                        <a:t>7,77</a:t>
                      </a:r>
                    </a:p>
                  </a:txBody>
                  <a:tcPr marL="9525" marR="9525" marT="9525" marB="0" anchor="ctr"/>
                </a:tc>
                <a:tc>
                  <a:txBody>
                    <a:bodyPr/>
                    <a:lstStyle/>
                    <a:p>
                      <a:pPr algn="ctr" fontAlgn="b"/>
                      <a:r>
                        <a:rPr lang="fi-FI" sz="1200" b="1" i="0" u="none" strike="noStrike">
                          <a:solidFill>
                            <a:srgbClr val="000000"/>
                          </a:solidFill>
                          <a:effectLst/>
                          <a:latin typeface="+mn-lt"/>
                        </a:rPr>
                        <a:t>7,73</a:t>
                      </a:r>
                    </a:p>
                  </a:txBody>
                  <a:tcPr marL="9525" marR="9525" marT="9525" marB="0" anchor="ctr"/>
                </a:tc>
                <a:tc>
                  <a:txBody>
                    <a:bodyPr/>
                    <a:lstStyle/>
                    <a:p>
                      <a:pPr algn="ctr" fontAlgn="b"/>
                      <a:r>
                        <a:rPr lang="fi-FI" sz="1200" b="1" i="0" u="none" strike="noStrike" dirty="0">
                          <a:solidFill>
                            <a:srgbClr val="FF0000"/>
                          </a:solidFill>
                          <a:effectLst/>
                          <a:latin typeface="+mn-lt"/>
                        </a:rPr>
                        <a:t>7,53</a:t>
                      </a:r>
                    </a:p>
                  </a:txBody>
                  <a:tcPr marL="9525" marR="9525" marT="9525" marB="0" anchor="ctr"/>
                </a:tc>
                <a:extLst>
                  <a:ext uri="{0D108BD9-81ED-4DB2-BD59-A6C34878D82A}">
                    <a16:rowId xmlns:a16="http://schemas.microsoft.com/office/drawing/2014/main" xmlns="" val="10008"/>
                  </a:ext>
                </a:extLst>
              </a:tr>
              <a:tr h="316836">
                <a:tc>
                  <a:txBody>
                    <a:bodyPr/>
                    <a:lstStyle/>
                    <a:p>
                      <a:pPr marR="179070">
                        <a:lnSpc>
                          <a:spcPct val="115000"/>
                        </a:lnSpc>
                        <a:spcAft>
                          <a:spcPts val="0"/>
                        </a:spcAft>
                      </a:pPr>
                      <a:r>
                        <a:rPr lang="fi-FI" sz="1200" b="1">
                          <a:solidFill>
                            <a:schemeClr val="tx1"/>
                          </a:solidFill>
                          <a:effectLst/>
                          <a:latin typeface="+mn-lt"/>
                        </a:rPr>
                        <a:t>Historia</a:t>
                      </a:r>
                      <a:endParaRPr lang="fi-FI" sz="1200" b="1">
                        <a:solidFill>
                          <a:schemeClr val="tx1"/>
                        </a:solidFill>
                        <a:effectLst/>
                        <a:latin typeface="+mn-lt"/>
                        <a:ea typeface="SimSun"/>
                        <a:cs typeface="Times New Roman"/>
                      </a:endParaRPr>
                    </a:p>
                  </a:txBody>
                  <a:tcPr marL="44450" marR="44450" marT="0" marB="0" anchor="ctr"/>
                </a:tc>
                <a:tc>
                  <a:txBody>
                    <a:bodyPr/>
                    <a:lstStyle/>
                    <a:p>
                      <a:pPr algn="ctr" fontAlgn="b"/>
                      <a:r>
                        <a:rPr lang="fi-FI" sz="1200" b="1" i="0" u="none" strike="noStrike" dirty="0">
                          <a:solidFill>
                            <a:srgbClr val="000000"/>
                          </a:solidFill>
                          <a:effectLst/>
                          <a:latin typeface="+mn-lt"/>
                        </a:rPr>
                        <a:t>8,17</a:t>
                      </a:r>
                    </a:p>
                  </a:txBody>
                  <a:tcPr marL="9525" marR="9525" marT="9525" marB="0" anchor="ctr"/>
                </a:tc>
                <a:tc>
                  <a:txBody>
                    <a:bodyPr/>
                    <a:lstStyle/>
                    <a:p>
                      <a:pPr algn="ctr" fontAlgn="b"/>
                      <a:r>
                        <a:rPr lang="fi-FI" sz="1200" b="1" i="0" u="none" strike="noStrike" dirty="0">
                          <a:solidFill>
                            <a:schemeClr val="tx1"/>
                          </a:solidFill>
                          <a:effectLst/>
                          <a:latin typeface="+mn-lt"/>
                        </a:rPr>
                        <a:t>8,02</a:t>
                      </a:r>
                    </a:p>
                  </a:txBody>
                  <a:tcPr marL="9525" marR="9525" marT="9525" marB="0" anchor="ctr"/>
                </a:tc>
                <a:tc>
                  <a:txBody>
                    <a:bodyPr/>
                    <a:lstStyle/>
                    <a:p>
                      <a:pPr algn="ctr" fontAlgn="b"/>
                      <a:r>
                        <a:rPr lang="fi-FI" sz="1200" b="1" i="0" u="none" strike="noStrike" dirty="0">
                          <a:solidFill>
                            <a:srgbClr val="000000"/>
                          </a:solidFill>
                          <a:effectLst/>
                          <a:latin typeface="+mn-lt"/>
                        </a:rPr>
                        <a:t>8,07</a:t>
                      </a:r>
                    </a:p>
                  </a:txBody>
                  <a:tcPr marL="9525" marR="9525" marT="9525" marB="0" anchor="ctr"/>
                </a:tc>
                <a:tc>
                  <a:txBody>
                    <a:bodyPr/>
                    <a:lstStyle/>
                    <a:p>
                      <a:pPr algn="ctr" fontAlgn="b"/>
                      <a:r>
                        <a:rPr lang="fi-FI" sz="1200" b="1" i="0" u="none" strike="noStrike" dirty="0">
                          <a:solidFill>
                            <a:srgbClr val="0070C0"/>
                          </a:solidFill>
                          <a:effectLst/>
                          <a:latin typeface="+mn-lt"/>
                        </a:rPr>
                        <a:t>8,13</a:t>
                      </a:r>
                    </a:p>
                  </a:txBody>
                  <a:tcPr marL="9525" marR="9525" marT="9525" marB="0" anchor="ctr"/>
                </a:tc>
                <a:tc>
                  <a:txBody>
                    <a:bodyPr/>
                    <a:lstStyle/>
                    <a:p>
                      <a:pPr algn="ctr" fontAlgn="b"/>
                      <a:r>
                        <a:rPr lang="fi-FI" sz="1200" b="1" i="0" u="none" strike="noStrike">
                          <a:solidFill>
                            <a:srgbClr val="000000"/>
                          </a:solidFill>
                          <a:effectLst/>
                          <a:latin typeface="+mn-lt"/>
                        </a:rPr>
                        <a:t>8,09</a:t>
                      </a:r>
                    </a:p>
                  </a:txBody>
                  <a:tcPr marL="9525" marR="9525" marT="9525" marB="0" anchor="ctr"/>
                </a:tc>
                <a:tc>
                  <a:txBody>
                    <a:bodyPr/>
                    <a:lstStyle/>
                    <a:p>
                      <a:pPr algn="ctr" fontAlgn="b"/>
                      <a:r>
                        <a:rPr lang="fi-FI" sz="1200" b="1" i="0" u="none" strike="noStrike">
                          <a:solidFill>
                            <a:srgbClr val="000000"/>
                          </a:solidFill>
                          <a:effectLst/>
                          <a:latin typeface="+mn-lt"/>
                        </a:rPr>
                        <a:t>7,61</a:t>
                      </a:r>
                    </a:p>
                  </a:txBody>
                  <a:tcPr marL="9525" marR="9525" marT="9525" marB="0" anchor="ctr"/>
                </a:tc>
                <a:tc>
                  <a:txBody>
                    <a:bodyPr/>
                    <a:lstStyle/>
                    <a:p>
                      <a:pPr algn="ctr" fontAlgn="b"/>
                      <a:r>
                        <a:rPr lang="fi-FI" sz="1200" b="1" i="0" u="none" strike="noStrike" dirty="0">
                          <a:solidFill>
                            <a:srgbClr val="000000"/>
                          </a:solidFill>
                          <a:effectLst/>
                          <a:latin typeface="+mn-lt"/>
                        </a:rPr>
                        <a:t>7,46</a:t>
                      </a:r>
                    </a:p>
                  </a:txBody>
                  <a:tcPr marL="9525" marR="9525" marT="9525" marB="0" anchor="ctr"/>
                </a:tc>
                <a:extLst>
                  <a:ext uri="{0D108BD9-81ED-4DB2-BD59-A6C34878D82A}">
                    <a16:rowId xmlns:a16="http://schemas.microsoft.com/office/drawing/2014/main" xmlns="" val="10009"/>
                  </a:ext>
                </a:extLst>
              </a:tr>
              <a:tr h="316836">
                <a:tc>
                  <a:txBody>
                    <a:bodyPr/>
                    <a:lstStyle/>
                    <a:p>
                      <a:pPr marR="179070">
                        <a:lnSpc>
                          <a:spcPct val="115000"/>
                        </a:lnSpc>
                        <a:spcAft>
                          <a:spcPts val="0"/>
                        </a:spcAft>
                      </a:pPr>
                      <a:r>
                        <a:rPr lang="fi-FI" sz="1200" b="1">
                          <a:solidFill>
                            <a:schemeClr val="tx1"/>
                          </a:solidFill>
                          <a:effectLst/>
                          <a:latin typeface="+mn-lt"/>
                        </a:rPr>
                        <a:t>Yhteiskuntaoppi</a:t>
                      </a:r>
                      <a:endParaRPr lang="fi-FI" sz="1200" b="1">
                        <a:solidFill>
                          <a:schemeClr val="tx1"/>
                        </a:solidFill>
                        <a:effectLst/>
                        <a:latin typeface="+mn-lt"/>
                        <a:ea typeface="SimSun"/>
                        <a:cs typeface="Times New Roman"/>
                      </a:endParaRPr>
                    </a:p>
                  </a:txBody>
                  <a:tcPr marL="44450" marR="44450" marT="0" marB="0" anchor="ctr"/>
                </a:tc>
                <a:tc>
                  <a:txBody>
                    <a:bodyPr/>
                    <a:lstStyle/>
                    <a:p>
                      <a:pPr algn="ctr" fontAlgn="b"/>
                      <a:r>
                        <a:rPr lang="fi-FI" sz="1200" b="1" i="0" u="none" strike="noStrike" dirty="0">
                          <a:solidFill>
                            <a:srgbClr val="000000"/>
                          </a:solidFill>
                          <a:effectLst/>
                          <a:latin typeface="+mn-lt"/>
                        </a:rPr>
                        <a:t>8,25</a:t>
                      </a:r>
                    </a:p>
                  </a:txBody>
                  <a:tcPr marL="9525" marR="9525" marT="9525" marB="0" anchor="ctr"/>
                </a:tc>
                <a:tc>
                  <a:txBody>
                    <a:bodyPr/>
                    <a:lstStyle/>
                    <a:p>
                      <a:pPr algn="ctr" fontAlgn="b"/>
                      <a:r>
                        <a:rPr lang="fi-FI" sz="1200" b="1" i="0" u="none" strike="noStrike" dirty="0">
                          <a:solidFill>
                            <a:schemeClr val="tx1"/>
                          </a:solidFill>
                          <a:effectLst/>
                          <a:latin typeface="+mn-lt"/>
                        </a:rPr>
                        <a:t>8,19</a:t>
                      </a:r>
                    </a:p>
                  </a:txBody>
                  <a:tcPr marL="9525" marR="9525" marT="9525" marB="0" anchor="ctr"/>
                </a:tc>
                <a:tc>
                  <a:txBody>
                    <a:bodyPr/>
                    <a:lstStyle/>
                    <a:p>
                      <a:pPr algn="ctr" fontAlgn="b"/>
                      <a:r>
                        <a:rPr lang="fi-FI" sz="1200" b="1" i="0" u="none" strike="noStrike" dirty="0">
                          <a:solidFill>
                            <a:srgbClr val="000000"/>
                          </a:solidFill>
                          <a:effectLst/>
                          <a:latin typeface="+mn-lt"/>
                        </a:rPr>
                        <a:t>8,07</a:t>
                      </a:r>
                    </a:p>
                  </a:txBody>
                  <a:tcPr marL="9525" marR="9525" marT="9525" marB="0" anchor="ctr"/>
                </a:tc>
                <a:tc>
                  <a:txBody>
                    <a:bodyPr/>
                    <a:lstStyle/>
                    <a:p>
                      <a:pPr algn="ctr" fontAlgn="b"/>
                      <a:r>
                        <a:rPr lang="fi-FI" sz="1200" b="1" i="0" u="none" strike="noStrike" dirty="0">
                          <a:solidFill>
                            <a:srgbClr val="0070C0"/>
                          </a:solidFill>
                          <a:effectLst/>
                          <a:latin typeface="+mn-lt"/>
                        </a:rPr>
                        <a:t>8,15</a:t>
                      </a:r>
                    </a:p>
                  </a:txBody>
                  <a:tcPr marL="9525" marR="9525" marT="9525" marB="0" anchor="ctr"/>
                </a:tc>
                <a:tc>
                  <a:txBody>
                    <a:bodyPr/>
                    <a:lstStyle/>
                    <a:p>
                      <a:pPr algn="ctr" fontAlgn="b"/>
                      <a:r>
                        <a:rPr lang="fi-FI" sz="1200" b="1" i="0" u="none" strike="noStrike">
                          <a:solidFill>
                            <a:srgbClr val="000000"/>
                          </a:solidFill>
                          <a:effectLst/>
                          <a:latin typeface="+mn-lt"/>
                        </a:rPr>
                        <a:t>8,07</a:t>
                      </a:r>
                    </a:p>
                  </a:txBody>
                  <a:tcPr marL="9525" marR="9525" marT="9525" marB="0" anchor="ctr"/>
                </a:tc>
                <a:tc>
                  <a:txBody>
                    <a:bodyPr/>
                    <a:lstStyle/>
                    <a:p>
                      <a:pPr algn="ctr" fontAlgn="b"/>
                      <a:r>
                        <a:rPr lang="fi-FI" sz="1200" b="1" i="0" u="none" strike="noStrike">
                          <a:solidFill>
                            <a:srgbClr val="000000"/>
                          </a:solidFill>
                          <a:effectLst/>
                          <a:latin typeface="+mn-lt"/>
                        </a:rPr>
                        <a:t>7,63</a:t>
                      </a:r>
                    </a:p>
                  </a:txBody>
                  <a:tcPr marL="9525" marR="9525" marT="9525" marB="0" anchor="ctr"/>
                </a:tc>
                <a:tc>
                  <a:txBody>
                    <a:bodyPr/>
                    <a:lstStyle/>
                    <a:p>
                      <a:pPr algn="ctr" fontAlgn="b"/>
                      <a:r>
                        <a:rPr lang="fi-FI" sz="1200" b="1" i="0" u="none" strike="noStrike" dirty="0">
                          <a:solidFill>
                            <a:srgbClr val="FF0000"/>
                          </a:solidFill>
                          <a:effectLst/>
                          <a:latin typeface="+mn-lt"/>
                        </a:rPr>
                        <a:t>7,55</a:t>
                      </a:r>
                    </a:p>
                  </a:txBody>
                  <a:tcPr marL="9525" marR="9525" marT="9525" marB="0" anchor="ctr"/>
                </a:tc>
                <a:extLst>
                  <a:ext uri="{0D108BD9-81ED-4DB2-BD59-A6C34878D82A}">
                    <a16:rowId xmlns:a16="http://schemas.microsoft.com/office/drawing/2014/main" xmlns="" val="10010"/>
                  </a:ext>
                </a:extLst>
              </a:tr>
              <a:tr h="316836">
                <a:tc>
                  <a:txBody>
                    <a:bodyPr/>
                    <a:lstStyle/>
                    <a:p>
                      <a:pPr marR="179070">
                        <a:lnSpc>
                          <a:spcPct val="115000"/>
                        </a:lnSpc>
                        <a:spcAft>
                          <a:spcPts val="0"/>
                        </a:spcAft>
                      </a:pPr>
                      <a:r>
                        <a:rPr lang="fi-FI" sz="1200" b="1">
                          <a:solidFill>
                            <a:schemeClr val="tx1"/>
                          </a:solidFill>
                          <a:effectLst/>
                          <a:latin typeface="+mn-lt"/>
                        </a:rPr>
                        <a:t>Uskonto/ET</a:t>
                      </a:r>
                      <a:endParaRPr lang="fi-FI" sz="1200" b="1">
                        <a:solidFill>
                          <a:schemeClr val="tx1"/>
                        </a:solidFill>
                        <a:effectLst/>
                        <a:latin typeface="+mn-lt"/>
                        <a:ea typeface="SimSun"/>
                        <a:cs typeface="Times New Roman"/>
                      </a:endParaRPr>
                    </a:p>
                  </a:txBody>
                  <a:tcPr marL="44450" marR="44450" marT="0" marB="0" anchor="ctr"/>
                </a:tc>
                <a:tc>
                  <a:txBody>
                    <a:bodyPr/>
                    <a:lstStyle/>
                    <a:p>
                      <a:pPr algn="ctr" fontAlgn="b"/>
                      <a:r>
                        <a:rPr lang="fi-FI" sz="1200" b="1" i="0" u="none" strike="noStrike" dirty="0">
                          <a:solidFill>
                            <a:srgbClr val="000000"/>
                          </a:solidFill>
                          <a:effectLst/>
                          <a:latin typeface="+mn-lt"/>
                        </a:rPr>
                        <a:t>8,32</a:t>
                      </a:r>
                    </a:p>
                  </a:txBody>
                  <a:tcPr marL="9525" marR="9525" marT="9525" marB="0" anchor="ctr"/>
                </a:tc>
                <a:tc>
                  <a:txBody>
                    <a:bodyPr/>
                    <a:lstStyle/>
                    <a:p>
                      <a:pPr algn="ctr" fontAlgn="b"/>
                      <a:r>
                        <a:rPr lang="fi-FI" sz="1200" b="1" i="0" u="none" strike="noStrike" dirty="0">
                          <a:solidFill>
                            <a:schemeClr val="tx1"/>
                          </a:solidFill>
                          <a:effectLst/>
                          <a:latin typeface="+mn-lt"/>
                        </a:rPr>
                        <a:t>8,23</a:t>
                      </a:r>
                    </a:p>
                  </a:txBody>
                  <a:tcPr marL="9525" marR="9525" marT="9525" marB="0" anchor="ctr"/>
                </a:tc>
                <a:tc>
                  <a:txBody>
                    <a:bodyPr/>
                    <a:lstStyle/>
                    <a:p>
                      <a:pPr algn="ctr" fontAlgn="b"/>
                      <a:r>
                        <a:rPr lang="fi-FI" sz="1200" b="1" i="0" u="none" strike="noStrike" dirty="0">
                          <a:solidFill>
                            <a:srgbClr val="000000"/>
                          </a:solidFill>
                          <a:effectLst/>
                          <a:latin typeface="+mn-lt"/>
                        </a:rPr>
                        <a:t>8,27</a:t>
                      </a:r>
                    </a:p>
                  </a:txBody>
                  <a:tcPr marL="9525" marR="9525" marT="9525" marB="0" anchor="ctr"/>
                </a:tc>
                <a:tc>
                  <a:txBody>
                    <a:bodyPr/>
                    <a:lstStyle/>
                    <a:p>
                      <a:pPr algn="ctr" fontAlgn="b"/>
                      <a:r>
                        <a:rPr lang="fi-FI" sz="1200" b="1" i="0" u="none" strike="noStrike" dirty="0">
                          <a:solidFill>
                            <a:srgbClr val="0070C0"/>
                          </a:solidFill>
                          <a:effectLst/>
                          <a:latin typeface="+mn-lt"/>
                        </a:rPr>
                        <a:t>8,33</a:t>
                      </a:r>
                    </a:p>
                  </a:txBody>
                  <a:tcPr marL="9525" marR="9525" marT="9525" marB="0" anchor="ctr"/>
                </a:tc>
                <a:tc>
                  <a:txBody>
                    <a:bodyPr/>
                    <a:lstStyle/>
                    <a:p>
                      <a:pPr algn="ctr" fontAlgn="b"/>
                      <a:r>
                        <a:rPr lang="fi-FI" sz="1200" b="1" i="0" u="none" strike="noStrike">
                          <a:solidFill>
                            <a:srgbClr val="000000"/>
                          </a:solidFill>
                          <a:effectLst/>
                          <a:latin typeface="+mn-lt"/>
                        </a:rPr>
                        <a:t>7,93</a:t>
                      </a:r>
                    </a:p>
                  </a:txBody>
                  <a:tcPr marL="9525" marR="9525" marT="9525" marB="0" anchor="ctr"/>
                </a:tc>
                <a:tc>
                  <a:txBody>
                    <a:bodyPr/>
                    <a:lstStyle/>
                    <a:p>
                      <a:pPr algn="ctr" fontAlgn="b"/>
                      <a:r>
                        <a:rPr lang="fi-FI" sz="1200" b="1" i="0" u="none" strike="noStrike">
                          <a:solidFill>
                            <a:srgbClr val="000000"/>
                          </a:solidFill>
                          <a:effectLst/>
                          <a:latin typeface="+mn-lt"/>
                        </a:rPr>
                        <a:t>8,12</a:t>
                      </a:r>
                    </a:p>
                  </a:txBody>
                  <a:tcPr marL="9525" marR="9525" marT="9525" marB="0" anchor="ctr"/>
                </a:tc>
                <a:tc>
                  <a:txBody>
                    <a:bodyPr/>
                    <a:lstStyle/>
                    <a:p>
                      <a:pPr algn="ctr" fontAlgn="b"/>
                      <a:r>
                        <a:rPr lang="fi-FI" sz="1200" b="1" i="0" u="none" strike="noStrike" dirty="0">
                          <a:solidFill>
                            <a:srgbClr val="FF0000"/>
                          </a:solidFill>
                          <a:effectLst/>
                          <a:latin typeface="+mn-lt"/>
                        </a:rPr>
                        <a:t>7,79</a:t>
                      </a:r>
                    </a:p>
                  </a:txBody>
                  <a:tcPr marL="9525" marR="9525" marT="9525" marB="0" anchor="ctr"/>
                </a:tc>
                <a:extLst>
                  <a:ext uri="{0D108BD9-81ED-4DB2-BD59-A6C34878D82A}">
                    <a16:rowId xmlns:a16="http://schemas.microsoft.com/office/drawing/2014/main" xmlns="" val="10011"/>
                  </a:ext>
                </a:extLst>
              </a:tr>
              <a:tr h="316836">
                <a:tc>
                  <a:txBody>
                    <a:bodyPr/>
                    <a:lstStyle/>
                    <a:p>
                      <a:pPr marR="179070">
                        <a:lnSpc>
                          <a:spcPct val="115000"/>
                        </a:lnSpc>
                        <a:spcAft>
                          <a:spcPts val="0"/>
                        </a:spcAft>
                      </a:pPr>
                      <a:r>
                        <a:rPr lang="fi-FI" sz="1200" b="1">
                          <a:solidFill>
                            <a:schemeClr val="tx1"/>
                          </a:solidFill>
                          <a:effectLst/>
                          <a:latin typeface="+mn-lt"/>
                        </a:rPr>
                        <a:t>Terveystieto</a:t>
                      </a:r>
                      <a:endParaRPr lang="fi-FI" sz="1200" b="1">
                        <a:solidFill>
                          <a:schemeClr val="tx1"/>
                        </a:solidFill>
                        <a:effectLst/>
                        <a:latin typeface="+mn-lt"/>
                        <a:ea typeface="SimSun"/>
                        <a:cs typeface="Times New Roman"/>
                      </a:endParaRPr>
                    </a:p>
                  </a:txBody>
                  <a:tcPr marL="44450" marR="44450" marT="0" marB="0" anchor="ctr"/>
                </a:tc>
                <a:tc>
                  <a:txBody>
                    <a:bodyPr/>
                    <a:lstStyle/>
                    <a:p>
                      <a:pPr algn="ctr" fontAlgn="b"/>
                      <a:r>
                        <a:rPr lang="fi-FI" sz="1200" b="1" i="0" u="none" strike="noStrike" dirty="0">
                          <a:solidFill>
                            <a:srgbClr val="000000"/>
                          </a:solidFill>
                          <a:effectLst/>
                          <a:latin typeface="+mn-lt"/>
                        </a:rPr>
                        <a:t>8,34</a:t>
                      </a:r>
                    </a:p>
                  </a:txBody>
                  <a:tcPr marL="9525" marR="9525" marT="9525" marB="0" anchor="ctr"/>
                </a:tc>
                <a:tc>
                  <a:txBody>
                    <a:bodyPr/>
                    <a:lstStyle/>
                    <a:p>
                      <a:pPr algn="ctr" fontAlgn="b"/>
                      <a:r>
                        <a:rPr lang="fi-FI" sz="1200" b="1" i="0" u="none" strike="noStrike" dirty="0">
                          <a:solidFill>
                            <a:schemeClr val="tx1"/>
                          </a:solidFill>
                          <a:effectLst/>
                          <a:latin typeface="+mn-lt"/>
                        </a:rPr>
                        <a:t>8,14</a:t>
                      </a:r>
                    </a:p>
                  </a:txBody>
                  <a:tcPr marL="9525" marR="9525" marT="9525" marB="0" anchor="ctr"/>
                </a:tc>
                <a:tc>
                  <a:txBody>
                    <a:bodyPr/>
                    <a:lstStyle/>
                    <a:p>
                      <a:pPr algn="ctr" fontAlgn="b"/>
                      <a:r>
                        <a:rPr lang="fi-FI" sz="1200" b="1" i="0" u="none" strike="noStrike" dirty="0">
                          <a:solidFill>
                            <a:srgbClr val="0070C0"/>
                          </a:solidFill>
                          <a:effectLst/>
                          <a:latin typeface="+mn-lt"/>
                        </a:rPr>
                        <a:t>8,35</a:t>
                      </a:r>
                    </a:p>
                  </a:txBody>
                  <a:tcPr marL="9525" marR="9525" marT="9525" marB="0" anchor="ctr"/>
                </a:tc>
                <a:tc>
                  <a:txBody>
                    <a:bodyPr/>
                    <a:lstStyle/>
                    <a:p>
                      <a:pPr algn="ctr" fontAlgn="b"/>
                      <a:r>
                        <a:rPr lang="fi-FI" sz="1200" b="1" i="0" u="none" strike="noStrike" dirty="0">
                          <a:solidFill>
                            <a:schemeClr val="tx1"/>
                          </a:solidFill>
                          <a:effectLst/>
                          <a:latin typeface="+mn-lt"/>
                        </a:rPr>
                        <a:t>8,30</a:t>
                      </a:r>
                    </a:p>
                  </a:txBody>
                  <a:tcPr marL="9525" marR="9525" marT="9525" marB="0" anchor="ctr"/>
                </a:tc>
                <a:tc>
                  <a:txBody>
                    <a:bodyPr/>
                    <a:lstStyle/>
                    <a:p>
                      <a:pPr algn="ctr" fontAlgn="b"/>
                      <a:r>
                        <a:rPr lang="fi-FI" sz="1200" b="1" i="0" u="none" strike="noStrike">
                          <a:solidFill>
                            <a:srgbClr val="000000"/>
                          </a:solidFill>
                          <a:effectLst/>
                          <a:latin typeface="+mn-lt"/>
                        </a:rPr>
                        <a:t>8,16</a:t>
                      </a:r>
                    </a:p>
                  </a:txBody>
                  <a:tcPr marL="9525" marR="9525" marT="9525" marB="0" anchor="ctr"/>
                </a:tc>
                <a:tc>
                  <a:txBody>
                    <a:bodyPr/>
                    <a:lstStyle/>
                    <a:p>
                      <a:pPr algn="ctr" fontAlgn="b"/>
                      <a:r>
                        <a:rPr lang="fi-FI" sz="1200" b="1" i="0" u="none" strike="noStrike">
                          <a:solidFill>
                            <a:srgbClr val="000000"/>
                          </a:solidFill>
                          <a:effectLst/>
                          <a:latin typeface="+mn-lt"/>
                        </a:rPr>
                        <a:t>8,11</a:t>
                      </a:r>
                    </a:p>
                  </a:txBody>
                  <a:tcPr marL="9525" marR="9525" marT="9525" marB="0" anchor="ctr"/>
                </a:tc>
                <a:tc>
                  <a:txBody>
                    <a:bodyPr/>
                    <a:lstStyle/>
                    <a:p>
                      <a:pPr algn="ctr" fontAlgn="b"/>
                      <a:r>
                        <a:rPr lang="fi-FI" sz="1200" b="1" i="0" u="none" strike="noStrike" dirty="0">
                          <a:solidFill>
                            <a:srgbClr val="FF0000"/>
                          </a:solidFill>
                          <a:effectLst/>
                          <a:latin typeface="+mn-lt"/>
                        </a:rPr>
                        <a:t>8,08</a:t>
                      </a:r>
                    </a:p>
                  </a:txBody>
                  <a:tcPr marL="9525" marR="9525" marT="9525" marB="0" anchor="ctr"/>
                </a:tc>
                <a:extLst>
                  <a:ext uri="{0D108BD9-81ED-4DB2-BD59-A6C34878D82A}">
                    <a16:rowId xmlns:a16="http://schemas.microsoft.com/office/drawing/2014/main" xmlns="" val="10012"/>
                  </a:ext>
                </a:extLst>
              </a:tr>
              <a:tr h="316836">
                <a:tc>
                  <a:txBody>
                    <a:bodyPr/>
                    <a:lstStyle/>
                    <a:p>
                      <a:pPr marR="179070">
                        <a:lnSpc>
                          <a:spcPct val="115000"/>
                        </a:lnSpc>
                        <a:spcAft>
                          <a:spcPts val="0"/>
                        </a:spcAft>
                      </a:pPr>
                      <a:r>
                        <a:rPr lang="fi-FI" sz="1200" b="1" dirty="0">
                          <a:solidFill>
                            <a:schemeClr val="tx1"/>
                          </a:solidFill>
                          <a:effectLst/>
                          <a:latin typeface="+mn-lt"/>
                        </a:rPr>
                        <a:t>Ka</a:t>
                      </a:r>
                      <a:endParaRPr lang="fi-FI" sz="1200" b="1" dirty="0">
                        <a:solidFill>
                          <a:schemeClr val="tx1"/>
                        </a:solidFill>
                        <a:effectLst/>
                        <a:latin typeface="+mn-lt"/>
                        <a:ea typeface="SimSun"/>
                        <a:cs typeface="Times New Roman"/>
                      </a:endParaRPr>
                    </a:p>
                  </a:txBody>
                  <a:tcPr marL="44450" marR="44450" marT="0" marB="0" anchor="ctr"/>
                </a:tc>
                <a:tc>
                  <a:txBody>
                    <a:bodyPr/>
                    <a:lstStyle/>
                    <a:p>
                      <a:pPr algn="ctr" fontAlgn="b"/>
                      <a:r>
                        <a:rPr lang="fi-FI" sz="1200" b="1" i="0" u="none" strike="noStrike" dirty="0">
                          <a:solidFill>
                            <a:srgbClr val="000000"/>
                          </a:solidFill>
                          <a:effectLst/>
                          <a:latin typeface="+mn-lt"/>
                        </a:rPr>
                        <a:t>8,13</a:t>
                      </a:r>
                    </a:p>
                  </a:txBody>
                  <a:tcPr marL="9525" marR="9525" marT="9525" marB="0" anchor="ctr"/>
                </a:tc>
                <a:tc>
                  <a:txBody>
                    <a:bodyPr/>
                    <a:lstStyle/>
                    <a:p>
                      <a:pPr algn="ctr" fontAlgn="b"/>
                      <a:r>
                        <a:rPr lang="fi-FI" sz="1200" b="1" i="0" u="none" strike="noStrike" dirty="0">
                          <a:solidFill>
                            <a:schemeClr val="tx1"/>
                          </a:solidFill>
                          <a:effectLst/>
                          <a:latin typeface="+mn-lt"/>
                        </a:rPr>
                        <a:t>7,98</a:t>
                      </a:r>
                    </a:p>
                  </a:txBody>
                  <a:tcPr marL="9525" marR="9525" marT="9525" marB="0" anchor="ctr"/>
                </a:tc>
                <a:tc>
                  <a:txBody>
                    <a:bodyPr/>
                    <a:lstStyle/>
                    <a:p>
                      <a:pPr algn="ctr" fontAlgn="b"/>
                      <a:r>
                        <a:rPr lang="fi-FI" sz="1200" b="1" i="0" u="none" strike="noStrike" dirty="0">
                          <a:solidFill>
                            <a:srgbClr val="0070C0"/>
                          </a:solidFill>
                          <a:effectLst/>
                          <a:latin typeface="+mn-lt"/>
                        </a:rPr>
                        <a:t>8,07</a:t>
                      </a:r>
                    </a:p>
                  </a:txBody>
                  <a:tcPr marL="9525" marR="9525" marT="9525" marB="0" anchor="ctr"/>
                </a:tc>
                <a:tc>
                  <a:txBody>
                    <a:bodyPr/>
                    <a:lstStyle/>
                    <a:p>
                      <a:pPr algn="ctr" fontAlgn="b"/>
                      <a:r>
                        <a:rPr lang="fi-FI" sz="1200" b="1" i="0" u="none" strike="noStrike" dirty="0">
                          <a:solidFill>
                            <a:srgbClr val="000000"/>
                          </a:solidFill>
                          <a:effectLst/>
                          <a:latin typeface="+mn-lt"/>
                        </a:rPr>
                        <a:t>7,90</a:t>
                      </a:r>
                    </a:p>
                  </a:txBody>
                  <a:tcPr marL="9525" marR="9525" marT="9525" marB="0" anchor="ctr"/>
                </a:tc>
                <a:tc>
                  <a:txBody>
                    <a:bodyPr/>
                    <a:lstStyle/>
                    <a:p>
                      <a:pPr algn="ctr" fontAlgn="b"/>
                      <a:r>
                        <a:rPr lang="fi-FI" sz="1200" b="1" i="0" u="none" strike="noStrike">
                          <a:solidFill>
                            <a:srgbClr val="000000"/>
                          </a:solidFill>
                          <a:effectLst/>
                          <a:latin typeface="+mn-lt"/>
                        </a:rPr>
                        <a:t>7,88</a:t>
                      </a:r>
                    </a:p>
                  </a:txBody>
                  <a:tcPr marL="9525" marR="9525" marT="9525" marB="0" anchor="ctr"/>
                </a:tc>
                <a:tc>
                  <a:txBody>
                    <a:bodyPr/>
                    <a:lstStyle/>
                    <a:p>
                      <a:pPr algn="ctr" fontAlgn="b"/>
                      <a:r>
                        <a:rPr lang="fi-FI" sz="1200" b="1" i="0" u="none" strike="noStrike">
                          <a:solidFill>
                            <a:srgbClr val="000000"/>
                          </a:solidFill>
                          <a:effectLst/>
                          <a:latin typeface="+mn-lt"/>
                        </a:rPr>
                        <a:t>7,80</a:t>
                      </a:r>
                    </a:p>
                  </a:txBody>
                  <a:tcPr marL="9525" marR="9525" marT="9525" marB="0" anchor="ctr"/>
                </a:tc>
                <a:tc>
                  <a:txBody>
                    <a:bodyPr/>
                    <a:lstStyle/>
                    <a:p>
                      <a:pPr algn="ctr" fontAlgn="b"/>
                      <a:r>
                        <a:rPr lang="fi-FI" sz="1200" b="1" i="0" u="none" strike="noStrike" dirty="0">
                          <a:solidFill>
                            <a:srgbClr val="FF0000"/>
                          </a:solidFill>
                          <a:effectLst/>
                          <a:latin typeface="+mn-lt"/>
                        </a:rPr>
                        <a:t>7,64</a:t>
                      </a:r>
                    </a:p>
                  </a:txBody>
                  <a:tcPr marL="9525" marR="9525" marT="9525" marB="0" anchor="ctr"/>
                </a:tc>
                <a:extLst>
                  <a:ext uri="{0D108BD9-81ED-4DB2-BD59-A6C34878D82A}">
                    <a16:rowId xmlns:a16="http://schemas.microsoft.com/office/drawing/2014/main" xmlns="" val="10013"/>
                  </a:ext>
                </a:extLst>
              </a:tr>
            </a:tbl>
          </a:graphicData>
        </a:graphic>
      </p:graphicFrame>
      <p:sp>
        <p:nvSpPr>
          <p:cNvPr id="3" name="Date Placeholder 2"/>
          <p:cNvSpPr>
            <a:spLocks noGrp="1"/>
          </p:cNvSpPr>
          <p:nvPr>
            <p:ph type="dt" sz="half" idx="10"/>
          </p:nvPr>
        </p:nvSpPr>
        <p:spPr/>
        <p:txBody>
          <a:bodyPr/>
          <a:lstStyle/>
          <a:p>
            <a:fld id="{E18D03F2-2F2E-4EFA-B61F-9EB915BE5B5B}" type="datetime1">
              <a:rPr lang="fi-FI" smtClean="0">
                <a:solidFill>
                  <a:srgbClr val="8C8A87"/>
                </a:solidFill>
              </a:rPr>
              <a:t>21.5.2019</a:t>
            </a:fld>
            <a:endParaRPr lang="en-GB" dirty="0">
              <a:solidFill>
                <a:srgbClr val="8C8A87"/>
              </a:solidFill>
            </a:endParaRPr>
          </a:p>
        </p:txBody>
      </p:sp>
      <p:sp>
        <p:nvSpPr>
          <p:cNvPr id="4" name="Slide Number Placeholder 3"/>
          <p:cNvSpPr>
            <a:spLocks noGrp="1"/>
          </p:cNvSpPr>
          <p:nvPr>
            <p:ph type="sldNum" sz="quarter" idx="11"/>
          </p:nvPr>
        </p:nvSpPr>
        <p:spPr/>
        <p:txBody>
          <a:bodyPr/>
          <a:lstStyle/>
          <a:p>
            <a:fld id="{89059335-AFD3-4DED-970B-1AD46A147785}" type="slidenum">
              <a:rPr lang="en-GB" smtClean="0">
                <a:solidFill>
                  <a:srgbClr val="8C8A87"/>
                </a:solidFill>
              </a:rPr>
              <a:pPr/>
              <a:t>13</a:t>
            </a:fld>
            <a:endParaRPr lang="en-GB" dirty="0">
              <a:solidFill>
                <a:srgbClr val="8C8A87"/>
              </a:solidFill>
            </a:endParaRPr>
          </a:p>
        </p:txBody>
      </p:sp>
      <p:sp>
        <p:nvSpPr>
          <p:cNvPr id="5" name="Footer Placeholder 4"/>
          <p:cNvSpPr>
            <a:spLocks noGrp="1"/>
          </p:cNvSpPr>
          <p:nvPr>
            <p:ph type="ftr" sz="quarter" idx="12"/>
          </p:nvPr>
        </p:nvSpPr>
        <p:spPr>
          <a:xfrm>
            <a:off x="1979614" y="6165850"/>
            <a:ext cx="3312466" cy="431800"/>
          </a:xfrm>
        </p:spPr>
        <p:txBody>
          <a:bodyPr/>
          <a:lstStyle/>
          <a:p>
            <a:r>
              <a:rPr lang="en-US" dirty="0" smtClean="0">
                <a:solidFill>
                  <a:srgbClr val="8C8A87"/>
                </a:solidFill>
              </a:rPr>
              <a:t>Faculty of </a:t>
            </a:r>
            <a:r>
              <a:rPr lang="en-US" dirty="0" err="1" smtClean="0">
                <a:solidFill>
                  <a:srgbClr val="8C8A87"/>
                </a:solidFill>
              </a:rPr>
              <a:t>Behavioural</a:t>
            </a:r>
            <a:r>
              <a:rPr lang="en-US" dirty="0" smtClean="0">
                <a:solidFill>
                  <a:srgbClr val="8C8A87"/>
                </a:solidFill>
              </a:rPr>
              <a:t> Science/  </a:t>
            </a:r>
          </a:p>
          <a:p>
            <a:r>
              <a:rPr lang="en-US" dirty="0" smtClean="0">
                <a:solidFill>
                  <a:srgbClr val="8C8A87"/>
                </a:solidFill>
              </a:rPr>
              <a:t>Centre for Educational Assessment /  http://www.helsinki.fi/cea/ Kupiainen 2015</a:t>
            </a:r>
            <a:endParaRPr lang="en-GB" dirty="0">
              <a:solidFill>
                <a:srgbClr val="8C8A87"/>
              </a:solidFill>
            </a:endParaRPr>
          </a:p>
        </p:txBody>
      </p:sp>
      <p:sp>
        <p:nvSpPr>
          <p:cNvPr id="6" name="Title 5"/>
          <p:cNvSpPr>
            <a:spLocks noGrp="1"/>
          </p:cNvSpPr>
          <p:nvPr>
            <p:ph type="title"/>
          </p:nvPr>
        </p:nvSpPr>
        <p:spPr>
          <a:xfrm>
            <a:off x="431540" y="399691"/>
            <a:ext cx="6840538" cy="576064"/>
          </a:xfrm>
        </p:spPr>
        <p:txBody>
          <a:bodyPr>
            <a:normAutofit/>
          </a:bodyPr>
          <a:lstStyle/>
          <a:p>
            <a:r>
              <a:rPr lang="fi-FI" sz="3200" dirty="0" smtClean="0"/>
              <a:t>Kuntien väliset erot arvosanoissa</a:t>
            </a:r>
            <a:endParaRPr lang="fi-FI" sz="3200" dirty="0"/>
          </a:p>
        </p:txBody>
      </p:sp>
      <p:sp>
        <p:nvSpPr>
          <p:cNvPr id="2" name="Rectangle 1"/>
          <p:cNvSpPr/>
          <p:nvPr/>
        </p:nvSpPr>
        <p:spPr>
          <a:xfrm>
            <a:off x="107504" y="1772816"/>
            <a:ext cx="2448272" cy="4031873"/>
          </a:xfrm>
          <a:prstGeom prst="rect">
            <a:avLst/>
          </a:prstGeom>
        </p:spPr>
        <p:txBody>
          <a:bodyPr wrap="square">
            <a:spAutoFit/>
          </a:bodyPr>
          <a:lstStyle/>
          <a:p>
            <a:r>
              <a:rPr lang="fi-FI" sz="1600" dirty="0" smtClean="0">
                <a:solidFill>
                  <a:prstClr val="black"/>
                </a:solidFill>
              </a:rPr>
              <a:t>Taulukkoon on valittu joka toinen kunta lukuaineiden arvosanakeskiarvon mukaan.</a:t>
            </a:r>
          </a:p>
          <a:p>
            <a:endParaRPr lang="fi-FI" sz="1600" dirty="0">
              <a:solidFill>
                <a:prstClr val="black"/>
              </a:solidFill>
            </a:endParaRPr>
          </a:p>
          <a:p>
            <a:r>
              <a:rPr lang="fi-FI" sz="1600" dirty="0" smtClean="0">
                <a:solidFill>
                  <a:prstClr val="black"/>
                </a:solidFill>
              </a:rPr>
              <a:t>Taulukossa on korostettu kunkin oppiaineen </a:t>
            </a:r>
            <a:r>
              <a:rPr lang="fi-FI" sz="1600" dirty="0" smtClean="0">
                <a:solidFill>
                  <a:srgbClr val="0070C0"/>
                </a:solidFill>
              </a:rPr>
              <a:t>korkein</a:t>
            </a:r>
            <a:r>
              <a:rPr lang="fi-FI" sz="1600" dirty="0" smtClean="0">
                <a:solidFill>
                  <a:prstClr val="black"/>
                </a:solidFill>
              </a:rPr>
              <a:t> ja </a:t>
            </a:r>
            <a:r>
              <a:rPr lang="fi-FI" sz="1600" dirty="0" smtClean="0">
                <a:solidFill>
                  <a:srgbClr val="FF0000"/>
                </a:solidFill>
              </a:rPr>
              <a:t>heikoin</a:t>
            </a:r>
            <a:r>
              <a:rPr lang="fi-FI" sz="1600" dirty="0" smtClean="0">
                <a:solidFill>
                  <a:prstClr val="black"/>
                </a:solidFill>
              </a:rPr>
              <a:t> arvosana huomioimatta korkeimpien arvosanojen kuntaa 1, jossa myös oppilaiden arvioinnissa osoittama osaaminen oli selvästi muita taulukon kuntia parempaa.</a:t>
            </a:r>
            <a:endParaRPr lang="fi-FI" sz="1600" dirty="0">
              <a:solidFill>
                <a:prstClr val="black"/>
              </a:solidFill>
            </a:endParaRPr>
          </a:p>
        </p:txBody>
      </p:sp>
      <p:sp>
        <p:nvSpPr>
          <p:cNvPr id="8" name="Rectangle 7"/>
          <p:cNvSpPr/>
          <p:nvPr/>
        </p:nvSpPr>
        <p:spPr>
          <a:xfrm>
            <a:off x="5364088" y="1773982"/>
            <a:ext cx="576064" cy="41764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Box 8"/>
          <p:cNvSpPr txBox="1"/>
          <p:nvPr/>
        </p:nvSpPr>
        <p:spPr>
          <a:xfrm>
            <a:off x="179512" y="5959158"/>
            <a:ext cx="8964488" cy="646331"/>
          </a:xfrm>
          <a:prstGeom prst="rect">
            <a:avLst/>
          </a:prstGeom>
          <a:solidFill>
            <a:schemeClr val="accent1"/>
          </a:solidFill>
        </p:spPr>
        <p:txBody>
          <a:bodyPr wrap="square" rtlCol="0">
            <a:spAutoFit/>
          </a:bodyPr>
          <a:lstStyle/>
          <a:p>
            <a:r>
              <a:rPr lang="fi-FI" dirty="0" smtClean="0"/>
              <a:t>Metropolialueella alimman </a:t>
            </a:r>
            <a:r>
              <a:rPr lang="fi-FI" dirty="0"/>
              <a:t>lukiokynnyksen (ka 7,78) alle jääneistä 5 995 oppilaasta </a:t>
            </a:r>
            <a:endParaRPr lang="fi-FI" dirty="0" smtClean="0"/>
          </a:p>
          <a:p>
            <a:r>
              <a:rPr lang="fi-FI" dirty="0" smtClean="0"/>
              <a:t>61 </a:t>
            </a:r>
            <a:r>
              <a:rPr lang="fi-FI" dirty="0"/>
              <a:t>% oli poikia ja  39 % tyttöjä. </a:t>
            </a:r>
          </a:p>
        </p:txBody>
      </p:sp>
    </p:spTree>
    <p:extLst>
      <p:ext uri="{BB962C8B-B14F-4D97-AF65-F5344CB8AC3E}">
        <p14:creationId xmlns:p14="http://schemas.microsoft.com/office/powerpoint/2010/main" val="1763297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675" y="2168860"/>
            <a:ext cx="7775576" cy="1871663"/>
          </a:xfrm>
        </p:spPr>
        <p:txBody>
          <a:bodyPr>
            <a:normAutofit/>
          </a:bodyPr>
          <a:lstStyle/>
          <a:p>
            <a:r>
              <a:rPr lang="en-GB" dirty="0" smtClean="0"/>
              <a:t/>
            </a:r>
            <a:br>
              <a:rPr lang="en-GB" dirty="0" smtClean="0"/>
            </a:br>
            <a:r>
              <a:rPr lang="fi-FI" dirty="0" smtClean="0"/>
              <a:t>ARVIOINTI</a:t>
            </a:r>
            <a:endParaRPr lang="en-GB" dirty="0"/>
          </a:p>
        </p:txBody>
      </p:sp>
      <p:sp>
        <p:nvSpPr>
          <p:cNvPr id="5" name="Footer Placeholder 4"/>
          <p:cNvSpPr>
            <a:spLocks noGrp="1"/>
          </p:cNvSpPr>
          <p:nvPr>
            <p:ph type="ftr" sz="quarter" idx="3"/>
          </p:nvPr>
        </p:nvSpPr>
        <p:spPr>
          <a:xfrm>
            <a:off x="1835696" y="6201308"/>
            <a:ext cx="4104456" cy="396342"/>
          </a:xfrm>
        </p:spPr>
        <p:txBody>
          <a:bodyPr/>
          <a:lstStyle/>
          <a:p>
            <a:pPr algn="ctr"/>
            <a:r>
              <a:rPr lang="fi-FI" sz="1600" b="1" dirty="0" smtClean="0"/>
              <a:t>Risto </a:t>
            </a:r>
            <a:r>
              <a:rPr lang="fi-FI" sz="1600" b="1" dirty="0" err="1" smtClean="0"/>
              <a:t>Hotulainen</a:t>
            </a:r>
            <a:r>
              <a:rPr lang="fi-FI" sz="1600" b="1" dirty="0" smtClean="0"/>
              <a:t> </a:t>
            </a:r>
            <a:endParaRPr lang="en-GB" sz="1600" b="1" dirty="0"/>
          </a:p>
        </p:txBody>
      </p:sp>
      <p:sp>
        <p:nvSpPr>
          <p:cNvPr id="6" name="Slide Number Placeholder 5"/>
          <p:cNvSpPr>
            <a:spLocks noGrp="1"/>
          </p:cNvSpPr>
          <p:nvPr>
            <p:ph type="sldNum" sz="quarter" idx="4"/>
          </p:nvPr>
        </p:nvSpPr>
        <p:spPr/>
        <p:txBody>
          <a:bodyPr/>
          <a:lstStyle/>
          <a:p>
            <a:fld id="{89059335-AFD3-4DED-970B-1AD46A147785}" type="slidenum">
              <a:rPr lang="en-GB" smtClean="0"/>
              <a:pPr/>
              <a:t>14</a:t>
            </a:fld>
            <a:endParaRPr lang="en-GB"/>
          </a:p>
        </p:txBody>
      </p:sp>
    </p:spTree>
    <p:extLst>
      <p:ext uri="{BB962C8B-B14F-4D97-AF65-F5344CB8AC3E}">
        <p14:creationId xmlns:p14="http://schemas.microsoft.com/office/powerpoint/2010/main" val="2407230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1628800"/>
            <a:ext cx="7775574" cy="1871663"/>
          </a:xfrm>
        </p:spPr>
        <p:txBody>
          <a:bodyPr/>
          <a:lstStyle/>
          <a:p>
            <a:r>
              <a:rPr lang="en-GB" sz="2400" b="0" i="1" dirty="0"/>
              <a:t>OPPIMISTAVOITE: </a:t>
            </a:r>
            <a:r>
              <a:rPr lang="en-GB" sz="2400" b="0" dirty="0"/>
              <a:t/>
            </a:r>
            <a:br>
              <a:rPr lang="en-GB" sz="2400" b="0" dirty="0"/>
            </a:br>
            <a:r>
              <a:rPr lang="fi-FI" sz="2400" b="0" dirty="0"/>
              <a:t>YMMÄRTÄÄ OPPISTAVOITTEIDEN ERI TASOT JA NIIDEN KÄYTTÄMISEN MERKITYKSEN </a:t>
            </a:r>
            <a:r>
              <a:rPr lang="fi-FI" sz="2400" b="0" dirty="0" smtClean="0"/>
              <a:t>OPPIMISEN SUUNNITTELUN JA  ARVIOINNIN </a:t>
            </a:r>
            <a:r>
              <a:rPr lang="fi-FI" sz="2400" b="0" dirty="0"/>
              <a:t>TUKENA</a:t>
            </a:r>
            <a:br>
              <a:rPr lang="fi-FI" sz="2400" b="0" dirty="0"/>
            </a:br>
            <a:r>
              <a:rPr lang="fi-FI" sz="2400" b="0" dirty="0" smtClean="0"/>
              <a:t/>
            </a:r>
            <a:br>
              <a:rPr lang="fi-FI" sz="2400" b="0" dirty="0" smtClean="0"/>
            </a:br>
            <a:endParaRPr lang="en-GB" sz="2400" dirty="0"/>
          </a:p>
        </p:txBody>
      </p:sp>
      <p:sp>
        <p:nvSpPr>
          <p:cNvPr id="4" name="Date Placeholder 3"/>
          <p:cNvSpPr>
            <a:spLocks noGrp="1"/>
          </p:cNvSpPr>
          <p:nvPr>
            <p:ph type="dt" sz="half" idx="2"/>
          </p:nvPr>
        </p:nvSpPr>
        <p:spPr/>
        <p:txBody>
          <a:bodyPr/>
          <a:lstStyle/>
          <a:p>
            <a:fld id="{8C6238E8-4912-490A-A1A8-4F2D6AF97D0E}" type="datetime1">
              <a:rPr lang="fi-FI" smtClean="0"/>
              <a:t>21.5.2019</a:t>
            </a:fld>
            <a:endParaRPr lang="en-GB"/>
          </a:p>
        </p:txBody>
      </p:sp>
      <p:sp>
        <p:nvSpPr>
          <p:cNvPr id="5" name="Slide Number Placeholder 4"/>
          <p:cNvSpPr>
            <a:spLocks noGrp="1"/>
          </p:cNvSpPr>
          <p:nvPr>
            <p:ph type="sldNum" sz="quarter" idx="4"/>
          </p:nvPr>
        </p:nvSpPr>
        <p:spPr/>
        <p:txBody>
          <a:bodyPr/>
          <a:lstStyle/>
          <a:p>
            <a:fld id="{89059335-AFD3-4DED-970B-1AD46A147785}" type="slidenum">
              <a:rPr lang="en-GB" smtClean="0"/>
              <a:pPr/>
              <a:t>15</a:t>
            </a:fld>
            <a:endParaRPr lang="en-GB"/>
          </a:p>
        </p:txBody>
      </p:sp>
      <p:sp>
        <p:nvSpPr>
          <p:cNvPr id="6" name="Rectangle 5"/>
          <p:cNvSpPr/>
          <p:nvPr/>
        </p:nvSpPr>
        <p:spPr>
          <a:xfrm>
            <a:off x="3347864" y="476672"/>
            <a:ext cx="2225096" cy="523220"/>
          </a:xfrm>
          <a:prstGeom prst="rect">
            <a:avLst/>
          </a:prstGeom>
        </p:spPr>
        <p:txBody>
          <a:bodyPr wrap="none">
            <a:spAutoFit/>
          </a:bodyPr>
          <a:lstStyle/>
          <a:p>
            <a:r>
              <a:rPr lang="en-GB" sz="2800" b="1" dirty="0" smtClean="0">
                <a:solidFill>
                  <a:srgbClr val="000000"/>
                </a:solidFill>
                <a:latin typeface="Arial" panose="020B0604020202020204" pitchFamily="34" charset="0"/>
              </a:rPr>
              <a:t>TAVOITEET</a:t>
            </a:r>
            <a:r>
              <a:rPr lang="en-GB" sz="2800" b="1" dirty="0">
                <a:solidFill>
                  <a:srgbClr val="000000"/>
                </a:solidFill>
                <a:latin typeface="Arial" panose="020B0604020202020204" pitchFamily="34" charset="0"/>
              </a:rPr>
              <a:t>:</a:t>
            </a:r>
            <a:endParaRPr lang="en-GB" sz="2800" dirty="0"/>
          </a:p>
        </p:txBody>
      </p:sp>
      <p:sp>
        <p:nvSpPr>
          <p:cNvPr id="3" name="Rectangle 2"/>
          <p:cNvSpPr/>
          <p:nvPr/>
        </p:nvSpPr>
        <p:spPr>
          <a:xfrm>
            <a:off x="689439" y="3437111"/>
            <a:ext cx="8136904" cy="3046988"/>
          </a:xfrm>
          <a:prstGeom prst="rect">
            <a:avLst/>
          </a:prstGeom>
        </p:spPr>
        <p:txBody>
          <a:bodyPr wrap="square">
            <a:spAutoFit/>
          </a:bodyPr>
          <a:lstStyle/>
          <a:p>
            <a:pPr algn="ctr"/>
            <a:r>
              <a:rPr lang="en-GB" sz="2400" dirty="0">
                <a:solidFill>
                  <a:prstClr val="black"/>
                </a:solidFill>
                <a:ea typeface="+mj-ea"/>
                <a:cs typeface="+mj-cs"/>
              </a:rPr>
              <a:t>KRITEERI HYVÄLLE SUORITUKSELLE:</a:t>
            </a:r>
            <a:br>
              <a:rPr lang="en-GB" sz="2400" dirty="0">
                <a:solidFill>
                  <a:prstClr val="black"/>
                </a:solidFill>
                <a:ea typeface="+mj-ea"/>
                <a:cs typeface="+mj-cs"/>
              </a:rPr>
            </a:br>
            <a:r>
              <a:rPr lang="fi-FI" sz="2400" dirty="0">
                <a:solidFill>
                  <a:prstClr val="black"/>
                </a:solidFill>
                <a:ea typeface="+mj-ea"/>
                <a:cs typeface="+mj-cs"/>
              </a:rPr>
              <a:t>OSAAN KUVITELLA MITEN ESITETTYÄ VOISI SOVELTAA OMASSA KOULUSSANI/TYÖSSÄNI</a:t>
            </a:r>
            <a:br>
              <a:rPr lang="fi-FI" sz="2400" dirty="0">
                <a:solidFill>
                  <a:prstClr val="black"/>
                </a:solidFill>
                <a:ea typeface="+mj-ea"/>
                <a:cs typeface="+mj-cs"/>
              </a:rPr>
            </a:br>
            <a:r>
              <a:rPr lang="fi-FI" sz="2400" dirty="0">
                <a:solidFill>
                  <a:prstClr val="black"/>
                </a:solidFill>
                <a:ea typeface="+mj-ea"/>
                <a:cs typeface="+mj-cs"/>
              </a:rPr>
              <a:t/>
            </a:r>
            <a:br>
              <a:rPr lang="fi-FI" sz="2400" dirty="0">
                <a:solidFill>
                  <a:prstClr val="black"/>
                </a:solidFill>
                <a:ea typeface="+mj-ea"/>
                <a:cs typeface="+mj-cs"/>
              </a:rPr>
            </a:br>
            <a:r>
              <a:rPr lang="en-GB" sz="2400" dirty="0">
                <a:solidFill>
                  <a:prstClr val="black"/>
                </a:solidFill>
                <a:ea typeface="+mj-ea"/>
                <a:cs typeface="+mj-cs"/>
              </a:rPr>
              <a:t>MENETELMÄ: ITSEARVIOINTI</a:t>
            </a:r>
            <a:br>
              <a:rPr lang="en-GB" sz="2400" dirty="0">
                <a:solidFill>
                  <a:prstClr val="black"/>
                </a:solidFill>
                <a:ea typeface="+mj-ea"/>
                <a:cs typeface="+mj-cs"/>
              </a:rPr>
            </a:br>
            <a:r>
              <a:rPr lang="en-GB" sz="2400" dirty="0">
                <a:solidFill>
                  <a:prstClr val="black"/>
                </a:solidFill>
                <a:ea typeface="+mj-ea"/>
                <a:cs typeface="+mj-cs"/>
              </a:rPr>
              <a:t/>
            </a:r>
            <a:br>
              <a:rPr lang="en-GB" sz="2400" dirty="0">
                <a:solidFill>
                  <a:prstClr val="black"/>
                </a:solidFill>
                <a:ea typeface="+mj-ea"/>
                <a:cs typeface="+mj-cs"/>
              </a:rPr>
            </a:br>
            <a:r>
              <a:rPr lang="en-GB" sz="2400" dirty="0">
                <a:solidFill>
                  <a:prstClr val="black"/>
                </a:solidFill>
                <a:ea typeface="+mj-ea"/>
                <a:cs typeface="+mj-cs"/>
              </a:rPr>
              <a:t>TYÖSKENTELYTAVOITE: AKTIIVINEN TIEDON PROSESSOINTI </a:t>
            </a:r>
            <a:endParaRPr lang="fi-FI" dirty="0"/>
          </a:p>
        </p:txBody>
      </p:sp>
    </p:spTree>
    <p:extLst>
      <p:ext uri="{BB962C8B-B14F-4D97-AF65-F5344CB8AC3E}">
        <p14:creationId xmlns:p14="http://schemas.microsoft.com/office/powerpoint/2010/main" val="322837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3628" y="1989139"/>
            <a:ext cx="8064896" cy="4032250"/>
          </a:xfrm>
        </p:spPr>
        <p:txBody>
          <a:bodyPr>
            <a:normAutofit/>
          </a:bodyPr>
          <a:lstStyle/>
          <a:p>
            <a:pPr>
              <a:buFontTx/>
              <a:buChar char="-"/>
            </a:pPr>
            <a:r>
              <a:rPr lang="fi-FI" sz="3600" dirty="0" smtClean="0"/>
              <a:t>Taustaa oppimaan oppimisen ja ajattelutaitojen tukemiselle</a:t>
            </a:r>
          </a:p>
          <a:p>
            <a:pPr>
              <a:buFontTx/>
              <a:buChar char="-"/>
            </a:pPr>
            <a:r>
              <a:rPr lang="fi-FI" sz="3600" dirty="0" smtClean="0"/>
              <a:t>Ajattelutaitotasot ja tehtävä</a:t>
            </a:r>
          </a:p>
          <a:p>
            <a:pPr>
              <a:buFontTx/>
              <a:buChar char="-"/>
            </a:pPr>
            <a:r>
              <a:rPr lang="fi-FI" sz="3600" dirty="0" smtClean="0"/>
              <a:t>Harjoitellaan lyhyesti soveltamisesta</a:t>
            </a:r>
          </a:p>
          <a:p>
            <a:pPr>
              <a:buFontTx/>
              <a:buChar char="-"/>
            </a:pPr>
            <a:r>
              <a:rPr lang="fi-FI" sz="3600" dirty="0" smtClean="0"/>
              <a:t>Oppimisstrategiat ja ajattelutaitotasot</a:t>
            </a:r>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16</a:t>
            </a:fld>
            <a:endParaRPr lang="en-GB"/>
          </a:p>
        </p:txBody>
      </p:sp>
      <p:sp>
        <p:nvSpPr>
          <p:cNvPr id="5" name="Title 4"/>
          <p:cNvSpPr>
            <a:spLocks noGrp="1"/>
          </p:cNvSpPr>
          <p:nvPr>
            <p:ph type="title"/>
          </p:nvPr>
        </p:nvSpPr>
        <p:spPr>
          <a:xfrm>
            <a:off x="899592" y="549275"/>
            <a:ext cx="7920558" cy="1150938"/>
          </a:xfrm>
        </p:spPr>
        <p:txBody>
          <a:bodyPr>
            <a:normAutofit/>
          </a:bodyPr>
          <a:lstStyle/>
          <a:p>
            <a:r>
              <a:rPr lang="fi-FI" sz="4000" dirty="0" smtClean="0"/>
              <a:t>Sisältö</a:t>
            </a:r>
            <a:endParaRPr lang="fi-FI" sz="4000" dirty="0"/>
          </a:p>
        </p:txBody>
      </p:sp>
    </p:spTree>
    <p:extLst>
      <p:ext uri="{BB962C8B-B14F-4D97-AF65-F5344CB8AC3E}">
        <p14:creationId xmlns:p14="http://schemas.microsoft.com/office/powerpoint/2010/main" val="3905035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17</a:t>
            </a:fld>
            <a:endParaRPr lang="en-GB"/>
          </a:p>
        </p:txBody>
      </p:sp>
      <p:sp>
        <p:nvSpPr>
          <p:cNvPr id="5" name="Title 4"/>
          <p:cNvSpPr>
            <a:spLocks noGrp="1"/>
          </p:cNvSpPr>
          <p:nvPr>
            <p:ph type="title"/>
          </p:nvPr>
        </p:nvSpPr>
        <p:spPr>
          <a:xfrm>
            <a:off x="611560" y="549275"/>
            <a:ext cx="8532440" cy="1150938"/>
          </a:xfrm>
        </p:spPr>
        <p:txBody>
          <a:bodyPr>
            <a:normAutofit/>
          </a:bodyPr>
          <a:lstStyle/>
          <a:p>
            <a:r>
              <a:rPr lang="fi-FI" dirty="0" smtClean="0">
                <a:latin typeface="+mn-lt"/>
              </a:rPr>
              <a:t>Taustaa – yksilöllisistä eroista</a:t>
            </a:r>
            <a:endParaRPr lang="fi-FI" dirty="0">
              <a:latin typeface="+mn-lt"/>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7453" y="1268101"/>
            <a:ext cx="7169244" cy="511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3635896" y="3753036"/>
            <a:ext cx="3528392" cy="0"/>
          </a:xfrm>
          <a:prstGeom prst="line">
            <a:avLst/>
          </a:prstGeom>
          <a:ln w="15875"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8473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0E0BF1-0801-4607-9AFF-77F4BEE42015}"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18</a:t>
            </a:fld>
            <a:endParaRPr lang="en-GB"/>
          </a:p>
        </p:txBody>
      </p:sp>
      <p:sp>
        <p:nvSpPr>
          <p:cNvPr id="5" name="Title 4"/>
          <p:cNvSpPr>
            <a:spLocks noGrp="1"/>
          </p:cNvSpPr>
          <p:nvPr>
            <p:ph type="title"/>
          </p:nvPr>
        </p:nvSpPr>
        <p:spPr>
          <a:xfrm>
            <a:off x="688769" y="583578"/>
            <a:ext cx="6840538" cy="1150938"/>
          </a:xfrm>
        </p:spPr>
        <p:txBody>
          <a:bodyPr>
            <a:normAutofit fontScale="90000"/>
          </a:bodyPr>
          <a:lstStyle/>
          <a:p>
            <a:pPr fontAlgn="base"/>
            <a:r>
              <a:rPr lang="en-GB" dirty="0">
                <a:hlinkClick r:id="rId3"/>
              </a:rPr>
              <a:t>VISIBLE LEARNING</a:t>
            </a:r>
            <a:br>
              <a:rPr lang="en-GB" dirty="0">
                <a:hlinkClick r:id="rId3"/>
              </a:rPr>
            </a:br>
            <a:r>
              <a:rPr lang="en-GB" dirty="0">
                <a:hlinkClick r:id="rId3"/>
              </a:rPr>
              <a:t>What works best for learning</a:t>
            </a:r>
            <a:r>
              <a:rPr lang="en-GB" dirty="0"/>
              <a:t/>
            </a:r>
            <a:br>
              <a:rPr lang="en-GB" dirty="0"/>
            </a:br>
            <a:endParaRPr lang="en-GB" dirty="0"/>
          </a:p>
        </p:txBody>
      </p:sp>
      <p:pic>
        <p:nvPicPr>
          <p:cNvPr id="7" name="Picture 6"/>
          <p:cNvPicPr>
            <a:picLocks noChangeAspect="1"/>
          </p:cNvPicPr>
          <p:nvPr/>
        </p:nvPicPr>
        <p:blipFill>
          <a:blip r:embed="rId4"/>
          <a:stretch>
            <a:fillRect/>
          </a:stretch>
        </p:blipFill>
        <p:spPr>
          <a:xfrm>
            <a:off x="458180" y="1734516"/>
            <a:ext cx="8677048" cy="4574804"/>
          </a:xfrm>
          <a:prstGeom prst="rect">
            <a:avLst/>
          </a:prstGeom>
        </p:spPr>
      </p:pic>
      <p:sp>
        <p:nvSpPr>
          <p:cNvPr id="8" name="Rectangle 7">
            <a:hlinkClick r:id="rId3"/>
          </p:cNvPr>
          <p:cNvSpPr/>
          <p:nvPr/>
        </p:nvSpPr>
        <p:spPr>
          <a:xfrm>
            <a:off x="107504" y="6274484"/>
            <a:ext cx="9027724" cy="369332"/>
          </a:xfrm>
          <a:prstGeom prst="rect">
            <a:avLst/>
          </a:prstGeom>
        </p:spPr>
        <p:txBody>
          <a:bodyPr wrap="square">
            <a:spAutoFit/>
          </a:bodyPr>
          <a:lstStyle/>
          <a:p>
            <a:r>
              <a:rPr lang="en-GB" dirty="0"/>
              <a:t>http://visible-learning.org/nvd3/visualize/hattie-ranking-interactive-2009-2011-2015.html</a:t>
            </a:r>
          </a:p>
        </p:txBody>
      </p:sp>
      <p:pic>
        <p:nvPicPr>
          <p:cNvPr id="6" name="Kuva 5"/>
          <p:cNvPicPr>
            <a:picLocks noChangeAspect="1"/>
          </p:cNvPicPr>
          <p:nvPr/>
        </p:nvPicPr>
        <p:blipFill rotWithShape="1">
          <a:blip r:embed="rId5"/>
          <a:srcRect l="14411" t="21000" r="40512" b="63040"/>
          <a:stretch/>
        </p:blipFill>
        <p:spPr>
          <a:xfrm>
            <a:off x="4499992" y="0"/>
            <a:ext cx="4536754" cy="903511"/>
          </a:xfrm>
          <a:prstGeom prst="rect">
            <a:avLst/>
          </a:prstGeom>
        </p:spPr>
      </p:pic>
    </p:spTree>
    <p:extLst>
      <p:ext uri="{BB962C8B-B14F-4D97-AF65-F5344CB8AC3E}">
        <p14:creationId xmlns:p14="http://schemas.microsoft.com/office/powerpoint/2010/main" val="262837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8C6238E8-4912-490A-A1A8-4F2D6AF97D0E}" type="datetime1">
              <a:rPr lang="fi-FI" smtClean="0"/>
              <a:t>21.5.2019</a:t>
            </a:fld>
            <a:endParaRPr lang="en-GB"/>
          </a:p>
        </p:txBody>
      </p:sp>
      <p:sp>
        <p:nvSpPr>
          <p:cNvPr id="5" name="Slide Number Placeholder 4"/>
          <p:cNvSpPr>
            <a:spLocks noGrp="1"/>
          </p:cNvSpPr>
          <p:nvPr>
            <p:ph type="sldNum" sz="quarter" idx="4"/>
          </p:nvPr>
        </p:nvSpPr>
        <p:spPr/>
        <p:txBody>
          <a:bodyPr/>
          <a:lstStyle/>
          <a:p>
            <a:fld id="{89059335-AFD3-4DED-970B-1AD46A147785}" type="slidenum">
              <a:rPr lang="en-GB" smtClean="0"/>
              <a:pPr/>
              <a:t>19</a:t>
            </a:fld>
            <a:endParaRPr lang="en-GB"/>
          </a:p>
        </p:txBody>
      </p:sp>
      <p:sp>
        <p:nvSpPr>
          <p:cNvPr id="6" name="Rectangle 5"/>
          <p:cNvSpPr/>
          <p:nvPr/>
        </p:nvSpPr>
        <p:spPr>
          <a:xfrm>
            <a:off x="0" y="17184"/>
            <a:ext cx="8892989" cy="7886774"/>
          </a:xfrm>
          <a:prstGeom prst="rect">
            <a:avLst/>
          </a:prstGeom>
        </p:spPr>
        <p:txBody>
          <a:bodyPr wrap="square">
            <a:spAutoFit/>
          </a:bodyPr>
          <a:lstStyle/>
          <a:p>
            <a:endParaRPr lang="en-US" sz="1050" dirty="0">
              <a:solidFill>
                <a:srgbClr val="000000"/>
              </a:solidFill>
              <a:latin typeface="Arial" panose="020B0604020202020204" pitchFamily="34" charset="0"/>
            </a:endParaRPr>
          </a:p>
          <a:p>
            <a:endParaRPr lang="fi-FI" sz="2400" dirty="0" smtClean="0"/>
          </a:p>
          <a:p>
            <a:r>
              <a:rPr lang="fi-FI" sz="2800" b="1" dirty="0" err="1" smtClean="0"/>
              <a:t>OPS:in</a:t>
            </a:r>
            <a:r>
              <a:rPr lang="fi-FI" sz="2800" b="1" dirty="0" smtClean="0"/>
              <a:t> mukaan tarkoitus on kehittää oppilaiden </a:t>
            </a:r>
            <a:r>
              <a:rPr lang="fi-FI" sz="2800" b="1" dirty="0"/>
              <a:t>edellytyksiä itsearviointiin </a:t>
            </a:r>
            <a:r>
              <a:rPr lang="fi-FI" sz="2800" b="1" dirty="0" smtClean="0"/>
              <a:t>ja strategiseen oppimiseen</a:t>
            </a:r>
          </a:p>
          <a:p>
            <a:endParaRPr lang="fi-FI" sz="2400" b="1" dirty="0">
              <a:solidFill>
                <a:srgbClr val="0070C0"/>
              </a:solidFill>
            </a:endParaRPr>
          </a:p>
          <a:p>
            <a:pPr marL="914400" lvl="1" indent="-457200">
              <a:buFont typeface="Arial" panose="020B0604020202020204" pitchFamily="34" charset="0"/>
              <a:buChar char="•"/>
            </a:pPr>
            <a:r>
              <a:rPr lang="fi-FI" sz="2800" dirty="0" smtClean="0"/>
              <a:t>Millaisia tavoitteita voidaan asettaa ja miten ne eroavat toisistaan? </a:t>
            </a:r>
          </a:p>
          <a:p>
            <a:pPr marL="914400" lvl="1" indent="-457200">
              <a:buFont typeface="Arial" panose="020B0604020202020204" pitchFamily="34" charset="0"/>
              <a:buChar char="•"/>
            </a:pPr>
            <a:endParaRPr lang="fi-FI" sz="2800" dirty="0"/>
          </a:p>
          <a:p>
            <a:pPr marL="914400" lvl="1" indent="-457200">
              <a:buFont typeface="Arial" panose="020B0604020202020204" pitchFamily="34" charset="0"/>
              <a:buChar char="•"/>
            </a:pPr>
            <a:r>
              <a:rPr lang="fi-FI" sz="2800" dirty="0" smtClean="0"/>
              <a:t>Millaista ajattelua missäkin tehtävässä tarvitaan?</a:t>
            </a:r>
          </a:p>
          <a:p>
            <a:pPr marL="914400" lvl="1" indent="-457200">
              <a:buFont typeface="Arial" panose="020B0604020202020204" pitchFamily="34" charset="0"/>
              <a:buChar char="•"/>
            </a:pPr>
            <a:endParaRPr lang="fi-FI" sz="2800" dirty="0"/>
          </a:p>
          <a:p>
            <a:pPr marL="914400" lvl="1" indent="-457200">
              <a:buFont typeface="Arial" panose="020B0604020202020204" pitchFamily="34" charset="0"/>
              <a:buChar char="•"/>
            </a:pPr>
            <a:r>
              <a:rPr lang="fi-FI" sz="2800" dirty="0" smtClean="0"/>
              <a:t>Mitkä oppimisstrategiat käyvät mihinkin tavoitteiseen/tehtävään?</a:t>
            </a:r>
          </a:p>
          <a:p>
            <a:pPr marL="914400" lvl="1" indent="-457200">
              <a:buFont typeface="Arial" panose="020B0604020202020204" pitchFamily="34" charset="0"/>
              <a:buChar char="•"/>
            </a:pPr>
            <a:endParaRPr lang="fi-FI" sz="2800" dirty="0"/>
          </a:p>
          <a:p>
            <a:pPr marL="914400" lvl="1" indent="-457200">
              <a:buFont typeface="Arial" panose="020B0604020202020204" pitchFamily="34" charset="0"/>
              <a:buChar char="•"/>
            </a:pPr>
            <a:r>
              <a:rPr lang="fi-FI" sz="2800" dirty="0" smtClean="0"/>
              <a:t>Ohjausta </a:t>
            </a:r>
            <a:r>
              <a:rPr lang="fi-FI" sz="2800" dirty="0"/>
              <a:t>oman oppimisen ja työskentelyn analyyttisempaan tarkasteluun </a:t>
            </a:r>
          </a:p>
          <a:p>
            <a:pPr marL="914400" lvl="1" indent="-457200">
              <a:buFont typeface="Arial" panose="020B0604020202020204" pitchFamily="34" charset="0"/>
              <a:buChar char="•"/>
            </a:pPr>
            <a:endParaRPr lang="fi-FI" sz="2800" dirty="0" smtClean="0"/>
          </a:p>
          <a:p>
            <a:pPr lvl="1"/>
            <a:endParaRPr lang="fi-FI" sz="2800" dirty="0"/>
          </a:p>
          <a:p>
            <a:pPr lvl="1"/>
            <a:endParaRPr lang="fi-FI" sz="2800" dirty="0"/>
          </a:p>
        </p:txBody>
      </p:sp>
    </p:spTree>
    <p:extLst>
      <p:ext uri="{BB962C8B-B14F-4D97-AF65-F5344CB8AC3E}">
        <p14:creationId xmlns:p14="http://schemas.microsoft.com/office/powerpoint/2010/main" val="1962334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
            </a:r>
            <a:br>
              <a:rPr lang="en-GB" dirty="0" smtClean="0"/>
            </a:br>
            <a:r>
              <a:rPr lang="en-GB" sz="4900" dirty="0" err="1" smtClean="0"/>
              <a:t>Koulutuksen</a:t>
            </a:r>
            <a:r>
              <a:rPr lang="en-GB" sz="4900" dirty="0" smtClean="0"/>
              <a:t> </a:t>
            </a:r>
            <a:r>
              <a:rPr lang="en-GB" sz="4900" dirty="0" err="1" smtClean="0"/>
              <a:t>arviointikeskus</a:t>
            </a:r>
            <a:r>
              <a:rPr lang="en-GB" sz="4900" dirty="0" smtClean="0"/>
              <a:t> / </a:t>
            </a:r>
            <a:r>
              <a:rPr lang="en-GB" sz="4900" dirty="0" err="1" smtClean="0"/>
              <a:t>Helsingin</a:t>
            </a:r>
            <a:r>
              <a:rPr lang="en-GB" sz="4900" dirty="0" smtClean="0"/>
              <a:t> </a:t>
            </a:r>
            <a:r>
              <a:rPr lang="en-GB" sz="4900" dirty="0" err="1" smtClean="0"/>
              <a:t>yliopisto</a:t>
            </a:r>
            <a:r>
              <a:rPr lang="en-GB" sz="4900" dirty="0" smtClean="0"/>
              <a:t> (HEA)</a:t>
            </a:r>
            <a:endParaRPr lang="en-GB" sz="4900" dirty="0"/>
          </a:p>
        </p:txBody>
      </p:sp>
      <p:sp>
        <p:nvSpPr>
          <p:cNvPr id="5" name="Footer Placeholder 4"/>
          <p:cNvSpPr>
            <a:spLocks noGrp="1"/>
          </p:cNvSpPr>
          <p:nvPr>
            <p:ph type="ftr" sz="quarter" idx="3"/>
          </p:nvPr>
        </p:nvSpPr>
        <p:spPr>
          <a:xfrm>
            <a:off x="1835696" y="6201308"/>
            <a:ext cx="4104456" cy="396342"/>
          </a:xfrm>
        </p:spPr>
        <p:txBody>
          <a:bodyPr/>
          <a:lstStyle/>
          <a:p>
            <a:pPr algn="ctr"/>
            <a:r>
              <a:rPr lang="fi-FI" sz="1600" b="1" dirty="0" smtClean="0"/>
              <a:t>Risto </a:t>
            </a:r>
            <a:r>
              <a:rPr lang="fi-FI" sz="1600" b="1" dirty="0" err="1" smtClean="0"/>
              <a:t>Hotulainen</a:t>
            </a:r>
            <a:r>
              <a:rPr lang="fi-FI" sz="1600" b="1" dirty="0" smtClean="0"/>
              <a:t> </a:t>
            </a:r>
            <a:endParaRPr lang="en-GB" sz="1600" b="1" dirty="0"/>
          </a:p>
        </p:txBody>
      </p:sp>
      <p:sp>
        <p:nvSpPr>
          <p:cNvPr id="6" name="Slide Number Placeholder 5"/>
          <p:cNvSpPr>
            <a:spLocks noGrp="1"/>
          </p:cNvSpPr>
          <p:nvPr>
            <p:ph type="sldNum" sz="quarter" idx="4"/>
          </p:nvPr>
        </p:nvSpPr>
        <p:spPr/>
        <p:txBody>
          <a:bodyPr/>
          <a:lstStyle/>
          <a:p>
            <a:fld id="{89059335-AFD3-4DED-970B-1AD46A147785}" type="slidenum">
              <a:rPr lang="en-GB" smtClean="0"/>
              <a:pPr/>
              <a:t>2</a:t>
            </a:fld>
            <a:endParaRPr lang="en-GB"/>
          </a:p>
        </p:txBody>
      </p:sp>
    </p:spTree>
    <p:extLst>
      <p:ext uri="{BB962C8B-B14F-4D97-AF65-F5344CB8AC3E}">
        <p14:creationId xmlns:p14="http://schemas.microsoft.com/office/powerpoint/2010/main" val="1016018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274" y="1773239"/>
            <a:ext cx="7956562" cy="4608511"/>
          </a:xfrm>
        </p:spPr>
        <p:txBody>
          <a:bodyPr>
            <a:normAutofit/>
          </a:bodyPr>
          <a:lstStyle/>
          <a:p>
            <a:pPr lvl="1">
              <a:buFontTx/>
              <a:buChar char="-"/>
            </a:pPr>
            <a:r>
              <a:rPr lang="fi-FI" sz="2800" dirty="0" smtClean="0"/>
              <a:t>Hyvällä oppijalla (opettajalla) on tietoa: </a:t>
            </a:r>
          </a:p>
          <a:p>
            <a:pPr lvl="2">
              <a:buFontTx/>
              <a:buChar char="-"/>
            </a:pPr>
            <a:r>
              <a:rPr lang="fi-FI" sz="2800" dirty="0"/>
              <a:t>Miten järjestää oppimista tukeva </a:t>
            </a:r>
            <a:r>
              <a:rPr lang="fi-FI" sz="2800" dirty="0" smtClean="0"/>
              <a:t>ympäristö.</a:t>
            </a:r>
            <a:endParaRPr lang="fi-FI" sz="2800" dirty="0"/>
          </a:p>
          <a:p>
            <a:pPr lvl="2">
              <a:buFontTx/>
              <a:buChar char="-"/>
            </a:pPr>
            <a:r>
              <a:rPr lang="fi-FI" sz="2800" dirty="0" smtClean="0"/>
              <a:t>Mistä saada apua/tukea?</a:t>
            </a:r>
          </a:p>
          <a:p>
            <a:pPr lvl="2">
              <a:buFontTx/>
              <a:buChar char="-"/>
            </a:pPr>
            <a:r>
              <a:rPr lang="fi-FI" sz="2800" dirty="0" smtClean="0"/>
              <a:t>Mitä eri tehtävissä vaaditaan?</a:t>
            </a:r>
          </a:p>
          <a:p>
            <a:pPr lvl="3">
              <a:buFontTx/>
              <a:buChar char="-"/>
            </a:pPr>
            <a:r>
              <a:rPr lang="fi-FI" sz="2400" dirty="0" smtClean="0"/>
              <a:t>Millaista ajattelua kysymys edellyttää?</a:t>
            </a:r>
          </a:p>
          <a:p>
            <a:pPr lvl="3">
              <a:buFontTx/>
              <a:buChar char="-"/>
            </a:pPr>
            <a:r>
              <a:rPr lang="fi-FI" sz="2400" dirty="0" smtClean="0"/>
              <a:t>Oppimisstrategioiden soveltaminen?</a:t>
            </a:r>
          </a:p>
          <a:p>
            <a:pPr lvl="2">
              <a:buFontTx/>
              <a:buChar char="-"/>
            </a:pPr>
            <a:r>
              <a:rPr lang="fi-FI" sz="2800" dirty="0"/>
              <a:t>Itsestään (vahvuudet </a:t>
            </a:r>
            <a:r>
              <a:rPr lang="fi-FI" sz="2800" dirty="0">
                <a:sym typeface="Wingdings" panose="05000000000000000000" pitchFamily="2" charset="2"/>
              </a:rPr>
              <a:t> </a:t>
            </a:r>
            <a:r>
              <a:rPr lang="fi-FI" sz="2800" dirty="0"/>
              <a:t>missä hyvä / missä haasteita)</a:t>
            </a:r>
          </a:p>
          <a:p>
            <a:pPr lvl="3">
              <a:buFontTx/>
              <a:buChar char="-"/>
            </a:pPr>
            <a:r>
              <a:rPr lang="fi-FI" sz="2400" dirty="0"/>
              <a:t>Miten oppii parhaiten…?</a:t>
            </a:r>
          </a:p>
          <a:p>
            <a:pPr lvl="3">
              <a:buFontTx/>
              <a:buChar char="-"/>
            </a:pPr>
            <a:endParaRPr lang="fi-FI" sz="2200" dirty="0" smtClean="0"/>
          </a:p>
          <a:p>
            <a:pPr lvl="2">
              <a:buFontTx/>
              <a:buChar char="-"/>
            </a:pPr>
            <a:endParaRPr lang="fi-FI" sz="2400" dirty="0" smtClean="0"/>
          </a:p>
          <a:p>
            <a:pPr marL="538162" lvl="2" indent="0">
              <a:buNone/>
            </a:pPr>
            <a:endParaRPr lang="en-US" sz="2400" dirty="0" smtClean="0"/>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20</a:t>
            </a:fld>
            <a:endParaRPr lang="en-GB"/>
          </a:p>
        </p:txBody>
      </p:sp>
      <p:sp>
        <p:nvSpPr>
          <p:cNvPr id="5" name="Title 4"/>
          <p:cNvSpPr>
            <a:spLocks noGrp="1"/>
          </p:cNvSpPr>
          <p:nvPr>
            <p:ph type="title"/>
          </p:nvPr>
        </p:nvSpPr>
        <p:spPr>
          <a:xfrm>
            <a:off x="660420" y="1125787"/>
            <a:ext cx="6840538" cy="718890"/>
          </a:xfrm>
        </p:spPr>
        <p:txBody>
          <a:bodyPr/>
          <a:lstStyle/>
          <a:p>
            <a:r>
              <a:rPr lang="fi-FI" dirty="0" smtClean="0"/>
              <a:t>Oppimisstrategiat ja arviointi </a:t>
            </a:r>
            <a:endParaRPr lang="en-US" dirty="0"/>
          </a:p>
        </p:txBody>
      </p:sp>
      <p:sp>
        <p:nvSpPr>
          <p:cNvPr id="6" name="TextBox 5"/>
          <p:cNvSpPr txBox="1"/>
          <p:nvPr/>
        </p:nvSpPr>
        <p:spPr>
          <a:xfrm>
            <a:off x="2339752" y="130227"/>
            <a:ext cx="6789887" cy="646331"/>
          </a:xfrm>
          <a:prstGeom prst="rect">
            <a:avLst/>
          </a:prstGeom>
          <a:noFill/>
        </p:spPr>
        <p:txBody>
          <a:bodyPr wrap="square" rtlCol="0">
            <a:spAutoFit/>
          </a:bodyPr>
          <a:lstStyle/>
          <a:p>
            <a:r>
              <a:rPr lang="fi-FI" i="1" dirty="0" err="1" smtClean="0"/>
              <a:t>We</a:t>
            </a:r>
            <a:r>
              <a:rPr lang="fi-FI" i="1" dirty="0" smtClean="0"/>
              <a:t> </a:t>
            </a:r>
            <a:r>
              <a:rPr lang="fi-FI" i="1" dirty="0" err="1" smtClean="0"/>
              <a:t>need</a:t>
            </a:r>
            <a:r>
              <a:rPr lang="fi-FI" i="1" dirty="0" smtClean="0"/>
              <a:t> to </a:t>
            </a:r>
            <a:r>
              <a:rPr lang="fi-FI" i="1" dirty="0" err="1" smtClean="0"/>
              <a:t>first</a:t>
            </a:r>
            <a:r>
              <a:rPr lang="fi-FI" i="1" dirty="0" smtClean="0"/>
              <a:t> </a:t>
            </a:r>
            <a:r>
              <a:rPr lang="fi-FI" i="1" dirty="0" err="1" smtClean="0"/>
              <a:t>study</a:t>
            </a:r>
            <a:r>
              <a:rPr lang="fi-FI" i="1" dirty="0" smtClean="0"/>
              <a:t> on </a:t>
            </a:r>
            <a:r>
              <a:rPr lang="fi-FI" i="1" dirty="0" err="1" smtClean="0"/>
              <a:t>performance</a:t>
            </a:r>
            <a:r>
              <a:rPr lang="fi-FI" i="1" dirty="0" smtClean="0"/>
              <a:t>, and </a:t>
            </a:r>
            <a:r>
              <a:rPr lang="fi-FI" i="1" dirty="0" err="1" smtClean="0"/>
              <a:t>when</a:t>
            </a:r>
            <a:r>
              <a:rPr lang="fi-FI" i="1" dirty="0" smtClean="0"/>
              <a:t> </a:t>
            </a:r>
            <a:r>
              <a:rPr lang="fi-FI" i="1" dirty="0" err="1" smtClean="0"/>
              <a:t>we</a:t>
            </a:r>
            <a:r>
              <a:rPr lang="fi-FI" i="1" dirty="0" smtClean="0"/>
              <a:t> </a:t>
            </a:r>
            <a:r>
              <a:rPr lang="fi-FI" i="1" dirty="0" err="1" smtClean="0"/>
              <a:t>know</a:t>
            </a:r>
            <a:r>
              <a:rPr lang="fi-FI" i="1" dirty="0" smtClean="0"/>
              <a:t> it is </a:t>
            </a:r>
            <a:r>
              <a:rPr lang="fi-FI" i="1" dirty="0" err="1" smtClean="0"/>
              <a:t>time</a:t>
            </a:r>
            <a:r>
              <a:rPr lang="fi-FI" i="1" dirty="0" smtClean="0"/>
              <a:t> to </a:t>
            </a:r>
            <a:r>
              <a:rPr lang="fi-FI" i="1" dirty="0" err="1" smtClean="0"/>
              <a:t>concentrate</a:t>
            </a:r>
            <a:r>
              <a:rPr lang="fi-FI" i="1" dirty="0" smtClean="0"/>
              <a:t> on </a:t>
            </a:r>
            <a:r>
              <a:rPr lang="fi-FI" i="1" dirty="0" err="1" smtClean="0"/>
              <a:t>on</a:t>
            </a:r>
            <a:r>
              <a:rPr lang="fi-FI" i="1" dirty="0" smtClean="0"/>
              <a:t> </a:t>
            </a:r>
            <a:r>
              <a:rPr lang="fi-FI" i="1" dirty="0" err="1" smtClean="0"/>
              <a:t>learning</a:t>
            </a:r>
            <a:r>
              <a:rPr lang="fi-FI" i="1" dirty="0" smtClean="0"/>
              <a:t> (</a:t>
            </a:r>
            <a:r>
              <a:rPr lang="fi-FI" i="1" dirty="0" err="1" smtClean="0"/>
              <a:t>Nevell</a:t>
            </a:r>
            <a:r>
              <a:rPr lang="fi-FI" i="1" dirty="0" smtClean="0"/>
              <a:t> &amp; Simon, 1972)</a:t>
            </a:r>
            <a:endParaRPr lang="en-US" i="1" dirty="0"/>
          </a:p>
        </p:txBody>
      </p:sp>
    </p:spTree>
    <p:extLst>
      <p:ext uri="{BB962C8B-B14F-4D97-AF65-F5344CB8AC3E}">
        <p14:creationId xmlns:p14="http://schemas.microsoft.com/office/powerpoint/2010/main" val="2299284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5632" y="1671935"/>
            <a:ext cx="7704534" cy="4032250"/>
          </a:xfrm>
        </p:spPr>
        <p:txBody>
          <a:bodyPr>
            <a:normAutofit/>
          </a:bodyPr>
          <a:lstStyle/>
          <a:p>
            <a:endParaRPr lang="fi-FI" sz="2800" dirty="0"/>
          </a:p>
          <a:p>
            <a:pPr marL="0" indent="0">
              <a:buNone/>
            </a:pPr>
            <a:r>
              <a:rPr lang="fi-FI" sz="2800" dirty="0" smtClean="0"/>
              <a:t>Tee kysymys ajattelun tasoista ja oppimistavoitteista:</a:t>
            </a:r>
          </a:p>
          <a:p>
            <a:pPr marL="0" indent="0">
              <a:buNone/>
            </a:pPr>
            <a:endParaRPr lang="fi-FI" sz="2800" dirty="0" smtClean="0"/>
          </a:p>
          <a:p>
            <a:pPr marL="0" indent="0">
              <a:buNone/>
            </a:pPr>
            <a:r>
              <a:rPr lang="fi-FI" sz="2800" dirty="0" smtClean="0"/>
              <a:t>Aloita kysymyssanalla (2 min)</a:t>
            </a:r>
          </a:p>
          <a:p>
            <a:pPr marL="0" indent="0">
              <a:buNone/>
            </a:pPr>
            <a:endParaRPr lang="fi-FI" sz="2800" dirty="0"/>
          </a:p>
          <a:p>
            <a:pPr marL="0" indent="0">
              <a:buNone/>
            </a:pPr>
            <a:r>
              <a:rPr lang="fi-FI" sz="2800" dirty="0" smtClean="0"/>
              <a:t>Vastaa kysymykseesi (3 min)</a:t>
            </a:r>
          </a:p>
          <a:p>
            <a:pPr marL="0" indent="0">
              <a:buNone/>
            </a:pPr>
            <a:endParaRPr lang="fi-FI" sz="2800" dirty="0"/>
          </a:p>
          <a:p>
            <a:pPr marL="0" indent="0">
              <a:buNone/>
            </a:pPr>
            <a:endParaRPr lang="fi-FI" sz="2800" dirty="0" smtClean="0"/>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21</a:t>
            </a:fld>
            <a:endParaRPr lang="en-GB"/>
          </a:p>
        </p:txBody>
      </p:sp>
      <p:sp>
        <p:nvSpPr>
          <p:cNvPr id="5" name="Title 4"/>
          <p:cNvSpPr>
            <a:spLocks noGrp="1"/>
          </p:cNvSpPr>
          <p:nvPr>
            <p:ph type="title"/>
          </p:nvPr>
        </p:nvSpPr>
        <p:spPr>
          <a:xfrm>
            <a:off x="893316" y="376536"/>
            <a:ext cx="7920558" cy="1150938"/>
          </a:xfrm>
        </p:spPr>
        <p:txBody>
          <a:bodyPr/>
          <a:lstStyle/>
          <a:p>
            <a:r>
              <a:rPr lang="fi-FI" dirty="0" smtClean="0"/>
              <a:t>Oppimistavoitteet ja arviointi</a:t>
            </a:r>
            <a:endParaRPr lang="fi-FI" dirty="0"/>
          </a:p>
        </p:txBody>
      </p:sp>
      <p:sp>
        <p:nvSpPr>
          <p:cNvPr id="6" name="TextBox 5"/>
          <p:cNvSpPr txBox="1"/>
          <p:nvPr/>
        </p:nvSpPr>
        <p:spPr>
          <a:xfrm>
            <a:off x="755379" y="5748623"/>
            <a:ext cx="7848872" cy="461665"/>
          </a:xfrm>
          <a:prstGeom prst="rect">
            <a:avLst/>
          </a:prstGeom>
          <a:noFill/>
        </p:spPr>
        <p:txBody>
          <a:bodyPr wrap="square" rtlCol="0">
            <a:spAutoFit/>
          </a:bodyPr>
          <a:lstStyle/>
          <a:p>
            <a:r>
              <a:rPr lang="fi-FI" sz="2400" b="1" dirty="0" smtClean="0"/>
              <a:t>AIKAISEMMAN TIEDON AKTIVOINTI JA BASELINE</a:t>
            </a:r>
            <a:endParaRPr lang="fi-FI" sz="2400" b="1" dirty="0"/>
          </a:p>
        </p:txBody>
      </p:sp>
    </p:spTree>
    <p:extLst>
      <p:ext uri="{BB962C8B-B14F-4D97-AF65-F5344CB8AC3E}">
        <p14:creationId xmlns:p14="http://schemas.microsoft.com/office/powerpoint/2010/main" val="321498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0"/>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C1DAB20-B9AB-405C-B9B1-A4848DF6B830}" type="slidenum">
              <a:rPr lang="en-US" altLang="en-US" sz="1000">
                <a:latin typeface="Arial" panose="020B0604020202020204" pitchFamily="34" charset="0"/>
              </a:rPr>
              <a:pPr/>
              <a:t>22</a:t>
            </a:fld>
            <a:endParaRPr lang="en-US" altLang="en-US" sz="1000" dirty="0">
              <a:latin typeface="Arial" panose="020B0604020202020204" pitchFamily="34" charset="0"/>
            </a:endParaRPr>
          </a:p>
        </p:txBody>
      </p:sp>
      <p:sp>
        <p:nvSpPr>
          <p:cNvPr id="69635" name="AutoShape 2"/>
          <p:cNvSpPr>
            <a:spLocks noChangeArrowheads="1"/>
          </p:cNvSpPr>
          <p:nvPr/>
        </p:nvSpPr>
        <p:spPr bwMode="auto">
          <a:xfrm rot="10802872" flipV="1">
            <a:off x="0" y="4799013"/>
            <a:ext cx="8229600" cy="1754187"/>
          </a:xfrm>
          <a:prstGeom prst="curvedUpArrow">
            <a:avLst>
              <a:gd name="adj1" fmla="val 40572"/>
              <a:gd name="adj2" fmla="val 187656"/>
              <a:gd name="adj3" fmla="val 33495"/>
            </a:avLst>
          </a:prstGeom>
          <a:solidFill>
            <a:schemeClr val="bg1">
              <a:alpha val="50195"/>
            </a:schemeClr>
          </a:solidFill>
          <a:ln w="9525">
            <a:solidFill>
              <a:schemeClr val="tx1"/>
            </a:solidFill>
            <a:prstDash val="sysDot"/>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i-FI" altLang="en-US"/>
          </a:p>
        </p:txBody>
      </p:sp>
      <p:sp>
        <p:nvSpPr>
          <p:cNvPr id="69638" name="Rectangle 5"/>
          <p:cNvSpPr>
            <a:spLocks noChangeArrowheads="1"/>
          </p:cNvSpPr>
          <p:nvPr/>
        </p:nvSpPr>
        <p:spPr bwMode="auto">
          <a:xfrm>
            <a:off x="8074025" y="2898775"/>
            <a:ext cx="838200" cy="1816524"/>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fi-FI" altLang="en-US" sz="1400" b="1" dirty="0" smtClean="0">
              <a:latin typeface="Tahoma" panose="020B0604030504040204" pitchFamily="34" charset="0"/>
            </a:endParaRPr>
          </a:p>
          <a:p>
            <a:pPr eaLnBrk="1" hangingPunct="1">
              <a:spcBef>
                <a:spcPct val="50000"/>
              </a:spcBef>
            </a:pPr>
            <a:endParaRPr lang="fi-FI" altLang="en-US" sz="1400" b="1" dirty="0" smtClean="0">
              <a:latin typeface="Tahoma" panose="020B0604030504040204" pitchFamily="34" charset="0"/>
            </a:endParaRPr>
          </a:p>
          <a:p>
            <a:pPr eaLnBrk="1" hangingPunct="1">
              <a:spcBef>
                <a:spcPct val="50000"/>
              </a:spcBef>
            </a:pPr>
            <a:r>
              <a:rPr lang="fi-FI" altLang="en-US" sz="1400" b="1" dirty="0" smtClean="0">
                <a:latin typeface="Tahoma" panose="020B0604030504040204" pitchFamily="34" charset="0"/>
              </a:rPr>
              <a:t>Riston luento</a:t>
            </a:r>
          </a:p>
          <a:p>
            <a:pPr eaLnBrk="1" hangingPunct="1">
              <a:spcBef>
                <a:spcPct val="50000"/>
              </a:spcBef>
            </a:pPr>
            <a:endParaRPr lang="fi-FI" altLang="en-US" sz="1400" b="1" dirty="0">
              <a:latin typeface="Tahoma" panose="020B0604030504040204" pitchFamily="34" charset="0"/>
            </a:endParaRPr>
          </a:p>
          <a:p>
            <a:pPr eaLnBrk="1" hangingPunct="1">
              <a:spcBef>
                <a:spcPct val="50000"/>
              </a:spcBef>
            </a:pPr>
            <a:endParaRPr lang="fi-FI" altLang="en-US" sz="1400" b="1" dirty="0" smtClean="0">
              <a:latin typeface="Tahoma" panose="020B0604030504040204" pitchFamily="34" charset="0"/>
            </a:endParaRPr>
          </a:p>
        </p:txBody>
      </p:sp>
      <p:sp>
        <p:nvSpPr>
          <p:cNvPr id="69639" name="Rectangle 6"/>
          <p:cNvSpPr>
            <a:spLocks noChangeArrowheads="1"/>
          </p:cNvSpPr>
          <p:nvPr/>
        </p:nvSpPr>
        <p:spPr bwMode="auto">
          <a:xfrm>
            <a:off x="2191544" y="1722667"/>
            <a:ext cx="1509714" cy="1708802"/>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i-FI" altLang="en-US" sz="1400" b="1" dirty="0" err="1" smtClean="0">
                <a:latin typeface="Tahoma" panose="020B0604030504040204" pitchFamily="34" charset="0"/>
              </a:rPr>
              <a:t>Oppimistavoit</a:t>
            </a:r>
            <a:r>
              <a:rPr lang="fi-FI" altLang="en-US" sz="1400" b="1" dirty="0" smtClean="0">
                <a:latin typeface="Tahoma" panose="020B0604030504040204" pitchFamily="34" charset="0"/>
              </a:rPr>
              <a:t>-teen/</a:t>
            </a:r>
            <a:r>
              <a:rPr lang="fi-FI" altLang="en-US" sz="1400" b="1" dirty="0" err="1" smtClean="0">
                <a:latin typeface="Tahoma" panose="020B0604030504040204" pitchFamily="34" charset="0"/>
              </a:rPr>
              <a:t>teh-tävän</a:t>
            </a:r>
            <a:r>
              <a:rPr lang="fi-FI" altLang="en-US" sz="1400" b="1" dirty="0" smtClean="0">
                <a:latin typeface="Tahoma" panose="020B0604030504040204" pitchFamily="34" charset="0"/>
              </a:rPr>
              <a:t> </a:t>
            </a:r>
            <a:r>
              <a:rPr lang="fi-FI" altLang="en-US" sz="1400" b="1" dirty="0" err="1">
                <a:latin typeface="Tahoma" panose="020B0604030504040204" pitchFamily="34" charset="0"/>
              </a:rPr>
              <a:t>ominai-suudet</a:t>
            </a:r>
            <a:endParaRPr lang="fi-FI" altLang="en-US" sz="1400" b="1" dirty="0">
              <a:latin typeface="Tahoma" panose="020B0604030504040204" pitchFamily="34" charset="0"/>
            </a:endParaRPr>
          </a:p>
          <a:p>
            <a:pPr eaLnBrk="1" hangingPunct="1">
              <a:spcBef>
                <a:spcPct val="50000"/>
              </a:spcBef>
              <a:buFontTx/>
              <a:buChar char="-"/>
            </a:pPr>
            <a:r>
              <a:rPr lang="fi-FI" altLang="en-US" sz="1400" dirty="0" smtClean="0">
                <a:latin typeface="Tahoma" panose="020B0604030504040204" pitchFamily="34" charset="0"/>
              </a:rPr>
              <a:t> sisältö</a:t>
            </a:r>
            <a:r>
              <a:rPr lang="fi-FI" altLang="en-US" sz="1400" dirty="0">
                <a:latin typeface="Tahoma" panose="020B0604030504040204" pitchFamily="34" charset="0"/>
              </a:rPr>
              <a:t>, </a:t>
            </a:r>
            <a:r>
              <a:rPr lang="fi-FI" altLang="en-US" sz="1400" dirty="0" smtClean="0">
                <a:latin typeface="Tahoma" panose="020B0604030504040204" pitchFamily="34" charset="0"/>
              </a:rPr>
              <a:t> </a:t>
            </a:r>
            <a:r>
              <a:rPr lang="fi-FI" altLang="en-US" sz="1400" dirty="0">
                <a:latin typeface="Tahoma" panose="020B0604030504040204" pitchFamily="34" charset="0"/>
              </a:rPr>
              <a:t>prosessi, </a:t>
            </a:r>
            <a:r>
              <a:rPr lang="fi-FI" altLang="en-US" sz="1400" dirty="0" smtClean="0">
                <a:latin typeface="Tahoma" panose="020B0604030504040204" pitchFamily="34" charset="0"/>
              </a:rPr>
              <a:t>resurssit, tuote</a:t>
            </a:r>
            <a:endParaRPr lang="fi-FI" altLang="en-US" sz="1400" dirty="0">
              <a:latin typeface="Tahoma" panose="020B0604030504040204" pitchFamily="34" charset="0"/>
            </a:endParaRPr>
          </a:p>
        </p:txBody>
      </p:sp>
      <p:sp>
        <p:nvSpPr>
          <p:cNvPr id="69640" name="Rectangle 7"/>
          <p:cNvSpPr>
            <a:spLocks noChangeArrowheads="1"/>
          </p:cNvSpPr>
          <p:nvPr/>
        </p:nvSpPr>
        <p:spPr bwMode="auto">
          <a:xfrm>
            <a:off x="4154487" y="1440823"/>
            <a:ext cx="1936749" cy="2432077"/>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i-FI" altLang="en-US" sz="1600" b="1" dirty="0">
                <a:latin typeface="Tahoma" panose="020B0604030504040204" pitchFamily="34" charset="0"/>
              </a:rPr>
              <a:t>Motivaatio</a:t>
            </a:r>
          </a:p>
          <a:p>
            <a:pPr eaLnBrk="1" hangingPunct="1">
              <a:spcBef>
                <a:spcPct val="50000"/>
              </a:spcBef>
              <a:buFontTx/>
              <a:buChar char="-"/>
            </a:pPr>
            <a:r>
              <a:rPr lang="fi-FI" altLang="en-US" sz="1600" dirty="0" smtClean="0">
                <a:latin typeface="Tahoma" panose="020B0604030504040204" pitchFamily="34" charset="0"/>
              </a:rPr>
              <a:t> Odotukset</a:t>
            </a:r>
            <a:endParaRPr lang="fi-FI" altLang="en-US" sz="1600" dirty="0">
              <a:latin typeface="Tahoma" panose="020B0604030504040204" pitchFamily="34" charset="0"/>
            </a:endParaRPr>
          </a:p>
          <a:p>
            <a:pPr eaLnBrk="1" hangingPunct="1">
              <a:spcBef>
                <a:spcPct val="50000"/>
              </a:spcBef>
              <a:buFontTx/>
              <a:buChar char="-"/>
            </a:pPr>
            <a:r>
              <a:rPr lang="fi-FI" altLang="en-US" sz="1600" dirty="0" smtClean="0">
                <a:latin typeface="Tahoma" panose="020B0604030504040204" pitchFamily="34" charset="0"/>
              </a:rPr>
              <a:t> Arvot</a:t>
            </a:r>
            <a:endParaRPr lang="fi-FI" altLang="en-US" sz="1600" dirty="0">
              <a:latin typeface="Tahoma" panose="020B0604030504040204" pitchFamily="34" charset="0"/>
            </a:endParaRPr>
          </a:p>
          <a:p>
            <a:pPr eaLnBrk="1" hangingPunct="1">
              <a:spcBef>
                <a:spcPct val="50000"/>
              </a:spcBef>
              <a:buFontTx/>
              <a:buChar char="-"/>
            </a:pPr>
            <a:r>
              <a:rPr lang="fi-FI" altLang="en-US" sz="1600" dirty="0" smtClean="0">
                <a:latin typeface="Tahoma" panose="020B0604030504040204" pitchFamily="34" charset="0"/>
              </a:rPr>
              <a:t> Tunne</a:t>
            </a:r>
          </a:p>
          <a:p>
            <a:pPr eaLnBrk="1" hangingPunct="1">
              <a:spcBef>
                <a:spcPct val="50000"/>
              </a:spcBef>
            </a:pPr>
            <a:r>
              <a:rPr lang="fi-FI" altLang="en-US" sz="1600" dirty="0" smtClean="0">
                <a:latin typeface="Tahoma" panose="020B0604030504040204" pitchFamily="34" charset="0"/>
              </a:rPr>
              <a:t>- Vahvuudet</a:t>
            </a:r>
          </a:p>
          <a:p>
            <a:pPr eaLnBrk="1" hangingPunct="1">
              <a:spcBef>
                <a:spcPct val="50000"/>
              </a:spcBef>
            </a:pPr>
            <a:r>
              <a:rPr lang="fi-FI" altLang="en-US" sz="1600" dirty="0" smtClean="0">
                <a:latin typeface="Tahoma" panose="020B0604030504040204" pitchFamily="34" charset="0"/>
              </a:rPr>
              <a:t>- </a:t>
            </a:r>
            <a:r>
              <a:rPr lang="fi-FI" altLang="en-US" sz="1600" dirty="0" err="1" smtClean="0">
                <a:latin typeface="Tahoma" panose="020B0604030504040204" pitchFamily="34" charset="0"/>
              </a:rPr>
              <a:t>Epistemologiset</a:t>
            </a:r>
            <a:r>
              <a:rPr lang="fi-FI" altLang="en-US" sz="1600" dirty="0" smtClean="0">
                <a:latin typeface="Tahoma" panose="020B0604030504040204" pitchFamily="34" charset="0"/>
              </a:rPr>
              <a:t> uskomukset</a:t>
            </a:r>
          </a:p>
        </p:txBody>
      </p:sp>
      <p:sp>
        <p:nvSpPr>
          <p:cNvPr id="69641" name="Rectangle 8"/>
          <p:cNvSpPr>
            <a:spLocks noChangeArrowheads="1"/>
          </p:cNvSpPr>
          <p:nvPr/>
        </p:nvSpPr>
        <p:spPr bwMode="auto">
          <a:xfrm>
            <a:off x="6689725" y="2898775"/>
            <a:ext cx="1079500" cy="1816524"/>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i-FI" altLang="en-US" sz="1400" b="1" dirty="0" smtClean="0">
                <a:latin typeface="Tahoma" panose="020B0604030504040204" pitchFamily="34" charset="0"/>
              </a:rPr>
              <a:t>Oppijan </a:t>
            </a:r>
            <a:endParaRPr lang="fi-FI" altLang="en-US" sz="1400" b="1" dirty="0">
              <a:latin typeface="Tahoma" panose="020B0604030504040204" pitchFamily="34" charset="0"/>
            </a:endParaRPr>
          </a:p>
          <a:p>
            <a:pPr eaLnBrk="1" hangingPunct="1">
              <a:spcBef>
                <a:spcPct val="50000"/>
              </a:spcBef>
            </a:pPr>
            <a:r>
              <a:rPr lang="fi-FI" altLang="en-US" sz="1400" b="1" dirty="0">
                <a:latin typeface="Tahoma" panose="020B0604030504040204" pitchFamily="34" charset="0"/>
              </a:rPr>
              <a:t>osallistu-</a:t>
            </a:r>
          </a:p>
          <a:p>
            <a:pPr eaLnBrk="1" hangingPunct="1">
              <a:spcBef>
                <a:spcPct val="50000"/>
              </a:spcBef>
            </a:pPr>
            <a:r>
              <a:rPr lang="fi-FI" altLang="en-US" sz="1400" b="1" dirty="0" err="1">
                <a:latin typeface="Tahoma" panose="020B0604030504040204" pitchFamily="34" charset="0"/>
              </a:rPr>
              <a:t>minen</a:t>
            </a:r>
            <a:r>
              <a:rPr lang="fi-FI" altLang="en-US" sz="1400" b="1" dirty="0">
                <a:latin typeface="Tahoma" panose="020B0604030504040204" pitchFamily="34" charset="0"/>
              </a:rPr>
              <a:t> </a:t>
            </a:r>
          </a:p>
          <a:p>
            <a:pPr eaLnBrk="1" hangingPunct="1">
              <a:spcBef>
                <a:spcPct val="50000"/>
              </a:spcBef>
            </a:pPr>
            <a:r>
              <a:rPr lang="fi-FI" altLang="en-US" sz="1400" b="1" dirty="0" err="1" smtClean="0">
                <a:latin typeface="Tahoma" panose="020B0604030504040204" pitchFamily="34" charset="0"/>
              </a:rPr>
              <a:t>oppimis</a:t>
            </a:r>
            <a:r>
              <a:rPr lang="fi-FI" altLang="en-US" sz="1400" b="1" dirty="0" smtClean="0">
                <a:latin typeface="Tahoma" panose="020B0604030504040204" pitchFamily="34" charset="0"/>
              </a:rPr>
              <a:t>-</a:t>
            </a:r>
            <a:endParaRPr lang="fi-FI" altLang="en-US" sz="1400" b="1" dirty="0">
              <a:latin typeface="Tahoma" panose="020B0604030504040204" pitchFamily="34" charset="0"/>
            </a:endParaRPr>
          </a:p>
          <a:p>
            <a:pPr eaLnBrk="1" hangingPunct="1">
              <a:spcBef>
                <a:spcPct val="50000"/>
              </a:spcBef>
            </a:pPr>
            <a:r>
              <a:rPr lang="fi-FI" altLang="en-US" sz="1400" b="1" dirty="0" err="1" smtClean="0">
                <a:latin typeface="Tahoma" panose="020B0604030504040204" pitchFamily="34" charset="0"/>
              </a:rPr>
              <a:t>tilantees-sa</a:t>
            </a:r>
            <a:endParaRPr lang="fi-FI" altLang="en-US" sz="1400" b="1" dirty="0">
              <a:latin typeface="Tahoma" panose="020B0604030504040204" pitchFamily="34" charset="0"/>
            </a:endParaRPr>
          </a:p>
        </p:txBody>
      </p:sp>
      <p:sp>
        <p:nvSpPr>
          <p:cNvPr id="69642" name="Rectangle 9"/>
          <p:cNvSpPr>
            <a:spLocks noChangeArrowheads="1"/>
          </p:cNvSpPr>
          <p:nvPr/>
        </p:nvSpPr>
        <p:spPr bwMode="auto">
          <a:xfrm>
            <a:off x="25643" y="2627274"/>
            <a:ext cx="1647825" cy="2247411"/>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fi-FI" altLang="en-US" sz="1400" b="1" dirty="0" smtClean="0">
              <a:latin typeface="Tahoma" panose="020B0604030504040204" pitchFamily="34" charset="0"/>
            </a:endParaRPr>
          </a:p>
          <a:p>
            <a:pPr eaLnBrk="1" hangingPunct="1">
              <a:spcBef>
                <a:spcPct val="50000"/>
              </a:spcBef>
            </a:pPr>
            <a:endParaRPr lang="fi-FI" altLang="en-US" sz="1400" b="1" dirty="0">
              <a:latin typeface="Tahoma" panose="020B0604030504040204" pitchFamily="34" charset="0"/>
            </a:endParaRPr>
          </a:p>
          <a:p>
            <a:pPr eaLnBrk="1" hangingPunct="1">
              <a:spcBef>
                <a:spcPct val="50000"/>
              </a:spcBef>
            </a:pPr>
            <a:r>
              <a:rPr lang="fi-FI" altLang="en-US" sz="1400" b="1" dirty="0" smtClean="0">
                <a:latin typeface="Tahoma" panose="020B0604030504040204" pitchFamily="34" charset="0"/>
              </a:rPr>
              <a:t>Oppilaan </a:t>
            </a:r>
            <a:endParaRPr lang="fi-FI" altLang="en-US" sz="1400" b="1" dirty="0">
              <a:latin typeface="Tahoma" panose="020B0604030504040204" pitchFamily="34" charset="0"/>
            </a:endParaRPr>
          </a:p>
          <a:p>
            <a:pPr eaLnBrk="1" hangingPunct="1">
              <a:spcBef>
                <a:spcPct val="50000"/>
              </a:spcBef>
            </a:pPr>
            <a:r>
              <a:rPr lang="fi-FI" altLang="en-US" sz="1400" b="1" dirty="0" smtClean="0">
                <a:latin typeface="Tahoma" panose="020B0604030504040204" pitchFamily="34" charset="0"/>
              </a:rPr>
              <a:t>piirteet</a:t>
            </a:r>
            <a:endParaRPr lang="fi-FI" altLang="en-US" sz="1400" dirty="0">
              <a:latin typeface="Tahoma" panose="020B0604030504040204" pitchFamily="34" charset="0"/>
            </a:endParaRPr>
          </a:p>
          <a:p>
            <a:pPr eaLnBrk="1" hangingPunct="1">
              <a:spcBef>
                <a:spcPct val="50000"/>
              </a:spcBef>
            </a:pPr>
            <a:endParaRPr lang="fi-FI" altLang="en-US" sz="1400" dirty="0" smtClean="0">
              <a:latin typeface="Tahoma" panose="020B0604030504040204" pitchFamily="34" charset="0"/>
            </a:endParaRPr>
          </a:p>
          <a:p>
            <a:pPr eaLnBrk="1" hangingPunct="1">
              <a:spcBef>
                <a:spcPct val="50000"/>
              </a:spcBef>
            </a:pPr>
            <a:endParaRPr lang="fi-FI" altLang="en-US" sz="1400" dirty="0">
              <a:latin typeface="Tahoma" panose="020B0604030504040204" pitchFamily="34" charset="0"/>
            </a:endParaRPr>
          </a:p>
          <a:p>
            <a:pPr eaLnBrk="1" hangingPunct="1">
              <a:spcBef>
                <a:spcPct val="50000"/>
              </a:spcBef>
            </a:pPr>
            <a:endParaRPr lang="fi-FI" altLang="en-US" sz="1400" dirty="0">
              <a:latin typeface="Tahoma" panose="020B0604030504040204" pitchFamily="34" charset="0"/>
            </a:endParaRPr>
          </a:p>
        </p:txBody>
      </p:sp>
      <p:sp>
        <p:nvSpPr>
          <p:cNvPr id="69643" name="Rectangle 10"/>
          <p:cNvSpPr>
            <a:spLocks noChangeArrowheads="1"/>
          </p:cNvSpPr>
          <p:nvPr/>
        </p:nvSpPr>
        <p:spPr bwMode="auto">
          <a:xfrm>
            <a:off x="1974850" y="4117975"/>
            <a:ext cx="1892300" cy="1493359"/>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i-FI" altLang="en-US" sz="1400" b="1" dirty="0" err="1" smtClean="0">
                <a:latin typeface="Tahoma" panose="020B0604030504040204" pitchFamily="34" charset="0"/>
              </a:rPr>
              <a:t>Instruktionaaliset</a:t>
            </a:r>
            <a:r>
              <a:rPr lang="fi-FI" altLang="en-US" sz="1400" b="1" dirty="0" smtClean="0">
                <a:latin typeface="Tahoma" panose="020B0604030504040204" pitchFamily="34" charset="0"/>
              </a:rPr>
              <a:t> </a:t>
            </a:r>
            <a:r>
              <a:rPr lang="fi-FI" altLang="en-US" sz="1400" b="1" dirty="0">
                <a:latin typeface="Tahoma" panose="020B0604030504040204" pitchFamily="34" charset="0"/>
              </a:rPr>
              <a:t>prosessit</a:t>
            </a:r>
          </a:p>
          <a:p>
            <a:pPr eaLnBrk="1" hangingPunct="1">
              <a:spcBef>
                <a:spcPct val="50000"/>
              </a:spcBef>
            </a:pPr>
            <a:r>
              <a:rPr lang="fi-FI" altLang="en-US" sz="1400" b="1" dirty="0" smtClean="0">
                <a:solidFill>
                  <a:srgbClr val="FF0000"/>
                </a:solidFill>
                <a:latin typeface="Tahoma" panose="020B0604030504040204" pitchFamily="34" charset="0"/>
              </a:rPr>
              <a:t>- arviointi</a:t>
            </a:r>
          </a:p>
          <a:p>
            <a:pPr eaLnBrk="1" hangingPunct="1">
              <a:spcBef>
                <a:spcPct val="50000"/>
              </a:spcBef>
            </a:pPr>
            <a:r>
              <a:rPr lang="fi-FI" altLang="en-US" sz="1400" dirty="0" smtClean="0">
                <a:latin typeface="Tahoma" panose="020B0604030504040204" pitchFamily="34" charset="0"/>
              </a:rPr>
              <a:t>- opettajan käytös</a:t>
            </a:r>
          </a:p>
          <a:p>
            <a:pPr eaLnBrk="1" hangingPunct="1">
              <a:spcBef>
                <a:spcPct val="50000"/>
              </a:spcBef>
            </a:pPr>
            <a:r>
              <a:rPr lang="fi-FI" altLang="en-US" sz="1400" dirty="0" smtClean="0">
                <a:latin typeface="Tahoma" panose="020B0604030504040204" pitchFamily="34" charset="0"/>
              </a:rPr>
              <a:t>- opetusmenetelmät</a:t>
            </a:r>
          </a:p>
        </p:txBody>
      </p:sp>
      <p:sp>
        <p:nvSpPr>
          <p:cNvPr id="69644" name="Freeform 11"/>
          <p:cNvSpPr>
            <a:spLocks/>
          </p:cNvSpPr>
          <p:nvPr/>
        </p:nvSpPr>
        <p:spPr bwMode="auto">
          <a:xfrm>
            <a:off x="2590800" y="3429000"/>
            <a:ext cx="1588" cy="669925"/>
          </a:xfrm>
          <a:custGeom>
            <a:avLst/>
            <a:gdLst>
              <a:gd name="T0" fmla="*/ 0 w 1"/>
              <a:gd name="T1" fmla="*/ 0 h 422"/>
              <a:gd name="T2" fmla="*/ 0 w 1"/>
              <a:gd name="T3" fmla="*/ 1060986665 h 422"/>
              <a:gd name="T4" fmla="*/ 0 60000 65536"/>
              <a:gd name="T5" fmla="*/ 0 60000 65536"/>
              <a:gd name="T6" fmla="*/ 0 w 1"/>
              <a:gd name="T7" fmla="*/ 0 h 422"/>
              <a:gd name="T8" fmla="*/ 1 w 1"/>
              <a:gd name="T9" fmla="*/ 422 h 422"/>
            </a:gdLst>
            <a:ahLst/>
            <a:cxnLst>
              <a:cxn ang="T4">
                <a:pos x="T0" y="T1"/>
              </a:cxn>
              <a:cxn ang="T5">
                <a:pos x="T2" y="T3"/>
              </a:cxn>
            </a:cxnLst>
            <a:rect l="T6" t="T7" r="T8" b="T9"/>
            <a:pathLst>
              <a:path w="1" h="422">
                <a:moveTo>
                  <a:pt x="0" y="0"/>
                </a:moveTo>
                <a:lnTo>
                  <a:pt x="0" y="421"/>
                </a:lnTo>
              </a:path>
            </a:pathLst>
          </a:custGeom>
          <a:noFill/>
          <a:ln w="12699" cap="rnd" cmpd="sng">
            <a:solidFill>
              <a:schemeClr val="tx1"/>
            </a:solidFill>
            <a:prstDash val="solid"/>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5" name="Freeform 12"/>
          <p:cNvSpPr>
            <a:spLocks/>
          </p:cNvSpPr>
          <p:nvPr/>
        </p:nvSpPr>
        <p:spPr bwMode="auto">
          <a:xfrm>
            <a:off x="5148263" y="3716338"/>
            <a:ext cx="95250" cy="382587"/>
          </a:xfrm>
          <a:custGeom>
            <a:avLst/>
            <a:gdLst>
              <a:gd name="T0" fmla="*/ 0 w 1"/>
              <a:gd name="T1" fmla="*/ 0 h 337"/>
              <a:gd name="T2" fmla="*/ 0 w 1"/>
              <a:gd name="T3" fmla="*/ 433052140 h 337"/>
              <a:gd name="T4" fmla="*/ 0 60000 65536"/>
              <a:gd name="T5" fmla="*/ 0 60000 65536"/>
              <a:gd name="T6" fmla="*/ 0 w 1"/>
              <a:gd name="T7" fmla="*/ 0 h 337"/>
              <a:gd name="T8" fmla="*/ 1 w 1"/>
              <a:gd name="T9" fmla="*/ 337 h 337"/>
            </a:gdLst>
            <a:ahLst/>
            <a:cxnLst>
              <a:cxn ang="T4">
                <a:pos x="T0" y="T1"/>
              </a:cxn>
              <a:cxn ang="T5">
                <a:pos x="T2" y="T3"/>
              </a:cxn>
            </a:cxnLst>
            <a:rect l="T6" t="T7" r="T8" b="T9"/>
            <a:pathLst>
              <a:path w="1" h="337">
                <a:moveTo>
                  <a:pt x="0" y="0"/>
                </a:moveTo>
                <a:lnTo>
                  <a:pt x="0" y="336"/>
                </a:lnTo>
              </a:path>
            </a:pathLst>
          </a:custGeom>
          <a:noFill/>
          <a:ln w="28575" cap="rnd" cmpd="sng">
            <a:solidFill>
              <a:schemeClr val="tx1"/>
            </a:solidFill>
            <a:prstDash val="solid"/>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6" name="Freeform 13"/>
          <p:cNvSpPr>
            <a:spLocks/>
          </p:cNvSpPr>
          <p:nvPr/>
        </p:nvSpPr>
        <p:spPr bwMode="auto">
          <a:xfrm>
            <a:off x="965200" y="1528763"/>
            <a:ext cx="4135438" cy="1216025"/>
          </a:xfrm>
          <a:custGeom>
            <a:avLst/>
            <a:gdLst>
              <a:gd name="T0" fmla="*/ 0 w 2605"/>
              <a:gd name="T1" fmla="*/ 1927920504 h 766"/>
              <a:gd name="T2" fmla="*/ 700603458 w 2605"/>
              <a:gd name="T3" fmla="*/ 1927920504 h 766"/>
              <a:gd name="T4" fmla="*/ 700603458 w 2605"/>
              <a:gd name="T5" fmla="*/ 0 h 766"/>
              <a:gd name="T6" fmla="*/ 2147483647 w 2605"/>
              <a:gd name="T7" fmla="*/ 0 h 766"/>
              <a:gd name="T8" fmla="*/ 2147483647 w 2605"/>
              <a:gd name="T9" fmla="*/ 960180416 h 766"/>
              <a:gd name="T10" fmla="*/ 0 60000 65536"/>
              <a:gd name="T11" fmla="*/ 0 60000 65536"/>
              <a:gd name="T12" fmla="*/ 0 60000 65536"/>
              <a:gd name="T13" fmla="*/ 0 60000 65536"/>
              <a:gd name="T14" fmla="*/ 0 60000 65536"/>
              <a:gd name="T15" fmla="*/ 0 w 2605"/>
              <a:gd name="T16" fmla="*/ 0 h 766"/>
              <a:gd name="T17" fmla="*/ 2605 w 2605"/>
              <a:gd name="T18" fmla="*/ 766 h 766"/>
            </a:gdLst>
            <a:ahLst/>
            <a:cxnLst>
              <a:cxn ang="T10">
                <a:pos x="T0" y="T1"/>
              </a:cxn>
              <a:cxn ang="T11">
                <a:pos x="T2" y="T3"/>
              </a:cxn>
              <a:cxn ang="T12">
                <a:pos x="T4" y="T5"/>
              </a:cxn>
              <a:cxn ang="T13">
                <a:pos x="T6" y="T7"/>
              </a:cxn>
              <a:cxn ang="T14">
                <a:pos x="T8" y="T9"/>
              </a:cxn>
            </a:cxnLst>
            <a:rect l="T15" t="T16" r="T17" b="T18"/>
            <a:pathLst>
              <a:path w="2605" h="766">
                <a:moveTo>
                  <a:pt x="0" y="765"/>
                </a:moveTo>
                <a:lnTo>
                  <a:pt x="278" y="765"/>
                </a:lnTo>
                <a:lnTo>
                  <a:pt x="278" y="0"/>
                </a:lnTo>
                <a:lnTo>
                  <a:pt x="2604" y="0"/>
                </a:lnTo>
                <a:lnTo>
                  <a:pt x="2604" y="381"/>
                </a:lnTo>
              </a:path>
            </a:pathLst>
          </a:custGeom>
          <a:noFill/>
          <a:ln w="12699" cap="rnd" cmpd="sng">
            <a:solidFill>
              <a:schemeClr val="tx1"/>
            </a:solidFill>
            <a:prstDash val="solid"/>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7" name="Freeform 14"/>
          <p:cNvSpPr>
            <a:spLocks/>
          </p:cNvSpPr>
          <p:nvPr/>
        </p:nvSpPr>
        <p:spPr bwMode="auto">
          <a:xfrm>
            <a:off x="3962400" y="1524000"/>
            <a:ext cx="4475163" cy="1373188"/>
          </a:xfrm>
          <a:custGeom>
            <a:avLst/>
            <a:gdLst>
              <a:gd name="T0" fmla="*/ 0 w 2819"/>
              <a:gd name="T1" fmla="*/ 0 h 865"/>
              <a:gd name="T2" fmla="*/ 2147483647 w 2819"/>
              <a:gd name="T3" fmla="*/ 0 h 865"/>
              <a:gd name="T4" fmla="*/ 2147483647 w 2819"/>
              <a:gd name="T5" fmla="*/ 2147483647 h 865"/>
              <a:gd name="T6" fmla="*/ 0 60000 65536"/>
              <a:gd name="T7" fmla="*/ 0 60000 65536"/>
              <a:gd name="T8" fmla="*/ 0 60000 65536"/>
              <a:gd name="T9" fmla="*/ 0 w 2819"/>
              <a:gd name="T10" fmla="*/ 0 h 865"/>
              <a:gd name="T11" fmla="*/ 2819 w 2819"/>
              <a:gd name="T12" fmla="*/ 865 h 865"/>
            </a:gdLst>
            <a:ahLst/>
            <a:cxnLst>
              <a:cxn ang="T6">
                <a:pos x="T0" y="T1"/>
              </a:cxn>
              <a:cxn ang="T7">
                <a:pos x="T2" y="T3"/>
              </a:cxn>
              <a:cxn ang="T8">
                <a:pos x="T4" y="T5"/>
              </a:cxn>
            </a:cxnLst>
            <a:rect l="T9" t="T10" r="T11" b="T12"/>
            <a:pathLst>
              <a:path w="2819" h="865">
                <a:moveTo>
                  <a:pt x="0" y="0"/>
                </a:moveTo>
                <a:lnTo>
                  <a:pt x="2818" y="0"/>
                </a:lnTo>
                <a:lnTo>
                  <a:pt x="2818" y="864"/>
                </a:lnTo>
              </a:path>
            </a:pathLst>
          </a:custGeom>
          <a:noFill/>
          <a:ln w="12699" cap="rnd" cmpd="sng">
            <a:solidFill>
              <a:schemeClr val="tx1"/>
            </a:solidFill>
            <a:prstDash val="solid"/>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8" name="Freeform 15"/>
          <p:cNvSpPr>
            <a:spLocks/>
          </p:cNvSpPr>
          <p:nvPr/>
        </p:nvSpPr>
        <p:spPr bwMode="auto">
          <a:xfrm>
            <a:off x="4171950" y="4483100"/>
            <a:ext cx="4322763" cy="1766888"/>
          </a:xfrm>
          <a:custGeom>
            <a:avLst/>
            <a:gdLst>
              <a:gd name="T0" fmla="*/ 0 w 2723"/>
              <a:gd name="T1" fmla="*/ 2147483647 h 1113"/>
              <a:gd name="T2" fmla="*/ 2147483647 w 2723"/>
              <a:gd name="T3" fmla="*/ 2147483647 h 1113"/>
              <a:gd name="T4" fmla="*/ 2147483647 w 2723"/>
              <a:gd name="T5" fmla="*/ 0 h 1113"/>
              <a:gd name="T6" fmla="*/ 0 60000 65536"/>
              <a:gd name="T7" fmla="*/ 0 60000 65536"/>
              <a:gd name="T8" fmla="*/ 0 60000 65536"/>
              <a:gd name="T9" fmla="*/ 0 w 2723"/>
              <a:gd name="T10" fmla="*/ 0 h 1113"/>
              <a:gd name="T11" fmla="*/ 2723 w 2723"/>
              <a:gd name="T12" fmla="*/ 1113 h 1113"/>
            </a:gdLst>
            <a:ahLst/>
            <a:cxnLst>
              <a:cxn ang="T6">
                <a:pos x="T0" y="T1"/>
              </a:cxn>
              <a:cxn ang="T7">
                <a:pos x="T2" y="T3"/>
              </a:cxn>
              <a:cxn ang="T8">
                <a:pos x="T4" y="T5"/>
              </a:cxn>
            </a:cxnLst>
            <a:rect l="T9" t="T10" r="T11" b="T12"/>
            <a:pathLst>
              <a:path w="2723" h="1113">
                <a:moveTo>
                  <a:pt x="0" y="1112"/>
                </a:moveTo>
                <a:lnTo>
                  <a:pt x="2722" y="1112"/>
                </a:lnTo>
                <a:lnTo>
                  <a:pt x="2722" y="0"/>
                </a:lnTo>
              </a:path>
            </a:pathLst>
          </a:custGeom>
          <a:noFill/>
          <a:ln w="12699" cap="rnd" cmpd="sng">
            <a:solidFill>
              <a:schemeClr val="tx1"/>
            </a:solidFill>
            <a:prstDash val="solid"/>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49" name="Line 16"/>
          <p:cNvSpPr>
            <a:spLocks noChangeShapeType="1"/>
          </p:cNvSpPr>
          <p:nvPr/>
        </p:nvSpPr>
        <p:spPr bwMode="auto">
          <a:xfrm>
            <a:off x="3832225" y="4829202"/>
            <a:ext cx="412750" cy="0"/>
          </a:xfrm>
          <a:prstGeom prst="line">
            <a:avLst/>
          </a:prstGeom>
          <a:noFill/>
          <a:ln w="12699">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50" name="Line 17"/>
          <p:cNvSpPr>
            <a:spLocks noChangeShapeType="1"/>
          </p:cNvSpPr>
          <p:nvPr/>
        </p:nvSpPr>
        <p:spPr bwMode="auto">
          <a:xfrm>
            <a:off x="3635375" y="2708275"/>
            <a:ext cx="412750" cy="0"/>
          </a:xfrm>
          <a:prstGeom prst="line">
            <a:avLst/>
          </a:prstGeom>
          <a:noFill/>
          <a:ln w="12699">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51" name="Line 18"/>
          <p:cNvSpPr>
            <a:spLocks noChangeShapeType="1"/>
          </p:cNvSpPr>
          <p:nvPr/>
        </p:nvSpPr>
        <p:spPr bwMode="auto">
          <a:xfrm flipV="1">
            <a:off x="3467100" y="3505200"/>
            <a:ext cx="571500" cy="533400"/>
          </a:xfrm>
          <a:prstGeom prst="line">
            <a:avLst/>
          </a:prstGeom>
          <a:noFill/>
          <a:ln w="12699">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52" name="Line 19"/>
          <p:cNvSpPr>
            <a:spLocks noChangeShapeType="1"/>
          </p:cNvSpPr>
          <p:nvPr/>
        </p:nvSpPr>
        <p:spPr bwMode="auto">
          <a:xfrm>
            <a:off x="3549650" y="3505200"/>
            <a:ext cx="641350" cy="609600"/>
          </a:xfrm>
          <a:prstGeom prst="line">
            <a:avLst/>
          </a:prstGeom>
          <a:noFill/>
          <a:ln w="12699">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53" name="Line 20"/>
          <p:cNvSpPr>
            <a:spLocks noChangeShapeType="1"/>
          </p:cNvSpPr>
          <p:nvPr/>
        </p:nvSpPr>
        <p:spPr bwMode="auto">
          <a:xfrm>
            <a:off x="6096000" y="3048000"/>
            <a:ext cx="508000" cy="381000"/>
          </a:xfrm>
          <a:prstGeom prst="line">
            <a:avLst/>
          </a:prstGeom>
          <a:noFill/>
          <a:ln w="12699">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54" name="Line 21"/>
          <p:cNvSpPr>
            <a:spLocks noChangeShapeType="1"/>
          </p:cNvSpPr>
          <p:nvPr/>
        </p:nvSpPr>
        <p:spPr bwMode="auto">
          <a:xfrm flipV="1">
            <a:off x="6248400" y="4038600"/>
            <a:ext cx="355600" cy="609600"/>
          </a:xfrm>
          <a:prstGeom prst="line">
            <a:avLst/>
          </a:prstGeom>
          <a:noFill/>
          <a:ln w="12699">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55" name="Line 22"/>
          <p:cNvSpPr>
            <a:spLocks noChangeShapeType="1"/>
          </p:cNvSpPr>
          <p:nvPr/>
        </p:nvSpPr>
        <p:spPr bwMode="auto">
          <a:xfrm>
            <a:off x="6096000" y="2286000"/>
            <a:ext cx="2159000" cy="609600"/>
          </a:xfrm>
          <a:prstGeom prst="line">
            <a:avLst/>
          </a:prstGeom>
          <a:noFill/>
          <a:ln w="12699">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56" name="Line 23"/>
          <p:cNvSpPr>
            <a:spLocks noChangeShapeType="1"/>
          </p:cNvSpPr>
          <p:nvPr/>
        </p:nvSpPr>
        <p:spPr bwMode="auto">
          <a:xfrm flipV="1">
            <a:off x="6248400" y="4495800"/>
            <a:ext cx="2089150" cy="914400"/>
          </a:xfrm>
          <a:prstGeom prst="line">
            <a:avLst/>
          </a:prstGeom>
          <a:noFill/>
          <a:ln w="12699">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57" name="Freeform 24"/>
          <p:cNvSpPr>
            <a:spLocks/>
          </p:cNvSpPr>
          <p:nvPr/>
        </p:nvSpPr>
        <p:spPr bwMode="auto">
          <a:xfrm>
            <a:off x="1470025" y="5029200"/>
            <a:ext cx="3773488" cy="1236663"/>
          </a:xfrm>
          <a:custGeom>
            <a:avLst/>
            <a:gdLst>
              <a:gd name="T0" fmla="*/ 0 w 2377"/>
              <a:gd name="T1" fmla="*/ 0 h 779"/>
              <a:gd name="T2" fmla="*/ 7561263 w 2377"/>
              <a:gd name="T3" fmla="*/ 0 h 779"/>
              <a:gd name="T4" fmla="*/ 7561263 w 2377"/>
              <a:gd name="T5" fmla="*/ 1960682534 h 779"/>
              <a:gd name="T6" fmla="*/ 2147483647 w 2377"/>
              <a:gd name="T7" fmla="*/ 1960682534 h 779"/>
              <a:gd name="T8" fmla="*/ 2147483647 w 2377"/>
              <a:gd name="T9" fmla="*/ 899697054 h 779"/>
              <a:gd name="T10" fmla="*/ 0 60000 65536"/>
              <a:gd name="T11" fmla="*/ 0 60000 65536"/>
              <a:gd name="T12" fmla="*/ 0 60000 65536"/>
              <a:gd name="T13" fmla="*/ 0 60000 65536"/>
              <a:gd name="T14" fmla="*/ 0 60000 65536"/>
              <a:gd name="T15" fmla="*/ 0 w 2377"/>
              <a:gd name="T16" fmla="*/ 0 h 779"/>
              <a:gd name="T17" fmla="*/ 2377 w 2377"/>
              <a:gd name="T18" fmla="*/ 779 h 779"/>
            </a:gdLst>
            <a:ahLst/>
            <a:cxnLst>
              <a:cxn ang="T10">
                <a:pos x="T0" y="T1"/>
              </a:cxn>
              <a:cxn ang="T11">
                <a:pos x="T2" y="T3"/>
              </a:cxn>
              <a:cxn ang="T12">
                <a:pos x="T4" y="T5"/>
              </a:cxn>
              <a:cxn ang="T13">
                <a:pos x="T6" y="T7"/>
              </a:cxn>
              <a:cxn ang="T14">
                <a:pos x="T8" y="T9"/>
              </a:cxn>
            </a:cxnLst>
            <a:rect l="T15" t="T16" r="T17" b="T18"/>
            <a:pathLst>
              <a:path w="2377" h="779">
                <a:moveTo>
                  <a:pt x="0" y="0"/>
                </a:moveTo>
                <a:lnTo>
                  <a:pt x="3" y="0"/>
                </a:lnTo>
                <a:lnTo>
                  <a:pt x="3" y="778"/>
                </a:lnTo>
                <a:lnTo>
                  <a:pt x="2376" y="778"/>
                </a:lnTo>
                <a:lnTo>
                  <a:pt x="2376" y="357"/>
                </a:lnTo>
              </a:path>
            </a:pathLst>
          </a:custGeom>
          <a:noFill/>
          <a:ln w="12699" cap="rnd" cmpd="sng">
            <a:solidFill>
              <a:schemeClr val="tx1"/>
            </a:solidFill>
            <a:prstDash val="solid"/>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8" name="Rectangle 25"/>
          <p:cNvSpPr>
            <a:spLocks noChangeArrowheads="1"/>
          </p:cNvSpPr>
          <p:nvPr/>
        </p:nvSpPr>
        <p:spPr bwMode="auto">
          <a:xfrm>
            <a:off x="4295775" y="4117975"/>
            <a:ext cx="1892300" cy="1493359"/>
          </a:xfrm>
          <a:prstGeom prst="rect">
            <a:avLst/>
          </a:prstGeom>
          <a:noFill/>
          <a:ln w="539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i-FI" altLang="en-US" sz="1400" b="1" dirty="0">
                <a:latin typeface="Tahoma" panose="020B0604030504040204" pitchFamily="34" charset="0"/>
              </a:rPr>
              <a:t>Kognitiiviset komponentit</a:t>
            </a:r>
          </a:p>
          <a:p>
            <a:pPr eaLnBrk="1" hangingPunct="1">
              <a:spcBef>
                <a:spcPct val="50000"/>
              </a:spcBef>
              <a:buFontTx/>
              <a:buChar char="-"/>
            </a:pPr>
            <a:r>
              <a:rPr lang="fi-FI" altLang="en-US" sz="1400" dirty="0">
                <a:latin typeface="Tahoma" panose="020B0604030504040204" pitchFamily="34" charset="0"/>
              </a:rPr>
              <a:t>tieto/informaatio</a:t>
            </a:r>
          </a:p>
          <a:p>
            <a:pPr eaLnBrk="1" hangingPunct="1">
              <a:spcBef>
                <a:spcPct val="50000"/>
              </a:spcBef>
              <a:buFontTx/>
              <a:buChar char="-"/>
            </a:pPr>
            <a:endParaRPr lang="fi-FI" altLang="en-US" sz="1400" dirty="0">
              <a:latin typeface="Tahoma" panose="020B0604030504040204" pitchFamily="34" charset="0"/>
            </a:endParaRPr>
          </a:p>
          <a:p>
            <a:pPr eaLnBrk="1" hangingPunct="1">
              <a:spcBef>
                <a:spcPct val="50000"/>
              </a:spcBef>
              <a:buFontTx/>
              <a:buChar char="-"/>
            </a:pPr>
            <a:r>
              <a:rPr lang="fi-FI" altLang="en-US" sz="1400" dirty="0" smtClean="0">
                <a:latin typeface="Tahoma" panose="020B0604030504040204" pitchFamily="34" charset="0"/>
              </a:rPr>
              <a:t>oppimisstrategiat</a:t>
            </a:r>
            <a:endParaRPr lang="fi-FI" altLang="en-US" sz="1400" dirty="0">
              <a:latin typeface="Tahoma" panose="020B0604030504040204" pitchFamily="34" charset="0"/>
            </a:endParaRPr>
          </a:p>
        </p:txBody>
      </p:sp>
      <p:sp>
        <p:nvSpPr>
          <p:cNvPr id="69659" name="Rectangle 26"/>
          <p:cNvSpPr>
            <a:spLocks noChangeArrowheads="1"/>
          </p:cNvSpPr>
          <p:nvPr/>
        </p:nvSpPr>
        <p:spPr bwMode="auto">
          <a:xfrm>
            <a:off x="4295775" y="4117975"/>
            <a:ext cx="1892300" cy="1170193"/>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i-FI" altLang="en-US" sz="1400" b="1" dirty="0">
                <a:latin typeface="Tahoma" panose="020B0604030504040204" pitchFamily="34" charset="0"/>
              </a:rPr>
              <a:t>Kognitiiviset komponentit</a:t>
            </a:r>
          </a:p>
          <a:p>
            <a:pPr eaLnBrk="1" hangingPunct="1">
              <a:spcBef>
                <a:spcPct val="50000"/>
              </a:spcBef>
              <a:buFontTx/>
              <a:buChar char="-"/>
            </a:pPr>
            <a:r>
              <a:rPr lang="fi-FI" altLang="en-US" sz="1400" dirty="0">
                <a:latin typeface="Tahoma" panose="020B0604030504040204" pitchFamily="34" charset="0"/>
              </a:rPr>
              <a:t>tieto/informaatio</a:t>
            </a:r>
          </a:p>
          <a:p>
            <a:pPr eaLnBrk="1" hangingPunct="1">
              <a:spcBef>
                <a:spcPct val="50000"/>
              </a:spcBef>
              <a:buFontTx/>
              <a:buChar char="-"/>
            </a:pPr>
            <a:r>
              <a:rPr lang="fi-FI" altLang="en-US" sz="1400" dirty="0" smtClean="0">
                <a:latin typeface="Tahoma" panose="020B0604030504040204" pitchFamily="34" charset="0"/>
              </a:rPr>
              <a:t>ajattelutasot</a:t>
            </a:r>
            <a:endParaRPr lang="fi-FI" altLang="en-US" sz="1400" dirty="0">
              <a:latin typeface="Tahoma" panose="020B0604030504040204" pitchFamily="34" charset="0"/>
            </a:endParaRPr>
          </a:p>
        </p:txBody>
      </p:sp>
      <p:sp>
        <p:nvSpPr>
          <p:cNvPr id="69660" name="Line 27"/>
          <p:cNvSpPr>
            <a:spLocks noChangeShapeType="1"/>
          </p:cNvSpPr>
          <p:nvPr/>
        </p:nvSpPr>
        <p:spPr bwMode="auto">
          <a:xfrm flipV="1">
            <a:off x="1690688" y="3545177"/>
            <a:ext cx="660400" cy="228600"/>
          </a:xfrm>
          <a:prstGeom prst="line">
            <a:avLst/>
          </a:prstGeom>
          <a:noFill/>
          <a:ln w="12699">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61" name="Line 28"/>
          <p:cNvSpPr>
            <a:spLocks noChangeShapeType="1"/>
          </p:cNvSpPr>
          <p:nvPr/>
        </p:nvSpPr>
        <p:spPr bwMode="auto">
          <a:xfrm>
            <a:off x="1676400" y="3886200"/>
            <a:ext cx="660400" cy="152400"/>
          </a:xfrm>
          <a:prstGeom prst="line">
            <a:avLst/>
          </a:prstGeom>
          <a:noFill/>
          <a:ln w="12699">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62" name="AutoShape 29"/>
          <p:cNvSpPr>
            <a:spLocks noChangeArrowheads="1"/>
          </p:cNvSpPr>
          <p:nvPr/>
        </p:nvSpPr>
        <p:spPr bwMode="auto">
          <a:xfrm>
            <a:off x="7545388" y="3430588"/>
            <a:ext cx="454025" cy="454025"/>
          </a:xfrm>
          <a:prstGeom prst="rightArrow">
            <a:avLst>
              <a:gd name="adj1" fmla="val 50000"/>
              <a:gd name="adj2" fmla="val 25009"/>
            </a:avLst>
          </a:prstGeom>
          <a:solidFill>
            <a:schemeClr val="bg1">
              <a:alpha val="50195"/>
            </a:schemeClr>
          </a:solidFill>
          <a:ln w="12699">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i-FI" altLang="en-US"/>
          </a:p>
        </p:txBody>
      </p:sp>
      <p:sp>
        <p:nvSpPr>
          <p:cNvPr id="69663" name="Text Box 30"/>
          <p:cNvSpPr txBox="1">
            <a:spLocks noChangeArrowheads="1"/>
          </p:cNvSpPr>
          <p:nvPr/>
        </p:nvSpPr>
        <p:spPr bwMode="auto">
          <a:xfrm>
            <a:off x="1676400" y="6248400"/>
            <a:ext cx="6324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0000"/>
              </a:lnSpc>
              <a:spcBef>
                <a:spcPct val="50000"/>
              </a:spcBef>
              <a:spcAft>
                <a:spcPts val="600"/>
              </a:spcAft>
              <a:buClr>
                <a:schemeClr val="folHlink"/>
              </a:buClr>
              <a:buSzPct val="60000"/>
              <a:buFont typeface="Wingdings" panose="05000000000000000000" pitchFamily="2" charset="2"/>
              <a:buNone/>
            </a:pPr>
            <a:r>
              <a:rPr lang="fi-FI" altLang="en-US" sz="1800" b="1">
                <a:latin typeface="Tahoma" panose="020B0604030504040204" pitchFamily="34" charset="0"/>
              </a:rPr>
              <a:t>Sisäinen ja  ulkoinen palautejärjestelmä</a:t>
            </a:r>
          </a:p>
        </p:txBody>
      </p:sp>
      <p:sp>
        <p:nvSpPr>
          <p:cNvPr id="3" name="Tekstiruutu 2"/>
          <p:cNvSpPr txBox="1"/>
          <p:nvPr/>
        </p:nvSpPr>
        <p:spPr>
          <a:xfrm>
            <a:off x="8337550" y="3238500"/>
            <a:ext cx="155575" cy="923330"/>
          </a:xfrm>
          <a:prstGeom prst="rect">
            <a:avLst/>
          </a:prstGeom>
          <a:noFill/>
        </p:spPr>
        <p:txBody>
          <a:bodyPr wrap="square" rtlCol="0">
            <a:spAutoFit/>
          </a:bodyPr>
          <a:lstStyle/>
          <a:p>
            <a:endParaRPr lang="fi-FI" dirty="0" smtClean="0"/>
          </a:p>
          <a:p>
            <a:endParaRPr lang="fi-FI" dirty="0"/>
          </a:p>
          <a:p>
            <a:endParaRPr lang="fi-FI" dirty="0"/>
          </a:p>
        </p:txBody>
      </p:sp>
    </p:spTree>
    <p:extLst>
      <p:ext uri="{BB962C8B-B14F-4D97-AF65-F5344CB8AC3E}">
        <p14:creationId xmlns:p14="http://schemas.microsoft.com/office/powerpoint/2010/main" val="1611454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i-FI" smtClean="0"/>
              <a:t>Tä</a:t>
            </a:r>
            <a:endParaRPr lang="en-GB"/>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23</a:t>
            </a:fld>
            <a:endParaRPr lang="en-GB"/>
          </a:p>
        </p:txBody>
      </p:sp>
      <p:sp>
        <p:nvSpPr>
          <p:cNvPr id="5" name="Title 4"/>
          <p:cNvSpPr>
            <a:spLocks noGrp="1"/>
          </p:cNvSpPr>
          <p:nvPr>
            <p:ph type="title"/>
          </p:nvPr>
        </p:nvSpPr>
        <p:spPr/>
        <p:txBody>
          <a:bodyPr/>
          <a:lstStyle/>
          <a:p>
            <a:r>
              <a:rPr lang="fi-FI" dirty="0" smtClean="0"/>
              <a:t>Tavoitteet ohjaavat arviointia</a:t>
            </a:r>
            <a:endParaRPr lang="en-GB" dirty="0"/>
          </a:p>
        </p:txBody>
      </p:sp>
    </p:spTree>
    <p:extLst>
      <p:ext uri="{BB962C8B-B14F-4D97-AF65-F5344CB8AC3E}">
        <p14:creationId xmlns:p14="http://schemas.microsoft.com/office/powerpoint/2010/main" val="418564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9652" y="1989139"/>
            <a:ext cx="7560840" cy="4032250"/>
          </a:xfrm>
        </p:spPr>
        <p:txBody>
          <a:bodyPr>
            <a:noAutofit/>
          </a:bodyPr>
          <a:lstStyle/>
          <a:p>
            <a:pPr marL="0" indent="0">
              <a:buNone/>
            </a:pPr>
            <a:endParaRPr lang="fi-FI" sz="2400" b="1" dirty="0" smtClean="0">
              <a:latin typeface="Bookman Old Style" panose="02050604050505020204" pitchFamily="18" charset="0"/>
            </a:endParaRPr>
          </a:p>
          <a:p>
            <a:r>
              <a:rPr lang="fi-FI" sz="2400" dirty="0" smtClean="0">
                <a:latin typeface="Arial" panose="020B0604020202020204" pitchFamily="34" charset="0"/>
                <a:cs typeface="Arial" panose="020B0604020202020204" pitchFamily="34" charset="0"/>
              </a:rPr>
              <a:t>Millaisia oppimistavoitteita asetetaan? Miten tavoitteet eroavat toisistaan?</a:t>
            </a:r>
          </a:p>
          <a:p>
            <a:pPr lvl="1">
              <a:buFont typeface="Wingdings" panose="05000000000000000000" pitchFamily="2" charset="2"/>
              <a:buChar char="à"/>
            </a:pPr>
            <a:r>
              <a:rPr lang="fi-FI" sz="2400" dirty="0" smtClean="0">
                <a:latin typeface="Arial" panose="020B0604020202020204" pitchFamily="34" charset="0"/>
                <a:cs typeface="Arial" panose="020B0604020202020204" pitchFamily="34" charset="0"/>
                <a:sym typeface="Wingdings" panose="05000000000000000000" pitchFamily="2" charset="2"/>
              </a:rPr>
              <a:t> Kun tämä hahmotetaan tulee sama tieto siirtää myös opiskelijoille (…opetella yhdessä)</a:t>
            </a:r>
          </a:p>
          <a:p>
            <a:pPr marL="265112" lvl="1" indent="0">
              <a:buNone/>
            </a:pPr>
            <a:r>
              <a:rPr lang="fi-FI" sz="2400" dirty="0">
                <a:latin typeface="Arial" panose="020B0604020202020204" pitchFamily="34" charset="0"/>
                <a:cs typeface="Arial" panose="020B0604020202020204" pitchFamily="34" charset="0"/>
                <a:sym typeface="Wingdings" panose="05000000000000000000" pitchFamily="2" charset="2"/>
              </a:rPr>
              <a:t>	</a:t>
            </a:r>
            <a:r>
              <a:rPr lang="fi-FI" sz="2400" dirty="0" smtClean="0">
                <a:latin typeface="Arial" panose="020B0604020202020204" pitchFamily="34" charset="0"/>
                <a:cs typeface="Arial" panose="020B0604020202020204" pitchFamily="34" charset="0"/>
                <a:sym typeface="Wingdings" panose="05000000000000000000" pitchFamily="2" charset="2"/>
              </a:rPr>
              <a:t> arvioidaan tehtävätietoisuutta</a:t>
            </a:r>
          </a:p>
          <a:p>
            <a:pPr lvl="1">
              <a:buFont typeface="Wingdings" panose="05000000000000000000" pitchFamily="2" charset="2"/>
              <a:buChar char="à"/>
            </a:pPr>
            <a:r>
              <a:rPr lang="fi-FI" sz="2400" dirty="0" smtClean="0">
                <a:latin typeface="Arial" panose="020B0604020202020204" pitchFamily="34" charset="0"/>
                <a:cs typeface="Arial" panose="020B0604020202020204" pitchFamily="34" charset="0"/>
                <a:sym typeface="Wingdings" panose="05000000000000000000" pitchFamily="2" charset="2"/>
              </a:rPr>
              <a:t> Kun tavoitteet ja niiden tasot ovat selvillä voidaan miettiä miten tavoitteeseen päästään</a:t>
            </a:r>
          </a:p>
          <a:p>
            <a:pPr lvl="1">
              <a:buFont typeface="Wingdings" panose="05000000000000000000" pitchFamily="2" charset="2"/>
              <a:buChar char="à"/>
            </a:pPr>
            <a:r>
              <a:rPr lang="fi-FI" sz="2400" dirty="0" smtClean="0">
                <a:latin typeface="Arial" panose="020B0604020202020204" pitchFamily="34" charset="0"/>
                <a:cs typeface="Arial" panose="020B0604020202020204" pitchFamily="34" charset="0"/>
                <a:sym typeface="Wingdings" panose="05000000000000000000" pitchFamily="2" charset="2"/>
              </a:rPr>
              <a:t> Valitaan </a:t>
            </a:r>
            <a:r>
              <a:rPr lang="fi-FI" sz="2800" dirty="0" smtClean="0">
                <a:latin typeface="Arial" panose="020B0604020202020204" pitchFamily="34" charset="0"/>
                <a:cs typeface="Arial" panose="020B0604020202020204" pitchFamily="34" charset="0"/>
                <a:sym typeface="Wingdings" panose="05000000000000000000" pitchFamily="2" charset="2"/>
              </a:rPr>
              <a:t>sopivat oppimisstrategiat.</a:t>
            </a:r>
          </a:p>
          <a:p>
            <a:pPr lvl="1">
              <a:buFont typeface="Wingdings" panose="05000000000000000000" pitchFamily="2" charset="2"/>
              <a:buChar char="à"/>
            </a:pPr>
            <a:r>
              <a:rPr lang="fi-FI" sz="2400" dirty="0" smtClean="0">
                <a:latin typeface="Arial" panose="020B0604020202020204" pitchFamily="34" charset="0"/>
                <a:cs typeface="Arial" panose="020B0604020202020204" pitchFamily="34" charset="0"/>
                <a:sym typeface="Wingdings" panose="05000000000000000000" pitchFamily="2" charset="2"/>
              </a:rPr>
              <a:t> …helppoa…?</a:t>
            </a:r>
            <a:endParaRPr lang="fi-FI" sz="2400"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24</a:t>
            </a:fld>
            <a:endParaRPr lang="en-GB"/>
          </a:p>
        </p:txBody>
      </p:sp>
      <p:sp>
        <p:nvSpPr>
          <p:cNvPr id="5" name="Title 4"/>
          <p:cNvSpPr>
            <a:spLocks noGrp="1"/>
          </p:cNvSpPr>
          <p:nvPr>
            <p:ph type="title"/>
          </p:nvPr>
        </p:nvSpPr>
        <p:spPr>
          <a:xfrm>
            <a:off x="899592" y="549275"/>
            <a:ext cx="7920558" cy="1150938"/>
          </a:xfrm>
        </p:spPr>
        <p:txBody>
          <a:bodyPr/>
          <a:lstStyle/>
          <a:p>
            <a:r>
              <a:rPr lang="fi-FI" dirty="0" smtClean="0"/>
              <a:t>Oppimistavoitteiden muodostumisesta </a:t>
            </a:r>
            <a:endParaRPr lang="fi-FI" dirty="0"/>
          </a:p>
        </p:txBody>
      </p:sp>
    </p:spTree>
    <p:extLst>
      <p:ext uri="{BB962C8B-B14F-4D97-AF65-F5344CB8AC3E}">
        <p14:creationId xmlns:p14="http://schemas.microsoft.com/office/powerpoint/2010/main" val="3504590500"/>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Slide Number Placeholder 3"/>
          <p:cNvSpPr>
            <a:spLocks noGrp="1"/>
          </p:cNvSpPr>
          <p:nvPr>
            <p:ph type="sldNum" sz="quarter" idx="10"/>
          </p:nvPr>
        </p:nvSpPr>
        <p:spPr/>
        <p:txBody>
          <a:bodyPr/>
          <a:lstStyle/>
          <a:p>
            <a:pPr>
              <a:defRPr/>
            </a:pPr>
            <a:fld id="{545C7443-B99C-446B-AA6D-119CEEB8B3E3}" type="slidenum">
              <a:rPr lang="en-US"/>
              <a:pPr>
                <a:defRPr/>
              </a:pPr>
              <a:t>25</a:t>
            </a:fld>
            <a:endParaRPr lang="en-US"/>
          </a:p>
        </p:txBody>
      </p:sp>
      <p:grpSp>
        <p:nvGrpSpPr>
          <p:cNvPr id="2" name="Group 2"/>
          <p:cNvGrpSpPr>
            <a:grpSpLocks/>
          </p:cNvGrpSpPr>
          <p:nvPr/>
        </p:nvGrpSpPr>
        <p:grpSpPr bwMode="auto">
          <a:xfrm>
            <a:off x="647564" y="476672"/>
            <a:ext cx="2667000" cy="6120978"/>
            <a:chOff x="336" y="144"/>
            <a:chExt cx="1680" cy="4064"/>
          </a:xfrm>
        </p:grpSpPr>
        <p:grpSp>
          <p:nvGrpSpPr>
            <p:cNvPr id="14344" name="Group 3"/>
            <p:cNvGrpSpPr>
              <a:grpSpLocks/>
            </p:cNvGrpSpPr>
            <p:nvPr/>
          </p:nvGrpSpPr>
          <p:grpSpPr bwMode="auto">
            <a:xfrm>
              <a:off x="336" y="144"/>
              <a:ext cx="1680" cy="4064"/>
              <a:chOff x="192" y="96"/>
              <a:chExt cx="1680" cy="4064"/>
            </a:xfrm>
          </p:grpSpPr>
          <p:sp>
            <p:nvSpPr>
              <p:cNvPr id="14346" name="Freeform 4"/>
              <p:cNvSpPr>
                <a:spLocks/>
              </p:cNvSpPr>
              <p:nvPr/>
            </p:nvSpPr>
            <p:spPr bwMode="auto">
              <a:xfrm>
                <a:off x="192" y="96"/>
                <a:ext cx="1680" cy="4064"/>
              </a:xfrm>
              <a:custGeom>
                <a:avLst/>
                <a:gdLst>
                  <a:gd name="T0" fmla="*/ 424 w 1688"/>
                  <a:gd name="T1" fmla="*/ 304 h 4064"/>
                  <a:gd name="T2" fmla="*/ 188 w 1688"/>
                  <a:gd name="T3" fmla="*/ 448 h 4064"/>
                  <a:gd name="T4" fmla="*/ 96 w 1688"/>
                  <a:gd name="T5" fmla="*/ 544 h 4064"/>
                  <a:gd name="T6" fmla="*/ 48 w 1688"/>
                  <a:gd name="T7" fmla="*/ 736 h 4064"/>
                  <a:gd name="T8" fmla="*/ 0 w 1688"/>
                  <a:gd name="T9" fmla="*/ 880 h 4064"/>
                  <a:gd name="T10" fmla="*/ 48 w 1688"/>
                  <a:gd name="T11" fmla="*/ 1168 h 4064"/>
                  <a:gd name="T12" fmla="*/ 140 w 1688"/>
                  <a:gd name="T13" fmla="*/ 1360 h 4064"/>
                  <a:gd name="T14" fmla="*/ 236 w 1688"/>
                  <a:gd name="T15" fmla="*/ 1600 h 4064"/>
                  <a:gd name="T16" fmla="*/ 328 w 1688"/>
                  <a:gd name="T17" fmla="*/ 1744 h 4064"/>
                  <a:gd name="T18" fmla="*/ 376 w 1688"/>
                  <a:gd name="T19" fmla="*/ 1984 h 4064"/>
                  <a:gd name="T20" fmla="*/ 376 w 1688"/>
                  <a:gd name="T21" fmla="*/ 2176 h 4064"/>
                  <a:gd name="T22" fmla="*/ 236 w 1688"/>
                  <a:gd name="T23" fmla="*/ 2416 h 4064"/>
                  <a:gd name="T24" fmla="*/ 140 w 1688"/>
                  <a:gd name="T25" fmla="*/ 2656 h 4064"/>
                  <a:gd name="T26" fmla="*/ 96 w 1688"/>
                  <a:gd name="T27" fmla="*/ 2944 h 4064"/>
                  <a:gd name="T28" fmla="*/ 96 w 1688"/>
                  <a:gd name="T29" fmla="*/ 3184 h 4064"/>
                  <a:gd name="T30" fmla="*/ 140 w 1688"/>
                  <a:gd name="T31" fmla="*/ 3472 h 4064"/>
                  <a:gd name="T32" fmla="*/ 284 w 1688"/>
                  <a:gd name="T33" fmla="*/ 3856 h 4064"/>
                  <a:gd name="T34" fmla="*/ 612 w 1688"/>
                  <a:gd name="T35" fmla="*/ 3952 h 4064"/>
                  <a:gd name="T36" fmla="*/ 752 w 1688"/>
                  <a:gd name="T37" fmla="*/ 4000 h 4064"/>
                  <a:gd name="T38" fmla="*/ 1036 w 1688"/>
                  <a:gd name="T39" fmla="*/ 4048 h 4064"/>
                  <a:gd name="T40" fmla="*/ 1365 w 1688"/>
                  <a:gd name="T41" fmla="*/ 3904 h 4064"/>
                  <a:gd name="T42" fmla="*/ 1600 w 1688"/>
                  <a:gd name="T43" fmla="*/ 3808 h 4064"/>
                  <a:gd name="T44" fmla="*/ 1648 w 1688"/>
                  <a:gd name="T45" fmla="*/ 3520 h 4064"/>
                  <a:gd name="T46" fmla="*/ 1648 w 1688"/>
                  <a:gd name="T47" fmla="*/ 3376 h 4064"/>
                  <a:gd name="T48" fmla="*/ 1600 w 1688"/>
                  <a:gd name="T49" fmla="*/ 3232 h 4064"/>
                  <a:gd name="T50" fmla="*/ 1460 w 1688"/>
                  <a:gd name="T51" fmla="*/ 3088 h 4064"/>
                  <a:gd name="T52" fmla="*/ 1320 w 1688"/>
                  <a:gd name="T53" fmla="*/ 2992 h 4064"/>
                  <a:gd name="T54" fmla="*/ 1224 w 1688"/>
                  <a:gd name="T55" fmla="*/ 2944 h 4064"/>
                  <a:gd name="T56" fmla="*/ 1176 w 1688"/>
                  <a:gd name="T57" fmla="*/ 2992 h 4064"/>
                  <a:gd name="T58" fmla="*/ 1176 w 1688"/>
                  <a:gd name="T59" fmla="*/ 3232 h 4064"/>
                  <a:gd name="T60" fmla="*/ 1176 w 1688"/>
                  <a:gd name="T61" fmla="*/ 3376 h 4064"/>
                  <a:gd name="T62" fmla="*/ 1036 w 1688"/>
                  <a:gd name="T63" fmla="*/ 3520 h 4064"/>
                  <a:gd name="T64" fmla="*/ 800 w 1688"/>
                  <a:gd name="T65" fmla="*/ 3520 h 4064"/>
                  <a:gd name="T66" fmla="*/ 612 w 1688"/>
                  <a:gd name="T67" fmla="*/ 3328 h 4064"/>
                  <a:gd name="T68" fmla="*/ 564 w 1688"/>
                  <a:gd name="T69" fmla="*/ 3232 h 4064"/>
                  <a:gd name="T70" fmla="*/ 564 w 1688"/>
                  <a:gd name="T71" fmla="*/ 3136 h 4064"/>
                  <a:gd name="T72" fmla="*/ 564 w 1688"/>
                  <a:gd name="T73" fmla="*/ 2848 h 4064"/>
                  <a:gd name="T74" fmla="*/ 612 w 1688"/>
                  <a:gd name="T75" fmla="*/ 2656 h 4064"/>
                  <a:gd name="T76" fmla="*/ 660 w 1688"/>
                  <a:gd name="T77" fmla="*/ 2512 h 4064"/>
                  <a:gd name="T78" fmla="*/ 752 w 1688"/>
                  <a:gd name="T79" fmla="*/ 2224 h 4064"/>
                  <a:gd name="T80" fmla="*/ 752 w 1688"/>
                  <a:gd name="T81" fmla="*/ 2080 h 4064"/>
                  <a:gd name="T82" fmla="*/ 752 w 1688"/>
                  <a:gd name="T83" fmla="*/ 1792 h 4064"/>
                  <a:gd name="T84" fmla="*/ 708 w 1688"/>
                  <a:gd name="T85" fmla="*/ 1600 h 4064"/>
                  <a:gd name="T86" fmla="*/ 612 w 1688"/>
                  <a:gd name="T87" fmla="*/ 1456 h 4064"/>
                  <a:gd name="T88" fmla="*/ 472 w 1688"/>
                  <a:gd name="T89" fmla="*/ 1216 h 4064"/>
                  <a:gd name="T90" fmla="*/ 472 w 1688"/>
                  <a:gd name="T91" fmla="*/ 1120 h 4064"/>
                  <a:gd name="T92" fmla="*/ 472 w 1688"/>
                  <a:gd name="T93" fmla="*/ 976 h 4064"/>
                  <a:gd name="T94" fmla="*/ 612 w 1688"/>
                  <a:gd name="T95" fmla="*/ 832 h 4064"/>
                  <a:gd name="T96" fmla="*/ 848 w 1688"/>
                  <a:gd name="T97" fmla="*/ 592 h 4064"/>
                  <a:gd name="T98" fmla="*/ 1272 w 1688"/>
                  <a:gd name="T99" fmla="*/ 544 h 4064"/>
                  <a:gd name="T100" fmla="*/ 1272 w 1688"/>
                  <a:gd name="T101" fmla="*/ 400 h 4064"/>
                  <a:gd name="T102" fmla="*/ 1224 w 1688"/>
                  <a:gd name="T103" fmla="*/ 112 h 4064"/>
                  <a:gd name="T104" fmla="*/ 988 w 1688"/>
                  <a:gd name="T105" fmla="*/ 16 h 4064"/>
                  <a:gd name="T106" fmla="*/ 896 w 1688"/>
                  <a:gd name="T107" fmla="*/ 16 h 4064"/>
                  <a:gd name="T108" fmla="*/ 708 w 1688"/>
                  <a:gd name="T109" fmla="*/ 64 h 4064"/>
                  <a:gd name="T110" fmla="*/ 660 w 1688"/>
                  <a:gd name="T111" fmla="*/ 160 h 4064"/>
                  <a:gd name="T112" fmla="*/ 424 w 1688"/>
                  <a:gd name="T113" fmla="*/ 304 h 40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8"/>
                  <a:gd name="T172" fmla="*/ 0 h 4064"/>
                  <a:gd name="T173" fmla="*/ 1688 w 1688"/>
                  <a:gd name="T174" fmla="*/ 4064 h 40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8" h="4064">
                    <a:moveTo>
                      <a:pt x="432" y="304"/>
                    </a:moveTo>
                    <a:cubicBezTo>
                      <a:pt x="352" y="352"/>
                      <a:pt x="248" y="408"/>
                      <a:pt x="192" y="448"/>
                    </a:cubicBezTo>
                    <a:cubicBezTo>
                      <a:pt x="136" y="488"/>
                      <a:pt x="120" y="496"/>
                      <a:pt x="96" y="544"/>
                    </a:cubicBezTo>
                    <a:cubicBezTo>
                      <a:pt x="72" y="592"/>
                      <a:pt x="64" y="680"/>
                      <a:pt x="48" y="736"/>
                    </a:cubicBezTo>
                    <a:cubicBezTo>
                      <a:pt x="32" y="792"/>
                      <a:pt x="0" y="808"/>
                      <a:pt x="0" y="880"/>
                    </a:cubicBezTo>
                    <a:cubicBezTo>
                      <a:pt x="0" y="952"/>
                      <a:pt x="24" y="1088"/>
                      <a:pt x="48" y="1168"/>
                    </a:cubicBezTo>
                    <a:cubicBezTo>
                      <a:pt x="72" y="1248"/>
                      <a:pt x="112" y="1288"/>
                      <a:pt x="144" y="1360"/>
                    </a:cubicBezTo>
                    <a:cubicBezTo>
                      <a:pt x="176" y="1432"/>
                      <a:pt x="208" y="1536"/>
                      <a:pt x="240" y="1600"/>
                    </a:cubicBezTo>
                    <a:cubicBezTo>
                      <a:pt x="272" y="1664"/>
                      <a:pt x="312" y="1680"/>
                      <a:pt x="336" y="1744"/>
                    </a:cubicBezTo>
                    <a:cubicBezTo>
                      <a:pt x="360" y="1808"/>
                      <a:pt x="376" y="1912"/>
                      <a:pt x="384" y="1984"/>
                    </a:cubicBezTo>
                    <a:cubicBezTo>
                      <a:pt x="392" y="2056"/>
                      <a:pt x="408" y="2104"/>
                      <a:pt x="384" y="2176"/>
                    </a:cubicBezTo>
                    <a:cubicBezTo>
                      <a:pt x="360" y="2248"/>
                      <a:pt x="280" y="2336"/>
                      <a:pt x="240" y="2416"/>
                    </a:cubicBezTo>
                    <a:cubicBezTo>
                      <a:pt x="200" y="2496"/>
                      <a:pt x="168" y="2568"/>
                      <a:pt x="144" y="2656"/>
                    </a:cubicBezTo>
                    <a:cubicBezTo>
                      <a:pt x="120" y="2744"/>
                      <a:pt x="104" y="2856"/>
                      <a:pt x="96" y="2944"/>
                    </a:cubicBezTo>
                    <a:cubicBezTo>
                      <a:pt x="88" y="3032"/>
                      <a:pt x="88" y="3096"/>
                      <a:pt x="96" y="3184"/>
                    </a:cubicBezTo>
                    <a:cubicBezTo>
                      <a:pt x="104" y="3272"/>
                      <a:pt x="112" y="3360"/>
                      <a:pt x="144" y="3472"/>
                    </a:cubicBezTo>
                    <a:cubicBezTo>
                      <a:pt x="176" y="3584"/>
                      <a:pt x="208" y="3776"/>
                      <a:pt x="288" y="3856"/>
                    </a:cubicBezTo>
                    <a:cubicBezTo>
                      <a:pt x="368" y="3936"/>
                      <a:pt x="544" y="3928"/>
                      <a:pt x="624" y="3952"/>
                    </a:cubicBezTo>
                    <a:cubicBezTo>
                      <a:pt x="704" y="3976"/>
                      <a:pt x="696" y="3984"/>
                      <a:pt x="768" y="4000"/>
                    </a:cubicBezTo>
                    <a:cubicBezTo>
                      <a:pt x="840" y="4016"/>
                      <a:pt x="952" y="4064"/>
                      <a:pt x="1056" y="4048"/>
                    </a:cubicBezTo>
                    <a:cubicBezTo>
                      <a:pt x="1160" y="4032"/>
                      <a:pt x="1296" y="3944"/>
                      <a:pt x="1392" y="3904"/>
                    </a:cubicBezTo>
                    <a:cubicBezTo>
                      <a:pt x="1488" y="3864"/>
                      <a:pt x="1584" y="3872"/>
                      <a:pt x="1632" y="3808"/>
                    </a:cubicBezTo>
                    <a:cubicBezTo>
                      <a:pt x="1680" y="3744"/>
                      <a:pt x="1672" y="3592"/>
                      <a:pt x="1680" y="3520"/>
                    </a:cubicBezTo>
                    <a:cubicBezTo>
                      <a:pt x="1688" y="3448"/>
                      <a:pt x="1688" y="3424"/>
                      <a:pt x="1680" y="3376"/>
                    </a:cubicBezTo>
                    <a:cubicBezTo>
                      <a:pt x="1672" y="3328"/>
                      <a:pt x="1664" y="3280"/>
                      <a:pt x="1632" y="3232"/>
                    </a:cubicBezTo>
                    <a:cubicBezTo>
                      <a:pt x="1600" y="3184"/>
                      <a:pt x="1536" y="3128"/>
                      <a:pt x="1488" y="3088"/>
                    </a:cubicBezTo>
                    <a:cubicBezTo>
                      <a:pt x="1440" y="3048"/>
                      <a:pt x="1384" y="3016"/>
                      <a:pt x="1344" y="2992"/>
                    </a:cubicBezTo>
                    <a:cubicBezTo>
                      <a:pt x="1304" y="2968"/>
                      <a:pt x="1272" y="2944"/>
                      <a:pt x="1248" y="2944"/>
                    </a:cubicBezTo>
                    <a:cubicBezTo>
                      <a:pt x="1224" y="2944"/>
                      <a:pt x="1208" y="2944"/>
                      <a:pt x="1200" y="2992"/>
                    </a:cubicBezTo>
                    <a:cubicBezTo>
                      <a:pt x="1192" y="3040"/>
                      <a:pt x="1200" y="3168"/>
                      <a:pt x="1200" y="3232"/>
                    </a:cubicBezTo>
                    <a:cubicBezTo>
                      <a:pt x="1200" y="3296"/>
                      <a:pt x="1224" y="3328"/>
                      <a:pt x="1200" y="3376"/>
                    </a:cubicBezTo>
                    <a:cubicBezTo>
                      <a:pt x="1176" y="3424"/>
                      <a:pt x="1120" y="3496"/>
                      <a:pt x="1056" y="3520"/>
                    </a:cubicBezTo>
                    <a:cubicBezTo>
                      <a:pt x="992" y="3544"/>
                      <a:pt x="888" y="3552"/>
                      <a:pt x="816" y="3520"/>
                    </a:cubicBezTo>
                    <a:cubicBezTo>
                      <a:pt x="744" y="3488"/>
                      <a:pt x="664" y="3376"/>
                      <a:pt x="624" y="3328"/>
                    </a:cubicBezTo>
                    <a:cubicBezTo>
                      <a:pt x="584" y="3280"/>
                      <a:pt x="584" y="3264"/>
                      <a:pt x="576" y="3232"/>
                    </a:cubicBezTo>
                    <a:cubicBezTo>
                      <a:pt x="568" y="3200"/>
                      <a:pt x="576" y="3200"/>
                      <a:pt x="576" y="3136"/>
                    </a:cubicBezTo>
                    <a:cubicBezTo>
                      <a:pt x="576" y="3072"/>
                      <a:pt x="568" y="2928"/>
                      <a:pt x="576" y="2848"/>
                    </a:cubicBezTo>
                    <a:cubicBezTo>
                      <a:pt x="584" y="2768"/>
                      <a:pt x="608" y="2712"/>
                      <a:pt x="624" y="2656"/>
                    </a:cubicBezTo>
                    <a:cubicBezTo>
                      <a:pt x="640" y="2600"/>
                      <a:pt x="648" y="2584"/>
                      <a:pt x="672" y="2512"/>
                    </a:cubicBezTo>
                    <a:cubicBezTo>
                      <a:pt x="696" y="2440"/>
                      <a:pt x="752" y="2296"/>
                      <a:pt x="768" y="2224"/>
                    </a:cubicBezTo>
                    <a:cubicBezTo>
                      <a:pt x="784" y="2152"/>
                      <a:pt x="768" y="2152"/>
                      <a:pt x="768" y="2080"/>
                    </a:cubicBezTo>
                    <a:cubicBezTo>
                      <a:pt x="768" y="2008"/>
                      <a:pt x="776" y="1872"/>
                      <a:pt x="768" y="1792"/>
                    </a:cubicBezTo>
                    <a:cubicBezTo>
                      <a:pt x="760" y="1712"/>
                      <a:pt x="744" y="1656"/>
                      <a:pt x="720" y="1600"/>
                    </a:cubicBezTo>
                    <a:cubicBezTo>
                      <a:pt x="696" y="1544"/>
                      <a:pt x="664" y="1520"/>
                      <a:pt x="624" y="1456"/>
                    </a:cubicBezTo>
                    <a:cubicBezTo>
                      <a:pt x="584" y="1392"/>
                      <a:pt x="504" y="1272"/>
                      <a:pt x="480" y="1216"/>
                    </a:cubicBezTo>
                    <a:cubicBezTo>
                      <a:pt x="456" y="1160"/>
                      <a:pt x="480" y="1160"/>
                      <a:pt x="480" y="1120"/>
                    </a:cubicBezTo>
                    <a:cubicBezTo>
                      <a:pt x="480" y="1080"/>
                      <a:pt x="456" y="1024"/>
                      <a:pt x="480" y="976"/>
                    </a:cubicBezTo>
                    <a:cubicBezTo>
                      <a:pt x="504" y="928"/>
                      <a:pt x="560" y="896"/>
                      <a:pt x="624" y="832"/>
                    </a:cubicBezTo>
                    <a:cubicBezTo>
                      <a:pt x="688" y="768"/>
                      <a:pt x="752" y="640"/>
                      <a:pt x="864" y="592"/>
                    </a:cubicBezTo>
                    <a:cubicBezTo>
                      <a:pt x="976" y="544"/>
                      <a:pt x="1224" y="576"/>
                      <a:pt x="1296" y="544"/>
                    </a:cubicBezTo>
                    <a:cubicBezTo>
                      <a:pt x="1368" y="512"/>
                      <a:pt x="1304" y="472"/>
                      <a:pt x="1296" y="400"/>
                    </a:cubicBezTo>
                    <a:cubicBezTo>
                      <a:pt x="1288" y="328"/>
                      <a:pt x="1296" y="176"/>
                      <a:pt x="1248" y="112"/>
                    </a:cubicBezTo>
                    <a:cubicBezTo>
                      <a:pt x="1200" y="48"/>
                      <a:pt x="1064" y="32"/>
                      <a:pt x="1008" y="16"/>
                    </a:cubicBezTo>
                    <a:cubicBezTo>
                      <a:pt x="952" y="0"/>
                      <a:pt x="960" y="8"/>
                      <a:pt x="912" y="16"/>
                    </a:cubicBezTo>
                    <a:cubicBezTo>
                      <a:pt x="864" y="24"/>
                      <a:pt x="760" y="40"/>
                      <a:pt x="720" y="64"/>
                    </a:cubicBezTo>
                    <a:cubicBezTo>
                      <a:pt x="680" y="88"/>
                      <a:pt x="720" y="128"/>
                      <a:pt x="672" y="160"/>
                    </a:cubicBezTo>
                    <a:cubicBezTo>
                      <a:pt x="624" y="192"/>
                      <a:pt x="512" y="256"/>
                      <a:pt x="432" y="304"/>
                    </a:cubicBezTo>
                    <a:close/>
                  </a:path>
                </a:pathLst>
              </a:custGeom>
              <a:solidFill>
                <a:srgbClr val="339966"/>
              </a:solidFill>
              <a:ln w="9525" cap="flat" cmpd="sng">
                <a:solidFill>
                  <a:srgbClr val="000000"/>
                </a:solidFill>
                <a:prstDash val="solid"/>
                <a:round/>
                <a:headEnd/>
                <a:tailEnd/>
              </a:ln>
            </p:spPr>
            <p:txBody>
              <a:bodyPr/>
              <a:lstStyle/>
              <a:p>
                <a:endParaRPr lang="fi-FI"/>
              </a:p>
            </p:txBody>
          </p:sp>
          <p:grpSp>
            <p:nvGrpSpPr>
              <p:cNvPr id="14347" name="Group 5"/>
              <p:cNvGrpSpPr>
                <a:grpSpLocks/>
              </p:cNvGrpSpPr>
              <p:nvPr/>
            </p:nvGrpSpPr>
            <p:grpSpPr bwMode="auto">
              <a:xfrm>
                <a:off x="240" y="288"/>
                <a:ext cx="1216" cy="3264"/>
                <a:chOff x="240" y="288"/>
                <a:chExt cx="1216" cy="3264"/>
              </a:xfrm>
            </p:grpSpPr>
            <p:sp>
              <p:nvSpPr>
                <p:cNvPr id="14348" name="Line 6"/>
                <p:cNvSpPr>
                  <a:spLocks noChangeShapeType="1"/>
                </p:cNvSpPr>
                <p:nvPr/>
              </p:nvSpPr>
              <p:spPr bwMode="auto">
                <a:xfrm>
                  <a:off x="479" y="2464"/>
                  <a:ext cx="381"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4349" name="Line 7"/>
                <p:cNvSpPr>
                  <a:spLocks noChangeShapeType="1"/>
                </p:cNvSpPr>
                <p:nvPr/>
              </p:nvSpPr>
              <p:spPr bwMode="auto">
                <a:xfrm flipV="1">
                  <a:off x="527" y="1744"/>
                  <a:ext cx="381"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4350" name="Line 8"/>
                <p:cNvSpPr>
                  <a:spLocks noChangeShapeType="1"/>
                </p:cNvSpPr>
                <p:nvPr/>
              </p:nvSpPr>
              <p:spPr bwMode="auto">
                <a:xfrm>
                  <a:off x="240" y="1216"/>
                  <a:ext cx="43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4351" name="Line 9"/>
                <p:cNvSpPr>
                  <a:spLocks noChangeShapeType="1"/>
                </p:cNvSpPr>
                <p:nvPr/>
              </p:nvSpPr>
              <p:spPr bwMode="auto">
                <a:xfrm>
                  <a:off x="479" y="496"/>
                  <a:ext cx="429" cy="3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4352" name="Oval 10"/>
                <p:cNvSpPr>
                  <a:spLocks noChangeArrowheads="1"/>
                </p:cNvSpPr>
                <p:nvPr/>
              </p:nvSpPr>
              <p:spPr bwMode="auto">
                <a:xfrm>
                  <a:off x="1191" y="352"/>
                  <a:ext cx="90" cy="96"/>
                </a:xfrm>
                <a:prstGeom prst="ellipse">
                  <a:avLst/>
                </a:prstGeom>
                <a:solidFill>
                  <a:srgbClr val="FFFFFF"/>
                </a:solidFill>
                <a:ln w="9525">
                  <a:solidFill>
                    <a:srgbClr val="000000"/>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fi-FI" altLang="fi-FI"/>
                </a:p>
              </p:txBody>
            </p:sp>
            <p:sp>
              <p:nvSpPr>
                <p:cNvPr id="14353" name="Oval 11"/>
                <p:cNvSpPr>
                  <a:spLocks noChangeArrowheads="1"/>
                </p:cNvSpPr>
                <p:nvPr/>
              </p:nvSpPr>
              <p:spPr bwMode="auto">
                <a:xfrm>
                  <a:off x="1362" y="304"/>
                  <a:ext cx="94" cy="96"/>
                </a:xfrm>
                <a:prstGeom prst="ellipse">
                  <a:avLst/>
                </a:prstGeom>
                <a:solidFill>
                  <a:srgbClr val="FFFFFF"/>
                </a:solidFill>
                <a:ln w="9525">
                  <a:solidFill>
                    <a:srgbClr val="000000"/>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fi-FI" altLang="fi-FI"/>
                </a:p>
              </p:txBody>
            </p:sp>
            <p:sp>
              <p:nvSpPr>
                <p:cNvPr id="14354" name="WordArt 12"/>
                <p:cNvSpPr>
                  <a:spLocks noChangeArrowheads="1" noChangeShapeType="1" noTextEdit="1"/>
                </p:cNvSpPr>
                <p:nvPr/>
              </p:nvSpPr>
              <p:spPr bwMode="auto">
                <a:xfrm>
                  <a:off x="927" y="288"/>
                  <a:ext cx="210" cy="288"/>
                </a:xfrm>
                <a:prstGeom prst="rect">
                  <a:avLst/>
                </a:prstGeom>
              </p:spPr>
              <p:txBody>
                <a:bodyPr wrap="none" fromWordArt="1">
                  <a:prstTxWarp prst="textPlain">
                    <a:avLst>
                      <a:gd name="adj" fmla="val 50000"/>
                    </a:avLst>
                  </a:prstTxWarp>
                </a:bodyPr>
                <a:lstStyle/>
                <a:p>
                  <a:pPr algn="ctr"/>
                  <a:r>
                    <a:rPr lang="fi-FI" sz="3600" kern="10">
                      <a:ln w="9525">
                        <a:solidFill>
                          <a:srgbClr val="000000"/>
                        </a:solidFill>
                        <a:round/>
                        <a:headEnd/>
                        <a:tailEnd/>
                      </a:ln>
                      <a:solidFill>
                        <a:srgbClr val="FFFFFF"/>
                      </a:solidFill>
                      <a:latin typeface="Arial Black"/>
                    </a:rPr>
                    <a:t>1</a:t>
                  </a:r>
                </a:p>
              </p:txBody>
            </p:sp>
            <p:sp>
              <p:nvSpPr>
                <p:cNvPr id="14355" name="WordArt 13"/>
                <p:cNvSpPr>
                  <a:spLocks noChangeArrowheads="1" noChangeShapeType="1" noTextEdit="1"/>
                </p:cNvSpPr>
                <p:nvPr/>
              </p:nvSpPr>
              <p:spPr bwMode="auto">
                <a:xfrm>
                  <a:off x="455" y="720"/>
                  <a:ext cx="210" cy="288"/>
                </a:xfrm>
                <a:prstGeom prst="rect">
                  <a:avLst/>
                </a:prstGeom>
              </p:spPr>
              <p:txBody>
                <a:bodyPr wrap="none" fromWordArt="1">
                  <a:prstTxWarp prst="textPlain">
                    <a:avLst>
                      <a:gd name="adj" fmla="val 50000"/>
                    </a:avLst>
                  </a:prstTxWarp>
                </a:bodyPr>
                <a:lstStyle/>
                <a:p>
                  <a:pPr algn="ctr"/>
                  <a:r>
                    <a:rPr lang="fi-FI" sz="3600" kern="10">
                      <a:ln w="9525">
                        <a:solidFill>
                          <a:srgbClr val="000000"/>
                        </a:solidFill>
                        <a:round/>
                        <a:headEnd/>
                        <a:tailEnd/>
                      </a:ln>
                      <a:solidFill>
                        <a:srgbClr val="FFFFFF"/>
                      </a:solidFill>
                      <a:latin typeface="Arial Black"/>
                    </a:rPr>
                    <a:t>2</a:t>
                  </a:r>
                </a:p>
              </p:txBody>
            </p:sp>
            <p:sp>
              <p:nvSpPr>
                <p:cNvPr id="14356" name="WordArt 14"/>
                <p:cNvSpPr>
                  <a:spLocks noChangeArrowheads="1" noChangeShapeType="1" noTextEdit="1"/>
                </p:cNvSpPr>
                <p:nvPr/>
              </p:nvSpPr>
              <p:spPr bwMode="auto">
                <a:xfrm>
                  <a:off x="507" y="1344"/>
                  <a:ext cx="210" cy="288"/>
                </a:xfrm>
                <a:prstGeom prst="rect">
                  <a:avLst/>
                </a:prstGeom>
              </p:spPr>
              <p:txBody>
                <a:bodyPr wrap="none" fromWordArt="1">
                  <a:prstTxWarp prst="textPlain">
                    <a:avLst>
                      <a:gd name="adj" fmla="val 50000"/>
                    </a:avLst>
                  </a:prstTxWarp>
                </a:bodyPr>
                <a:lstStyle/>
                <a:p>
                  <a:pPr algn="ctr"/>
                  <a:r>
                    <a:rPr lang="fi-FI" sz="3600" kern="10">
                      <a:ln w="9525">
                        <a:solidFill>
                          <a:srgbClr val="000000"/>
                        </a:solidFill>
                        <a:round/>
                        <a:headEnd/>
                        <a:tailEnd/>
                      </a:ln>
                      <a:solidFill>
                        <a:srgbClr val="FFFFFF"/>
                      </a:solidFill>
                      <a:latin typeface="Arial Black"/>
                    </a:rPr>
                    <a:t>3</a:t>
                  </a:r>
                </a:p>
              </p:txBody>
            </p:sp>
            <p:sp>
              <p:nvSpPr>
                <p:cNvPr id="14357" name="WordArt 15"/>
                <p:cNvSpPr>
                  <a:spLocks noChangeArrowheads="1" noChangeShapeType="1" noTextEdit="1"/>
                </p:cNvSpPr>
                <p:nvPr/>
              </p:nvSpPr>
              <p:spPr bwMode="auto">
                <a:xfrm>
                  <a:off x="717" y="2016"/>
                  <a:ext cx="210" cy="288"/>
                </a:xfrm>
                <a:prstGeom prst="rect">
                  <a:avLst/>
                </a:prstGeom>
              </p:spPr>
              <p:txBody>
                <a:bodyPr wrap="none" fromWordArt="1">
                  <a:prstTxWarp prst="textPlain">
                    <a:avLst>
                      <a:gd name="adj" fmla="val 50000"/>
                    </a:avLst>
                  </a:prstTxWarp>
                </a:bodyPr>
                <a:lstStyle/>
                <a:p>
                  <a:pPr algn="ctr"/>
                  <a:r>
                    <a:rPr lang="fi-FI" sz="3600" kern="10">
                      <a:ln w="9525">
                        <a:solidFill>
                          <a:srgbClr val="000000"/>
                        </a:solidFill>
                        <a:round/>
                        <a:headEnd/>
                        <a:tailEnd/>
                      </a:ln>
                      <a:solidFill>
                        <a:srgbClr val="FFFFFF"/>
                      </a:solidFill>
                      <a:latin typeface="Arial Black"/>
                    </a:rPr>
                    <a:t>4</a:t>
                  </a:r>
                </a:p>
              </p:txBody>
            </p:sp>
            <p:sp>
              <p:nvSpPr>
                <p:cNvPr id="14358" name="WordArt 16"/>
                <p:cNvSpPr>
                  <a:spLocks noChangeArrowheads="1" noChangeShapeType="1" noTextEdit="1"/>
                </p:cNvSpPr>
                <p:nvPr/>
              </p:nvSpPr>
              <p:spPr bwMode="auto">
                <a:xfrm>
                  <a:off x="507" y="2688"/>
                  <a:ext cx="210" cy="288"/>
                </a:xfrm>
                <a:prstGeom prst="rect">
                  <a:avLst/>
                </a:prstGeom>
              </p:spPr>
              <p:txBody>
                <a:bodyPr wrap="none" fromWordArt="1">
                  <a:prstTxWarp prst="textPlain">
                    <a:avLst>
                      <a:gd name="adj" fmla="val 50000"/>
                    </a:avLst>
                  </a:prstTxWarp>
                </a:bodyPr>
                <a:lstStyle/>
                <a:p>
                  <a:pPr algn="ctr"/>
                  <a:r>
                    <a:rPr lang="fi-FI" sz="3600" kern="10">
                      <a:ln w="9525">
                        <a:solidFill>
                          <a:srgbClr val="000000"/>
                        </a:solidFill>
                        <a:round/>
                        <a:headEnd/>
                        <a:tailEnd/>
                      </a:ln>
                      <a:solidFill>
                        <a:srgbClr val="FFFFFF"/>
                      </a:solidFill>
                      <a:latin typeface="Arial Black"/>
                    </a:rPr>
                    <a:t>5</a:t>
                  </a:r>
                </a:p>
              </p:txBody>
            </p:sp>
            <p:sp>
              <p:nvSpPr>
                <p:cNvPr id="14359" name="WordArt 17"/>
                <p:cNvSpPr>
                  <a:spLocks noChangeArrowheads="1" noChangeShapeType="1" noTextEdit="1"/>
                </p:cNvSpPr>
                <p:nvPr/>
              </p:nvSpPr>
              <p:spPr bwMode="auto">
                <a:xfrm>
                  <a:off x="455" y="3264"/>
                  <a:ext cx="210" cy="288"/>
                </a:xfrm>
                <a:prstGeom prst="rect">
                  <a:avLst/>
                </a:prstGeom>
              </p:spPr>
              <p:txBody>
                <a:bodyPr wrap="none" fromWordArt="1">
                  <a:prstTxWarp prst="textPlain">
                    <a:avLst>
                      <a:gd name="adj" fmla="val 50000"/>
                    </a:avLst>
                  </a:prstTxWarp>
                </a:bodyPr>
                <a:lstStyle/>
                <a:p>
                  <a:pPr algn="ctr"/>
                  <a:r>
                    <a:rPr lang="fi-FI" sz="3600" kern="10" dirty="0">
                      <a:ln w="9525">
                        <a:solidFill>
                          <a:srgbClr val="000000"/>
                        </a:solidFill>
                        <a:round/>
                        <a:headEnd/>
                        <a:tailEnd/>
                      </a:ln>
                      <a:solidFill>
                        <a:srgbClr val="FFFFFF"/>
                      </a:solidFill>
                      <a:latin typeface="Arial Black"/>
                    </a:rPr>
                    <a:t>6</a:t>
                  </a:r>
                </a:p>
              </p:txBody>
            </p:sp>
          </p:grpSp>
        </p:grpSp>
        <p:sp>
          <p:nvSpPr>
            <p:cNvPr id="14345" name="Line 18"/>
            <p:cNvSpPr>
              <a:spLocks noChangeShapeType="1"/>
            </p:cNvSpPr>
            <p:nvPr/>
          </p:nvSpPr>
          <p:spPr bwMode="auto">
            <a:xfrm flipV="1">
              <a:off x="432" y="3120"/>
              <a:ext cx="478"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sp>
        <p:nvSpPr>
          <p:cNvPr id="520211" name="Rectangle 19"/>
          <p:cNvSpPr>
            <a:spLocks noGrp="1" noChangeArrowheads="1"/>
          </p:cNvSpPr>
          <p:nvPr>
            <p:ph type="body" idx="1"/>
          </p:nvPr>
        </p:nvSpPr>
        <p:spPr>
          <a:xfrm>
            <a:off x="3732076" y="778290"/>
            <a:ext cx="5090781" cy="5334000"/>
          </a:xfrm>
        </p:spPr>
        <p:txBody>
          <a:bodyPr>
            <a:normAutofit lnSpcReduction="10000"/>
          </a:bodyPr>
          <a:lstStyle/>
          <a:p>
            <a:pPr marL="342900" indent="-342900">
              <a:buFont typeface="Wingdings" pitchFamily="2" charset="2"/>
              <a:buNone/>
            </a:pPr>
            <a:r>
              <a:rPr lang="fi-FI" altLang="fi-FI" b="1" dirty="0" smtClean="0">
                <a:latin typeface="Bookman Old Style" panose="02050604050505020204" pitchFamily="18" charset="0"/>
              </a:rPr>
              <a:t>      </a:t>
            </a:r>
            <a:endParaRPr lang="fi-FI" altLang="fi-FI" b="1" dirty="0">
              <a:latin typeface="Bookman Old Style" panose="02050604050505020204" pitchFamily="18" charset="0"/>
            </a:endParaRPr>
          </a:p>
          <a:p>
            <a:pPr marL="342900" indent="-342900">
              <a:buFont typeface="Wingdings" pitchFamily="2" charset="2"/>
              <a:buNone/>
            </a:pPr>
            <a:r>
              <a:rPr lang="fi-FI" altLang="fi-FI" b="1" dirty="0" smtClean="0">
                <a:latin typeface="Bookman Old Style" panose="02050604050505020204" pitchFamily="18" charset="0"/>
              </a:rPr>
              <a:t>(ajatteluprosessi)</a:t>
            </a:r>
          </a:p>
          <a:p>
            <a:pPr marL="342900" indent="-342900">
              <a:buFont typeface="Wingdings" pitchFamily="2" charset="2"/>
              <a:buNone/>
            </a:pPr>
            <a:r>
              <a:rPr lang="fi-FI" altLang="fi-FI" b="1" dirty="0" smtClean="0">
                <a:latin typeface="Bookman Old Style" panose="02050604050505020204" pitchFamily="18" charset="0"/>
              </a:rPr>
              <a:t>	      		</a:t>
            </a:r>
            <a:endParaRPr lang="fi-FI" altLang="fi-FI" b="1" dirty="0" smtClean="0">
              <a:solidFill>
                <a:schemeClr val="bg2"/>
              </a:solidFill>
              <a:latin typeface="Bookman Old Style" panose="02050604050505020204" pitchFamily="18" charset="0"/>
            </a:endParaRPr>
          </a:p>
          <a:p>
            <a:pPr marL="342900" indent="-342900">
              <a:lnSpc>
                <a:spcPct val="150000"/>
              </a:lnSpc>
            </a:pPr>
            <a:r>
              <a:rPr lang="fi-FI" altLang="fi-FI" b="1" dirty="0" smtClean="0">
                <a:solidFill>
                  <a:srgbClr val="000000"/>
                </a:solidFill>
                <a:latin typeface="Bookman Old Style" panose="02050604050505020204" pitchFamily="18" charset="0"/>
              </a:rPr>
              <a:t>Muistaa (tietäminen)</a:t>
            </a:r>
          </a:p>
          <a:p>
            <a:pPr marL="342900" indent="-342900">
              <a:lnSpc>
                <a:spcPct val="150000"/>
              </a:lnSpc>
            </a:pPr>
            <a:r>
              <a:rPr lang="fi-FI" altLang="fi-FI" b="1" dirty="0" smtClean="0">
                <a:latin typeface="Bookman Old Style" panose="02050604050505020204" pitchFamily="18" charset="0"/>
              </a:rPr>
              <a:t>Ymmärtää (ymmärtäminen)</a:t>
            </a:r>
          </a:p>
          <a:p>
            <a:pPr marL="342900" indent="-342900">
              <a:lnSpc>
                <a:spcPct val="150000"/>
              </a:lnSpc>
            </a:pPr>
            <a:endParaRPr lang="fi-FI" altLang="fi-FI" b="1" dirty="0" smtClean="0">
              <a:solidFill>
                <a:srgbClr val="0000CC"/>
              </a:solidFill>
              <a:latin typeface="Bookman Old Style" panose="02050604050505020204" pitchFamily="18" charset="0"/>
            </a:endParaRPr>
          </a:p>
          <a:p>
            <a:pPr marL="342900" indent="-342900">
              <a:lnSpc>
                <a:spcPct val="150000"/>
              </a:lnSpc>
            </a:pPr>
            <a:r>
              <a:rPr lang="fi-FI" altLang="fi-FI" b="1" dirty="0" smtClean="0">
                <a:solidFill>
                  <a:srgbClr val="0000CC"/>
                </a:solidFill>
                <a:latin typeface="Bookman Old Style" panose="02050604050505020204" pitchFamily="18" charset="0"/>
              </a:rPr>
              <a:t>Soveltaa (soveltaminen)</a:t>
            </a:r>
          </a:p>
          <a:p>
            <a:pPr marL="342900" indent="-342900">
              <a:lnSpc>
                <a:spcPct val="150000"/>
              </a:lnSpc>
            </a:pPr>
            <a:r>
              <a:rPr lang="fi-FI" altLang="fi-FI" b="1" dirty="0" smtClean="0">
                <a:solidFill>
                  <a:srgbClr val="0000CC"/>
                </a:solidFill>
                <a:latin typeface="Bookman Old Style" panose="02050604050505020204" pitchFamily="18" charset="0"/>
              </a:rPr>
              <a:t>Analysoi (analysoiminen)</a:t>
            </a:r>
          </a:p>
          <a:p>
            <a:pPr marL="342900" indent="-342900">
              <a:lnSpc>
                <a:spcPct val="150000"/>
              </a:lnSpc>
            </a:pPr>
            <a:r>
              <a:rPr lang="fi-FI" altLang="fi-FI" b="1" dirty="0" smtClean="0">
                <a:solidFill>
                  <a:srgbClr val="0000CC"/>
                </a:solidFill>
                <a:latin typeface="Bookman Old Style" panose="02050604050505020204" pitchFamily="18" charset="0"/>
              </a:rPr>
              <a:t>Arvioi (arviointi)</a:t>
            </a:r>
          </a:p>
          <a:p>
            <a:pPr marL="342900" indent="-342900">
              <a:lnSpc>
                <a:spcPct val="150000"/>
              </a:lnSpc>
            </a:pPr>
            <a:r>
              <a:rPr lang="fi-FI" altLang="fi-FI" b="1" dirty="0" smtClean="0">
                <a:solidFill>
                  <a:srgbClr val="0000CC"/>
                </a:solidFill>
                <a:latin typeface="Bookman Old Style" panose="02050604050505020204" pitchFamily="18" charset="0"/>
              </a:rPr>
              <a:t>Luo (luominen…syntetisointi)</a:t>
            </a:r>
          </a:p>
        </p:txBody>
      </p:sp>
      <p:sp>
        <p:nvSpPr>
          <p:cNvPr id="4" name="TextBox 3"/>
          <p:cNvSpPr txBox="1"/>
          <p:nvPr/>
        </p:nvSpPr>
        <p:spPr>
          <a:xfrm>
            <a:off x="3314564" y="245839"/>
            <a:ext cx="5508293" cy="523220"/>
          </a:xfrm>
          <a:prstGeom prst="rect">
            <a:avLst/>
          </a:prstGeom>
          <a:noFill/>
        </p:spPr>
        <p:txBody>
          <a:bodyPr wrap="square" rtlCol="0">
            <a:spAutoFit/>
          </a:bodyPr>
          <a:lstStyle/>
          <a:p>
            <a:pPr algn="r"/>
            <a:r>
              <a:rPr lang="fi-FI" sz="2800" dirty="0" smtClean="0"/>
              <a:t>Tavoitetasot ja oppiminen</a:t>
            </a:r>
            <a:endParaRPr lang="en-US" sz="2800" dirty="0"/>
          </a:p>
        </p:txBody>
      </p:sp>
      <p:sp>
        <p:nvSpPr>
          <p:cNvPr id="5" name="Isosceles Triangle 4"/>
          <p:cNvSpPr/>
          <p:nvPr/>
        </p:nvSpPr>
        <p:spPr>
          <a:xfrm rot="10800000">
            <a:off x="3650525" y="1894521"/>
            <a:ext cx="4836367" cy="4650615"/>
          </a:xfrm>
          <a:prstGeom prst="triangle">
            <a:avLst/>
          </a:prstGeom>
          <a:solidFill>
            <a:schemeClr val="accent1">
              <a:alpha val="39000"/>
            </a:schemeClr>
          </a:solidFill>
          <a:ln>
            <a:solidFill>
              <a:schemeClr val="accent1">
                <a:shade val="50000"/>
                <a:alpha val="1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5076" y="6042499"/>
            <a:ext cx="7996373" cy="646331"/>
          </a:xfrm>
          <a:prstGeom prst="rect">
            <a:avLst/>
          </a:prstGeom>
          <a:noFill/>
        </p:spPr>
        <p:txBody>
          <a:bodyPr wrap="square" rtlCol="0">
            <a:spAutoFit/>
          </a:bodyPr>
          <a:lstStyle/>
          <a:p>
            <a:pPr algn="r"/>
            <a:r>
              <a:rPr lang="fi-FI" dirty="0" err="1" smtClean="0"/>
              <a:t>Pohl</a:t>
            </a:r>
            <a:r>
              <a:rPr lang="fi-FI" dirty="0"/>
              <a:t> </a:t>
            </a:r>
            <a:r>
              <a:rPr lang="fi-FI" dirty="0" smtClean="0"/>
              <a:t>2000, Learning to </a:t>
            </a:r>
            <a:r>
              <a:rPr lang="fi-FI" dirty="0" err="1"/>
              <a:t>T</a:t>
            </a:r>
            <a:r>
              <a:rPr lang="fi-FI" dirty="0" err="1" smtClean="0"/>
              <a:t>hink</a:t>
            </a:r>
            <a:r>
              <a:rPr lang="fi-FI" dirty="0" smtClean="0"/>
              <a:t>, </a:t>
            </a:r>
            <a:r>
              <a:rPr lang="fi-FI" dirty="0" err="1" smtClean="0"/>
              <a:t>Thinking</a:t>
            </a:r>
            <a:r>
              <a:rPr lang="fi-FI" dirty="0" smtClean="0"/>
              <a:t> to </a:t>
            </a:r>
            <a:r>
              <a:rPr lang="fi-FI" dirty="0" err="1" smtClean="0"/>
              <a:t>Learn</a:t>
            </a:r>
            <a:endParaRPr lang="fi-FI" dirty="0" smtClean="0"/>
          </a:p>
          <a:p>
            <a:pPr algn="r"/>
            <a:r>
              <a:rPr lang="fi-FI" dirty="0" err="1" smtClean="0"/>
              <a:t>Krathwohl</a:t>
            </a:r>
            <a:r>
              <a:rPr lang="fi-FI" dirty="0"/>
              <a:t> </a:t>
            </a:r>
            <a:r>
              <a:rPr lang="fi-FI" dirty="0" smtClean="0"/>
              <a:t>2001, </a:t>
            </a:r>
            <a:r>
              <a:rPr lang="en-US" dirty="0"/>
              <a:t>A Revision of Bloom's Taxonomy: An Overview</a:t>
            </a:r>
            <a:r>
              <a:rPr lang="fi-FI" dirty="0" smtClean="0"/>
              <a:t> </a:t>
            </a:r>
            <a:endParaRPr lang="en-US" dirty="0"/>
          </a:p>
        </p:txBody>
      </p:sp>
    </p:spTree>
    <p:extLst>
      <p:ext uri="{BB962C8B-B14F-4D97-AF65-F5344CB8AC3E}">
        <p14:creationId xmlns:p14="http://schemas.microsoft.com/office/powerpoint/2010/main" val="14993663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20211">
                                            <p:txEl>
                                              <p:pRg st="0" end="0"/>
                                            </p:txEl>
                                          </p:spTgt>
                                        </p:tgtEl>
                                        <p:attrNameLst>
                                          <p:attrName>style.visibility</p:attrName>
                                        </p:attrNameLst>
                                      </p:cBhvr>
                                      <p:to>
                                        <p:strVal val="visible"/>
                                      </p:to>
                                    </p:set>
                                    <p:animEffect transition="in" filter="fade">
                                      <p:cBhvr>
                                        <p:cTn id="13" dur="1000"/>
                                        <p:tgtEl>
                                          <p:spTgt spid="520211">
                                            <p:txEl>
                                              <p:pRg st="0" end="0"/>
                                            </p:txEl>
                                          </p:spTgt>
                                        </p:tgtEl>
                                      </p:cBhvr>
                                    </p:animEffect>
                                    <p:anim calcmode="lin" valueType="num">
                                      <p:cBhvr>
                                        <p:cTn id="14" dur="1000" fill="hold"/>
                                        <p:tgtEl>
                                          <p:spTgt spid="52021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202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20211">
                                            <p:txEl>
                                              <p:pRg st="1" end="1"/>
                                            </p:txEl>
                                          </p:spTgt>
                                        </p:tgtEl>
                                        <p:attrNameLst>
                                          <p:attrName>style.visibility</p:attrName>
                                        </p:attrNameLst>
                                      </p:cBhvr>
                                      <p:to>
                                        <p:strVal val="visible"/>
                                      </p:to>
                                    </p:set>
                                    <p:animEffect transition="in" filter="fade">
                                      <p:cBhvr>
                                        <p:cTn id="20" dur="1000"/>
                                        <p:tgtEl>
                                          <p:spTgt spid="520211">
                                            <p:txEl>
                                              <p:pRg st="1" end="1"/>
                                            </p:txEl>
                                          </p:spTgt>
                                        </p:tgtEl>
                                      </p:cBhvr>
                                    </p:animEffect>
                                    <p:anim calcmode="lin" valueType="num">
                                      <p:cBhvr>
                                        <p:cTn id="21" dur="1000" fill="hold"/>
                                        <p:tgtEl>
                                          <p:spTgt spid="520211">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202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20211">
                                            <p:txEl>
                                              <p:pRg st="2" end="2"/>
                                            </p:txEl>
                                          </p:spTgt>
                                        </p:tgtEl>
                                        <p:attrNameLst>
                                          <p:attrName>style.visibility</p:attrName>
                                        </p:attrNameLst>
                                      </p:cBhvr>
                                      <p:to>
                                        <p:strVal val="visible"/>
                                      </p:to>
                                    </p:set>
                                    <p:animEffect transition="in" filter="fade">
                                      <p:cBhvr>
                                        <p:cTn id="27" dur="1000"/>
                                        <p:tgtEl>
                                          <p:spTgt spid="520211">
                                            <p:txEl>
                                              <p:pRg st="2" end="2"/>
                                            </p:txEl>
                                          </p:spTgt>
                                        </p:tgtEl>
                                      </p:cBhvr>
                                    </p:animEffect>
                                    <p:anim calcmode="lin" valueType="num">
                                      <p:cBhvr>
                                        <p:cTn id="28" dur="1000" fill="hold"/>
                                        <p:tgtEl>
                                          <p:spTgt spid="520211">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202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20211">
                                            <p:txEl>
                                              <p:pRg st="3" end="3"/>
                                            </p:txEl>
                                          </p:spTgt>
                                        </p:tgtEl>
                                        <p:attrNameLst>
                                          <p:attrName>style.visibility</p:attrName>
                                        </p:attrNameLst>
                                      </p:cBhvr>
                                      <p:to>
                                        <p:strVal val="visible"/>
                                      </p:to>
                                    </p:set>
                                    <p:animEffect transition="in" filter="fade">
                                      <p:cBhvr>
                                        <p:cTn id="34" dur="1000"/>
                                        <p:tgtEl>
                                          <p:spTgt spid="520211">
                                            <p:txEl>
                                              <p:pRg st="3" end="3"/>
                                            </p:txEl>
                                          </p:spTgt>
                                        </p:tgtEl>
                                      </p:cBhvr>
                                    </p:animEffect>
                                    <p:anim calcmode="lin" valueType="num">
                                      <p:cBhvr>
                                        <p:cTn id="35" dur="1000" fill="hold"/>
                                        <p:tgtEl>
                                          <p:spTgt spid="520211">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202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20211">
                                            <p:txEl>
                                              <p:pRg st="4" end="4"/>
                                            </p:txEl>
                                          </p:spTgt>
                                        </p:tgtEl>
                                        <p:attrNameLst>
                                          <p:attrName>style.visibility</p:attrName>
                                        </p:attrNameLst>
                                      </p:cBhvr>
                                      <p:to>
                                        <p:strVal val="visible"/>
                                      </p:to>
                                    </p:set>
                                    <p:animEffect transition="in" filter="fade">
                                      <p:cBhvr>
                                        <p:cTn id="41" dur="1000"/>
                                        <p:tgtEl>
                                          <p:spTgt spid="520211">
                                            <p:txEl>
                                              <p:pRg st="4" end="4"/>
                                            </p:txEl>
                                          </p:spTgt>
                                        </p:tgtEl>
                                      </p:cBhvr>
                                    </p:animEffect>
                                    <p:anim calcmode="lin" valueType="num">
                                      <p:cBhvr>
                                        <p:cTn id="42" dur="1000" fill="hold"/>
                                        <p:tgtEl>
                                          <p:spTgt spid="520211">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5202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20211">
                                            <p:txEl>
                                              <p:pRg st="6" end="6"/>
                                            </p:txEl>
                                          </p:spTgt>
                                        </p:tgtEl>
                                        <p:attrNameLst>
                                          <p:attrName>style.visibility</p:attrName>
                                        </p:attrNameLst>
                                      </p:cBhvr>
                                      <p:to>
                                        <p:strVal val="visible"/>
                                      </p:to>
                                    </p:set>
                                    <p:animEffect transition="in" filter="fade">
                                      <p:cBhvr>
                                        <p:cTn id="48" dur="1000"/>
                                        <p:tgtEl>
                                          <p:spTgt spid="520211">
                                            <p:txEl>
                                              <p:pRg st="6" end="6"/>
                                            </p:txEl>
                                          </p:spTgt>
                                        </p:tgtEl>
                                      </p:cBhvr>
                                    </p:animEffect>
                                    <p:anim calcmode="lin" valueType="num">
                                      <p:cBhvr>
                                        <p:cTn id="49" dur="1000" fill="hold"/>
                                        <p:tgtEl>
                                          <p:spTgt spid="520211">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5202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20211">
                                            <p:txEl>
                                              <p:pRg st="7" end="7"/>
                                            </p:txEl>
                                          </p:spTgt>
                                        </p:tgtEl>
                                        <p:attrNameLst>
                                          <p:attrName>style.visibility</p:attrName>
                                        </p:attrNameLst>
                                      </p:cBhvr>
                                      <p:to>
                                        <p:strVal val="visible"/>
                                      </p:to>
                                    </p:set>
                                    <p:animEffect transition="in" filter="fade">
                                      <p:cBhvr>
                                        <p:cTn id="55" dur="1000"/>
                                        <p:tgtEl>
                                          <p:spTgt spid="520211">
                                            <p:txEl>
                                              <p:pRg st="7" end="7"/>
                                            </p:txEl>
                                          </p:spTgt>
                                        </p:tgtEl>
                                      </p:cBhvr>
                                    </p:animEffect>
                                    <p:anim calcmode="lin" valueType="num">
                                      <p:cBhvr>
                                        <p:cTn id="56" dur="1000" fill="hold"/>
                                        <p:tgtEl>
                                          <p:spTgt spid="520211">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5202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20211">
                                            <p:txEl>
                                              <p:pRg st="8" end="8"/>
                                            </p:txEl>
                                          </p:spTgt>
                                        </p:tgtEl>
                                        <p:attrNameLst>
                                          <p:attrName>style.visibility</p:attrName>
                                        </p:attrNameLst>
                                      </p:cBhvr>
                                      <p:to>
                                        <p:strVal val="visible"/>
                                      </p:to>
                                    </p:set>
                                    <p:animEffect transition="in" filter="fade">
                                      <p:cBhvr>
                                        <p:cTn id="62" dur="1000"/>
                                        <p:tgtEl>
                                          <p:spTgt spid="520211">
                                            <p:txEl>
                                              <p:pRg st="8" end="8"/>
                                            </p:txEl>
                                          </p:spTgt>
                                        </p:tgtEl>
                                      </p:cBhvr>
                                    </p:animEffect>
                                    <p:anim calcmode="lin" valueType="num">
                                      <p:cBhvr>
                                        <p:cTn id="63" dur="1000" fill="hold"/>
                                        <p:tgtEl>
                                          <p:spTgt spid="520211">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52021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20211">
                                            <p:txEl>
                                              <p:pRg st="9" end="9"/>
                                            </p:txEl>
                                          </p:spTgt>
                                        </p:tgtEl>
                                        <p:attrNameLst>
                                          <p:attrName>style.visibility</p:attrName>
                                        </p:attrNameLst>
                                      </p:cBhvr>
                                      <p:to>
                                        <p:strVal val="visible"/>
                                      </p:to>
                                    </p:set>
                                    <p:animEffect transition="in" filter="fade">
                                      <p:cBhvr>
                                        <p:cTn id="69" dur="1000"/>
                                        <p:tgtEl>
                                          <p:spTgt spid="520211">
                                            <p:txEl>
                                              <p:pRg st="9" end="9"/>
                                            </p:txEl>
                                          </p:spTgt>
                                        </p:tgtEl>
                                      </p:cBhvr>
                                    </p:animEffect>
                                    <p:anim calcmode="lin" valueType="num">
                                      <p:cBhvr>
                                        <p:cTn id="70" dur="1000" fill="hold"/>
                                        <p:tgtEl>
                                          <p:spTgt spid="520211">
                                            <p:txEl>
                                              <p:pRg st="9" end="9"/>
                                            </p:txEl>
                                          </p:spTgt>
                                        </p:tgtEl>
                                        <p:attrNameLst>
                                          <p:attrName>ppt_x</p:attrName>
                                        </p:attrNameLst>
                                      </p:cBhvr>
                                      <p:tavLst>
                                        <p:tav tm="0">
                                          <p:val>
                                            <p:strVal val="#ppt_x"/>
                                          </p:val>
                                        </p:tav>
                                        <p:tav tm="100000">
                                          <p:val>
                                            <p:strVal val="#ppt_x"/>
                                          </p:val>
                                        </p:tav>
                                      </p:tavLst>
                                    </p:anim>
                                    <p:anim calcmode="lin" valueType="num">
                                      <p:cBhvr>
                                        <p:cTn id="71" dur="1000" fill="hold"/>
                                        <p:tgtEl>
                                          <p:spTgt spid="52021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wipe(down)">
                                      <p:cBhvr>
                                        <p:cTn id="7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211" grpId="0" build="p"/>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246" y="1303574"/>
            <a:ext cx="8460753" cy="4032250"/>
          </a:xfrm>
        </p:spPr>
        <p:txBody>
          <a:bodyPr>
            <a:noAutofit/>
          </a:bodyPr>
          <a:lstStyle/>
          <a:p>
            <a:r>
              <a:rPr lang="fi-FI" sz="2800" dirty="0" smtClean="0"/>
              <a:t>Helpottaa opetuksen suunnittelussa, tehtävien tekemisessä ja arvioinnissa</a:t>
            </a:r>
          </a:p>
          <a:p>
            <a:pPr marL="0" indent="0">
              <a:buNone/>
            </a:pPr>
            <a:endParaRPr lang="fi-FI" sz="2800" dirty="0" smtClean="0"/>
          </a:p>
          <a:p>
            <a:r>
              <a:rPr lang="fi-FI" sz="2800" dirty="0" smtClean="0"/>
              <a:t>Yleisempään opetuskäyttöön - tuntitaso</a:t>
            </a:r>
          </a:p>
          <a:p>
            <a:pPr marL="0" indent="0">
              <a:buNone/>
            </a:pPr>
            <a:endParaRPr lang="fi-FI" sz="2800" dirty="0" smtClean="0"/>
          </a:p>
          <a:p>
            <a:r>
              <a:rPr lang="fi-FI" sz="2800" dirty="0" smtClean="0"/>
              <a:t>Käytettävissä opetuksen eri tasoilla </a:t>
            </a:r>
            <a:r>
              <a:rPr lang="fi-FI" sz="2800" dirty="0" smtClean="0">
                <a:sym typeface="Wingdings" panose="05000000000000000000" pitchFamily="2" charset="2"/>
              </a:rPr>
              <a:t> mahdollistaa ja järkevöittää eriyttämisen </a:t>
            </a:r>
            <a:endParaRPr lang="fi-FI" sz="2800" dirty="0" smtClean="0"/>
          </a:p>
          <a:p>
            <a:endParaRPr lang="fi-FI" sz="2800" dirty="0"/>
          </a:p>
          <a:p>
            <a:r>
              <a:rPr lang="fi-FI" sz="2800" dirty="0" smtClean="0"/>
              <a:t>Selitetään auki ja kuvaillaan tarkemmin alakategoriat</a:t>
            </a:r>
            <a:endParaRPr lang="en-US" sz="2800" dirty="0"/>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26</a:t>
            </a:fld>
            <a:endParaRPr lang="en-GB"/>
          </a:p>
        </p:txBody>
      </p:sp>
      <p:sp>
        <p:nvSpPr>
          <p:cNvPr id="5" name="Title 4"/>
          <p:cNvSpPr>
            <a:spLocks noGrp="1"/>
          </p:cNvSpPr>
          <p:nvPr>
            <p:ph type="title"/>
          </p:nvPr>
        </p:nvSpPr>
        <p:spPr>
          <a:xfrm>
            <a:off x="143508" y="152636"/>
            <a:ext cx="6840538" cy="1150938"/>
          </a:xfrm>
        </p:spPr>
        <p:txBody>
          <a:bodyPr/>
          <a:lstStyle/>
          <a:p>
            <a:r>
              <a:rPr lang="fi-FI" dirty="0" smtClean="0"/>
              <a:t>Taksonomioiden korostuksen muutos suhteessa oppimiseen</a:t>
            </a:r>
            <a:endParaRPr lang="en-US" dirty="0"/>
          </a:p>
        </p:txBody>
      </p:sp>
    </p:spTree>
    <p:extLst>
      <p:ext uri="{BB962C8B-B14F-4D97-AF65-F5344CB8AC3E}">
        <p14:creationId xmlns:p14="http://schemas.microsoft.com/office/powerpoint/2010/main" val="29027505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fi-FI" sz="2800" dirty="0" smtClean="0"/>
              <a:t>Lower order thinking skills (LOTS)</a:t>
            </a:r>
          </a:p>
          <a:p>
            <a:pPr lvl="1"/>
            <a:r>
              <a:rPr lang="fi-FI" sz="2800" dirty="0" smtClean="0"/>
              <a:t>Muistaa</a:t>
            </a:r>
          </a:p>
          <a:p>
            <a:pPr lvl="1"/>
            <a:r>
              <a:rPr lang="fi-FI" sz="2800" dirty="0" smtClean="0"/>
              <a:t>Ymmärtää </a:t>
            </a:r>
          </a:p>
          <a:p>
            <a:r>
              <a:rPr lang="fi-FI" sz="2800" dirty="0" smtClean="0"/>
              <a:t>Higher order thinking skills (HOTS)</a:t>
            </a:r>
          </a:p>
          <a:p>
            <a:pPr lvl="1"/>
            <a:r>
              <a:rPr lang="fi-FI" sz="2800" dirty="0" smtClean="0"/>
              <a:t>Soveltaa</a:t>
            </a:r>
          </a:p>
          <a:p>
            <a:pPr lvl="1"/>
            <a:r>
              <a:rPr lang="fi-FI" sz="2800" dirty="0" smtClean="0"/>
              <a:t>Analysoi</a:t>
            </a:r>
          </a:p>
          <a:p>
            <a:pPr lvl="1"/>
            <a:r>
              <a:rPr lang="fi-FI" sz="2800" dirty="0" smtClean="0"/>
              <a:t>Arvioi </a:t>
            </a:r>
          </a:p>
          <a:p>
            <a:pPr lvl="1"/>
            <a:r>
              <a:rPr lang="fi-FI" sz="2800" dirty="0" smtClean="0"/>
              <a:t>Luo</a:t>
            </a:r>
            <a:endParaRPr lang="fi-FI" sz="2800" dirty="0"/>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dirty="0"/>
          </a:p>
        </p:txBody>
      </p:sp>
      <p:sp>
        <p:nvSpPr>
          <p:cNvPr id="4" name="Slide Number Placeholder 3"/>
          <p:cNvSpPr>
            <a:spLocks noGrp="1"/>
          </p:cNvSpPr>
          <p:nvPr>
            <p:ph type="sldNum" sz="quarter" idx="11"/>
          </p:nvPr>
        </p:nvSpPr>
        <p:spPr/>
        <p:txBody>
          <a:bodyPr/>
          <a:lstStyle/>
          <a:p>
            <a:fld id="{89059335-AFD3-4DED-970B-1AD46A147785}" type="slidenum">
              <a:rPr lang="en-GB" smtClean="0"/>
              <a:pPr/>
              <a:t>27</a:t>
            </a:fld>
            <a:endParaRPr lang="en-GB"/>
          </a:p>
        </p:txBody>
      </p:sp>
      <p:sp>
        <p:nvSpPr>
          <p:cNvPr id="5" name="Title 4"/>
          <p:cNvSpPr>
            <a:spLocks noGrp="1"/>
          </p:cNvSpPr>
          <p:nvPr>
            <p:ph type="title"/>
          </p:nvPr>
        </p:nvSpPr>
        <p:spPr/>
        <p:txBody>
          <a:bodyPr/>
          <a:lstStyle/>
          <a:p>
            <a:r>
              <a:rPr lang="fi-FI" dirty="0" smtClean="0"/>
              <a:t>Voidaan jakaa kahteen osaan</a:t>
            </a:r>
            <a:endParaRPr lang="fi-FI" dirty="0"/>
          </a:p>
        </p:txBody>
      </p:sp>
      <p:sp>
        <p:nvSpPr>
          <p:cNvPr id="6" name="Right Brace 5"/>
          <p:cNvSpPr/>
          <p:nvPr/>
        </p:nvSpPr>
        <p:spPr>
          <a:xfrm>
            <a:off x="5508104" y="2492896"/>
            <a:ext cx="864096" cy="1044116"/>
          </a:xfrm>
          <a:prstGeom prst="rightBrace">
            <a:avLst>
              <a:gd name="adj1" fmla="val 8333"/>
              <a:gd name="adj2" fmla="val 49314"/>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7" name="Right Brace 6"/>
          <p:cNvSpPr/>
          <p:nvPr/>
        </p:nvSpPr>
        <p:spPr>
          <a:xfrm>
            <a:off x="5544108" y="4264515"/>
            <a:ext cx="864096" cy="1756873"/>
          </a:xfrm>
          <a:prstGeom prst="rightBrace">
            <a:avLst>
              <a:gd name="adj1" fmla="val 8333"/>
              <a:gd name="adj2" fmla="val 49314"/>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8" name="TextBox 7"/>
          <p:cNvSpPr txBox="1"/>
          <p:nvPr/>
        </p:nvSpPr>
        <p:spPr>
          <a:xfrm>
            <a:off x="7728754" y="2482014"/>
            <a:ext cx="1319192" cy="923330"/>
          </a:xfrm>
          <a:prstGeom prst="rect">
            <a:avLst/>
          </a:prstGeom>
          <a:noFill/>
        </p:spPr>
        <p:txBody>
          <a:bodyPr wrap="square" rtlCol="0">
            <a:spAutoFit/>
          </a:bodyPr>
          <a:lstStyle/>
          <a:p>
            <a:r>
              <a:rPr lang="fi-FI" dirty="0" smtClean="0"/>
              <a:t>Käsillä oleva materiaali</a:t>
            </a:r>
            <a:endParaRPr lang="fi-FI" dirty="0"/>
          </a:p>
        </p:txBody>
      </p:sp>
      <p:sp>
        <p:nvSpPr>
          <p:cNvPr id="9" name="TextBox 8"/>
          <p:cNvSpPr txBox="1"/>
          <p:nvPr/>
        </p:nvSpPr>
        <p:spPr>
          <a:xfrm>
            <a:off x="7728754" y="4460720"/>
            <a:ext cx="1319192" cy="1477328"/>
          </a:xfrm>
          <a:prstGeom prst="rect">
            <a:avLst/>
          </a:prstGeom>
          <a:noFill/>
        </p:spPr>
        <p:txBody>
          <a:bodyPr wrap="square" rtlCol="0">
            <a:spAutoFit/>
          </a:bodyPr>
          <a:lstStyle/>
          <a:p>
            <a:r>
              <a:rPr lang="fi-FI" dirty="0" smtClean="0"/>
              <a:t>Uuteen tai aikaisempaan tietoon yhdistämi-nen </a:t>
            </a:r>
            <a:endParaRPr lang="fi-FI" dirty="0"/>
          </a:p>
        </p:txBody>
      </p:sp>
    </p:spTree>
    <p:extLst>
      <p:ext uri="{BB962C8B-B14F-4D97-AF65-F5344CB8AC3E}">
        <p14:creationId xmlns:p14="http://schemas.microsoft.com/office/powerpoint/2010/main" val="6362860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5516" y="1916906"/>
            <a:ext cx="6840538" cy="4032250"/>
          </a:xfrm>
        </p:spPr>
        <p:txBody>
          <a:bodyPr>
            <a:noAutofit/>
          </a:bodyPr>
          <a:lstStyle/>
          <a:p>
            <a:r>
              <a:rPr lang="fi-FI" sz="2800" dirty="0" smtClean="0"/>
              <a:t>Muistaa, palauttaa mieleen, toistaa opittua</a:t>
            </a:r>
          </a:p>
          <a:p>
            <a:pPr lvl="1"/>
            <a:r>
              <a:rPr lang="fi-FI" sz="2600" dirty="0" smtClean="0"/>
              <a:t>Luetteloi</a:t>
            </a:r>
          </a:p>
          <a:p>
            <a:pPr lvl="1"/>
            <a:r>
              <a:rPr lang="fi-FI" sz="2600" dirty="0" smtClean="0"/>
              <a:t>Kuvailee</a:t>
            </a:r>
          </a:p>
          <a:p>
            <a:pPr lvl="1"/>
            <a:r>
              <a:rPr lang="fi-FI" sz="2600" dirty="0" smtClean="0"/>
              <a:t>Tunnistaa</a:t>
            </a:r>
          </a:p>
          <a:p>
            <a:pPr lvl="1"/>
            <a:r>
              <a:rPr lang="fi-FI" sz="2600" dirty="0" smtClean="0"/>
              <a:t>Nimeää</a:t>
            </a:r>
          </a:p>
          <a:p>
            <a:pPr lvl="1"/>
            <a:r>
              <a:rPr lang="fi-FI" sz="2600" dirty="0" smtClean="0"/>
              <a:t>Paikallistaa</a:t>
            </a:r>
          </a:p>
          <a:p>
            <a:pPr lvl="1"/>
            <a:r>
              <a:rPr lang="fi-FI" sz="2600" dirty="0" smtClean="0"/>
              <a:t>Löytää</a:t>
            </a:r>
          </a:p>
          <a:p>
            <a:pPr lvl="1"/>
            <a:endParaRPr lang="en-US" sz="2600" dirty="0"/>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28</a:t>
            </a:fld>
            <a:endParaRPr lang="en-GB"/>
          </a:p>
        </p:txBody>
      </p:sp>
      <p:sp>
        <p:nvSpPr>
          <p:cNvPr id="5" name="Title 4"/>
          <p:cNvSpPr>
            <a:spLocks noGrp="1"/>
          </p:cNvSpPr>
          <p:nvPr>
            <p:ph type="title"/>
          </p:nvPr>
        </p:nvSpPr>
        <p:spPr/>
        <p:txBody>
          <a:bodyPr/>
          <a:lstStyle/>
          <a:p>
            <a:pPr algn="r"/>
            <a:r>
              <a:rPr lang="fi-FI" dirty="0" smtClean="0"/>
              <a:t>#1: Muistaa </a:t>
            </a:r>
            <a:endParaRPr lang="en-US" dirty="0"/>
          </a:p>
        </p:txBody>
      </p:sp>
      <p:sp>
        <p:nvSpPr>
          <p:cNvPr id="6" name="TextBox 5"/>
          <p:cNvSpPr txBox="1"/>
          <p:nvPr/>
        </p:nvSpPr>
        <p:spPr>
          <a:xfrm>
            <a:off x="6300192" y="1916906"/>
            <a:ext cx="2700300" cy="3970318"/>
          </a:xfrm>
          <a:prstGeom prst="rect">
            <a:avLst/>
          </a:prstGeom>
          <a:noFill/>
        </p:spPr>
        <p:txBody>
          <a:bodyPr wrap="square" rtlCol="0">
            <a:spAutoFit/>
          </a:bodyPr>
          <a:lstStyle/>
          <a:p>
            <a:endParaRPr lang="fi-FI" dirty="0"/>
          </a:p>
          <a:p>
            <a:r>
              <a:rPr lang="fi-FI" dirty="0" smtClean="0"/>
              <a:t>Mikä on…</a:t>
            </a:r>
          </a:p>
          <a:p>
            <a:r>
              <a:rPr lang="fi-FI" dirty="0" smtClean="0"/>
              <a:t>Missä on…</a:t>
            </a:r>
          </a:p>
          <a:p>
            <a:r>
              <a:rPr lang="fi-FI" dirty="0" smtClean="0"/>
              <a:t>Miten tapahtui…</a:t>
            </a:r>
          </a:p>
          <a:p>
            <a:r>
              <a:rPr lang="fi-FI" dirty="0" smtClean="0"/>
              <a:t>Milloin…</a:t>
            </a:r>
          </a:p>
          <a:p>
            <a:r>
              <a:rPr lang="fi-FI" dirty="0" smtClean="0"/>
              <a:t>Miksi…</a:t>
            </a:r>
          </a:p>
          <a:p>
            <a:r>
              <a:rPr lang="fi-FI" dirty="0" smtClean="0"/>
              <a:t>Kuka…</a:t>
            </a:r>
          </a:p>
          <a:p>
            <a:endParaRPr lang="fi-FI" dirty="0" smtClean="0"/>
          </a:p>
          <a:p>
            <a:r>
              <a:rPr lang="fi-FI" dirty="0" smtClean="0"/>
              <a:t>…selitä, kuvaile, valitse, luetteloi, muista, mainitse</a:t>
            </a:r>
          </a:p>
          <a:p>
            <a:endParaRPr lang="fi-FI" dirty="0"/>
          </a:p>
          <a:p>
            <a:r>
              <a:rPr lang="fi-FI" dirty="0" smtClean="0"/>
              <a:t>…materiaalien pohjalta on muistamista</a:t>
            </a:r>
            <a:endParaRPr lang="fi-FI" dirty="0"/>
          </a:p>
        </p:txBody>
      </p:sp>
    </p:spTree>
    <p:extLst>
      <p:ext uri="{BB962C8B-B14F-4D97-AF65-F5344CB8AC3E}">
        <p14:creationId xmlns:p14="http://schemas.microsoft.com/office/powerpoint/2010/main" val="40476969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5516" y="1916906"/>
            <a:ext cx="6840538" cy="4032250"/>
          </a:xfrm>
        </p:spPr>
        <p:txBody>
          <a:bodyPr>
            <a:noAutofit/>
          </a:bodyPr>
          <a:lstStyle/>
          <a:p>
            <a:pPr marL="265112" lvl="1" indent="0">
              <a:buNone/>
            </a:pPr>
            <a:r>
              <a:rPr lang="fi-FI" sz="2600" dirty="0" smtClean="0"/>
              <a:t>Oppija ymmärtää tiedon merkityksen ja osaa tulkita ja kertoa sen omin sanoin</a:t>
            </a:r>
          </a:p>
          <a:p>
            <a:pPr lvl="1"/>
            <a:r>
              <a:rPr lang="fi-FI" sz="2600" dirty="0" smtClean="0"/>
              <a:t>Tulkitsee</a:t>
            </a:r>
          </a:p>
          <a:p>
            <a:pPr lvl="1"/>
            <a:r>
              <a:rPr lang="fi-FI" sz="2600" dirty="0" smtClean="0"/>
              <a:t>Kertoo esimerkein</a:t>
            </a:r>
          </a:p>
          <a:p>
            <a:pPr lvl="1"/>
            <a:r>
              <a:rPr lang="fi-FI" sz="2600" dirty="0" smtClean="0"/>
              <a:t>Yhteen vetää</a:t>
            </a:r>
          </a:p>
          <a:p>
            <a:pPr lvl="1"/>
            <a:r>
              <a:rPr lang="fi-FI" sz="2600" dirty="0" smtClean="0"/>
              <a:t>Päättelee</a:t>
            </a:r>
          </a:p>
          <a:p>
            <a:pPr lvl="1"/>
            <a:r>
              <a:rPr lang="fi-FI" sz="2600" dirty="0" smtClean="0"/>
              <a:t>Vertailee</a:t>
            </a:r>
          </a:p>
          <a:p>
            <a:pPr lvl="1"/>
            <a:r>
              <a:rPr lang="fi-FI" sz="2600" dirty="0" smtClean="0"/>
              <a:t>Selittää</a:t>
            </a:r>
          </a:p>
          <a:p>
            <a:pPr lvl="1"/>
            <a:r>
              <a:rPr lang="fi-FI" sz="2600" dirty="0" smtClean="0"/>
              <a:t>Esittää </a:t>
            </a:r>
            <a:endParaRPr lang="en-US" sz="2600" dirty="0"/>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29</a:t>
            </a:fld>
            <a:endParaRPr lang="en-GB"/>
          </a:p>
        </p:txBody>
      </p:sp>
      <p:sp>
        <p:nvSpPr>
          <p:cNvPr id="5" name="Title 4"/>
          <p:cNvSpPr>
            <a:spLocks noGrp="1"/>
          </p:cNvSpPr>
          <p:nvPr>
            <p:ph type="title"/>
          </p:nvPr>
        </p:nvSpPr>
        <p:spPr/>
        <p:txBody>
          <a:bodyPr/>
          <a:lstStyle/>
          <a:p>
            <a:pPr algn="r"/>
            <a:r>
              <a:rPr lang="fi-FI" dirty="0" smtClean="0"/>
              <a:t>#2: Ymmärtää</a:t>
            </a:r>
            <a:endParaRPr lang="en-US" dirty="0"/>
          </a:p>
        </p:txBody>
      </p:sp>
      <p:sp>
        <p:nvSpPr>
          <p:cNvPr id="6" name="TextBox 5"/>
          <p:cNvSpPr txBox="1"/>
          <p:nvPr/>
        </p:nvSpPr>
        <p:spPr>
          <a:xfrm>
            <a:off x="6264188" y="2809835"/>
            <a:ext cx="2700300" cy="3693319"/>
          </a:xfrm>
          <a:prstGeom prst="rect">
            <a:avLst/>
          </a:prstGeom>
          <a:noFill/>
        </p:spPr>
        <p:txBody>
          <a:bodyPr wrap="square" rtlCol="0">
            <a:spAutoFit/>
          </a:bodyPr>
          <a:lstStyle/>
          <a:p>
            <a:r>
              <a:rPr lang="fi-FI" dirty="0" smtClean="0"/>
              <a:t>Kerro omin sanoin…</a:t>
            </a:r>
          </a:p>
          <a:p>
            <a:r>
              <a:rPr lang="fi-FI" dirty="0" smtClean="0"/>
              <a:t>Esittele aiheeseen kuuluvat faktat ja mielipiteet…</a:t>
            </a:r>
          </a:p>
          <a:p>
            <a:r>
              <a:rPr lang="fi-FI" dirty="0" smtClean="0"/>
              <a:t>Kerro esimerkki…</a:t>
            </a:r>
          </a:p>
          <a:p>
            <a:r>
              <a:rPr lang="fi-FI" dirty="0" smtClean="0"/>
              <a:t>Valitse sopivin määritelmä…</a:t>
            </a:r>
          </a:p>
          <a:p>
            <a:r>
              <a:rPr lang="fi-FI" dirty="0" smtClean="0"/>
              <a:t>Miten vertailisit… </a:t>
            </a:r>
          </a:p>
          <a:p>
            <a:r>
              <a:rPr lang="fi-FI" dirty="0" smtClean="0"/>
              <a:t>Mikä oli pääidea…</a:t>
            </a:r>
          </a:p>
          <a:p>
            <a:r>
              <a:rPr lang="fi-FI" dirty="0" smtClean="0"/>
              <a:t>Miten vetäisit yhteen…</a:t>
            </a:r>
          </a:p>
          <a:p>
            <a:r>
              <a:rPr lang="fi-FI" dirty="0" smtClean="0"/>
              <a:t>Miten esittäisit tämän lyhyesti...</a:t>
            </a:r>
          </a:p>
          <a:p>
            <a:endParaRPr lang="en-US" dirty="0"/>
          </a:p>
        </p:txBody>
      </p:sp>
    </p:spTree>
    <p:extLst>
      <p:ext uri="{BB962C8B-B14F-4D97-AF65-F5344CB8AC3E}">
        <p14:creationId xmlns:p14="http://schemas.microsoft.com/office/powerpoint/2010/main" val="41273328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276" y="2168860"/>
            <a:ext cx="8568951" cy="1871663"/>
          </a:xfrm>
        </p:spPr>
        <p:txBody>
          <a:bodyPr/>
          <a:lstStyle/>
          <a:p>
            <a:pPr algn="l"/>
            <a:r>
              <a:rPr lang="fi-FI" sz="2800" dirty="0" smtClean="0">
                <a:solidFill>
                  <a:schemeClr val="accent2">
                    <a:lumMod val="60000"/>
                    <a:lumOff val="40000"/>
                  </a:schemeClr>
                </a:solidFill>
                <a:latin typeface="+mn-lt"/>
              </a:rPr>
              <a:t>Koulutuksen arviointikeskus (HEA) </a:t>
            </a:r>
            <a:br>
              <a:rPr lang="fi-FI" sz="2800" dirty="0" smtClean="0">
                <a:solidFill>
                  <a:schemeClr val="accent2">
                    <a:lumMod val="60000"/>
                    <a:lumOff val="40000"/>
                  </a:schemeClr>
                </a:solidFill>
                <a:latin typeface="+mn-lt"/>
              </a:rPr>
            </a:br>
            <a:r>
              <a:rPr lang="fi-FI" sz="2800" dirty="0" smtClean="0">
                <a:solidFill>
                  <a:schemeClr val="accent2">
                    <a:lumMod val="60000"/>
                    <a:lumOff val="40000"/>
                  </a:schemeClr>
                </a:solidFill>
                <a:latin typeface="+mn-lt"/>
              </a:rPr>
              <a:t>…</a:t>
            </a:r>
            <a:r>
              <a:rPr lang="en-US" sz="2800" dirty="0" err="1" smtClean="0">
                <a:solidFill>
                  <a:schemeClr val="accent2">
                    <a:lumMod val="60000"/>
                    <a:lumOff val="40000"/>
                  </a:schemeClr>
                </a:solidFill>
                <a:latin typeface="+mn-lt"/>
              </a:rPr>
              <a:t>arviointia</a:t>
            </a:r>
            <a:r>
              <a:rPr lang="en-US" sz="2800" dirty="0" smtClean="0">
                <a:solidFill>
                  <a:schemeClr val="accent2">
                    <a:lumMod val="60000"/>
                    <a:lumOff val="40000"/>
                  </a:schemeClr>
                </a:solidFill>
                <a:latin typeface="+mn-lt"/>
              </a:rPr>
              <a:t> </a:t>
            </a:r>
            <a:r>
              <a:rPr lang="en-US" sz="2800" dirty="0" err="1" smtClean="0">
                <a:solidFill>
                  <a:schemeClr val="accent2">
                    <a:lumMod val="60000"/>
                    <a:lumOff val="40000"/>
                  </a:schemeClr>
                </a:solidFill>
                <a:latin typeface="+mn-lt"/>
              </a:rPr>
              <a:t>vuodesta</a:t>
            </a:r>
            <a:r>
              <a:rPr lang="en-US" sz="2800" dirty="0" smtClean="0">
                <a:solidFill>
                  <a:schemeClr val="accent2">
                    <a:lumMod val="60000"/>
                    <a:lumOff val="40000"/>
                  </a:schemeClr>
                </a:solidFill>
                <a:latin typeface="+mn-lt"/>
              </a:rPr>
              <a:t> 1996</a:t>
            </a:r>
            <a:r>
              <a:rPr lang="en-US" sz="2800" dirty="0" smtClean="0">
                <a:latin typeface="Bookman Old Style" panose="02050604050505020204" pitchFamily="18" charset="0"/>
              </a:rPr>
              <a:t/>
            </a:r>
            <a:br>
              <a:rPr lang="en-US" sz="2800" dirty="0" smtClean="0">
                <a:latin typeface="Bookman Old Style" panose="02050604050505020204" pitchFamily="18" charset="0"/>
              </a:rPr>
            </a:br>
            <a:r>
              <a:rPr lang="en-US" sz="2800" dirty="0" smtClean="0">
                <a:latin typeface="Bookman Old Style" panose="02050604050505020204" pitchFamily="18" charset="0"/>
              </a:rPr>
              <a:t/>
            </a:r>
            <a:br>
              <a:rPr lang="en-US" sz="2800" dirty="0" smtClean="0">
                <a:latin typeface="Bookman Old Style" panose="02050604050505020204" pitchFamily="18" charset="0"/>
              </a:rPr>
            </a:br>
            <a:r>
              <a:rPr lang="fi-FI" sz="2800" b="0" dirty="0"/>
              <a:t>Opetushallitus esitti arviointistrategiassaan vuonna 1995, että koulutuksen vaikuttavuutta arvioitaessa on tarkasteltava paitsi oppiaineosaamista myös muita koulun tuottamia </a:t>
            </a:r>
            <a:r>
              <a:rPr lang="fi-FI" sz="2800" b="0" dirty="0" smtClean="0"/>
              <a:t>yleisiä valmiuksia (mukana mm. prof. Jarkko Hautamäki &amp; Sirkku Kupiainen)</a:t>
            </a:r>
            <a:br>
              <a:rPr lang="fi-FI" sz="2800" b="0" dirty="0" smtClean="0"/>
            </a:br>
            <a:r>
              <a:rPr lang="fi-FI" sz="2800" b="0" dirty="0" smtClean="0">
                <a:sym typeface="Wingdings" panose="05000000000000000000" pitchFamily="2" charset="2"/>
              </a:rPr>
              <a:t> oppimaan oppiminen</a:t>
            </a:r>
            <a:r>
              <a:rPr lang="fi-FI" sz="2800" b="0" dirty="0" smtClean="0"/>
              <a:t/>
            </a:r>
            <a:br>
              <a:rPr lang="fi-FI" sz="2800" b="0" dirty="0" smtClean="0"/>
            </a:br>
            <a:r>
              <a:rPr lang="fi-FI" sz="2800" b="0" dirty="0" smtClean="0"/>
              <a:t/>
            </a:r>
            <a:br>
              <a:rPr lang="fi-FI" sz="2800" b="0" dirty="0" smtClean="0"/>
            </a:br>
            <a:r>
              <a:rPr lang="en-US" sz="2800" dirty="0" smtClean="0">
                <a:latin typeface="Bookman Old Style" panose="02050604050505020204" pitchFamily="18" charset="0"/>
              </a:rPr>
              <a:t>	</a:t>
            </a:r>
            <a:endParaRPr lang="en-US" sz="2800" dirty="0">
              <a:latin typeface="Bookman Old Style" panose="02050604050505020204" pitchFamily="18" charset="0"/>
            </a:endParaRPr>
          </a:p>
        </p:txBody>
      </p:sp>
      <p:sp>
        <p:nvSpPr>
          <p:cNvPr id="4" name="Date Placeholder 3"/>
          <p:cNvSpPr>
            <a:spLocks noGrp="1"/>
          </p:cNvSpPr>
          <p:nvPr>
            <p:ph type="dt" sz="half" idx="2"/>
          </p:nvPr>
        </p:nvSpPr>
        <p:spPr/>
        <p:txBody>
          <a:bodyPr/>
          <a:lstStyle/>
          <a:p>
            <a:fld id="{8C6238E8-4912-490A-A1A8-4F2D6AF97D0E}" type="datetime1">
              <a:rPr lang="fi-FI" smtClean="0"/>
              <a:t>21.5.2019</a:t>
            </a:fld>
            <a:endParaRPr lang="en-GB"/>
          </a:p>
        </p:txBody>
      </p:sp>
      <p:sp>
        <p:nvSpPr>
          <p:cNvPr id="5" name="Slide Number Placeholder 4"/>
          <p:cNvSpPr>
            <a:spLocks noGrp="1"/>
          </p:cNvSpPr>
          <p:nvPr>
            <p:ph type="sldNum" sz="quarter" idx="4"/>
          </p:nvPr>
        </p:nvSpPr>
        <p:spPr/>
        <p:txBody>
          <a:bodyPr/>
          <a:lstStyle/>
          <a:p>
            <a:fld id="{89059335-AFD3-4DED-970B-1AD46A147785}" type="slidenum">
              <a:rPr lang="en-GB" smtClean="0"/>
              <a:pPr/>
              <a:t>3</a:t>
            </a:fld>
            <a:endParaRPr lang="en-GB"/>
          </a:p>
        </p:txBody>
      </p:sp>
    </p:spTree>
    <p:extLst>
      <p:ext uri="{BB962C8B-B14F-4D97-AF65-F5344CB8AC3E}">
        <p14:creationId xmlns:p14="http://schemas.microsoft.com/office/powerpoint/2010/main" val="3069967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5516" y="1916906"/>
            <a:ext cx="6840538" cy="4032250"/>
          </a:xfrm>
        </p:spPr>
        <p:txBody>
          <a:bodyPr>
            <a:noAutofit/>
          </a:bodyPr>
          <a:lstStyle/>
          <a:p>
            <a:pPr marL="265112" lvl="1" indent="0">
              <a:buNone/>
            </a:pPr>
            <a:r>
              <a:rPr lang="fi-FI" sz="2600" dirty="0" smtClean="0"/>
              <a:t>Oppija käyttää oppimaansa tietoa toisessa kontekstissa </a:t>
            </a:r>
          </a:p>
          <a:p>
            <a:pPr lvl="1"/>
            <a:endParaRPr lang="fi-FI" sz="2600" dirty="0" smtClean="0"/>
          </a:p>
          <a:p>
            <a:pPr lvl="1"/>
            <a:r>
              <a:rPr lang="fi-FI" sz="2600" dirty="0" smtClean="0"/>
              <a:t>Toteuttaa</a:t>
            </a:r>
          </a:p>
          <a:p>
            <a:pPr lvl="1"/>
            <a:r>
              <a:rPr lang="fi-FI" sz="2600" dirty="0" smtClean="0"/>
              <a:t>Soveltaa</a:t>
            </a:r>
          </a:p>
          <a:p>
            <a:pPr lvl="1"/>
            <a:r>
              <a:rPr lang="fi-FI" sz="2600" dirty="0" smtClean="0"/>
              <a:t>Käyttää</a:t>
            </a:r>
          </a:p>
          <a:p>
            <a:pPr lvl="1"/>
            <a:r>
              <a:rPr lang="fi-FI" sz="2600" dirty="0" smtClean="0"/>
              <a:t>Kuvittelee käyttävänsä</a:t>
            </a:r>
          </a:p>
          <a:p>
            <a:pPr lvl="1"/>
            <a:endParaRPr lang="en-US" sz="2600" dirty="0"/>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30</a:t>
            </a:fld>
            <a:endParaRPr lang="en-GB"/>
          </a:p>
        </p:txBody>
      </p:sp>
      <p:sp>
        <p:nvSpPr>
          <p:cNvPr id="5" name="Title 4"/>
          <p:cNvSpPr>
            <a:spLocks noGrp="1"/>
          </p:cNvSpPr>
          <p:nvPr>
            <p:ph type="title"/>
          </p:nvPr>
        </p:nvSpPr>
        <p:spPr/>
        <p:txBody>
          <a:bodyPr/>
          <a:lstStyle/>
          <a:p>
            <a:pPr algn="r"/>
            <a:r>
              <a:rPr lang="fi-FI" dirty="0" smtClean="0"/>
              <a:t>#3: Soveltaa</a:t>
            </a:r>
            <a:endParaRPr lang="en-US" dirty="0"/>
          </a:p>
        </p:txBody>
      </p:sp>
      <p:sp>
        <p:nvSpPr>
          <p:cNvPr id="6" name="TextBox 5"/>
          <p:cNvSpPr txBox="1"/>
          <p:nvPr/>
        </p:nvSpPr>
        <p:spPr>
          <a:xfrm>
            <a:off x="5705904" y="2411007"/>
            <a:ext cx="3114246" cy="3693319"/>
          </a:xfrm>
          <a:prstGeom prst="rect">
            <a:avLst/>
          </a:prstGeom>
          <a:noFill/>
        </p:spPr>
        <p:txBody>
          <a:bodyPr wrap="square" rtlCol="0">
            <a:spAutoFit/>
          </a:bodyPr>
          <a:lstStyle/>
          <a:p>
            <a:r>
              <a:rPr lang="fi-FI" dirty="0" smtClean="0"/>
              <a:t>Miten voisit esittää tämän toisin/vaihtoehtoisesti… Miten eri tavoin voisit päästä samaa loputulemaan...</a:t>
            </a:r>
          </a:p>
          <a:p>
            <a:r>
              <a:rPr lang="fi-FI" dirty="0" smtClean="0"/>
              <a:t>Mitkä ovat kunkin hyvät ja huonot…</a:t>
            </a:r>
            <a:endParaRPr lang="fi-FI" dirty="0"/>
          </a:p>
          <a:p>
            <a:r>
              <a:rPr lang="fi-FI" dirty="0" smtClean="0"/>
              <a:t>Miten voisit käyttää oppimaasi selittämään arkipäivän…</a:t>
            </a:r>
          </a:p>
          <a:p>
            <a:r>
              <a:rPr lang="fi-FI" dirty="0" smtClean="0"/>
              <a:t>Millaisia asioita kannattaa kysyä eri alojen asiantuntijalta haastattelutilanteessa…..</a:t>
            </a:r>
          </a:p>
        </p:txBody>
      </p:sp>
    </p:spTree>
    <p:extLst>
      <p:ext uri="{BB962C8B-B14F-4D97-AF65-F5344CB8AC3E}">
        <p14:creationId xmlns:p14="http://schemas.microsoft.com/office/powerpoint/2010/main" val="34697029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5516" y="1916906"/>
            <a:ext cx="6840538" cy="4032250"/>
          </a:xfrm>
        </p:spPr>
        <p:txBody>
          <a:bodyPr>
            <a:noAutofit/>
          </a:bodyPr>
          <a:lstStyle/>
          <a:p>
            <a:pPr marL="265112" lvl="1" indent="0">
              <a:buNone/>
            </a:pPr>
            <a:r>
              <a:rPr lang="fi-FI" sz="2600" dirty="0" smtClean="0"/>
              <a:t>Oppija purkaa opitun informaation osiin ymmärtääkseen parhaiten annetun informaation</a:t>
            </a:r>
          </a:p>
          <a:p>
            <a:pPr lvl="1"/>
            <a:r>
              <a:rPr lang="fi-FI" sz="2600" dirty="0" smtClean="0"/>
              <a:t>Vertailee</a:t>
            </a:r>
          </a:p>
          <a:p>
            <a:pPr lvl="1"/>
            <a:r>
              <a:rPr lang="fi-FI" sz="2600" dirty="0" smtClean="0"/>
              <a:t>Analysoi</a:t>
            </a:r>
          </a:p>
          <a:p>
            <a:pPr lvl="1"/>
            <a:r>
              <a:rPr lang="fi-FI" sz="2600" dirty="0" smtClean="0"/>
              <a:t>Organisoi</a:t>
            </a:r>
          </a:p>
          <a:p>
            <a:pPr lvl="1"/>
            <a:r>
              <a:rPr lang="fi-FI" sz="2600" dirty="0" smtClean="0"/>
              <a:t>Jakaa osiin</a:t>
            </a:r>
          </a:p>
          <a:p>
            <a:pPr lvl="1"/>
            <a:r>
              <a:rPr lang="fi-FI" sz="2600" dirty="0" smtClean="0"/>
              <a:t>Määrittelee (toisten avulla)</a:t>
            </a:r>
          </a:p>
          <a:p>
            <a:pPr lvl="1"/>
            <a:r>
              <a:rPr lang="fi-FI" sz="2600" dirty="0" smtClean="0"/>
              <a:t>Löytää (yhteyksiä)</a:t>
            </a:r>
          </a:p>
          <a:p>
            <a:pPr lvl="1"/>
            <a:r>
              <a:rPr lang="fi-FI" sz="2600" dirty="0" smtClean="0"/>
              <a:t>Yhdistää</a:t>
            </a:r>
          </a:p>
          <a:p>
            <a:pPr lvl="1"/>
            <a:endParaRPr lang="en-US" sz="2600" dirty="0"/>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31</a:t>
            </a:fld>
            <a:endParaRPr lang="en-GB"/>
          </a:p>
        </p:txBody>
      </p:sp>
      <p:sp>
        <p:nvSpPr>
          <p:cNvPr id="5" name="Title 4"/>
          <p:cNvSpPr>
            <a:spLocks noGrp="1"/>
          </p:cNvSpPr>
          <p:nvPr>
            <p:ph type="title"/>
          </p:nvPr>
        </p:nvSpPr>
        <p:spPr/>
        <p:txBody>
          <a:bodyPr/>
          <a:lstStyle/>
          <a:p>
            <a:pPr algn="r"/>
            <a:r>
              <a:rPr lang="fi-FI" dirty="0" smtClean="0"/>
              <a:t>#4: Analysoi</a:t>
            </a:r>
            <a:endParaRPr lang="en-US" dirty="0"/>
          </a:p>
        </p:txBody>
      </p:sp>
      <p:sp>
        <p:nvSpPr>
          <p:cNvPr id="6" name="TextBox 5"/>
          <p:cNvSpPr txBox="1"/>
          <p:nvPr/>
        </p:nvSpPr>
        <p:spPr>
          <a:xfrm>
            <a:off x="5705904" y="2411432"/>
            <a:ext cx="2700300" cy="4524315"/>
          </a:xfrm>
          <a:prstGeom prst="rect">
            <a:avLst/>
          </a:prstGeom>
          <a:noFill/>
        </p:spPr>
        <p:txBody>
          <a:bodyPr wrap="square" rtlCol="0">
            <a:spAutoFit/>
          </a:bodyPr>
          <a:lstStyle/>
          <a:p>
            <a:r>
              <a:rPr lang="fi-FI" dirty="0" smtClean="0"/>
              <a:t>Mikä on loppupäätelmä…?</a:t>
            </a:r>
          </a:p>
          <a:p>
            <a:r>
              <a:rPr lang="fi-FI" dirty="0" smtClean="0"/>
              <a:t>Erottele kahden välillä…?</a:t>
            </a:r>
          </a:p>
          <a:p>
            <a:r>
              <a:rPr lang="fi-FI" dirty="0" smtClean="0"/>
              <a:t>Mihin tekijä uskoo…mitkä tekijät puoltavat oletusta…?</a:t>
            </a:r>
          </a:p>
          <a:p>
            <a:r>
              <a:rPr lang="fi-FI" dirty="0" smtClean="0"/>
              <a:t>Mitkä seikat mahdollistavat loppupäätelmän?</a:t>
            </a:r>
          </a:p>
          <a:p>
            <a:r>
              <a:rPr lang="fi-FI" dirty="0" smtClean="0"/>
              <a:t>Mikä on ongelman kannalta epäolennaisin/olennaisin tieto? </a:t>
            </a:r>
          </a:p>
          <a:p>
            <a:r>
              <a:rPr lang="fi-FI" dirty="0" smtClean="0"/>
              <a:t>Miten tieto on ilmaistu?</a:t>
            </a:r>
          </a:p>
          <a:p>
            <a:endParaRPr lang="fi-FI" dirty="0" smtClean="0"/>
          </a:p>
        </p:txBody>
      </p:sp>
    </p:spTree>
    <p:extLst>
      <p:ext uri="{BB962C8B-B14F-4D97-AF65-F5344CB8AC3E}">
        <p14:creationId xmlns:p14="http://schemas.microsoft.com/office/powerpoint/2010/main" val="5272282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5516" y="1916906"/>
            <a:ext cx="6840538" cy="4032250"/>
          </a:xfrm>
        </p:spPr>
        <p:txBody>
          <a:bodyPr>
            <a:noAutofit/>
          </a:bodyPr>
          <a:lstStyle/>
          <a:p>
            <a:pPr marL="265112" lvl="1" indent="0">
              <a:buNone/>
            </a:pPr>
            <a:r>
              <a:rPr lang="fi-FI" sz="2600" dirty="0" smtClean="0"/>
              <a:t>Oppija osaa tehdä päätöksen reflektoimalla, kriittisesti tarkastelemalla ja arvioiden.</a:t>
            </a:r>
          </a:p>
          <a:p>
            <a:pPr lvl="1"/>
            <a:r>
              <a:rPr lang="fi-FI" sz="2600" dirty="0" smtClean="0"/>
              <a:t>Tarkistaa</a:t>
            </a:r>
          </a:p>
          <a:p>
            <a:pPr lvl="1"/>
            <a:r>
              <a:rPr lang="fi-FI" sz="2600" dirty="0" smtClean="0"/>
              <a:t>Kriittinen tarkastelu</a:t>
            </a:r>
          </a:p>
          <a:p>
            <a:pPr lvl="1"/>
            <a:r>
              <a:rPr lang="fi-FI" sz="2600" dirty="0" smtClean="0"/>
              <a:t>Testaa</a:t>
            </a:r>
          </a:p>
          <a:p>
            <a:pPr lvl="1"/>
            <a:r>
              <a:rPr lang="fi-FI" sz="2600" dirty="0" smtClean="0"/>
              <a:t>Kokeilee</a:t>
            </a:r>
          </a:p>
          <a:p>
            <a:pPr lvl="1"/>
            <a:r>
              <a:rPr lang="fi-FI" sz="2600" dirty="0" smtClean="0"/>
              <a:t>Monitoroi</a:t>
            </a:r>
          </a:p>
          <a:p>
            <a:pPr lvl="1"/>
            <a:r>
              <a:rPr lang="fi-FI" sz="2600" dirty="0" smtClean="0"/>
              <a:t>Selvittää</a:t>
            </a:r>
          </a:p>
          <a:p>
            <a:pPr lvl="1"/>
            <a:r>
              <a:rPr lang="fi-FI" sz="2600" dirty="0" smtClean="0"/>
              <a:t>Punnitsee/harkitsee</a:t>
            </a:r>
            <a:endParaRPr lang="en-US" sz="2600" dirty="0"/>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32</a:t>
            </a:fld>
            <a:endParaRPr lang="en-GB"/>
          </a:p>
        </p:txBody>
      </p:sp>
      <p:sp>
        <p:nvSpPr>
          <p:cNvPr id="5" name="Title 4"/>
          <p:cNvSpPr>
            <a:spLocks noGrp="1"/>
          </p:cNvSpPr>
          <p:nvPr>
            <p:ph type="title"/>
          </p:nvPr>
        </p:nvSpPr>
        <p:spPr/>
        <p:txBody>
          <a:bodyPr/>
          <a:lstStyle/>
          <a:p>
            <a:pPr algn="r"/>
            <a:r>
              <a:rPr lang="fi-FI" dirty="0" smtClean="0"/>
              <a:t>#5: Arvioi</a:t>
            </a:r>
            <a:endParaRPr lang="en-US" dirty="0"/>
          </a:p>
        </p:txBody>
      </p:sp>
      <p:sp>
        <p:nvSpPr>
          <p:cNvPr id="6" name="TextBox 5"/>
          <p:cNvSpPr txBox="1"/>
          <p:nvPr/>
        </p:nvSpPr>
        <p:spPr>
          <a:xfrm>
            <a:off x="6192180" y="2924944"/>
            <a:ext cx="2951820" cy="3139321"/>
          </a:xfrm>
          <a:prstGeom prst="rect">
            <a:avLst/>
          </a:prstGeom>
          <a:noFill/>
        </p:spPr>
        <p:txBody>
          <a:bodyPr wrap="square" rtlCol="0">
            <a:spAutoFit/>
          </a:bodyPr>
          <a:lstStyle/>
          <a:p>
            <a:r>
              <a:rPr lang="fi-FI" dirty="0" smtClean="0"/>
              <a:t>Miten arvioisit…</a:t>
            </a:r>
          </a:p>
          <a:p>
            <a:r>
              <a:rPr lang="fi-FI" dirty="0" smtClean="0"/>
              <a:t>Mikä on tärkeämpää…</a:t>
            </a:r>
          </a:p>
          <a:p>
            <a:r>
              <a:rPr lang="fi-FI" dirty="0" smtClean="0"/>
              <a:t>Oletko samaa mieltä…perustele</a:t>
            </a:r>
          </a:p>
          <a:p>
            <a:r>
              <a:rPr lang="fi-FI" dirty="0" smtClean="0"/>
              <a:t>Mitä informaatiota käyttäisit arvioinnin…</a:t>
            </a:r>
          </a:p>
          <a:p>
            <a:r>
              <a:rPr lang="fi-FI" dirty="0" smtClean="0"/>
              <a:t>Oletko samaa mieltä tehtyjen päätösten kanssa…</a:t>
            </a:r>
          </a:p>
          <a:p>
            <a:endParaRPr lang="fi-FI" dirty="0" smtClean="0"/>
          </a:p>
          <a:p>
            <a:endParaRPr lang="fi-FI" dirty="0" smtClean="0"/>
          </a:p>
        </p:txBody>
      </p:sp>
    </p:spTree>
    <p:extLst>
      <p:ext uri="{BB962C8B-B14F-4D97-AF65-F5344CB8AC3E}">
        <p14:creationId xmlns:p14="http://schemas.microsoft.com/office/powerpoint/2010/main" val="40598161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5516" y="1916906"/>
            <a:ext cx="6840538" cy="4032250"/>
          </a:xfrm>
        </p:spPr>
        <p:txBody>
          <a:bodyPr>
            <a:noAutofit/>
          </a:bodyPr>
          <a:lstStyle/>
          <a:p>
            <a:pPr marL="265112" lvl="1" indent="0">
              <a:buNone/>
            </a:pPr>
            <a:r>
              <a:rPr lang="fi-FI" sz="2600" dirty="0" smtClean="0"/>
              <a:t>Oppija luo uusia ideoita ja tietoa oppimansa perusteella.</a:t>
            </a:r>
          </a:p>
          <a:p>
            <a:pPr lvl="1"/>
            <a:r>
              <a:rPr lang="fi-FI" sz="2600" dirty="0" smtClean="0"/>
              <a:t>Luo</a:t>
            </a:r>
          </a:p>
          <a:p>
            <a:pPr lvl="1"/>
            <a:r>
              <a:rPr lang="fi-FI" sz="2600" dirty="0" smtClean="0"/>
              <a:t>Muotoilee</a:t>
            </a:r>
          </a:p>
          <a:p>
            <a:pPr lvl="1"/>
            <a:r>
              <a:rPr lang="fi-FI" sz="2600" dirty="0" err="1" smtClean="0"/>
              <a:t>Suunnittee</a:t>
            </a:r>
            <a:endParaRPr lang="fi-FI" sz="2600" dirty="0" smtClean="0"/>
          </a:p>
          <a:p>
            <a:pPr lvl="1"/>
            <a:r>
              <a:rPr lang="fi-FI" sz="2600" dirty="0" smtClean="0"/>
              <a:t>Tuottaa uutta</a:t>
            </a:r>
          </a:p>
          <a:p>
            <a:pPr lvl="1"/>
            <a:r>
              <a:rPr lang="fi-FI" sz="2600" dirty="0" smtClean="0"/>
              <a:t>Kehittää </a:t>
            </a:r>
          </a:p>
          <a:p>
            <a:pPr lvl="1"/>
            <a:r>
              <a:rPr lang="fi-FI" sz="2600" dirty="0" smtClean="0"/>
              <a:t>Näkökulman muuttaminen</a:t>
            </a:r>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33</a:t>
            </a:fld>
            <a:endParaRPr lang="en-GB"/>
          </a:p>
        </p:txBody>
      </p:sp>
      <p:sp>
        <p:nvSpPr>
          <p:cNvPr id="5" name="Title 4"/>
          <p:cNvSpPr>
            <a:spLocks noGrp="1"/>
          </p:cNvSpPr>
          <p:nvPr>
            <p:ph type="title"/>
          </p:nvPr>
        </p:nvSpPr>
        <p:spPr/>
        <p:txBody>
          <a:bodyPr/>
          <a:lstStyle/>
          <a:p>
            <a:pPr algn="r"/>
            <a:r>
              <a:rPr lang="fi-FI" dirty="0" smtClean="0"/>
              <a:t>#6: Luo</a:t>
            </a:r>
            <a:endParaRPr lang="en-US" dirty="0"/>
          </a:p>
        </p:txBody>
      </p:sp>
      <p:sp>
        <p:nvSpPr>
          <p:cNvPr id="6" name="TextBox 5"/>
          <p:cNvSpPr txBox="1"/>
          <p:nvPr/>
        </p:nvSpPr>
        <p:spPr>
          <a:xfrm>
            <a:off x="6300192" y="2924944"/>
            <a:ext cx="2843808" cy="3139321"/>
          </a:xfrm>
          <a:prstGeom prst="rect">
            <a:avLst/>
          </a:prstGeom>
          <a:noFill/>
        </p:spPr>
        <p:txBody>
          <a:bodyPr wrap="square" rtlCol="0">
            <a:spAutoFit/>
          </a:bodyPr>
          <a:lstStyle/>
          <a:p>
            <a:r>
              <a:rPr lang="fi-FI" dirty="0" smtClean="0"/>
              <a:t>Suunnittele uusi…</a:t>
            </a:r>
          </a:p>
          <a:p>
            <a:r>
              <a:rPr lang="fi-FI" dirty="0" smtClean="0"/>
              <a:t>Tee suunnitelma, jonka avulla kehität…</a:t>
            </a:r>
          </a:p>
          <a:p>
            <a:r>
              <a:rPr lang="fi-FI" dirty="0" smtClean="0"/>
              <a:t>Kuinka monella eri tavalla uuden…</a:t>
            </a:r>
          </a:p>
          <a:p>
            <a:r>
              <a:rPr lang="fi-FI" dirty="0" smtClean="0"/>
              <a:t>Luo puolesta ja vastaan argumenttien pohjalta uusi kaikkia osapuolia tyydyttävä ehdotelma …</a:t>
            </a:r>
          </a:p>
          <a:p>
            <a:endParaRPr lang="fi-FI" dirty="0" smtClean="0"/>
          </a:p>
          <a:p>
            <a:endParaRPr lang="fi-FI" dirty="0" smtClean="0"/>
          </a:p>
        </p:txBody>
      </p:sp>
    </p:spTree>
    <p:extLst>
      <p:ext uri="{BB962C8B-B14F-4D97-AF65-F5344CB8AC3E}">
        <p14:creationId xmlns:p14="http://schemas.microsoft.com/office/powerpoint/2010/main" val="35480858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34</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4201"/>
            <a:ext cx="9144000" cy="6489597"/>
          </a:xfrm>
          <a:prstGeom prst="rect">
            <a:avLst/>
          </a:prstGeom>
        </p:spPr>
      </p:pic>
    </p:spTree>
    <p:extLst>
      <p:ext uri="{BB962C8B-B14F-4D97-AF65-F5344CB8AC3E}">
        <p14:creationId xmlns:p14="http://schemas.microsoft.com/office/powerpoint/2010/main" val="72091784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D14BFA33-CE81-4479-9DD8-0A37C9642C6C}" type="datetime1">
              <a:rPr lang="fi-FI" smtClean="0"/>
              <a:t>21.5.2019</a:t>
            </a:fld>
            <a:endParaRPr lang="en-GB"/>
          </a:p>
        </p:txBody>
      </p:sp>
      <p:sp>
        <p:nvSpPr>
          <p:cNvPr id="4" name="Dian numeron paikkamerkki 3"/>
          <p:cNvSpPr>
            <a:spLocks noGrp="1"/>
          </p:cNvSpPr>
          <p:nvPr>
            <p:ph type="sldNum" sz="quarter" idx="11"/>
          </p:nvPr>
        </p:nvSpPr>
        <p:spPr/>
        <p:txBody>
          <a:bodyPr/>
          <a:lstStyle/>
          <a:p>
            <a:fld id="{89059335-AFD3-4DED-970B-1AD46A147785}" type="slidenum">
              <a:rPr lang="en-GB" smtClean="0"/>
              <a:pPr/>
              <a:t>35</a:t>
            </a:fld>
            <a:endParaRPr lang="en-GB"/>
          </a:p>
        </p:txBody>
      </p:sp>
      <p:sp>
        <p:nvSpPr>
          <p:cNvPr id="7" name="Suorakulmio 6"/>
          <p:cNvSpPr/>
          <p:nvPr/>
        </p:nvSpPr>
        <p:spPr>
          <a:xfrm>
            <a:off x="2159048" y="1844442"/>
            <a:ext cx="5391412" cy="646331"/>
          </a:xfrm>
          <a:prstGeom prst="rect">
            <a:avLst/>
          </a:prstGeom>
        </p:spPr>
        <p:txBody>
          <a:bodyPr wrap="none">
            <a:spAutoFit/>
          </a:bodyPr>
          <a:lstStyle/>
          <a:p>
            <a:pPr algn="ctr"/>
            <a:r>
              <a:rPr lang="fi-FI" sz="3600" dirty="0"/>
              <a:t>https://www.tabletkoulu.fi/</a:t>
            </a:r>
          </a:p>
        </p:txBody>
      </p:sp>
      <p:sp>
        <p:nvSpPr>
          <p:cNvPr id="8" name="Tekstiruutu 7"/>
          <p:cNvSpPr txBox="1"/>
          <p:nvPr/>
        </p:nvSpPr>
        <p:spPr>
          <a:xfrm>
            <a:off x="3408424" y="584684"/>
            <a:ext cx="2772308" cy="1200329"/>
          </a:xfrm>
          <a:prstGeom prst="rect">
            <a:avLst/>
          </a:prstGeom>
          <a:noFill/>
        </p:spPr>
        <p:txBody>
          <a:bodyPr wrap="square" rtlCol="0">
            <a:spAutoFit/>
          </a:bodyPr>
          <a:lstStyle/>
          <a:p>
            <a:pPr algn="ctr"/>
            <a:r>
              <a:rPr lang="fi-FI" b="1" dirty="0" smtClean="0"/>
              <a:t>Esimerkki ajattelutaitotasojen ja arvioinnin soveltamisesta </a:t>
            </a:r>
            <a:endParaRPr lang="fi-FI" b="1" dirty="0"/>
          </a:p>
        </p:txBody>
      </p:sp>
      <p:sp>
        <p:nvSpPr>
          <p:cNvPr id="2" name="Suorakulmio 1"/>
          <p:cNvSpPr/>
          <p:nvPr/>
        </p:nvSpPr>
        <p:spPr>
          <a:xfrm>
            <a:off x="1835696" y="6041879"/>
            <a:ext cx="6779618" cy="646331"/>
          </a:xfrm>
          <a:prstGeom prst="rect">
            <a:avLst/>
          </a:prstGeom>
        </p:spPr>
        <p:txBody>
          <a:bodyPr wrap="square">
            <a:spAutoFit/>
          </a:bodyPr>
          <a:lstStyle/>
          <a:p>
            <a:r>
              <a:rPr lang="fi-FI" dirty="0"/>
              <a:t>4.2.1 Kokemus muokkaa sisäisiä malleja itsestä</a:t>
            </a:r>
          </a:p>
          <a:p>
            <a:r>
              <a:rPr lang="fi-FI" dirty="0" smtClean="0"/>
              <a:t>Oppijana (191 – 194)</a:t>
            </a:r>
            <a:endParaRPr lang="en-US" dirty="0"/>
          </a:p>
        </p:txBody>
      </p:sp>
      <p:sp>
        <p:nvSpPr>
          <p:cNvPr id="5" name="Tekstiruutu 4"/>
          <p:cNvSpPr txBox="1"/>
          <p:nvPr/>
        </p:nvSpPr>
        <p:spPr>
          <a:xfrm>
            <a:off x="685192" y="2550202"/>
            <a:ext cx="3672408" cy="923330"/>
          </a:xfrm>
          <a:prstGeom prst="rect">
            <a:avLst/>
          </a:prstGeom>
          <a:noFill/>
        </p:spPr>
        <p:txBody>
          <a:bodyPr wrap="square" rtlCol="0">
            <a:spAutoFit/>
          </a:bodyPr>
          <a:lstStyle/>
          <a:p>
            <a:r>
              <a:rPr lang="fi-FI" dirty="0" smtClean="0"/>
              <a:t>LUKIO</a:t>
            </a:r>
          </a:p>
          <a:p>
            <a:r>
              <a:rPr lang="fi-FI" dirty="0" smtClean="0"/>
              <a:t>Tunnus: </a:t>
            </a:r>
            <a:r>
              <a:rPr lang="fi-FI" dirty="0" err="1" smtClean="0"/>
              <a:t>risto.hotulainen</a:t>
            </a:r>
            <a:endParaRPr lang="fi-FI" dirty="0" smtClean="0"/>
          </a:p>
          <a:p>
            <a:r>
              <a:rPr lang="fi-FI" dirty="0" smtClean="0"/>
              <a:t>Salasana: </a:t>
            </a:r>
            <a:r>
              <a:rPr lang="fi-FI" dirty="0"/>
              <a:t>rdewqf8h</a:t>
            </a:r>
            <a:endParaRPr lang="en-US" dirty="0"/>
          </a:p>
        </p:txBody>
      </p:sp>
      <p:sp>
        <p:nvSpPr>
          <p:cNvPr id="6" name="Suorakulmio 5"/>
          <p:cNvSpPr/>
          <p:nvPr/>
        </p:nvSpPr>
        <p:spPr>
          <a:xfrm>
            <a:off x="3671900" y="2737599"/>
            <a:ext cx="5886400" cy="923330"/>
          </a:xfrm>
          <a:prstGeom prst="rect">
            <a:avLst/>
          </a:prstGeom>
        </p:spPr>
        <p:txBody>
          <a:bodyPr wrap="square">
            <a:spAutoFit/>
          </a:bodyPr>
          <a:lstStyle/>
          <a:p>
            <a:r>
              <a:rPr lang="fi-FI" dirty="0" smtClean="0"/>
              <a:t>kurssipohjat</a:t>
            </a:r>
          </a:p>
          <a:p>
            <a:endParaRPr lang="fi-FI" dirty="0"/>
          </a:p>
          <a:p>
            <a:r>
              <a:rPr lang="fi-FI" dirty="0" smtClean="0"/>
              <a:t>PS1 </a:t>
            </a:r>
            <a:r>
              <a:rPr lang="fi-FI" dirty="0"/>
              <a:t>Psyykkinen toiminta ja oppiminen </a:t>
            </a:r>
            <a:r>
              <a:rPr lang="fi-FI" dirty="0">
                <a:solidFill>
                  <a:srgbClr val="C00000"/>
                </a:solidFill>
              </a:rPr>
              <a:t>(LOPS 2016) </a:t>
            </a:r>
            <a:endParaRPr lang="en-US" dirty="0">
              <a:solidFill>
                <a:srgbClr val="C00000"/>
              </a:solidFill>
            </a:endParaRPr>
          </a:p>
        </p:txBody>
      </p:sp>
      <p:pic>
        <p:nvPicPr>
          <p:cNvPr id="9" name="Kuva 8"/>
          <p:cNvPicPr>
            <a:picLocks noChangeAspect="1"/>
          </p:cNvPicPr>
          <p:nvPr/>
        </p:nvPicPr>
        <p:blipFill rotWithShape="1">
          <a:blip r:embed="rId3"/>
          <a:srcRect l="20081" t="420" r="20148" b="45820"/>
          <a:stretch/>
        </p:blipFill>
        <p:spPr>
          <a:xfrm>
            <a:off x="2125690" y="3699862"/>
            <a:ext cx="4820544" cy="2438853"/>
          </a:xfrm>
          <a:prstGeom prst="rect">
            <a:avLst/>
          </a:prstGeom>
        </p:spPr>
      </p:pic>
    </p:spTree>
    <p:extLst>
      <p:ext uri="{BB962C8B-B14F-4D97-AF65-F5344CB8AC3E}">
        <p14:creationId xmlns:p14="http://schemas.microsoft.com/office/powerpoint/2010/main" val="13593012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412776"/>
            <a:ext cx="8271327" cy="4968974"/>
          </a:xfrm>
        </p:spPr>
        <p:txBody>
          <a:bodyPr>
            <a:normAutofit fontScale="92500" lnSpcReduction="10000"/>
          </a:bodyPr>
          <a:lstStyle/>
          <a:p>
            <a:pPr marL="0" indent="0">
              <a:buNone/>
            </a:pPr>
            <a:endParaRPr lang="fi-FI" dirty="0" smtClean="0"/>
          </a:p>
          <a:p>
            <a:pPr marL="0" indent="0">
              <a:buNone/>
            </a:pPr>
            <a:r>
              <a:rPr lang="fi-FI" sz="2400" dirty="0"/>
              <a:t>Muodostetaan asiantuntijaryhmiä:</a:t>
            </a:r>
          </a:p>
          <a:p>
            <a:pPr marL="0" indent="0">
              <a:buNone/>
            </a:pPr>
            <a:r>
              <a:rPr lang="fi-FI" sz="2400" dirty="0" smtClean="0"/>
              <a:t>Muistiryhmä</a:t>
            </a:r>
            <a:r>
              <a:rPr lang="fi-FI" sz="2400" dirty="0"/>
              <a:t>, Ymmärtämisryhmä, Soveltamisryhmä... </a:t>
            </a:r>
          </a:p>
          <a:p>
            <a:pPr marL="0" indent="0">
              <a:buNone/>
            </a:pPr>
            <a:endParaRPr lang="fi-FI" sz="2400" dirty="0"/>
          </a:p>
          <a:p>
            <a:pPr marL="0" indent="0">
              <a:buNone/>
            </a:pPr>
            <a:r>
              <a:rPr lang="fi-FI" sz="2400" dirty="0" smtClean="0"/>
              <a:t>Lukekaa ryhmässänne kyseinen teksti ja sen jälkeen tuottakaa kyseisestä tekstistä yksi </a:t>
            </a:r>
            <a:r>
              <a:rPr lang="fi-FI" sz="2400" i="1" dirty="0" smtClean="0"/>
              <a:t>yksilö-</a:t>
            </a:r>
            <a:r>
              <a:rPr lang="fi-FI" sz="2400" dirty="0" smtClean="0"/>
              <a:t>, </a:t>
            </a:r>
            <a:r>
              <a:rPr lang="fi-FI" sz="2400" i="1" dirty="0" smtClean="0"/>
              <a:t>pari-</a:t>
            </a:r>
            <a:r>
              <a:rPr lang="fi-FI" sz="2400" dirty="0" smtClean="0"/>
              <a:t> ja </a:t>
            </a:r>
            <a:r>
              <a:rPr lang="fi-FI" sz="2400" i="1" dirty="0" smtClean="0"/>
              <a:t>ryhmä</a:t>
            </a:r>
            <a:r>
              <a:rPr lang="fi-FI" sz="2400" dirty="0" smtClean="0"/>
              <a:t>tehtävä omasta asiantuntijuus alueestanne</a:t>
            </a:r>
          </a:p>
          <a:p>
            <a:pPr marL="0" indent="0">
              <a:buNone/>
            </a:pPr>
            <a:r>
              <a:rPr lang="fi-FI" sz="2400" dirty="0" smtClean="0"/>
              <a:t>(20-30 </a:t>
            </a:r>
            <a:r>
              <a:rPr lang="fi-FI" sz="2400" dirty="0"/>
              <a:t>min) </a:t>
            </a:r>
            <a:endParaRPr lang="fi-FI" sz="2400" dirty="0" smtClean="0"/>
          </a:p>
          <a:p>
            <a:pPr marL="0" indent="0">
              <a:buNone/>
            </a:pPr>
            <a:endParaRPr lang="fi-FI" sz="2400" dirty="0"/>
          </a:p>
          <a:p>
            <a:pPr marL="0" indent="0">
              <a:buNone/>
            </a:pPr>
            <a:r>
              <a:rPr lang="fi-FI" sz="2400" dirty="0" smtClean="0"/>
              <a:t>Tuotetaan kysymykset suoraan </a:t>
            </a:r>
            <a:r>
              <a:rPr lang="fi-FI" sz="2400" dirty="0" err="1" smtClean="0"/>
              <a:t>Padlet</a:t>
            </a:r>
            <a:r>
              <a:rPr lang="fi-FI" sz="2400" dirty="0" smtClean="0"/>
              <a:t>-ympäristöön:</a:t>
            </a:r>
          </a:p>
          <a:p>
            <a:pPr marL="0" indent="0">
              <a:buNone/>
            </a:pPr>
            <a:endParaRPr lang="fi-FI" sz="2400" dirty="0" smtClean="0"/>
          </a:p>
          <a:p>
            <a:pPr marL="0" indent="0">
              <a:buNone/>
            </a:pPr>
            <a:r>
              <a:rPr lang="fi-FI" b="1" dirty="0"/>
              <a:t>https://padlet.com/hotulainenristoheikki/OSTA2padlet</a:t>
            </a:r>
          </a:p>
          <a:p>
            <a:pPr marL="0" indent="0">
              <a:buNone/>
            </a:pPr>
            <a:endParaRPr lang="fi-FI" dirty="0" smtClean="0"/>
          </a:p>
          <a:p>
            <a:pPr marL="0" indent="0">
              <a:buNone/>
            </a:pPr>
            <a:endParaRPr lang="fi-FI" dirty="0" smtClean="0"/>
          </a:p>
          <a:p>
            <a:pPr>
              <a:buFontTx/>
              <a:buChar char="-"/>
            </a:pPr>
            <a:endParaRPr lang="fi-FI" dirty="0" smtClean="0"/>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36</a:t>
            </a:fld>
            <a:endParaRPr lang="en-GB"/>
          </a:p>
        </p:txBody>
      </p:sp>
      <p:sp>
        <p:nvSpPr>
          <p:cNvPr id="5" name="Title 4"/>
          <p:cNvSpPr>
            <a:spLocks noGrp="1"/>
          </p:cNvSpPr>
          <p:nvPr>
            <p:ph type="title"/>
          </p:nvPr>
        </p:nvSpPr>
        <p:spPr>
          <a:xfrm>
            <a:off x="890321" y="633899"/>
            <a:ext cx="6840538" cy="1150938"/>
          </a:xfrm>
        </p:spPr>
        <p:txBody>
          <a:bodyPr/>
          <a:lstStyle/>
          <a:p>
            <a:r>
              <a:rPr lang="fi-FI" dirty="0" smtClean="0"/>
              <a:t>Ryhmätehtävä 1 (min):</a:t>
            </a:r>
            <a:endParaRPr lang="en-US" dirty="0"/>
          </a:p>
        </p:txBody>
      </p:sp>
    </p:spTree>
    <p:extLst>
      <p:ext uri="{BB962C8B-B14F-4D97-AF65-F5344CB8AC3E}">
        <p14:creationId xmlns:p14="http://schemas.microsoft.com/office/powerpoint/2010/main" val="3837964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3668" y="1989139"/>
            <a:ext cx="7236482" cy="4032250"/>
          </a:xfrm>
        </p:spPr>
        <p:txBody>
          <a:bodyPr>
            <a:normAutofit/>
          </a:bodyPr>
          <a:lstStyle/>
          <a:p>
            <a:pPr marL="0" indent="0">
              <a:buNone/>
            </a:pPr>
            <a:endParaRPr lang="fi-FI" dirty="0"/>
          </a:p>
          <a:p>
            <a:pPr marL="0" indent="0">
              <a:buNone/>
            </a:pPr>
            <a:r>
              <a:rPr lang="fi-FI" dirty="0" smtClean="0"/>
              <a:t>Muodostetaan sekaryhmiä, joissa jokaista asiantuntijuutta: </a:t>
            </a:r>
          </a:p>
          <a:p>
            <a:pPr marL="0" indent="0">
              <a:buNone/>
            </a:pPr>
            <a:r>
              <a:rPr lang="fi-FI" dirty="0" smtClean="0"/>
              <a:t>1. Esitelkää omat kysymyksenne toisillenne. </a:t>
            </a:r>
          </a:p>
          <a:p>
            <a:pPr marL="0" indent="0">
              <a:buNone/>
            </a:pPr>
            <a:endParaRPr lang="fi-FI" dirty="0"/>
          </a:p>
          <a:p>
            <a:pPr marL="0" indent="0">
              <a:buNone/>
            </a:pPr>
            <a:r>
              <a:rPr lang="fi-FI" dirty="0" smtClean="0"/>
              <a:t>2. Valitkaa jokaiselta ajattelutaitojen osa-alueelta parhaiten aihealueen oppimista kartoittava kysymys</a:t>
            </a:r>
          </a:p>
          <a:p>
            <a:pPr marL="0" indent="0">
              <a:buNone/>
            </a:pPr>
            <a:endParaRPr lang="fi-FI" dirty="0"/>
          </a:p>
          <a:p>
            <a:pPr marL="0" indent="0">
              <a:buNone/>
            </a:pPr>
            <a:r>
              <a:rPr lang="fi-FI" dirty="0" smtClean="0"/>
              <a:t>3. Tarkistakaa mitä oppimateriaalien tekijät ovat tässä kohtaa esittäneet kysymyksiksi.</a:t>
            </a:r>
          </a:p>
          <a:p>
            <a:pPr marL="0" indent="0">
              <a:buNone/>
            </a:pPr>
            <a:endParaRPr lang="fi-FI" dirty="0" smtClean="0"/>
          </a:p>
          <a:p>
            <a:pPr>
              <a:buFontTx/>
              <a:buChar char="-"/>
            </a:pPr>
            <a:endParaRPr lang="fi-FI" dirty="0" smtClean="0"/>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37</a:t>
            </a:fld>
            <a:endParaRPr lang="en-GB"/>
          </a:p>
        </p:txBody>
      </p:sp>
      <p:sp>
        <p:nvSpPr>
          <p:cNvPr id="5" name="Title 4"/>
          <p:cNvSpPr>
            <a:spLocks noGrp="1"/>
          </p:cNvSpPr>
          <p:nvPr>
            <p:ph type="title"/>
          </p:nvPr>
        </p:nvSpPr>
        <p:spPr>
          <a:xfrm>
            <a:off x="1547812" y="548680"/>
            <a:ext cx="6840538" cy="1150938"/>
          </a:xfrm>
        </p:spPr>
        <p:txBody>
          <a:bodyPr/>
          <a:lstStyle/>
          <a:p>
            <a:r>
              <a:rPr lang="fi-FI" dirty="0" smtClean="0"/>
              <a:t/>
            </a:r>
            <a:br>
              <a:rPr lang="fi-FI" dirty="0" smtClean="0"/>
            </a:br>
            <a:r>
              <a:rPr lang="fi-FI" dirty="0" smtClean="0"/>
              <a:t>Ryhmätehtävä 2 (20 min):</a:t>
            </a:r>
            <a:endParaRPr lang="en-US" dirty="0"/>
          </a:p>
        </p:txBody>
      </p:sp>
    </p:spTree>
    <p:extLst>
      <p:ext uri="{BB962C8B-B14F-4D97-AF65-F5344CB8AC3E}">
        <p14:creationId xmlns:p14="http://schemas.microsoft.com/office/powerpoint/2010/main" val="28399045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D14BFA33-CE81-4479-9DD8-0A37C9642C6C}" type="datetime1">
              <a:rPr lang="fi-FI" smtClean="0"/>
              <a:t>21.5.2019</a:t>
            </a:fld>
            <a:endParaRPr lang="en-GB"/>
          </a:p>
        </p:txBody>
      </p:sp>
      <p:sp>
        <p:nvSpPr>
          <p:cNvPr id="4" name="Dian numeron paikkamerkki 3"/>
          <p:cNvSpPr>
            <a:spLocks noGrp="1"/>
          </p:cNvSpPr>
          <p:nvPr>
            <p:ph type="sldNum" sz="quarter" idx="11"/>
          </p:nvPr>
        </p:nvSpPr>
        <p:spPr/>
        <p:txBody>
          <a:bodyPr/>
          <a:lstStyle/>
          <a:p>
            <a:fld id="{89059335-AFD3-4DED-970B-1AD46A147785}" type="slidenum">
              <a:rPr lang="en-GB" smtClean="0"/>
              <a:pPr/>
              <a:t>38</a:t>
            </a:fld>
            <a:endParaRPr lang="en-GB"/>
          </a:p>
        </p:txBody>
      </p:sp>
      <p:pic>
        <p:nvPicPr>
          <p:cNvPr id="6" name="Kuva 5"/>
          <p:cNvPicPr>
            <a:picLocks noChangeAspect="1"/>
          </p:cNvPicPr>
          <p:nvPr/>
        </p:nvPicPr>
        <p:blipFill rotWithShape="1">
          <a:blip r:embed="rId3"/>
          <a:srcRect l="33476" t="31073" r="34421" b="45238"/>
          <a:stretch/>
        </p:blipFill>
        <p:spPr>
          <a:xfrm>
            <a:off x="-108774" y="1736812"/>
            <a:ext cx="9109012" cy="3561365"/>
          </a:xfrm>
          <a:prstGeom prst="rect">
            <a:avLst/>
          </a:prstGeom>
        </p:spPr>
      </p:pic>
      <p:sp>
        <p:nvSpPr>
          <p:cNvPr id="2" name="Tekstiruutu 1"/>
          <p:cNvSpPr txBox="1"/>
          <p:nvPr/>
        </p:nvSpPr>
        <p:spPr>
          <a:xfrm>
            <a:off x="1979458" y="1104534"/>
            <a:ext cx="7020780" cy="584775"/>
          </a:xfrm>
          <a:prstGeom prst="rect">
            <a:avLst/>
          </a:prstGeom>
          <a:noFill/>
        </p:spPr>
        <p:txBody>
          <a:bodyPr wrap="square" rtlCol="0">
            <a:spAutoFit/>
          </a:bodyPr>
          <a:lstStyle/>
          <a:p>
            <a:r>
              <a:rPr lang="fi-FI" sz="3200" b="1" dirty="0" smtClean="0"/>
              <a:t>Hienosyisempi jaottelu</a:t>
            </a:r>
            <a:endParaRPr lang="fi-FI" sz="3200" b="1" dirty="0"/>
          </a:p>
        </p:txBody>
      </p:sp>
      <p:sp>
        <p:nvSpPr>
          <p:cNvPr id="5" name="Suorakulmio 4"/>
          <p:cNvSpPr/>
          <p:nvPr/>
        </p:nvSpPr>
        <p:spPr>
          <a:xfrm>
            <a:off x="4527407" y="15995"/>
            <a:ext cx="4572000" cy="646331"/>
          </a:xfrm>
          <a:prstGeom prst="rect">
            <a:avLst/>
          </a:prstGeom>
        </p:spPr>
        <p:txBody>
          <a:bodyPr>
            <a:spAutoFit/>
          </a:bodyPr>
          <a:lstStyle/>
          <a:p>
            <a:pPr algn="r"/>
            <a:r>
              <a:rPr lang="fi-FI" dirty="0" smtClean="0"/>
              <a:t>Kohti oman oppimisen </a:t>
            </a:r>
            <a:r>
              <a:rPr lang="fi-FI" dirty="0"/>
              <a:t>ja työskentelyn </a:t>
            </a:r>
            <a:r>
              <a:rPr lang="fi-FI" dirty="0" smtClean="0"/>
              <a:t>analyyttisempaa tarkastelua </a:t>
            </a:r>
            <a:endParaRPr lang="fi-FI" dirty="0"/>
          </a:p>
        </p:txBody>
      </p:sp>
    </p:spTree>
    <p:extLst>
      <p:ext uri="{BB962C8B-B14F-4D97-AF65-F5344CB8AC3E}">
        <p14:creationId xmlns:p14="http://schemas.microsoft.com/office/powerpoint/2010/main" val="3187234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39</a:t>
            </a:fld>
            <a:endParaRPr lang="en-GB"/>
          </a:p>
        </p:txBody>
      </p:sp>
      <p:sp>
        <p:nvSpPr>
          <p:cNvPr id="5" name="Title 4"/>
          <p:cNvSpPr>
            <a:spLocks noGrp="1"/>
          </p:cNvSpPr>
          <p:nvPr>
            <p:ph type="title"/>
          </p:nvPr>
        </p:nvSpPr>
        <p:spPr/>
        <p:txBody>
          <a:bodyPr/>
          <a:lstStyle/>
          <a:p>
            <a:endParaRPr lang="en-GB"/>
          </a:p>
        </p:txBody>
      </p:sp>
      <p:pic>
        <p:nvPicPr>
          <p:cNvPr id="6" name="Picture 5"/>
          <p:cNvPicPr>
            <a:picLocks noChangeAspect="1"/>
          </p:cNvPicPr>
          <p:nvPr/>
        </p:nvPicPr>
        <p:blipFill>
          <a:blip r:embed="rId3"/>
          <a:stretch>
            <a:fillRect/>
          </a:stretch>
        </p:blipFill>
        <p:spPr>
          <a:xfrm>
            <a:off x="-190500" y="-142875"/>
            <a:ext cx="9525000" cy="7143750"/>
          </a:xfrm>
          <a:prstGeom prst="rect">
            <a:avLst/>
          </a:prstGeom>
        </p:spPr>
      </p:pic>
    </p:spTree>
    <p:extLst>
      <p:ext uri="{BB962C8B-B14F-4D97-AF65-F5344CB8AC3E}">
        <p14:creationId xmlns:p14="http://schemas.microsoft.com/office/powerpoint/2010/main" val="2771808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8352607" cy="3708486"/>
          </a:xfrm>
        </p:spPr>
        <p:txBody>
          <a:bodyPr/>
          <a:lstStyle/>
          <a:p>
            <a:pPr algn="l"/>
            <a:r>
              <a:rPr lang="en-US" sz="3200" dirty="0" smtClean="0">
                <a:latin typeface="Bookman Old Style" panose="02050604050505020204" pitchFamily="18" charset="0"/>
              </a:rPr>
              <a:t>…26 </a:t>
            </a:r>
            <a:r>
              <a:rPr lang="en-US" sz="3200" dirty="0" err="1" smtClean="0">
                <a:latin typeface="Bookman Old Style" panose="02050604050505020204" pitchFamily="18" charset="0"/>
              </a:rPr>
              <a:t>työntekijää</a:t>
            </a:r>
            <a:r>
              <a:rPr lang="en-US" sz="3200" dirty="0" smtClean="0">
                <a:latin typeface="Bookman Old Style" panose="02050604050505020204" pitchFamily="18" charset="0"/>
              </a:rPr>
              <a:t/>
            </a:r>
            <a:br>
              <a:rPr lang="en-US" sz="3200" dirty="0" smtClean="0">
                <a:latin typeface="Bookman Old Style" panose="02050604050505020204" pitchFamily="18" charset="0"/>
              </a:rPr>
            </a:br>
            <a:r>
              <a:rPr lang="en-US" sz="3200" dirty="0" smtClean="0">
                <a:latin typeface="Bookman Old Style" panose="02050604050505020204" pitchFamily="18" charset="0"/>
              </a:rPr>
              <a:t/>
            </a:r>
            <a:br>
              <a:rPr lang="en-US" sz="3200" dirty="0" smtClean="0">
                <a:latin typeface="Bookman Old Style" panose="02050604050505020204" pitchFamily="18" charset="0"/>
              </a:rPr>
            </a:br>
            <a:r>
              <a:rPr lang="en-US" sz="3600" b="0" dirty="0" err="1" smtClean="0">
                <a:solidFill>
                  <a:schemeClr val="accent4">
                    <a:lumMod val="75000"/>
                  </a:schemeClr>
                </a:solidFill>
                <a:latin typeface="Arial" panose="020B0604020202020204" pitchFamily="34" charset="0"/>
                <a:cs typeface="Arial" panose="020B0604020202020204" pitchFamily="34" charset="0"/>
              </a:rPr>
              <a:t>Pääasialliset</a:t>
            </a:r>
            <a:r>
              <a:rPr lang="en-US" sz="3600" b="0" dirty="0" smtClean="0">
                <a:solidFill>
                  <a:schemeClr val="accent4">
                    <a:lumMod val="75000"/>
                  </a:schemeClr>
                </a:solidFill>
                <a:latin typeface="Arial" panose="020B0604020202020204" pitchFamily="34" charset="0"/>
                <a:cs typeface="Arial" panose="020B0604020202020204" pitchFamily="34" charset="0"/>
              </a:rPr>
              <a:t> </a:t>
            </a:r>
            <a:r>
              <a:rPr lang="en-US" sz="3600" b="0" dirty="0" err="1" smtClean="0">
                <a:solidFill>
                  <a:schemeClr val="accent4">
                    <a:lumMod val="75000"/>
                  </a:schemeClr>
                </a:solidFill>
                <a:latin typeface="Arial" panose="020B0604020202020204" pitchFamily="34" charset="0"/>
                <a:cs typeface="Arial" panose="020B0604020202020204" pitchFamily="34" charset="0"/>
              </a:rPr>
              <a:t>projektitoimeksiantajat</a:t>
            </a:r>
            <a:r>
              <a:rPr lang="en-US" sz="3600" b="0" dirty="0" smtClean="0">
                <a:solidFill>
                  <a:schemeClr val="accent4">
                    <a:lumMod val="75000"/>
                  </a:schemeClr>
                </a:solidFill>
                <a:latin typeface="Arial" panose="020B0604020202020204" pitchFamily="34" charset="0"/>
                <a:cs typeface="Arial" panose="020B0604020202020204" pitchFamily="34" charset="0"/>
              </a:rPr>
              <a:t>/-</a:t>
            </a:r>
            <a:r>
              <a:rPr lang="en-US" sz="3600" b="0" dirty="0" err="1" smtClean="0">
                <a:solidFill>
                  <a:schemeClr val="accent4">
                    <a:lumMod val="75000"/>
                  </a:schemeClr>
                </a:solidFill>
                <a:latin typeface="Arial" panose="020B0604020202020204" pitchFamily="34" charset="0"/>
                <a:cs typeface="Arial" panose="020B0604020202020204" pitchFamily="34" charset="0"/>
              </a:rPr>
              <a:t>rahoittajat</a:t>
            </a:r>
            <a:r>
              <a:rPr lang="en-US" sz="3600" b="0" dirty="0" smtClean="0">
                <a:solidFill>
                  <a:schemeClr val="accent4">
                    <a:lumMod val="75000"/>
                  </a:schemeClr>
                </a:solidFill>
                <a:latin typeface="Arial" panose="020B0604020202020204" pitchFamily="34" charset="0"/>
                <a:cs typeface="Arial" panose="020B0604020202020204" pitchFamily="34" charset="0"/>
              </a:rPr>
              <a:t> </a:t>
            </a:r>
            <a:r>
              <a:rPr lang="en-US" sz="3600" b="0" dirty="0" smtClean="0">
                <a:latin typeface="Bookman Old Style" panose="02050604050505020204" pitchFamily="18" charset="0"/>
              </a:rPr>
              <a:t/>
            </a:r>
            <a:br>
              <a:rPr lang="en-US" sz="3600" b="0" dirty="0" smtClean="0">
                <a:latin typeface="Bookman Old Style" panose="02050604050505020204" pitchFamily="18" charset="0"/>
              </a:rPr>
            </a:br>
            <a:r>
              <a:rPr lang="en-US" sz="3600" b="0" dirty="0" smtClean="0">
                <a:latin typeface="Bookman Old Style" panose="02050604050505020204" pitchFamily="18" charset="0"/>
              </a:rPr>
              <a:t/>
            </a:r>
            <a:br>
              <a:rPr lang="en-US" sz="3600" b="0" dirty="0" smtClean="0">
                <a:latin typeface="Bookman Old Style" panose="02050604050505020204" pitchFamily="18" charset="0"/>
              </a:rPr>
            </a:br>
            <a:endParaRPr lang="en-US" sz="3200" dirty="0">
              <a:latin typeface="Bookman Old Style" panose="02050604050505020204" pitchFamily="18" charset="0"/>
            </a:endParaRPr>
          </a:p>
        </p:txBody>
      </p:sp>
      <p:sp>
        <p:nvSpPr>
          <p:cNvPr id="4" name="Date Placeholder 3"/>
          <p:cNvSpPr>
            <a:spLocks noGrp="1"/>
          </p:cNvSpPr>
          <p:nvPr>
            <p:ph type="dt" sz="half" idx="2"/>
          </p:nvPr>
        </p:nvSpPr>
        <p:spPr/>
        <p:txBody>
          <a:bodyPr/>
          <a:lstStyle/>
          <a:p>
            <a:fld id="{8C6238E8-4912-490A-A1A8-4F2D6AF97D0E}" type="datetime1">
              <a:rPr lang="fi-FI" smtClean="0"/>
              <a:t>21.5.2019</a:t>
            </a:fld>
            <a:endParaRPr lang="en-GB"/>
          </a:p>
        </p:txBody>
      </p:sp>
      <p:sp>
        <p:nvSpPr>
          <p:cNvPr id="5" name="Slide Number Placeholder 4"/>
          <p:cNvSpPr>
            <a:spLocks noGrp="1"/>
          </p:cNvSpPr>
          <p:nvPr>
            <p:ph type="sldNum" sz="quarter" idx="4"/>
          </p:nvPr>
        </p:nvSpPr>
        <p:spPr/>
        <p:txBody>
          <a:bodyPr/>
          <a:lstStyle/>
          <a:p>
            <a:fld id="{89059335-AFD3-4DED-970B-1AD46A147785}" type="slidenum">
              <a:rPr lang="en-GB" smtClean="0"/>
              <a:pPr/>
              <a:t>4</a:t>
            </a:fld>
            <a:endParaRPr lang="en-GB"/>
          </a:p>
        </p:txBody>
      </p:sp>
      <p:sp>
        <p:nvSpPr>
          <p:cNvPr id="3" name="TextBox 2"/>
          <p:cNvSpPr txBox="1"/>
          <p:nvPr/>
        </p:nvSpPr>
        <p:spPr>
          <a:xfrm>
            <a:off x="755576" y="2960948"/>
            <a:ext cx="6876764" cy="3108543"/>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Opetus</a:t>
            </a:r>
            <a:r>
              <a:rPr lang="en-US" sz="2800" dirty="0">
                <a:latin typeface="Arial" panose="020B0604020202020204" pitchFamily="34" charset="0"/>
                <a:cs typeface="Arial" panose="020B0604020202020204" pitchFamily="34" charset="0"/>
              </a:rPr>
              <a:t>- ja </a:t>
            </a:r>
            <a:r>
              <a:rPr lang="en-US" sz="2800" dirty="0" err="1">
                <a:latin typeface="Arial" panose="020B0604020202020204" pitchFamily="34" charset="0"/>
                <a:cs typeface="Arial" panose="020B0604020202020204" pitchFamily="34" charset="0"/>
              </a:rPr>
              <a:t>kulttuuriministeriö</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Opetushallitus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Valtionvarainministeriö</a:t>
            </a:r>
            <a:r>
              <a:rPr lang="en-US" sz="2800" dirty="0">
                <a:latin typeface="Arial" panose="020B0604020202020204" pitchFamily="34" charset="0"/>
                <a:cs typeface="Arial" panose="020B0604020202020204" pitchFamily="34" charset="0"/>
              </a:rPr>
              <a:t>, </a:t>
            </a:r>
            <a:br>
              <a:rPr lang="en-US" sz="2800" dirty="0">
                <a:latin typeface="Arial" panose="020B0604020202020204" pitchFamily="34" charset="0"/>
                <a:cs typeface="Arial" panose="020B0604020202020204" pitchFamily="34" charset="0"/>
              </a:rPr>
            </a:br>
            <a:r>
              <a:rPr lang="en-US" sz="2800" b="1" dirty="0" err="1">
                <a:latin typeface="Arial" panose="020B0604020202020204" pitchFamily="34" charset="0"/>
                <a:cs typeface="Arial" panose="020B0604020202020204" pitchFamily="34" charset="0"/>
              </a:rPr>
              <a:t>Kunnat</a:t>
            </a:r>
            <a:r>
              <a:rPr lang="en-US" sz="2800" b="1"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err="1">
                <a:latin typeface="Arial" panose="020B0604020202020204" pitchFamily="34" charset="0"/>
                <a:cs typeface="Arial" panose="020B0604020202020204" pitchFamily="34" charset="0"/>
              </a:rPr>
              <a:t>Oppilaitokset</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a:t>
            </a:r>
            <a:r>
              <a:rPr lang="en-US" sz="2800" dirty="0" err="1" smtClean="0">
                <a:latin typeface="Arial" panose="020B0604020202020204" pitchFamily="34" charset="0"/>
                <a:cs typeface="Arial" panose="020B0604020202020204" pitchFamily="34" charset="0"/>
              </a:rPr>
              <a:t>valintakoepalvelut</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esim</a:t>
            </a:r>
            <a:r>
              <a:rPr lang="en-US" sz="2800" dirty="0" smtClean="0">
                <a:latin typeface="Arial" panose="020B0604020202020204" pitchFamily="34" charset="0"/>
                <a:cs typeface="Arial" panose="020B0604020202020204" pitchFamily="34" charset="0"/>
              </a:rPr>
              <a:t>. VAKAVA, …),</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err="1">
                <a:latin typeface="Arial" panose="020B0604020202020204" pitchFamily="34" charset="0"/>
                <a:cs typeface="Arial" panose="020B0604020202020204" pitchFamily="34" charset="0"/>
              </a:rPr>
              <a:t>Suomen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akatemia</a:t>
            </a:r>
            <a:r>
              <a:rPr lang="en-US" sz="2800" dirty="0">
                <a:latin typeface="Arial" panose="020B0604020202020204" pitchFamily="34" charset="0"/>
                <a:cs typeface="Arial" panose="020B0604020202020204" pitchFamily="34" charset="0"/>
              </a:rPr>
              <a:t>,</a:t>
            </a:r>
            <a:br>
              <a:rPr lang="en-US" sz="2800" dirty="0">
                <a:latin typeface="Arial" panose="020B0604020202020204" pitchFamily="34" charset="0"/>
                <a:cs typeface="Arial" panose="020B0604020202020204" pitchFamily="34" charset="0"/>
              </a:rPr>
            </a:br>
            <a:r>
              <a:rPr lang="en-US" sz="2800" dirty="0" err="1" smtClean="0">
                <a:latin typeface="Arial" panose="020B0604020202020204" pitchFamily="34" charset="0"/>
                <a:cs typeface="Arial" panose="020B0604020202020204" pitchFamily="34" charset="0"/>
              </a:rPr>
              <a:t>Muut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tutkimusryhmät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031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19673" y="2744924"/>
            <a:ext cx="7200478" cy="3708264"/>
          </a:xfrm>
        </p:spPr>
        <p:txBody>
          <a:bodyPr>
            <a:normAutofit/>
          </a:bodyPr>
          <a:lstStyle/>
          <a:p>
            <a:pPr marL="265112" lvl="1" indent="0">
              <a:buNone/>
            </a:pPr>
            <a:r>
              <a:rPr lang="fi-FI" sz="2800" dirty="0" smtClean="0"/>
              <a:t>- Siirrytään ajattelutaitotasoja vastaavien oppimisstrategioiden hallinnan opettamiseen ja arviointiin</a:t>
            </a:r>
          </a:p>
          <a:p>
            <a:pPr marL="538162" lvl="2" indent="0">
              <a:buNone/>
            </a:pPr>
            <a:endParaRPr lang="en-US" sz="2400" dirty="0" smtClean="0"/>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40</a:t>
            </a:fld>
            <a:endParaRPr lang="en-GB"/>
          </a:p>
        </p:txBody>
      </p:sp>
      <p:sp>
        <p:nvSpPr>
          <p:cNvPr id="5" name="Title 4"/>
          <p:cNvSpPr>
            <a:spLocks noGrp="1"/>
          </p:cNvSpPr>
          <p:nvPr>
            <p:ph type="title"/>
          </p:nvPr>
        </p:nvSpPr>
        <p:spPr>
          <a:xfrm>
            <a:off x="660420" y="1125787"/>
            <a:ext cx="7547984" cy="718890"/>
          </a:xfrm>
        </p:spPr>
        <p:txBody>
          <a:bodyPr>
            <a:normAutofit/>
          </a:bodyPr>
          <a:lstStyle/>
          <a:p>
            <a:r>
              <a:rPr lang="fi-FI" dirty="0" smtClean="0"/>
              <a:t>Kun ajattelutaitotasot sisäistetään </a:t>
            </a:r>
            <a:endParaRPr lang="en-US" dirty="0"/>
          </a:p>
        </p:txBody>
      </p:sp>
    </p:spTree>
    <p:extLst>
      <p:ext uri="{BB962C8B-B14F-4D97-AF65-F5344CB8AC3E}">
        <p14:creationId xmlns:p14="http://schemas.microsoft.com/office/powerpoint/2010/main" val="1286096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19673" y="1844677"/>
            <a:ext cx="7200478" cy="4608511"/>
          </a:xfrm>
        </p:spPr>
        <p:txBody>
          <a:bodyPr>
            <a:normAutofit/>
          </a:bodyPr>
          <a:lstStyle/>
          <a:p>
            <a:r>
              <a:rPr lang="fi-FI" sz="2800" dirty="0" smtClean="0">
                <a:solidFill>
                  <a:srgbClr val="FF0000"/>
                </a:solidFill>
              </a:rPr>
              <a:t>Kertausstrategiat </a:t>
            </a:r>
            <a:r>
              <a:rPr lang="fi-FI" sz="2800" dirty="0" smtClean="0"/>
              <a:t>/ perustavoitteet (LOTS)</a:t>
            </a:r>
          </a:p>
          <a:p>
            <a:pPr lvl="1"/>
            <a:r>
              <a:rPr lang="fi-FI" sz="2600" dirty="0" smtClean="0"/>
              <a:t>Aktiivista työskentelyä tiedon muistamiseksi</a:t>
            </a:r>
          </a:p>
          <a:p>
            <a:pPr marL="265112" lvl="1" indent="0">
              <a:buNone/>
            </a:pPr>
            <a:r>
              <a:rPr lang="fi-FI" sz="2600" dirty="0"/>
              <a:t> </a:t>
            </a:r>
            <a:r>
              <a:rPr lang="fi-FI" sz="2600" dirty="0" smtClean="0"/>
              <a:t>  (s</a:t>
            </a:r>
            <a:r>
              <a:rPr lang="fi-FI" sz="2400" dirty="0" smtClean="0"/>
              <a:t>ekä lyhyt-/ pitkäkestoista muistia varten)</a:t>
            </a:r>
          </a:p>
          <a:p>
            <a:pPr lvl="2"/>
            <a:r>
              <a:rPr lang="fi-FI" sz="2400" dirty="0" smtClean="0"/>
              <a:t>Tavoitteena perustieto ja toiminnan automatisoituminen</a:t>
            </a:r>
          </a:p>
          <a:p>
            <a:pPr marL="995362" lvl="2" indent="-457200">
              <a:buAutoNum type="alphaLcParenR"/>
            </a:pPr>
            <a:r>
              <a:rPr lang="fi-FI" sz="2400" dirty="0" smtClean="0"/>
              <a:t>Ääneen lukeminen (vaiheiden toistaminen)</a:t>
            </a:r>
          </a:p>
          <a:p>
            <a:pPr marL="995362" lvl="2" indent="-457200">
              <a:buAutoNum type="alphaLcParenR"/>
            </a:pPr>
            <a:r>
              <a:rPr lang="fi-FI" sz="2400" dirty="0" smtClean="0"/>
              <a:t>Uudelleen lukeminen (-tekeminen)</a:t>
            </a:r>
          </a:p>
          <a:p>
            <a:pPr marL="995362" lvl="2" indent="-457200">
              <a:buAutoNum type="alphaLcParenR"/>
            </a:pPr>
            <a:r>
              <a:rPr lang="fi-FI" sz="2400" dirty="0" smtClean="0"/>
              <a:t>Kirjoittaminen (uudelleen kirjoittaminen)</a:t>
            </a:r>
          </a:p>
          <a:p>
            <a:pPr marL="995362" lvl="2" indent="-457200">
              <a:buAutoNum type="alphaLcParenR"/>
            </a:pPr>
            <a:r>
              <a:rPr lang="fi-FI" sz="2400" dirty="0" smtClean="0"/>
              <a:t>Muistisäännöt (yksinkertaiset), sävelmät, riimit ja kuvat (staattiset)</a:t>
            </a:r>
            <a:endParaRPr lang="fi-FI" sz="2400" dirty="0"/>
          </a:p>
          <a:p>
            <a:pPr marL="265112" lvl="1" indent="0">
              <a:buNone/>
            </a:pPr>
            <a:endParaRPr lang="fi-FI" sz="2600" dirty="0" smtClean="0"/>
          </a:p>
          <a:p>
            <a:pPr marL="538162" lvl="2" indent="0">
              <a:buNone/>
            </a:pPr>
            <a:endParaRPr lang="en-US" sz="2400" dirty="0" smtClean="0"/>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41</a:t>
            </a:fld>
            <a:endParaRPr lang="en-GB"/>
          </a:p>
        </p:txBody>
      </p:sp>
      <p:sp>
        <p:nvSpPr>
          <p:cNvPr id="5" name="Title 4"/>
          <p:cNvSpPr>
            <a:spLocks noGrp="1"/>
          </p:cNvSpPr>
          <p:nvPr>
            <p:ph type="title"/>
          </p:nvPr>
        </p:nvSpPr>
        <p:spPr>
          <a:xfrm>
            <a:off x="660420" y="1125787"/>
            <a:ext cx="6840538" cy="718890"/>
          </a:xfrm>
        </p:spPr>
        <p:txBody>
          <a:bodyPr/>
          <a:lstStyle/>
          <a:p>
            <a:r>
              <a:rPr lang="fi-FI" dirty="0" smtClean="0"/>
              <a:t>Oppimisstrategiat ja arviointi </a:t>
            </a:r>
            <a:endParaRPr lang="en-US" dirty="0"/>
          </a:p>
        </p:txBody>
      </p:sp>
    </p:spTree>
    <p:extLst>
      <p:ext uri="{BB962C8B-B14F-4D97-AF65-F5344CB8AC3E}">
        <p14:creationId xmlns:p14="http://schemas.microsoft.com/office/powerpoint/2010/main" val="31485735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5556" y="943534"/>
            <a:ext cx="8159730" cy="5581810"/>
          </a:xfrm>
          <a:solidFill>
            <a:schemeClr val="bg1"/>
          </a:solidFill>
        </p:spPr>
        <p:txBody>
          <a:bodyPr>
            <a:normAutofit fontScale="77500" lnSpcReduction="20000"/>
          </a:bodyPr>
          <a:lstStyle/>
          <a:p>
            <a:r>
              <a:rPr lang="fi-FI" sz="3100" dirty="0" smtClean="0">
                <a:solidFill>
                  <a:srgbClr val="FF0000"/>
                </a:solidFill>
              </a:rPr>
              <a:t>Kertausstrategiat </a:t>
            </a:r>
            <a:r>
              <a:rPr lang="fi-FI" sz="3100" dirty="0" smtClean="0"/>
              <a:t>/ vaativat tavoitteet (HOTS)</a:t>
            </a:r>
          </a:p>
          <a:p>
            <a:pPr marL="0" indent="0">
              <a:buNone/>
            </a:pPr>
            <a:endParaRPr lang="fi-FI" sz="2600" dirty="0" smtClean="0"/>
          </a:p>
          <a:p>
            <a:pPr lvl="1"/>
            <a:r>
              <a:rPr lang="fi-FI" sz="3100" dirty="0" smtClean="0"/>
              <a:t>Aktiivista työskentelyä valikoidun tiedon varastoimiseksi</a:t>
            </a:r>
          </a:p>
          <a:p>
            <a:pPr marL="995362" lvl="2" indent="-457200">
              <a:buAutoNum type="alphaLcParenR"/>
            </a:pPr>
            <a:r>
              <a:rPr lang="fi-FI" sz="3100" dirty="0" smtClean="0"/>
              <a:t>Lukemisen ymmärtämisen kontrolli</a:t>
            </a:r>
          </a:p>
          <a:p>
            <a:pPr marL="1154112" lvl="3" indent="-342900">
              <a:buFontTx/>
              <a:buChar char="-"/>
            </a:pPr>
            <a:r>
              <a:rPr lang="fi-FI" sz="3100" dirty="0" smtClean="0"/>
              <a:t>Merkitään ne kohdat, jotka tuntuvat vaikealta ja </a:t>
            </a:r>
          </a:p>
          <a:p>
            <a:pPr marL="811212" lvl="3" indent="0">
              <a:buNone/>
            </a:pPr>
            <a:r>
              <a:rPr lang="fi-FI" sz="3100" dirty="0"/>
              <a:t> </a:t>
            </a:r>
            <a:r>
              <a:rPr lang="fi-FI" sz="3100" dirty="0" smtClean="0"/>
              <a:t>    luetaan ne uudelleen (lisäksi muita strategioita)</a:t>
            </a:r>
          </a:p>
          <a:p>
            <a:pPr marL="995362" lvl="2" indent="-457200">
              <a:buAutoNum type="alphaLcParenR"/>
            </a:pPr>
            <a:r>
              <a:rPr lang="fi-FI" sz="3100" dirty="0" smtClean="0"/>
              <a:t>Avainkohtien/-sanojen tunnistaminen ja niiden kertaaminen</a:t>
            </a:r>
          </a:p>
          <a:p>
            <a:pPr lvl="3">
              <a:buFontTx/>
              <a:buChar char="-"/>
            </a:pPr>
            <a:r>
              <a:rPr lang="fi-FI" sz="3100" dirty="0" smtClean="0"/>
              <a:t>Valikoiva uudelleen lukeminen (alleviivaus, korostaminen, sivuotsikointi)</a:t>
            </a:r>
          </a:p>
          <a:p>
            <a:pPr lvl="3">
              <a:buFontTx/>
              <a:buChar char="-"/>
            </a:pPr>
            <a:r>
              <a:rPr lang="fi-FI" sz="3100" dirty="0" smtClean="0"/>
              <a:t>Valikoiva uudelleen kirjoittaminen (vaikeat, em. Listat)</a:t>
            </a:r>
          </a:p>
          <a:p>
            <a:pPr lvl="3">
              <a:buFontTx/>
              <a:buChar char="-"/>
            </a:pPr>
            <a:r>
              <a:rPr lang="fi-FI" sz="3100" dirty="0"/>
              <a:t>M</a:t>
            </a:r>
            <a:r>
              <a:rPr lang="fi-FI" sz="3100" dirty="0" smtClean="0"/>
              <a:t>uistiinpanojen (harkittujen) tekeminen (yhdistetään tietoisesti aikaisempaan/rinnakkaiseen tietoon/osaamiseen)</a:t>
            </a:r>
            <a:endParaRPr lang="fi-FI" sz="3100" dirty="0"/>
          </a:p>
          <a:p>
            <a:pPr lvl="2">
              <a:buFontTx/>
              <a:buChar char="-"/>
            </a:pPr>
            <a:endParaRPr lang="fi-FI" sz="2400" dirty="0" smtClean="0"/>
          </a:p>
          <a:p>
            <a:pPr marL="538162" lvl="2" indent="0">
              <a:buNone/>
            </a:pPr>
            <a:endParaRPr lang="en-US" sz="2400" dirty="0" smtClean="0"/>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42</a:t>
            </a:fld>
            <a:endParaRPr lang="en-GB"/>
          </a:p>
        </p:txBody>
      </p:sp>
      <p:sp>
        <p:nvSpPr>
          <p:cNvPr id="5" name="Title 4"/>
          <p:cNvSpPr>
            <a:spLocks noGrp="1"/>
          </p:cNvSpPr>
          <p:nvPr>
            <p:ph type="title"/>
          </p:nvPr>
        </p:nvSpPr>
        <p:spPr>
          <a:xfrm>
            <a:off x="575556" y="224644"/>
            <a:ext cx="6840538" cy="718890"/>
          </a:xfrm>
        </p:spPr>
        <p:txBody>
          <a:bodyPr/>
          <a:lstStyle/>
          <a:p>
            <a:r>
              <a:rPr lang="fi-FI" dirty="0" smtClean="0"/>
              <a:t>Oppimisstrategiat ja arviointi </a:t>
            </a:r>
            <a:endParaRPr lang="en-US" dirty="0"/>
          </a:p>
        </p:txBody>
      </p:sp>
    </p:spTree>
    <p:extLst>
      <p:ext uri="{BB962C8B-B14F-4D97-AF65-F5344CB8AC3E}">
        <p14:creationId xmlns:p14="http://schemas.microsoft.com/office/powerpoint/2010/main" val="1515424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0420" y="1989138"/>
            <a:ext cx="8159730" cy="4608511"/>
          </a:xfrm>
        </p:spPr>
        <p:txBody>
          <a:bodyPr>
            <a:normAutofit lnSpcReduction="10000"/>
          </a:bodyPr>
          <a:lstStyle/>
          <a:p>
            <a:r>
              <a:rPr lang="fi-FI" sz="3000" dirty="0" smtClean="0">
                <a:solidFill>
                  <a:schemeClr val="accent4"/>
                </a:solidFill>
              </a:rPr>
              <a:t>Tiedon muokkausstrategiat </a:t>
            </a:r>
            <a:r>
              <a:rPr lang="fi-FI" sz="3000" dirty="0" smtClean="0"/>
              <a:t>/ perustavoitteet (LOTS)</a:t>
            </a:r>
          </a:p>
          <a:p>
            <a:pPr lvl="1"/>
            <a:r>
              <a:rPr lang="fi-FI" sz="3000" dirty="0" smtClean="0"/>
              <a:t>Aktiivista työskentelyä tiedon varastoimiseksi yhdistämiseksi sekä muuhun opittavaan että aikaisempaan tietoon </a:t>
            </a:r>
          </a:p>
          <a:p>
            <a:pPr lvl="1"/>
            <a:r>
              <a:rPr lang="fi-FI" sz="2600" dirty="0" smtClean="0"/>
              <a:t>Tavoitteena tiedon oppiminen ja käytettävyys </a:t>
            </a:r>
          </a:p>
          <a:p>
            <a:pPr marL="995362" lvl="2" indent="-457200">
              <a:buAutoNum type="alphaLcParenR"/>
            </a:pPr>
            <a:r>
              <a:rPr lang="fi-FI" sz="2600" dirty="0" smtClean="0"/>
              <a:t>Selitysten ja määritelmien (omin sanoin) kirjoittaminen</a:t>
            </a:r>
          </a:p>
          <a:p>
            <a:pPr marL="995362" lvl="2" indent="-457200">
              <a:buAutoNum type="alphaLcParenR"/>
            </a:pPr>
            <a:r>
              <a:rPr lang="fi-FI" sz="2600" dirty="0" smtClean="0"/>
              <a:t>Mielikuvien käyttö (staattiset ja dynaamiset)</a:t>
            </a:r>
          </a:p>
          <a:p>
            <a:pPr marL="995362" lvl="2" indent="-457200">
              <a:buAutoNum type="alphaLcParenR"/>
            </a:pPr>
            <a:r>
              <a:rPr lang="fi-FI" sz="2600" dirty="0" smtClean="0"/>
              <a:t>Kysymysten tekeminen (perusvastaukset)</a:t>
            </a:r>
          </a:p>
          <a:p>
            <a:pPr marL="538162" lvl="2" indent="0">
              <a:buNone/>
            </a:pPr>
            <a:endParaRPr lang="fi-FI" sz="2600" dirty="0" smtClean="0"/>
          </a:p>
          <a:p>
            <a:pPr marL="265112" lvl="1" indent="0">
              <a:buNone/>
            </a:pPr>
            <a:endParaRPr lang="fi-FI" sz="2600" dirty="0" smtClean="0"/>
          </a:p>
          <a:p>
            <a:pPr marL="538162" lvl="2" indent="0">
              <a:buNone/>
            </a:pPr>
            <a:endParaRPr lang="en-US" sz="2400" dirty="0" smtClean="0"/>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43</a:t>
            </a:fld>
            <a:endParaRPr lang="en-GB"/>
          </a:p>
        </p:txBody>
      </p:sp>
      <p:sp>
        <p:nvSpPr>
          <p:cNvPr id="5" name="Title 4"/>
          <p:cNvSpPr>
            <a:spLocks noGrp="1"/>
          </p:cNvSpPr>
          <p:nvPr>
            <p:ph type="title"/>
          </p:nvPr>
        </p:nvSpPr>
        <p:spPr>
          <a:xfrm>
            <a:off x="660420" y="1125787"/>
            <a:ext cx="6840538" cy="718890"/>
          </a:xfrm>
        </p:spPr>
        <p:txBody>
          <a:bodyPr/>
          <a:lstStyle/>
          <a:p>
            <a:r>
              <a:rPr lang="fi-FI" dirty="0" smtClean="0"/>
              <a:t>Oppimisstrategiat ja arviointi </a:t>
            </a:r>
            <a:endParaRPr lang="en-US" dirty="0"/>
          </a:p>
        </p:txBody>
      </p:sp>
    </p:spTree>
    <p:extLst>
      <p:ext uri="{BB962C8B-B14F-4D97-AF65-F5344CB8AC3E}">
        <p14:creationId xmlns:p14="http://schemas.microsoft.com/office/powerpoint/2010/main" val="2337159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0420" y="1989138"/>
            <a:ext cx="8159730" cy="4608511"/>
          </a:xfrm>
        </p:spPr>
        <p:txBody>
          <a:bodyPr>
            <a:normAutofit fontScale="85000" lnSpcReduction="10000"/>
          </a:bodyPr>
          <a:lstStyle/>
          <a:p>
            <a:r>
              <a:rPr lang="fi-FI" sz="2800" dirty="0" smtClean="0">
                <a:solidFill>
                  <a:schemeClr val="accent4"/>
                </a:solidFill>
              </a:rPr>
              <a:t>Tiedon muokkausstrategiat </a:t>
            </a:r>
            <a:r>
              <a:rPr lang="fi-FI" sz="2800" dirty="0"/>
              <a:t>/ vaativat tavoitteet (HOTS)</a:t>
            </a:r>
          </a:p>
          <a:p>
            <a:pPr lvl="1">
              <a:buFont typeface="Wingdings" panose="05000000000000000000" pitchFamily="2" charset="2"/>
              <a:buChar char="à"/>
            </a:pPr>
            <a:r>
              <a:rPr lang="fi-FI" sz="2600" dirty="0" smtClean="0">
                <a:sym typeface="Wingdings" panose="05000000000000000000" pitchFamily="2" charset="2"/>
              </a:rPr>
              <a:t>Toimivat parhaiten näissä tavoitteissa</a:t>
            </a:r>
          </a:p>
          <a:p>
            <a:pPr marL="265112" lvl="1" indent="0">
              <a:buNone/>
            </a:pPr>
            <a:r>
              <a:rPr lang="fi-FI" sz="2600" dirty="0" smtClean="0">
                <a:sym typeface="Wingdings" panose="05000000000000000000" pitchFamily="2" charset="2"/>
              </a:rPr>
              <a:t>- Omin sanoin vapaasti kertominen / kirjoittaminen</a:t>
            </a:r>
          </a:p>
          <a:p>
            <a:pPr lvl="1">
              <a:buFontTx/>
              <a:buChar char="-"/>
            </a:pPr>
            <a:r>
              <a:rPr lang="fi-FI" sz="2600" dirty="0" smtClean="0">
                <a:sym typeface="Wingdings" panose="05000000000000000000" pitchFamily="2" charset="2"/>
              </a:rPr>
              <a:t>Oppimateriaalin tuottaminen</a:t>
            </a:r>
          </a:p>
          <a:p>
            <a:pPr lvl="1">
              <a:buFontTx/>
              <a:buChar char="-"/>
            </a:pPr>
            <a:r>
              <a:rPr lang="fi-FI" sz="2600" dirty="0" smtClean="0">
                <a:sym typeface="Wingdings" panose="05000000000000000000" pitchFamily="2" charset="2"/>
              </a:rPr>
              <a:t>Opitun toisille opettaminen</a:t>
            </a:r>
          </a:p>
          <a:p>
            <a:pPr lvl="1">
              <a:buFontTx/>
              <a:buChar char="-"/>
            </a:pPr>
            <a:r>
              <a:rPr lang="fi-FI" sz="2600" dirty="0" smtClean="0">
                <a:sym typeface="Wingdings" panose="05000000000000000000" pitchFamily="2" charset="2"/>
              </a:rPr>
              <a:t>Luetun perusteella näkökulman muodostaminen / käytännön ehdotusten tekeminen </a:t>
            </a:r>
          </a:p>
          <a:p>
            <a:pPr lvl="1">
              <a:buFontTx/>
              <a:buChar char="-"/>
            </a:pPr>
            <a:r>
              <a:rPr lang="fi-FI" sz="2600" dirty="0" smtClean="0">
                <a:sym typeface="Wingdings" panose="05000000000000000000" pitchFamily="2" charset="2"/>
              </a:rPr>
              <a:t>Kysymysten tekeminen (tiedon muokkaamista ja yhdistelyä vaativat)</a:t>
            </a:r>
          </a:p>
          <a:p>
            <a:pPr marL="265112" lvl="1" indent="0">
              <a:buNone/>
            </a:pPr>
            <a:r>
              <a:rPr lang="fi-FI" sz="2600" dirty="0" smtClean="0">
                <a:sym typeface="Wingdings" panose="05000000000000000000" pitchFamily="2" charset="2"/>
              </a:rPr>
              <a:t> Jos oppilaat saadaan käyttämään ao. strategioita, he joutuvat aktiivisesti käyttämään annettuja materiaaleja (lisää tarkkaavaisuutta, keskittymistä ja ...mielenkiintoa)</a:t>
            </a:r>
          </a:p>
          <a:p>
            <a:pPr lvl="1">
              <a:buFontTx/>
              <a:buChar char="-"/>
            </a:pPr>
            <a:endParaRPr lang="fi-FI" sz="2600" dirty="0" smtClean="0"/>
          </a:p>
          <a:p>
            <a:pPr marL="538162" lvl="2" indent="0">
              <a:buNone/>
            </a:pPr>
            <a:endParaRPr lang="en-US" sz="2400" dirty="0" smtClean="0"/>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44</a:t>
            </a:fld>
            <a:endParaRPr lang="en-GB"/>
          </a:p>
        </p:txBody>
      </p:sp>
      <p:sp>
        <p:nvSpPr>
          <p:cNvPr id="5" name="Title 4"/>
          <p:cNvSpPr>
            <a:spLocks noGrp="1"/>
          </p:cNvSpPr>
          <p:nvPr>
            <p:ph type="title"/>
          </p:nvPr>
        </p:nvSpPr>
        <p:spPr>
          <a:xfrm>
            <a:off x="660420" y="1125787"/>
            <a:ext cx="6840538" cy="718890"/>
          </a:xfrm>
        </p:spPr>
        <p:txBody>
          <a:bodyPr/>
          <a:lstStyle/>
          <a:p>
            <a:r>
              <a:rPr lang="fi-FI" dirty="0" smtClean="0"/>
              <a:t>Oppimisstrategiat ja arviointi </a:t>
            </a:r>
            <a:endParaRPr lang="en-US" dirty="0"/>
          </a:p>
        </p:txBody>
      </p:sp>
    </p:spTree>
    <p:extLst>
      <p:ext uri="{BB962C8B-B14F-4D97-AF65-F5344CB8AC3E}">
        <p14:creationId xmlns:p14="http://schemas.microsoft.com/office/powerpoint/2010/main" val="28290504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0420" y="1989138"/>
            <a:ext cx="8159730" cy="4608511"/>
          </a:xfrm>
        </p:spPr>
        <p:txBody>
          <a:bodyPr>
            <a:normAutofit/>
          </a:bodyPr>
          <a:lstStyle/>
          <a:p>
            <a:r>
              <a:rPr lang="fi-FI" sz="2800" dirty="0" smtClean="0">
                <a:solidFill>
                  <a:srgbClr val="00B050"/>
                </a:solidFill>
              </a:rPr>
              <a:t>Organisointistrategiat </a:t>
            </a:r>
            <a:r>
              <a:rPr lang="fi-FI" sz="2800" dirty="0" smtClean="0"/>
              <a:t>/ perustavoitteet (LOTS)</a:t>
            </a:r>
          </a:p>
          <a:p>
            <a:pPr lvl="1"/>
            <a:r>
              <a:rPr lang="fi-FI" sz="2600" dirty="0" smtClean="0"/>
              <a:t>Aktiivista työskentelyä tiedon luokittelemiseksi ja organisoimiseksi suhteessa opittavaan.</a:t>
            </a:r>
          </a:p>
          <a:p>
            <a:pPr lvl="1"/>
            <a:r>
              <a:rPr lang="fi-FI" sz="2400" dirty="0" smtClean="0"/>
              <a:t>Tavoitteena opittavan tiedon ryhmittely sen käytettävyyden helpottamiseksi</a:t>
            </a:r>
          </a:p>
          <a:p>
            <a:pPr marL="995362" lvl="2" indent="-457200">
              <a:buAutoNum type="alphaLcParenR"/>
            </a:pPr>
            <a:r>
              <a:rPr lang="fi-FI" sz="2400" dirty="0" smtClean="0"/>
              <a:t>Käsiteluokat  ja -kartat</a:t>
            </a:r>
          </a:p>
          <a:p>
            <a:pPr marL="995362" lvl="2" indent="-457200">
              <a:buAutoNum type="alphaLcParenR"/>
            </a:pPr>
            <a:r>
              <a:rPr lang="fi-FI" sz="2400" dirty="0" smtClean="0"/>
              <a:t>Oppitavan kuvaaminen hierarkiana </a:t>
            </a:r>
          </a:p>
          <a:p>
            <a:pPr marL="995362" lvl="2" indent="-457200">
              <a:buAutoNum type="alphaLcParenR"/>
            </a:pPr>
            <a:r>
              <a:rPr lang="fi-FI" sz="2400" dirty="0" smtClean="0"/>
              <a:t>Aikajanana</a:t>
            </a:r>
          </a:p>
          <a:p>
            <a:pPr marL="538162" lvl="2" indent="0">
              <a:buNone/>
            </a:pPr>
            <a:r>
              <a:rPr lang="fi-FI" sz="2400" dirty="0" smtClean="0"/>
              <a:t>d)  Luotujen muistisääntöjen soveltaminen</a:t>
            </a:r>
          </a:p>
          <a:p>
            <a:pPr marL="265112" lvl="1" indent="0">
              <a:buNone/>
            </a:pPr>
            <a:endParaRPr lang="fi-FI" sz="2600" dirty="0" smtClean="0"/>
          </a:p>
          <a:p>
            <a:pPr marL="538162" lvl="2" indent="0">
              <a:buNone/>
            </a:pPr>
            <a:endParaRPr lang="en-US" sz="2400" dirty="0" smtClean="0"/>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dirty="0"/>
          </a:p>
        </p:txBody>
      </p:sp>
      <p:sp>
        <p:nvSpPr>
          <p:cNvPr id="4" name="Slide Number Placeholder 3"/>
          <p:cNvSpPr>
            <a:spLocks noGrp="1"/>
          </p:cNvSpPr>
          <p:nvPr>
            <p:ph type="sldNum" sz="quarter" idx="11"/>
          </p:nvPr>
        </p:nvSpPr>
        <p:spPr/>
        <p:txBody>
          <a:bodyPr/>
          <a:lstStyle/>
          <a:p>
            <a:fld id="{89059335-AFD3-4DED-970B-1AD46A147785}" type="slidenum">
              <a:rPr lang="en-GB" smtClean="0"/>
              <a:pPr/>
              <a:t>45</a:t>
            </a:fld>
            <a:endParaRPr lang="en-GB"/>
          </a:p>
        </p:txBody>
      </p:sp>
      <p:sp>
        <p:nvSpPr>
          <p:cNvPr id="5" name="Title 4"/>
          <p:cNvSpPr>
            <a:spLocks noGrp="1"/>
          </p:cNvSpPr>
          <p:nvPr>
            <p:ph type="title"/>
          </p:nvPr>
        </p:nvSpPr>
        <p:spPr>
          <a:xfrm>
            <a:off x="660420" y="1125787"/>
            <a:ext cx="6840538" cy="718890"/>
          </a:xfrm>
        </p:spPr>
        <p:txBody>
          <a:bodyPr/>
          <a:lstStyle/>
          <a:p>
            <a:r>
              <a:rPr lang="fi-FI" dirty="0" smtClean="0"/>
              <a:t>Oppimisstrategiat ja arviointi </a:t>
            </a:r>
            <a:endParaRPr lang="en-US" dirty="0"/>
          </a:p>
        </p:txBody>
      </p:sp>
    </p:spTree>
    <p:extLst>
      <p:ext uri="{BB962C8B-B14F-4D97-AF65-F5344CB8AC3E}">
        <p14:creationId xmlns:p14="http://schemas.microsoft.com/office/powerpoint/2010/main" val="4014337823"/>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0420" y="1989138"/>
            <a:ext cx="8159730" cy="4608511"/>
          </a:xfrm>
        </p:spPr>
        <p:txBody>
          <a:bodyPr>
            <a:normAutofit/>
          </a:bodyPr>
          <a:lstStyle/>
          <a:p>
            <a:r>
              <a:rPr lang="fi-FI" sz="2800" dirty="0" smtClean="0">
                <a:solidFill>
                  <a:srgbClr val="00B050"/>
                </a:solidFill>
              </a:rPr>
              <a:t>Organisointistrategiat </a:t>
            </a:r>
            <a:r>
              <a:rPr lang="fi-FI" sz="2800" dirty="0"/>
              <a:t>/ vaativat tavoitteet (HOTS)</a:t>
            </a:r>
          </a:p>
          <a:p>
            <a:pPr lvl="1">
              <a:buFont typeface="Wingdings" panose="05000000000000000000" pitchFamily="2" charset="2"/>
              <a:buChar char="à"/>
            </a:pPr>
            <a:r>
              <a:rPr lang="fi-FI" sz="2600" dirty="0" smtClean="0">
                <a:sym typeface="Wingdings" panose="05000000000000000000" pitchFamily="2" charset="2"/>
              </a:rPr>
              <a:t> Omaksutun tiedon aktiivinen muokkaaminen ja organisointi suhteessa muuhun opittavaan että aikaisempaan tietoon </a:t>
            </a:r>
          </a:p>
          <a:p>
            <a:pPr marL="265112" lvl="1" indent="0">
              <a:buNone/>
            </a:pPr>
            <a:r>
              <a:rPr lang="fi-FI" sz="2600" dirty="0" smtClean="0">
                <a:sym typeface="Wingdings" panose="05000000000000000000" pitchFamily="2" charset="2"/>
              </a:rPr>
              <a:t>    Avainkäsitteiden suhteiden määrittely </a:t>
            </a:r>
          </a:p>
          <a:p>
            <a:pPr lvl="2">
              <a:buFont typeface="Wingdings" panose="05000000000000000000" pitchFamily="2" charset="2"/>
              <a:buChar char="à"/>
            </a:pPr>
            <a:r>
              <a:rPr lang="fi-FI" sz="2400" dirty="0" smtClean="0">
                <a:sym typeface="Wingdings" panose="05000000000000000000" pitchFamily="2" charset="2"/>
              </a:rPr>
              <a:t> Uusien yhteyksien rakentaminen </a:t>
            </a:r>
          </a:p>
          <a:p>
            <a:pPr lvl="2">
              <a:buFont typeface="Wingdings" panose="05000000000000000000" pitchFamily="2" charset="2"/>
              <a:buChar char="à"/>
            </a:pPr>
            <a:r>
              <a:rPr lang="fi-FI" sz="2400" dirty="0">
                <a:sym typeface="Wingdings" panose="05000000000000000000" pitchFamily="2" charset="2"/>
              </a:rPr>
              <a:t> </a:t>
            </a:r>
            <a:r>
              <a:rPr lang="fi-FI" sz="2400" dirty="0" smtClean="0">
                <a:sym typeface="Wingdings" panose="05000000000000000000" pitchFamily="2" charset="2"/>
              </a:rPr>
              <a:t>Opittavan kuvaaminen suhteessa aikaisempaan </a:t>
            </a:r>
          </a:p>
          <a:p>
            <a:pPr lvl="2">
              <a:buFont typeface="Wingdings" panose="05000000000000000000" pitchFamily="2" charset="2"/>
              <a:buChar char="à"/>
            </a:pPr>
            <a:r>
              <a:rPr lang="fi-FI" sz="2400" dirty="0">
                <a:sym typeface="Wingdings" panose="05000000000000000000" pitchFamily="2" charset="2"/>
              </a:rPr>
              <a:t> </a:t>
            </a:r>
            <a:r>
              <a:rPr lang="fi-FI" sz="2400" dirty="0" smtClean="0">
                <a:sym typeface="Wingdings" panose="05000000000000000000" pitchFamily="2" charset="2"/>
              </a:rPr>
              <a:t>Vuo- ja prosessikaaviot (visuaaliset organisoinnit) </a:t>
            </a:r>
          </a:p>
          <a:p>
            <a:pPr lvl="2">
              <a:buFont typeface="Wingdings" panose="05000000000000000000" pitchFamily="2" charset="2"/>
              <a:buChar char="à"/>
            </a:pPr>
            <a:r>
              <a:rPr lang="fi-FI" sz="2400" dirty="0" smtClean="0">
                <a:sym typeface="Wingdings" panose="05000000000000000000" pitchFamily="2" charset="2"/>
              </a:rPr>
              <a:t>…suhteessa omaan oppimiseen </a:t>
            </a:r>
          </a:p>
          <a:p>
            <a:pPr marL="265112" lvl="1" indent="0">
              <a:buNone/>
            </a:pPr>
            <a:endParaRPr lang="fi-FI" sz="2600" dirty="0" smtClean="0"/>
          </a:p>
          <a:p>
            <a:pPr marL="538162" lvl="2" indent="0">
              <a:buNone/>
            </a:pPr>
            <a:endParaRPr lang="en-US" sz="2400" dirty="0" smtClean="0"/>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dirty="0"/>
          </a:p>
        </p:txBody>
      </p:sp>
      <p:sp>
        <p:nvSpPr>
          <p:cNvPr id="4" name="Slide Number Placeholder 3"/>
          <p:cNvSpPr>
            <a:spLocks noGrp="1"/>
          </p:cNvSpPr>
          <p:nvPr>
            <p:ph type="sldNum" sz="quarter" idx="11"/>
          </p:nvPr>
        </p:nvSpPr>
        <p:spPr/>
        <p:txBody>
          <a:bodyPr/>
          <a:lstStyle/>
          <a:p>
            <a:fld id="{89059335-AFD3-4DED-970B-1AD46A147785}" type="slidenum">
              <a:rPr lang="en-GB" smtClean="0"/>
              <a:pPr/>
              <a:t>46</a:t>
            </a:fld>
            <a:endParaRPr lang="en-GB"/>
          </a:p>
        </p:txBody>
      </p:sp>
      <p:sp>
        <p:nvSpPr>
          <p:cNvPr id="5" name="Title 4"/>
          <p:cNvSpPr>
            <a:spLocks noGrp="1"/>
          </p:cNvSpPr>
          <p:nvPr>
            <p:ph type="title"/>
          </p:nvPr>
        </p:nvSpPr>
        <p:spPr>
          <a:xfrm>
            <a:off x="660420" y="1125787"/>
            <a:ext cx="6840538" cy="718890"/>
          </a:xfrm>
        </p:spPr>
        <p:txBody>
          <a:bodyPr/>
          <a:lstStyle/>
          <a:p>
            <a:r>
              <a:rPr lang="fi-FI" dirty="0" smtClean="0"/>
              <a:t>Oppimisstrategiat ja arviointi </a:t>
            </a:r>
            <a:endParaRPr lang="en-US" dirty="0"/>
          </a:p>
        </p:txBody>
      </p:sp>
    </p:spTree>
    <p:extLst>
      <p:ext uri="{BB962C8B-B14F-4D97-AF65-F5344CB8AC3E}">
        <p14:creationId xmlns:p14="http://schemas.microsoft.com/office/powerpoint/2010/main" val="3027870334"/>
      </p:ext>
    </p:extLst>
  </p:cSld>
  <p:clrMapOvr>
    <a:masterClrMapping/>
  </p:clrMapOvr>
  <p:transition spd="slow">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47</a:t>
            </a:fld>
            <a:endParaRPr lang="en-GB"/>
          </a:p>
        </p:txBody>
      </p:sp>
      <p:pic>
        <p:nvPicPr>
          <p:cNvPr id="7" name="Picture 6"/>
          <p:cNvPicPr>
            <a:picLocks noChangeAspect="1"/>
          </p:cNvPicPr>
          <p:nvPr/>
        </p:nvPicPr>
        <p:blipFill rotWithShape="1">
          <a:blip r:embed="rId3"/>
          <a:srcRect l="19130" t="8107" r="63335" b="15753"/>
          <a:stretch/>
        </p:blipFill>
        <p:spPr>
          <a:xfrm>
            <a:off x="3069725" y="6485"/>
            <a:ext cx="5786751" cy="6836412"/>
          </a:xfrm>
          <a:prstGeom prst="rect">
            <a:avLst/>
          </a:prstGeom>
        </p:spPr>
      </p:pic>
    </p:spTree>
    <p:extLst>
      <p:ext uri="{BB962C8B-B14F-4D97-AF65-F5344CB8AC3E}">
        <p14:creationId xmlns:p14="http://schemas.microsoft.com/office/powerpoint/2010/main" val="8004565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508" y="1989138"/>
            <a:ext cx="8892988" cy="4608511"/>
          </a:xfrm>
        </p:spPr>
        <p:txBody>
          <a:bodyPr>
            <a:normAutofit fontScale="92500" lnSpcReduction="20000"/>
          </a:bodyPr>
          <a:lstStyle/>
          <a:p>
            <a:pPr marL="0" indent="0">
              <a:buNone/>
            </a:pPr>
            <a:r>
              <a:rPr lang="fi-FI" sz="2600" dirty="0"/>
              <a:t>Kun arvioit omaa oppimistasi suhteessa käsiteltyyn aiheeseen ”Ihmisterveysoppi”, niin miten arvioisit omaa osaamistasi?” </a:t>
            </a:r>
          </a:p>
          <a:p>
            <a:pPr marL="0" indent="0">
              <a:buNone/>
            </a:pPr>
            <a:r>
              <a:rPr lang="fi-FI" sz="2600" dirty="0"/>
              <a:t>a</a:t>
            </a:r>
            <a:r>
              <a:rPr lang="fi-FI" sz="2600" dirty="0" smtClean="0"/>
              <a:t>) Olen </a:t>
            </a:r>
            <a:r>
              <a:rPr lang="fi-FI" sz="2600" dirty="0"/>
              <a:t>mielestäni päässyt erinomaisesti asetettuun tavoitteeseen. Ymmärrän ja osaan kaiken. O</a:t>
            </a:r>
            <a:r>
              <a:rPr lang="fi-FI" sz="2600" dirty="0" smtClean="0"/>
              <a:t>saan analysoida mikä on keskeistä ja  miten </a:t>
            </a:r>
            <a:r>
              <a:rPr lang="fi-FI" sz="2600" dirty="0"/>
              <a:t>oppimani liittyy aikaisempaa osaamiseeni. Osaan soveltaa oppimaani tietoa uusissa tilanteissa. Pystyn selittämään ja tarvittaessa jakamaan kaikki kurssin liittyvät asiat myös muille. </a:t>
            </a:r>
            <a:r>
              <a:rPr lang="fi-FI" sz="2600" dirty="0" smtClean="0"/>
              <a:t>Osaan tehdä aiheesta kysymyksiä taksonomioiden eri tasoille.</a:t>
            </a:r>
            <a:endParaRPr lang="fi-FI" sz="2600" dirty="0"/>
          </a:p>
          <a:p>
            <a:pPr marL="0" indent="0">
              <a:buNone/>
            </a:pPr>
            <a:r>
              <a:rPr lang="fi-FI" sz="2600" dirty="0"/>
              <a:t>b</a:t>
            </a:r>
            <a:r>
              <a:rPr lang="fi-FI" sz="2600" dirty="0" smtClean="0"/>
              <a:t>) Olen </a:t>
            </a:r>
            <a:r>
              <a:rPr lang="fi-FI" sz="2600" dirty="0"/>
              <a:t>mielestäni päässyt melko hyvin asetettuun tavoitteeseen. Ymmärrän ja osaan lähes kaiken. Periaatteessa hahmotan miten uusi oppimani liittyy aikaisempaan oppimaani. Osaan soveltaa oppimaani. Pystyn tuottamaan joistakin aiheista oppimateriaalia.  </a:t>
            </a:r>
          </a:p>
          <a:p>
            <a:pPr marL="0" indent="0">
              <a:buNone/>
            </a:pPr>
            <a:r>
              <a:rPr lang="fi-FI" sz="2600" dirty="0"/>
              <a:t>c</a:t>
            </a:r>
            <a:r>
              <a:rPr lang="fi-FI" sz="2600" dirty="0" smtClean="0"/>
              <a:t>) Olen </a:t>
            </a:r>
            <a:r>
              <a:rPr lang="fi-FI" sz="2600" dirty="0"/>
              <a:t>päässyt mielestäni kohtuullisesti tavoitteeseen… </a:t>
            </a:r>
          </a:p>
          <a:p>
            <a:pPr marL="0" indent="0">
              <a:buNone/>
            </a:pPr>
            <a:endParaRPr lang="en-GB" dirty="0"/>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48</a:t>
            </a:fld>
            <a:endParaRPr lang="en-GB"/>
          </a:p>
        </p:txBody>
      </p:sp>
      <p:sp>
        <p:nvSpPr>
          <p:cNvPr id="5" name="Title 4"/>
          <p:cNvSpPr>
            <a:spLocks noGrp="1"/>
          </p:cNvSpPr>
          <p:nvPr>
            <p:ph type="title"/>
          </p:nvPr>
        </p:nvSpPr>
        <p:spPr>
          <a:xfrm>
            <a:off x="143508" y="190501"/>
            <a:ext cx="9000492" cy="1150938"/>
          </a:xfrm>
        </p:spPr>
        <p:txBody>
          <a:bodyPr>
            <a:normAutofit fontScale="90000"/>
          </a:bodyPr>
          <a:lstStyle/>
          <a:p>
            <a:r>
              <a:rPr lang="fi-FI" dirty="0"/>
              <a:t>TAVOITETASOJA VOIDAAN KÄYTTÄÄ ARVIOINTIKRITEEREIDEN MUODOSTAMISEEN</a:t>
            </a:r>
            <a:r>
              <a:rPr lang="en-GB" dirty="0"/>
              <a:t/>
            </a:r>
            <a:br>
              <a:rPr lang="en-GB" dirty="0"/>
            </a:br>
            <a:endParaRPr lang="en-GB" dirty="0"/>
          </a:p>
        </p:txBody>
      </p:sp>
    </p:spTree>
    <p:extLst>
      <p:ext uri="{BB962C8B-B14F-4D97-AF65-F5344CB8AC3E}">
        <p14:creationId xmlns:p14="http://schemas.microsoft.com/office/powerpoint/2010/main" val="21460331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9554" y="701573"/>
            <a:ext cx="8844446" cy="4032250"/>
          </a:xfrm>
        </p:spPr>
        <p:txBody>
          <a:bodyPr>
            <a:noAutofit/>
          </a:bodyPr>
          <a:lstStyle/>
          <a:p>
            <a:pPr marL="0" indent="0">
              <a:buNone/>
            </a:pPr>
            <a:r>
              <a:rPr lang="fi-FI" sz="2400" b="1" i="1" dirty="0"/>
              <a:t>Työskentely oppitunneilla</a:t>
            </a:r>
            <a:r>
              <a:rPr lang="fi-FI" sz="2400" dirty="0"/>
              <a:t>: ”Olen ollut aktiivinen ja osallistuva, tarkistanut tarvittaessa ymmärtämistäni, tehnyt harjoitustehtävät jne.:</a:t>
            </a:r>
          </a:p>
          <a:p>
            <a:pPr marL="0" indent="0">
              <a:buNone/>
            </a:pPr>
            <a:r>
              <a:rPr lang="fi-FI" sz="2400" dirty="0"/>
              <a:t>a) jokaisella tunnilla, b) lähes jokaisella tunnilla, c) silloin tällöin, d) harvoin, e) en </a:t>
            </a:r>
            <a:r>
              <a:rPr lang="fi-FI" sz="2400" dirty="0" smtClean="0"/>
              <a:t>koskaan”</a:t>
            </a:r>
            <a:endParaRPr lang="fi-FI" sz="2400" dirty="0"/>
          </a:p>
          <a:p>
            <a:pPr marL="0" indent="0">
              <a:buNone/>
            </a:pPr>
            <a:r>
              <a:rPr lang="fi-FI" sz="2400" b="1" i="1" dirty="0"/>
              <a:t>Työskentely oppituntien ulkopuolella: </a:t>
            </a:r>
            <a:r>
              <a:rPr lang="fi-FI" sz="2400" dirty="0"/>
              <a:t>”Olen aktiivisesti pyrkinyt edistämään omaa oppimistani tekemällä harjoitustehtävät, etsimällä lisätietoa, keskustelemalla aiheesta kavereiden kanssa jne.” a) useana päivänä viikossa, b) pari kertaa viikossa, c) ehkä kerran viikossa, d) en koskaan. </a:t>
            </a:r>
          </a:p>
          <a:p>
            <a:pPr marL="0" indent="0">
              <a:buNone/>
            </a:pPr>
            <a:r>
              <a:rPr lang="fi-FI" sz="2400" b="1" i="1" dirty="0"/>
              <a:t>Oppimisstrategioiden käyttöön ohjaavaa itsearviointi</a:t>
            </a:r>
            <a:r>
              <a:rPr lang="fi-FI" sz="2400" dirty="0"/>
              <a:t>: ”Olen pyrkinyt aktiivisesti käsittelemään oppimaani käyttäen hyväksi erilaisia oppimisstrategioita, kuten tiedon kertaamista, </a:t>
            </a:r>
            <a:r>
              <a:rPr lang="fi-FI" sz="2800" i="1" dirty="0">
                <a:solidFill>
                  <a:schemeClr val="accent4">
                    <a:lumMod val="75000"/>
                  </a:schemeClr>
                </a:solidFill>
              </a:rPr>
              <a:t>organisoimista</a:t>
            </a:r>
            <a:r>
              <a:rPr lang="fi-FI" sz="2400" dirty="0"/>
              <a:t>, ja muokkaamista jne. ” a) useana päivänä viikossa, b) pari kertaa viikossa, c) ehkä kerran viikossa, d) en koskaan. </a:t>
            </a:r>
            <a:endParaRPr lang="en-GB" sz="2400" dirty="0"/>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49</a:t>
            </a:fld>
            <a:endParaRPr lang="en-GB"/>
          </a:p>
        </p:txBody>
      </p:sp>
      <p:sp>
        <p:nvSpPr>
          <p:cNvPr id="5" name="Title 4"/>
          <p:cNvSpPr>
            <a:spLocks noGrp="1"/>
          </p:cNvSpPr>
          <p:nvPr>
            <p:ph type="title"/>
          </p:nvPr>
        </p:nvSpPr>
        <p:spPr>
          <a:xfrm>
            <a:off x="77846" y="115887"/>
            <a:ext cx="8316602" cy="1150938"/>
          </a:xfrm>
        </p:spPr>
        <p:txBody>
          <a:bodyPr/>
          <a:lstStyle/>
          <a:p>
            <a:r>
              <a:rPr lang="en-GB" dirty="0">
                <a:solidFill>
                  <a:schemeClr val="accent4">
                    <a:lumMod val="75000"/>
                  </a:schemeClr>
                </a:solidFill>
              </a:rPr>
              <a:t>TYÖSKENTELY JA ARVIOINTI</a:t>
            </a:r>
          </a:p>
        </p:txBody>
      </p:sp>
    </p:spTree>
    <p:extLst>
      <p:ext uri="{BB962C8B-B14F-4D97-AF65-F5344CB8AC3E}">
        <p14:creationId xmlns:p14="http://schemas.microsoft.com/office/powerpoint/2010/main" val="2423794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524" y="8531"/>
            <a:ext cx="8856476" cy="3708486"/>
          </a:xfrm>
        </p:spPr>
        <p:txBody>
          <a:bodyPr/>
          <a:lstStyle/>
          <a:p>
            <a:pPr algn="l"/>
            <a:r>
              <a:rPr lang="en-US" sz="3200" b="0" dirty="0" err="1" smtClean="0">
                <a:solidFill>
                  <a:schemeClr val="accent4">
                    <a:lumMod val="75000"/>
                  </a:schemeClr>
                </a:solidFill>
                <a:latin typeface="+mn-lt"/>
                <a:cs typeface="Arial" panose="020B0604020202020204" pitchFamily="34" charset="0"/>
              </a:rPr>
              <a:t>Käynnissä</a:t>
            </a:r>
            <a:r>
              <a:rPr lang="en-US" sz="3200" b="0" dirty="0" smtClean="0">
                <a:solidFill>
                  <a:schemeClr val="accent4">
                    <a:lumMod val="75000"/>
                  </a:schemeClr>
                </a:solidFill>
                <a:latin typeface="+mn-lt"/>
                <a:cs typeface="Arial" panose="020B0604020202020204" pitchFamily="34" charset="0"/>
              </a:rPr>
              <a:t> </a:t>
            </a:r>
            <a:r>
              <a:rPr lang="en-US" sz="3200" b="0" dirty="0" err="1" smtClean="0">
                <a:solidFill>
                  <a:schemeClr val="accent4">
                    <a:lumMod val="75000"/>
                  </a:schemeClr>
                </a:solidFill>
                <a:latin typeface="+mn-lt"/>
                <a:cs typeface="Arial" panose="020B0604020202020204" pitchFamily="34" charset="0"/>
              </a:rPr>
              <a:t>olevia</a:t>
            </a:r>
            <a:r>
              <a:rPr lang="en-US" sz="3200" b="0" dirty="0" smtClean="0">
                <a:solidFill>
                  <a:schemeClr val="accent4">
                    <a:lumMod val="75000"/>
                  </a:schemeClr>
                </a:solidFill>
                <a:latin typeface="+mn-lt"/>
                <a:cs typeface="Arial" panose="020B0604020202020204" pitchFamily="34" charset="0"/>
              </a:rPr>
              <a:t> </a:t>
            </a:r>
            <a:r>
              <a:rPr lang="en-US" sz="3200" b="0" dirty="0" err="1" smtClean="0">
                <a:solidFill>
                  <a:schemeClr val="accent4">
                    <a:lumMod val="75000"/>
                  </a:schemeClr>
                </a:solidFill>
                <a:latin typeface="+mn-lt"/>
                <a:cs typeface="Arial" panose="020B0604020202020204" pitchFamily="34" charset="0"/>
              </a:rPr>
              <a:t>tutkimus</a:t>
            </a:r>
            <a:r>
              <a:rPr lang="en-US" sz="3200" b="0" dirty="0" smtClean="0">
                <a:solidFill>
                  <a:schemeClr val="accent4">
                    <a:lumMod val="75000"/>
                  </a:schemeClr>
                </a:solidFill>
                <a:latin typeface="+mn-lt"/>
                <a:cs typeface="Arial" panose="020B0604020202020204" pitchFamily="34" charset="0"/>
              </a:rPr>
              <a:t>- ja </a:t>
            </a:r>
            <a:r>
              <a:rPr lang="en-US" sz="3200" b="0" dirty="0" err="1" smtClean="0">
                <a:solidFill>
                  <a:schemeClr val="accent4">
                    <a:lumMod val="75000"/>
                  </a:schemeClr>
                </a:solidFill>
                <a:latin typeface="+mn-lt"/>
                <a:cs typeface="Arial" panose="020B0604020202020204" pitchFamily="34" charset="0"/>
              </a:rPr>
              <a:t>kehittämis-hankkeita</a:t>
            </a:r>
            <a:r>
              <a:rPr lang="en-US" sz="2800" b="0" dirty="0" smtClean="0">
                <a:latin typeface="+mn-lt"/>
                <a:cs typeface="Arial" panose="020B0604020202020204" pitchFamily="34" charset="0"/>
              </a:rPr>
              <a:t/>
            </a:r>
            <a:br>
              <a:rPr lang="en-US" sz="2800" b="0" dirty="0" smtClean="0">
                <a:latin typeface="+mn-lt"/>
                <a:cs typeface="Arial" panose="020B0604020202020204" pitchFamily="34" charset="0"/>
              </a:rPr>
            </a:br>
            <a:r>
              <a:rPr lang="en-US" sz="2800" b="0" dirty="0" smtClean="0">
                <a:latin typeface="+mn-lt"/>
                <a:cs typeface="Arial" panose="020B0604020202020204" pitchFamily="34" charset="0"/>
              </a:rPr>
              <a:t> </a:t>
            </a:r>
            <a:br>
              <a:rPr lang="en-US" sz="2800" b="0" dirty="0" smtClean="0">
                <a:latin typeface="+mn-lt"/>
                <a:cs typeface="Arial" panose="020B0604020202020204" pitchFamily="34" charset="0"/>
              </a:rPr>
            </a:br>
            <a:r>
              <a:rPr lang="en-US" sz="2800" b="0" dirty="0">
                <a:latin typeface="+mn-lt"/>
                <a:cs typeface="Arial" panose="020B0604020202020204" pitchFamily="34" charset="0"/>
              </a:rPr>
              <a:t>	</a:t>
            </a:r>
            <a:r>
              <a:rPr lang="en-US" sz="2800" b="0" dirty="0" smtClean="0">
                <a:latin typeface="+mn-lt"/>
                <a:cs typeface="Arial" panose="020B0604020202020204" pitchFamily="34" charset="0"/>
              </a:rPr>
              <a:t>- </a:t>
            </a:r>
            <a:r>
              <a:rPr lang="fi-FI" sz="2800" b="0" dirty="0" smtClean="0">
                <a:latin typeface="+mn-lt"/>
              </a:rPr>
              <a:t>Suomalaisnuoret </a:t>
            </a:r>
            <a:r>
              <a:rPr lang="fi-FI" sz="2800" b="0" dirty="0">
                <a:latin typeface="+mn-lt"/>
              </a:rPr>
              <a:t>koulutuksen siirtymävaiheissa </a:t>
            </a:r>
            <a:r>
              <a:rPr lang="fi-FI" sz="2800" b="0" dirty="0" smtClean="0">
                <a:latin typeface="+mn-lt"/>
              </a:rPr>
              <a:t>	(N = 10 000) </a:t>
            </a:r>
            <a:r>
              <a:rPr lang="fi-FI" sz="2800" b="0" dirty="0">
                <a:latin typeface="+mn-lt"/>
              </a:rPr>
              <a:t>oppimisen, terveyden ja hyvinvoinnin </a:t>
            </a:r>
            <a:r>
              <a:rPr lang="fi-FI" sz="2800" b="0" dirty="0" smtClean="0">
                <a:latin typeface="+mn-lt"/>
              </a:rPr>
              <a:t>	seuranta; yksilö-</a:t>
            </a:r>
            <a:r>
              <a:rPr lang="fi-FI" sz="2800" b="0" dirty="0">
                <a:latin typeface="+mn-lt"/>
              </a:rPr>
              <a:t>, luokka- ja </a:t>
            </a:r>
            <a:r>
              <a:rPr lang="fi-FI" sz="2800" b="0" dirty="0" smtClean="0">
                <a:latin typeface="+mn-lt"/>
              </a:rPr>
              <a:t>koulutasolla (7.lk </a:t>
            </a:r>
            <a:r>
              <a:rPr lang="fi-FI" sz="2800" b="0" dirty="0" smtClean="0">
                <a:latin typeface="+mn-lt"/>
                <a:sym typeface="Wingdings" panose="05000000000000000000" pitchFamily="2" charset="2"/>
              </a:rPr>
              <a:t>    </a:t>
            </a:r>
            <a:br>
              <a:rPr lang="fi-FI" sz="2800" b="0" dirty="0" smtClean="0">
                <a:latin typeface="+mn-lt"/>
                <a:sym typeface="Wingdings" panose="05000000000000000000" pitchFamily="2" charset="2"/>
              </a:rPr>
            </a:br>
            <a:r>
              <a:rPr lang="fi-FI" sz="2800" b="0" dirty="0">
                <a:latin typeface="+mn-lt"/>
                <a:sym typeface="Wingdings" panose="05000000000000000000" pitchFamily="2" charset="2"/>
              </a:rPr>
              <a:t> </a:t>
            </a:r>
            <a:r>
              <a:rPr lang="fi-FI" sz="2800" b="0" dirty="0" smtClean="0">
                <a:latin typeface="+mn-lt"/>
                <a:sym typeface="Wingdings" panose="05000000000000000000" pitchFamily="2" charset="2"/>
              </a:rPr>
              <a:t>        toisen asteen päättyminen)</a:t>
            </a:r>
            <a:r>
              <a:rPr lang="fi-FI" sz="2800" b="0" dirty="0" smtClean="0">
                <a:latin typeface="+mn-lt"/>
              </a:rPr>
              <a:t/>
            </a:r>
            <a:br>
              <a:rPr lang="fi-FI" sz="2800" b="0" dirty="0" smtClean="0">
                <a:latin typeface="+mn-lt"/>
              </a:rPr>
            </a:br>
            <a:r>
              <a:rPr lang="fi-FI" sz="2800" b="0" dirty="0" smtClean="0">
                <a:latin typeface="+mn-lt"/>
              </a:rPr>
              <a:t>	- PISA 2018, 2021 (yhteisöllinen 	ongelmanratkaisu, luovuus)</a:t>
            </a:r>
            <a:br>
              <a:rPr lang="fi-FI" sz="2800" b="0" dirty="0" smtClean="0">
                <a:latin typeface="+mn-lt"/>
              </a:rPr>
            </a:br>
            <a:r>
              <a:rPr lang="fi-FI" sz="2800" b="0" dirty="0" smtClean="0">
                <a:latin typeface="+mn-lt"/>
              </a:rPr>
              <a:t>	- Vantaa tablet-tutkimus (esi-, perus-, toinen aste)</a:t>
            </a:r>
            <a:br>
              <a:rPr lang="fi-FI" sz="2800" b="0" dirty="0" smtClean="0">
                <a:latin typeface="+mn-lt"/>
              </a:rPr>
            </a:br>
            <a:r>
              <a:rPr lang="fi-FI" sz="2800" b="0" dirty="0" smtClean="0">
                <a:latin typeface="+mn-lt"/>
              </a:rPr>
              <a:t>	- Oppimaan oppimisen Helsingin ja Vantaan  	pitkittäistutkimus, Vantaan erityinen tuki, Vantaa 	suuret </a:t>
            </a:r>
            <a:r>
              <a:rPr lang="fi-FI" sz="2800" b="0" dirty="0" err="1" smtClean="0">
                <a:latin typeface="+mn-lt"/>
              </a:rPr>
              <a:t>oppmisympäristöt</a:t>
            </a:r>
            <a:r>
              <a:rPr lang="fi-FI" sz="2800" b="0" dirty="0" smtClean="0">
                <a:latin typeface="+mn-lt"/>
              </a:rPr>
              <a:t/>
            </a:r>
            <a:br>
              <a:rPr lang="fi-FI" sz="2800" b="0" dirty="0" smtClean="0">
                <a:latin typeface="+mn-lt"/>
              </a:rPr>
            </a:br>
            <a:r>
              <a:rPr lang="fi-FI" sz="2800" b="0" dirty="0" smtClean="0">
                <a:latin typeface="+mn-lt"/>
              </a:rPr>
              <a:t>	</a:t>
            </a:r>
            <a:r>
              <a:rPr lang="en-US" sz="2800" b="0" dirty="0" smtClean="0">
                <a:cs typeface="Arial" panose="020B0604020202020204" pitchFamily="34" charset="0"/>
              </a:rPr>
              <a:t>- </a:t>
            </a:r>
            <a:r>
              <a:rPr lang="en-US" sz="2800" b="0" dirty="0" err="1">
                <a:cs typeface="Arial" panose="020B0604020202020204" pitchFamily="34" charset="0"/>
              </a:rPr>
              <a:t>Adaptiivinen</a:t>
            </a:r>
            <a:r>
              <a:rPr lang="en-US" sz="2800" b="0" dirty="0">
                <a:cs typeface="Arial" panose="020B0604020202020204" pitchFamily="34" charset="0"/>
              </a:rPr>
              <a:t> </a:t>
            </a:r>
            <a:r>
              <a:rPr lang="en-US" sz="2800" b="0" dirty="0" err="1">
                <a:cs typeface="Arial" panose="020B0604020202020204" pitchFamily="34" charset="0"/>
              </a:rPr>
              <a:t>testin</a:t>
            </a:r>
            <a:r>
              <a:rPr lang="en-US" sz="2800" b="0" dirty="0">
                <a:cs typeface="Arial" panose="020B0604020202020204" pitchFamily="34" charset="0"/>
              </a:rPr>
              <a:t> </a:t>
            </a:r>
            <a:r>
              <a:rPr lang="en-US" sz="2800" b="0" dirty="0" err="1">
                <a:cs typeface="Arial" panose="020B0604020202020204" pitchFamily="34" charset="0"/>
              </a:rPr>
              <a:t>kehittäminen</a:t>
            </a:r>
            <a:r>
              <a:rPr lang="en-US" sz="2800" b="0" dirty="0">
                <a:cs typeface="Arial" panose="020B0604020202020204" pitchFamily="34" charset="0"/>
              </a:rPr>
              <a:t> II –</a:t>
            </a:r>
            <a:r>
              <a:rPr lang="en-US" sz="2800" b="0" dirty="0" err="1">
                <a:cs typeface="Arial" panose="020B0604020202020204" pitchFamily="34" charset="0"/>
              </a:rPr>
              <a:t>asteen</a:t>
            </a:r>
            <a:r>
              <a:rPr lang="en-US" sz="2800" b="0" dirty="0">
                <a:cs typeface="Arial" panose="020B0604020202020204" pitchFamily="34" charset="0"/>
              </a:rPr>
              <a:t> </a:t>
            </a:r>
            <a:r>
              <a:rPr lang="en-US" sz="2800" b="0" dirty="0" smtClean="0">
                <a:cs typeface="Arial" panose="020B0604020202020204" pitchFamily="34" charset="0"/>
              </a:rPr>
              <a:t>	</a:t>
            </a:r>
            <a:r>
              <a:rPr lang="en-US" sz="2800" b="0" dirty="0" err="1" smtClean="0">
                <a:cs typeface="Arial" panose="020B0604020202020204" pitchFamily="34" charset="0"/>
              </a:rPr>
              <a:t>harkinnan</a:t>
            </a:r>
            <a:r>
              <a:rPr lang="en-US" sz="2800" b="0" dirty="0" smtClean="0">
                <a:cs typeface="Arial" panose="020B0604020202020204" pitchFamily="34" charset="0"/>
              </a:rPr>
              <a:t> </a:t>
            </a:r>
            <a:r>
              <a:rPr lang="en-US" sz="2800" b="0" dirty="0" err="1">
                <a:cs typeface="Arial" panose="020B0604020202020204" pitchFamily="34" charset="0"/>
              </a:rPr>
              <a:t>varaisen</a:t>
            </a:r>
            <a:r>
              <a:rPr lang="en-US" sz="2800" b="0" dirty="0">
                <a:cs typeface="Arial" panose="020B0604020202020204" pitchFamily="34" charset="0"/>
              </a:rPr>
              <a:t> </a:t>
            </a:r>
            <a:r>
              <a:rPr lang="en-US" sz="2800" b="0" dirty="0" err="1">
                <a:cs typeface="Arial" panose="020B0604020202020204" pitchFamily="34" charset="0"/>
              </a:rPr>
              <a:t>valinnan</a:t>
            </a:r>
            <a:r>
              <a:rPr lang="en-US" sz="2800" b="0" dirty="0">
                <a:cs typeface="Arial" panose="020B0604020202020204" pitchFamily="34" charset="0"/>
              </a:rPr>
              <a:t> </a:t>
            </a:r>
            <a:r>
              <a:rPr lang="en-US" sz="2800" b="0" dirty="0" err="1" smtClean="0">
                <a:cs typeface="Arial" panose="020B0604020202020204" pitchFamily="34" charset="0"/>
              </a:rPr>
              <a:t>tueksi</a:t>
            </a:r>
            <a:r>
              <a:rPr lang="en-US" sz="2800" b="0" dirty="0" smtClean="0">
                <a:cs typeface="Arial" panose="020B0604020202020204" pitchFamily="34" charset="0"/>
              </a:rPr>
              <a:t/>
            </a:r>
            <a:br>
              <a:rPr lang="en-US" sz="2800" b="0" dirty="0" smtClean="0">
                <a:cs typeface="Arial" panose="020B0604020202020204" pitchFamily="34" charset="0"/>
              </a:rPr>
            </a:br>
            <a:endParaRPr lang="en-US" sz="2800" dirty="0"/>
          </a:p>
        </p:txBody>
      </p:sp>
      <p:sp>
        <p:nvSpPr>
          <p:cNvPr id="5" name="Slide Number Placeholder 4"/>
          <p:cNvSpPr>
            <a:spLocks noGrp="1"/>
          </p:cNvSpPr>
          <p:nvPr>
            <p:ph type="sldNum" sz="quarter" idx="4"/>
          </p:nvPr>
        </p:nvSpPr>
        <p:spPr/>
        <p:txBody>
          <a:bodyPr/>
          <a:lstStyle/>
          <a:p>
            <a:fld id="{89059335-AFD3-4DED-970B-1AD46A147785}" type="slidenum">
              <a:rPr lang="en-GB" smtClean="0"/>
              <a:pPr/>
              <a:t>5</a:t>
            </a:fld>
            <a:endParaRPr lang="en-GB"/>
          </a:p>
        </p:txBody>
      </p:sp>
    </p:spTree>
    <p:extLst>
      <p:ext uri="{BB962C8B-B14F-4D97-AF65-F5344CB8AC3E}">
        <p14:creationId xmlns:p14="http://schemas.microsoft.com/office/powerpoint/2010/main" val="19922936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fi-FI" dirty="0" smtClean="0"/>
              <a:t>Osa 3: </a:t>
            </a:r>
          </a:p>
          <a:p>
            <a:pPr marL="0" indent="0">
              <a:buNone/>
            </a:pPr>
            <a:r>
              <a:rPr lang="fi-FI" dirty="0" smtClean="0"/>
              <a:t>Tarkastellaan yhdessä muodostettuja kysymyksiä ja</a:t>
            </a:r>
          </a:p>
          <a:p>
            <a:pPr marL="0" indent="0">
              <a:buNone/>
            </a:pPr>
            <a:r>
              <a:rPr lang="fi-FI" dirty="0" smtClean="0"/>
              <a:t>soveltakaa oppimisstrategioita kyseisiin kysymyksiin – </a:t>
            </a:r>
          </a:p>
          <a:p>
            <a:pPr marL="0" indent="0">
              <a:buNone/>
            </a:pPr>
            <a:r>
              <a:rPr lang="fi-FI" dirty="0" smtClean="0"/>
              <a:t>minkä oppimisstrategian käyttö helpottaisi oppimista, </a:t>
            </a:r>
          </a:p>
          <a:p>
            <a:pPr marL="0" indent="0">
              <a:buNone/>
            </a:pPr>
            <a:r>
              <a:rPr lang="fi-FI" dirty="0" smtClean="0"/>
              <a:t>jonka avulla kysymykseen voisi vasta.. </a:t>
            </a:r>
          </a:p>
          <a:p>
            <a:pPr marL="0" indent="0">
              <a:buNone/>
            </a:pPr>
            <a:endParaRPr lang="fi-FI" dirty="0"/>
          </a:p>
          <a:p>
            <a:pPr marL="0" indent="0">
              <a:buNone/>
            </a:pPr>
            <a:r>
              <a:rPr lang="fi-FI" dirty="0" smtClean="0"/>
              <a:t>Erityisesti miettikää oppimisstrategioiden antia itsearvioinnin näkökulmasta – millaiset tehtävät osoittaisivat, että oppilaat ovat prosessoineet oppimateriaalia.</a:t>
            </a:r>
          </a:p>
          <a:p>
            <a:pPr marL="0" indent="0">
              <a:buNone/>
            </a:pPr>
            <a:endParaRPr lang="fi-FI" dirty="0"/>
          </a:p>
          <a:p>
            <a:pPr marL="0" indent="0">
              <a:buNone/>
            </a:pPr>
            <a:endParaRPr lang="fi-FI" dirty="0" smtClean="0"/>
          </a:p>
          <a:p>
            <a:pPr marL="0" indent="0">
              <a:buNone/>
            </a:pPr>
            <a:endParaRPr lang="fi-FI" dirty="0" smtClean="0"/>
          </a:p>
          <a:p>
            <a:pPr>
              <a:buFontTx/>
              <a:buChar char="-"/>
            </a:pPr>
            <a:endParaRPr lang="fi-FI" dirty="0" smtClean="0"/>
          </a:p>
        </p:txBody>
      </p:sp>
      <p:sp>
        <p:nvSpPr>
          <p:cNvPr id="3" name="Date Placeholder 2"/>
          <p:cNvSpPr>
            <a:spLocks noGrp="1"/>
          </p:cNvSpPr>
          <p:nvPr>
            <p:ph type="dt" sz="half" idx="10"/>
          </p:nvPr>
        </p:nvSpPr>
        <p:spPr/>
        <p:txBody>
          <a:bodyPr/>
          <a:lstStyle/>
          <a:p>
            <a:fld id="{D14BFA33-CE81-4479-9DD8-0A37C9642C6C}" type="datetime1">
              <a:rPr lang="fi-FI" smtClean="0"/>
              <a:t>21.5.2019</a:t>
            </a:fld>
            <a:endParaRPr lang="en-GB"/>
          </a:p>
        </p:txBody>
      </p:sp>
      <p:sp>
        <p:nvSpPr>
          <p:cNvPr id="4" name="Slide Number Placeholder 3"/>
          <p:cNvSpPr>
            <a:spLocks noGrp="1"/>
          </p:cNvSpPr>
          <p:nvPr>
            <p:ph type="sldNum" sz="quarter" idx="11"/>
          </p:nvPr>
        </p:nvSpPr>
        <p:spPr/>
        <p:txBody>
          <a:bodyPr/>
          <a:lstStyle/>
          <a:p>
            <a:fld id="{89059335-AFD3-4DED-970B-1AD46A147785}" type="slidenum">
              <a:rPr lang="en-GB" smtClean="0"/>
              <a:pPr/>
              <a:t>50</a:t>
            </a:fld>
            <a:endParaRPr lang="en-GB"/>
          </a:p>
        </p:txBody>
      </p:sp>
      <p:sp>
        <p:nvSpPr>
          <p:cNvPr id="5" name="Title 4"/>
          <p:cNvSpPr>
            <a:spLocks noGrp="1"/>
          </p:cNvSpPr>
          <p:nvPr>
            <p:ph type="title"/>
          </p:nvPr>
        </p:nvSpPr>
        <p:spPr/>
        <p:txBody>
          <a:bodyPr/>
          <a:lstStyle/>
          <a:p>
            <a:r>
              <a:rPr lang="fi-FI" dirty="0" smtClean="0"/>
              <a:t/>
            </a:r>
            <a:br>
              <a:rPr lang="fi-FI" dirty="0" smtClean="0"/>
            </a:br>
            <a:r>
              <a:rPr lang="fi-FI" dirty="0" smtClean="0"/>
              <a:t>Ryhmätehtävä 3 (20min)</a:t>
            </a:r>
            <a:endParaRPr lang="en-US" dirty="0"/>
          </a:p>
        </p:txBody>
      </p:sp>
    </p:spTree>
    <p:extLst>
      <p:ext uri="{BB962C8B-B14F-4D97-AF65-F5344CB8AC3E}">
        <p14:creationId xmlns:p14="http://schemas.microsoft.com/office/powerpoint/2010/main" val="6614164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016732"/>
            <a:ext cx="8424615" cy="1871663"/>
          </a:xfrm>
        </p:spPr>
        <p:txBody>
          <a:bodyPr/>
          <a:lstStyle/>
          <a:p>
            <a:pPr algn="r"/>
            <a:r>
              <a:rPr lang="fi-FI" sz="3200" b="0" dirty="0" smtClean="0">
                <a:latin typeface="+mn-lt"/>
              </a:rPr>
              <a:t>Yhteenvetoa</a:t>
            </a:r>
            <a:br>
              <a:rPr lang="fi-FI" sz="3200" b="0" dirty="0" smtClean="0">
                <a:latin typeface="+mn-lt"/>
              </a:rPr>
            </a:br>
            <a:r>
              <a:rPr lang="fi-FI" sz="3200" b="0" dirty="0">
                <a:latin typeface="+mn-lt"/>
              </a:rPr>
              <a:t/>
            </a:r>
            <a:br>
              <a:rPr lang="fi-FI" sz="3200" b="0" dirty="0">
                <a:latin typeface="+mn-lt"/>
              </a:rPr>
            </a:br>
            <a:r>
              <a:rPr lang="fi-FI" sz="3200" b="0" dirty="0" smtClean="0">
                <a:latin typeface="+mn-lt"/>
              </a:rPr>
              <a:t>- Tavoitteiden ja tehtävien luokittelu varmistaa, että erilaisia tiedon tasoja ja kognitiviisia prosesseja otetaan huomioon </a:t>
            </a:r>
            <a:r>
              <a:rPr lang="fi-FI" sz="3200" b="0" dirty="0" smtClean="0">
                <a:latin typeface="+mn-lt"/>
                <a:sym typeface="Wingdings" panose="05000000000000000000" pitchFamily="2" charset="2"/>
              </a:rPr>
              <a:t> </a:t>
            </a:r>
            <a:r>
              <a:rPr lang="fi-FI" sz="3200" b="0" dirty="0" smtClean="0">
                <a:latin typeface="+mn-lt"/>
              </a:rPr>
              <a:t>mahdollistaa eriyttämisen</a:t>
            </a:r>
            <a:br>
              <a:rPr lang="fi-FI" sz="3200" b="0" dirty="0" smtClean="0">
                <a:latin typeface="+mn-lt"/>
              </a:rPr>
            </a:br>
            <a:r>
              <a:rPr lang="fi-FI" sz="3200" b="0" dirty="0" smtClean="0">
                <a:latin typeface="+mn-lt"/>
              </a:rPr>
              <a:t>- Näin myös arviointi on samassa linjassa </a:t>
            </a:r>
            <a:br>
              <a:rPr lang="fi-FI" sz="3200" b="0" dirty="0" smtClean="0">
                <a:latin typeface="+mn-lt"/>
              </a:rPr>
            </a:br>
            <a:r>
              <a:rPr lang="fi-FI" sz="3200" b="0" dirty="0" smtClean="0">
                <a:latin typeface="+mn-lt"/>
              </a:rPr>
              <a:t>- Oppilaat/lapset ymmärtävät eri tehtävien erot ja niissä vaadittavan ajattelun eron </a:t>
            </a:r>
            <a:r>
              <a:rPr lang="fi-FI" sz="3200" b="0" dirty="0" smtClean="0">
                <a:latin typeface="+mn-lt"/>
                <a:sym typeface="Wingdings" panose="05000000000000000000" pitchFamily="2" charset="2"/>
              </a:rPr>
              <a:t> esseekirjoittaminen</a:t>
            </a:r>
            <a:r>
              <a:rPr lang="fi-FI" sz="3200" b="0" dirty="0" smtClean="0">
                <a:latin typeface="+mn-lt"/>
              </a:rPr>
              <a:t/>
            </a:r>
            <a:br>
              <a:rPr lang="fi-FI" sz="3200" b="0" dirty="0" smtClean="0">
                <a:latin typeface="+mn-lt"/>
              </a:rPr>
            </a:br>
            <a:r>
              <a:rPr lang="fi-FI" sz="3200" b="0" dirty="0" smtClean="0">
                <a:latin typeface="+mn-lt"/>
                <a:sym typeface="Wingdings" panose="05000000000000000000" pitchFamily="2" charset="2"/>
              </a:rPr>
              <a:t> </a:t>
            </a:r>
            <a:r>
              <a:rPr lang="fi-FI" sz="3200" b="0" dirty="0" smtClean="0">
                <a:latin typeface="+mn-lt"/>
              </a:rPr>
              <a:t>Strategisen oppimisen tukeminen</a:t>
            </a:r>
            <a:endParaRPr lang="fi-FI" sz="3200" b="0" dirty="0">
              <a:latin typeface="+mn-lt"/>
            </a:endParaRPr>
          </a:p>
        </p:txBody>
      </p:sp>
      <p:sp>
        <p:nvSpPr>
          <p:cNvPr id="4" name="Date Placeholder 3"/>
          <p:cNvSpPr>
            <a:spLocks noGrp="1"/>
          </p:cNvSpPr>
          <p:nvPr>
            <p:ph type="dt" sz="half" idx="2"/>
          </p:nvPr>
        </p:nvSpPr>
        <p:spPr/>
        <p:txBody>
          <a:bodyPr/>
          <a:lstStyle/>
          <a:p>
            <a:fld id="{8C6238E8-4912-490A-A1A8-4F2D6AF97D0E}" type="datetime1">
              <a:rPr lang="fi-FI" smtClean="0"/>
              <a:t>21.5.2019</a:t>
            </a:fld>
            <a:endParaRPr lang="en-GB"/>
          </a:p>
        </p:txBody>
      </p:sp>
      <p:sp>
        <p:nvSpPr>
          <p:cNvPr id="5" name="Slide Number Placeholder 4"/>
          <p:cNvSpPr>
            <a:spLocks noGrp="1"/>
          </p:cNvSpPr>
          <p:nvPr>
            <p:ph type="sldNum" sz="quarter" idx="4"/>
          </p:nvPr>
        </p:nvSpPr>
        <p:spPr/>
        <p:txBody>
          <a:bodyPr/>
          <a:lstStyle/>
          <a:p>
            <a:fld id="{89059335-AFD3-4DED-970B-1AD46A147785}" type="slidenum">
              <a:rPr lang="en-GB" smtClean="0"/>
              <a:pPr/>
              <a:t>51</a:t>
            </a:fld>
            <a:endParaRPr lang="en-GB"/>
          </a:p>
        </p:txBody>
      </p:sp>
    </p:spTree>
    <p:extLst>
      <p:ext uri="{BB962C8B-B14F-4D97-AF65-F5344CB8AC3E}">
        <p14:creationId xmlns:p14="http://schemas.microsoft.com/office/powerpoint/2010/main" val="217934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508" y="8531"/>
            <a:ext cx="9000492" cy="3708486"/>
          </a:xfrm>
        </p:spPr>
        <p:txBody>
          <a:bodyPr/>
          <a:lstStyle/>
          <a:p>
            <a:pPr algn="l"/>
            <a:r>
              <a:rPr lang="en-US" sz="3200" b="0" dirty="0" smtClean="0">
                <a:solidFill>
                  <a:schemeClr val="accent4">
                    <a:lumMod val="75000"/>
                  </a:schemeClr>
                </a:solidFill>
                <a:latin typeface="+mn-lt"/>
                <a:cs typeface="Arial" panose="020B0604020202020204" pitchFamily="34" charset="0"/>
              </a:rPr>
              <a:t/>
            </a:r>
            <a:br>
              <a:rPr lang="en-US" sz="3200" b="0" dirty="0" smtClean="0">
                <a:solidFill>
                  <a:schemeClr val="accent4">
                    <a:lumMod val="75000"/>
                  </a:schemeClr>
                </a:solidFill>
                <a:latin typeface="+mn-lt"/>
                <a:cs typeface="Arial" panose="020B0604020202020204" pitchFamily="34" charset="0"/>
              </a:rPr>
            </a:br>
            <a:r>
              <a:rPr lang="en-US" sz="3200" b="0" dirty="0">
                <a:solidFill>
                  <a:schemeClr val="accent4">
                    <a:lumMod val="75000"/>
                  </a:schemeClr>
                </a:solidFill>
                <a:latin typeface="+mn-lt"/>
                <a:cs typeface="Arial" panose="020B0604020202020204" pitchFamily="34" charset="0"/>
              </a:rPr>
              <a:t/>
            </a:r>
            <a:br>
              <a:rPr lang="en-US" sz="3200" b="0" dirty="0">
                <a:solidFill>
                  <a:schemeClr val="accent4">
                    <a:lumMod val="75000"/>
                  </a:schemeClr>
                </a:solidFill>
                <a:latin typeface="+mn-lt"/>
                <a:cs typeface="Arial" panose="020B0604020202020204" pitchFamily="34" charset="0"/>
              </a:rPr>
            </a:br>
            <a:r>
              <a:rPr lang="en-US" sz="2800" b="0" dirty="0" smtClean="0">
                <a:latin typeface="+mn-lt"/>
                <a:cs typeface="Arial" panose="020B0604020202020204" pitchFamily="34" charset="0"/>
              </a:rPr>
              <a:t/>
            </a:r>
            <a:br>
              <a:rPr lang="en-US" sz="2800" b="0" dirty="0" smtClean="0">
                <a:latin typeface="+mn-lt"/>
                <a:cs typeface="Arial" panose="020B0604020202020204" pitchFamily="34" charset="0"/>
              </a:rPr>
            </a:br>
            <a:r>
              <a:rPr lang="en-US" sz="2800" b="0" dirty="0" smtClean="0">
                <a:latin typeface="+mn-lt"/>
                <a:cs typeface="Arial" panose="020B0604020202020204" pitchFamily="34" charset="0"/>
              </a:rPr>
              <a:t>	</a:t>
            </a:r>
            <a:r>
              <a:rPr lang="fi-FI" sz="2800" b="0" dirty="0" smtClean="0"/>
              <a:t/>
            </a:r>
            <a:br>
              <a:rPr lang="fi-FI" sz="2800" b="0" dirty="0" smtClean="0"/>
            </a:br>
            <a:r>
              <a:rPr lang="fi-FI" sz="2800" b="0" dirty="0"/>
              <a:t> </a:t>
            </a:r>
            <a:r>
              <a:rPr lang="fi-FI" sz="2800" b="0" dirty="0" smtClean="0"/>
              <a:t>        - Valtakunnallinen oppimaan oppiminen</a:t>
            </a:r>
            <a:br>
              <a:rPr lang="fi-FI" sz="2800" b="0" dirty="0" smtClean="0"/>
            </a:br>
            <a:r>
              <a:rPr lang="fi-FI" sz="2800" b="0" dirty="0" smtClean="0"/>
              <a:t>	- Luokan koostumus / Wilma -tutkimus</a:t>
            </a:r>
            <a:br>
              <a:rPr lang="fi-FI" sz="2800" b="0" dirty="0" smtClean="0"/>
            </a:br>
            <a:r>
              <a:rPr lang="fi-FI" sz="2800" b="0" dirty="0"/>
              <a:t>	</a:t>
            </a:r>
            <a:r>
              <a:rPr lang="fi-FI" sz="2800" b="0" dirty="0" smtClean="0"/>
              <a:t>- Koulujen monet kielet ja uskonnot 	(Valtioneuvosto / OKM)</a:t>
            </a:r>
            <a:br>
              <a:rPr lang="fi-FI" sz="2800" b="0" dirty="0" smtClean="0"/>
            </a:br>
            <a:r>
              <a:rPr lang="fi-FI" sz="2800" b="0" dirty="0"/>
              <a:t>	</a:t>
            </a:r>
            <a:r>
              <a:rPr lang="fi-FI" sz="2800" b="0" dirty="0" smtClean="0"/>
              <a:t>- </a:t>
            </a:r>
            <a:r>
              <a:rPr lang="en-US" sz="2800" b="0" dirty="0" err="1" smtClean="0">
                <a:cs typeface="Arial" panose="020B0604020202020204" pitchFamily="34" charset="0"/>
              </a:rPr>
              <a:t>Koulutusta</a:t>
            </a:r>
            <a:r>
              <a:rPr lang="en-US" sz="2800" b="0" dirty="0" smtClean="0">
                <a:cs typeface="Arial" panose="020B0604020202020204" pitchFamily="34" charset="0"/>
              </a:rPr>
              <a:t> </a:t>
            </a:r>
            <a:r>
              <a:rPr lang="en-US" sz="2800" b="0" dirty="0">
                <a:cs typeface="Arial" panose="020B0604020202020204" pitchFamily="34" charset="0"/>
              </a:rPr>
              <a:t>(Arviointi </a:t>
            </a:r>
            <a:r>
              <a:rPr lang="en-US" sz="2800" b="0" dirty="0" err="1">
                <a:cs typeface="Arial" panose="020B0604020202020204" pitchFamily="34" charset="0"/>
              </a:rPr>
              <a:t>oppimisen</a:t>
            </a:r>
            <a:r>
              <a:rPr lang="en-US" sz="2800" b="0" dirty="0">
                <a:cs typeface="Arial" panose="020B0604020202020204" pitchFamily="34" charset="0"/>
              </a:rPr>
              <a:t> </a:t>
            </a:r>
            <a:r>
              <a:rPr lang="en-US" sz="2800" b="0" dirty="0" err="1">
                <a:cs typeface="Arial" panose="020B0604020202020204" pitchFamily="34" charset="0"/>
              </a:rPr>
              <a:t>edellytyksenä</a:t>
            </a:r>
            <a:r>
              <a:rPr lang="en-US" sz="2800" b="0" dirty="0">
                <a:cs typeface="Arial" panose="020B0604020202020204" pitchFamily="34" charset="0"/>
              </a:rPr>
              <a:t> </a:t>
            </a:r>
            <a:r>
              <a:rPr lang="en-US" sz="2800" b="0" dirty="0" smtClean="0">
                <a:cs typeface="Arial" panose="020B0604020202020204" pitchFamily="34" charset="0"/>
              </a:rPr>
              <a:t>	ja</a:t>
            </a:r>
            <a:r>
              <a:rPr lang="en-US" sz="2800" b="0" dirty="0">
                <a:cs typeface="Arial" panose="020B0604020202020204" pitchFamily="34" charset="0"/>
              </a:rPr>
              <a:t>…, </a:t>
            </a:r>
            <a:r>
              <a:rPr lang="en-US" sz="2800" b="0" dirty="0" err="1">
                <a:cs typeface="Arial" panose="020B0604020202020204" pitchFamily="34" charset="0"/>
              </a:rPr>
              <a:t>Sähköistyvä</a:t>
            </a:r>
            <a:r>
              <a:rPr lang="en-US" sz="2800" b="0" dirty="0">
                <a:cs typeface="Arial" panose="020B0604020202020204" pitchFamily="34" charset="0"/>
              </a:rPr>
              <a:t> </a:t>
            </a:r>
            <a:r>
              <a:rPr lang="en-US" sz="2800" b="0" dirty="0" err="1">
                <a:cs typeface="Arial" panose="020B0604020202020204" pitchFamily="34" charset="0"/>
              </a:rPr>
              <a:t>lukioarviointi</a:t>
            </a:r>
            <a:r>
              <a:rPr lang="en-US" sz="2800" b="0" dirty="0" smtClean="0">
                <a:cs typeface="Arial" panose="020B0604020202020204" pitchFamily="34" charset="0"/>
              </a:rPr>
              <a:t>)</a:t>
            </a:r>
            <a:br>
              <a:rPr lang="en-US" sz="2800" b="0" dirty="0" smtClean="0">
                <a:cs typeface="Arial" panose="020B0604020202020204" pitchFamily="34" charset="0"/>
              </a:rPr>
            </a:br>
            <a:r>
              <a:rPr lang="en-US" sz="2800" b="0" dirty="0">
                <a:cs typeface="Arial" panose="020B0604020202020204" pitchFamily="34" charset="0"/>
              </a:rPr>
              <a:t> </a:t>
            </a:r>
            <a:r>
              <a:rPr lang="en-US" sz="2800" b="0" dirty="0" smtClean="0">
                <a:cs typeface="Arial" panose="020B0604020202020204" pitchFamily="34" charset="0"/>
              </a:rPr>
              <a:t>        - </a:t>
            </a:r>
            <a:r>
              <a:rPr lang="fi-FI" sz="2800" b="0" dirty="0"/>
              <a:t>Kansallinen arviointiosaamisen </a:t>
            </a:r>
            <a:r>
              <a:rPr lang="fi-FI" sz="2800" b="0" dirty="0" smtClean="0"/>
              <a:t>kehittä-</a:t>
            </a:r>
            <a:br>
              <a:rPr lang="fi-FI" sz="2800" b="0" dirty="0" smtClean="0"/>
            </a:br>
            <a:r>
              <a:rPr lang="fi-FI" sz="2800" b="0" dirty="0"/>
              <a:t> </a:t>
            </a:r>
            <a:r>
              <a:rPr lang="fi-FI" sz="2800" b="0" dirty="0" smtClean="0"/>
              <a:t>         </a:t>
            </a:r>
            <a:r>
              <a:rPr lang="fi-FI" sz="2800" b="0" dirty="0" err="1" smtClean="0"/>
              <a:t>misverkosto</a:t>
            </a:r>
            <a:r>
              <a:rPr lang="fi-FI" sz="2800" b="0" dirty="0" smtClean="0"/>
              <a:t> </a:t>
            </a:r>
            <a:r>
              <a:rPr lang="fi-FI" sz="2800" b="0" dirty="0"/>
              <a:t>- KAARO-verkosto</a:t>
            </a:r>
            <a:r>
              <a:rPr lang="fi-FI" dirty="0"/>
              <a:t/>
            </a:r>
            <a:br>
              <a:rPr lang="fi-FI" dirty="0"/>
            </a:br>
            <a:r>
              <a:rPr lang="en-US" sz="2800" b="0" dirty="0">
                <a:cs typeface="Arial" panose="020B0604020202020204" pitchFamily="34" charset="0"/>
              </a:rPr>
              <a:t>	</a:t>
            </a:r>
            <a:r>
              <a:rPr lang="en-US" sz="2800" b="0" dirty="0" smtClean="0">
                <a:cs typeface="Arial" panose="020B0604020202020204" pitchFamily="34" charset="0"/>
              </a:rPr>
              <a:t>- </a:t>
            </a:r>
            <a:r>
              <a:rPr lang="en-US" sz="2800" b="0" dirty="0" err="1" smtClean="0">
                <a:cs typeface="Arial" panose="020B0604020202020204" pitchFamily="34" charset="0"/>
              </a:rPr>
              <a:t>Tieteellisiä</a:t>
            </a:r>
            <a:r>
              <a:rPr lang="en-US" sz="2800" b="0" dirty="0" smtClean="0">
                <a:cs typeface="Arial" panose="020B0604020202020204" pitchFamily="34" charset="0"/>
              </a:rPr>
              <a:t> </a:t>
            </a:r>
            <a:r>
              <a:rPr lang="en-US" sz="2800" b="0" dirty="0" err="1" smtClean="0">
                <a:cs typeface="Arial" panose="020B0604020202020204" pitchFamily="34" charset="0"/>
              </a:rPr>
              <a:t>julkaisuja</a:t>
            </a:r>
            <a:r>
              <a:rPr lang="en-US" sz="2800" b="0" dirty="0" smtClean="0">
                <a:cs typeface="Arial" panose="020B0604020202020204" pitchFamily="34" charset="0"/>
              </a:rPr>
              <a:t> </a:t>
            </a:r>
            <a:br>
              <a:rPr lang="en-US" sz="2800" b="0" dirty="0" smtClean="0">
                <a:cs typeface="Arial" panose="020B0604020202020204" pitchFamily="34" charset="0"/>
              </a:rPr>
            </a:br>
            <a:r>
              <a:rPr lang="en-US" sz="2800" b="0" dirty="0">
                <a:cs typeface="Arial" panose="020B0604020202020204" pitchFamily="34" charset="0"/>
              </a:rPr>
              <a:t>	</a:t>
            </a:r>
            <a:r>
              <a:rPr lang="en-US" sz="2800" b="0" dirty="0" smtClean="0">
                <a:cs typeface="Arial" panose="020B0604020202020204" pitchFamily="34" charset="0"/>
              </a:rPr>
              <a:t>- </a:t>
            </a:r>
            <a:r>
              <a:rPr lang="en-US" sz="2800" b="0" dirty="0" err="1" smtClean="0">
                <a:cs typeface="Arial" panose="020B0604020202020204" pitchFamily="34" charset="0"/>
              </a:rPr>
              <a:t>Kirjoja</a:t>
            </a:r>
            <a:endParaRPr lang="en-US" sz="2800" dirty="0"/>
          </a:p>
        </p:txBody>
      </p:sp>
      <p:sp>
        <p:nvSpPr>
          <p:cNvPr id="5" name="Slide Number Placeholder 4"/>
          <p:cNvSpPr>
            <a:spLocks noGrp="1"/>
          </p:cNvSpPr>
          <p:nvPr>
            <p:ph type="sldNum" sz="quarter" idx="4"/>
          </p:nvPr>
        </p:nvSpPr>
        <p:spPr/>
        <p:txBody>
          <a:bodyPr/>
          <a:lstStyle/>
          <a:p>
            <a:fld id="{89059335-AFD3-4DED-970B-1AD46A147785}" type="slidenum">
              <a:rPr lang="en-GB" smtClean="0"/>
              <a:pPr/>
              <a:t>6</a:t>
            </a:fld>
            <a:endParaRPr lang="en-GB"/>
          </a:p>
        </p:txBody>
      </p:sp>
    </p:spTree>
    <p:extLst>
      <p:ext uri="{BB962C8B-B14F-4D97-AF65-F5344CB8AC3E}">
        <p14:creationId xmlns:p14="http://schemas.microsoft.com/office/powerpoint/2010/main" val="3626628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5418E-F9B3-4F35-B0D1-EDC014BC9F3C}" type="datetime1">
              <a:rPr lang="fi-FI"/>
              <a:pPr/>
              <a:t>21.5.2019</a:t>
            </a:fld>
            <a:endParaRPr lang="en-GB"/>
          </a:p>
        </p:txBody>
      </p:sp>
      <p:sp>
        <p:nvSpPr>
          <p:cNvPr id="3" name="Slide Number Placeholder 2"/>
          <p:cNvSpPr>
            <a:spLocks noGrp="1"/>
          </p:cNvSpPr>
          <p:nvPr>
            <p:ph type="sldNum" sz="quarter" idx="11"/>
          </p:nvPr>
        </p:nvSpPr>
        <p:spPr/>
        <p:txBody>
          <a:bodyPr/>
          <a:lstStyle/>
          <a:p>
            <a:fld id="{89059335-AFD3-4DED-970B-1AD46A147785}" type="slidenum">
              <a:rPr lang="en-GB"/>
              <a:pPr/>
              <a:t>7</a:t>
            </a:fld>
            <a:endParaRPr lang="en-GB"/>
          </a:p>
        </p:txBody>
      </p:sp>
      <p:sp>
        <p:nvSpPr>
          <p:cNvPr id="5" name="Title 4"/>
          <p:cNvSpPr>
            <a:spLocks noGrp="1"/>
          </p:cNvSpPr>
          <p:nvPr>
            <p:ph type="title"/>
          </p:nvPr>
        </p:nvSpPr>
        <p:spPr>
          <a:xfrm>
            <a:off x="2110680" y="392356"/>
            <a:ext cx="6781800" cy="1143000"/>
          </a:xfrm>
        </p:spPr>
        <p:txBody>
          <a:bodyPr/>
          <a:lstStyle/>
          <a:p>
            <a:r>
              <a:rPr lang="fi-FI" b="0" dirty="0" smtClean="0">
                <a:solidFill>
                  <a:schemeClr val="accent1"/>
                </a:solidFill>
              </a:rPr>
              <a:t>Syksyn 2016 kirjasatoa</a:t>
            </a:r>
            <a:endParaRPr lang="en-US" b="0" dirty="0">
              <a:solidFill>
                <a:schemeClr val="accent1"/>
              </a:solidFill>
            </a:endParaRPr>
          </a:p>
        </p:txBody>
      </p:sp>
      <p:pic>
        <p:nvPicPr>
          <p:cNvPr id="9" name="Picture 8"/>
          <p:cNvPicPr>
            <a:picLocks noChangeAspect="1"/>
          </p:cNvPicPr>
          <p:nvPr/>
        </p:nvPicPr>
        <p:blipFill rotWithShape="1">
          <a:blip r:embed="rId2"/>
          <a:srcRect l="75828" t="19164" r="11950" b="28069"/>
          <a:stretch/>
        </p:blipFill>
        <p:spPr>
          <a:xfrm>
            <a:off x="3348828" y="1318229"/>
            <a:ext cx="2339280" cy="3245712"/>
          </a:xfrm>
          <a:prstGeom prst="rect">
            <a:avLst/>
          </a:prstGeom>
        </p:spPr>
      </p:pic>
      <p:pic>
        <p:nvPicPr>
          <p:cNvPr id="11" name="Picture 10"/>
          <p:cNvPicPr>
            <a:picLocks noChangeAspect="1"/>
          </p:cNvPicPr>
          <p:nvPr/>
        </p:nvPicPr>
        <p:blipFill>
          <a:blip r:embed="rId3"/>
          <a:stretch>
            <a:fillRect/>
          </a:stretch>
        </p:blipFill>
        <p:spPr>
          <a:xfrm>
            <a:off x="485700" y="1295400"/>
            <a:ext cx="2259360" cy="3268541"/>
          </a:xfrm>
          <a:prstGeom prst="rect">
            <a:avLst/>
          </a:prstGeom>
        </p:spPr>
      </p:pic>
      <p:pic>
        <p:nvPicPr>
          <p:cNvPr id="16" name="Picture 15"/>
          <p:cNvPicPr>
            <a:picLocks noChangeAspect="1"/>
          </p:cNvPicPr>
          <p:nvPr/>
        </p:nvPicPr>
        <p:blipFill rotWithShape="1">
          <a:blip r:embed="rId4"/>
          <a:srcRect l="9111" r="84222"/>
          <a:stretch/>
        </p:blipFill>
        <p:spPr>
          <a:xfrm>
            <a:off x="-9448800" y="-2286000"/>
            <a:ext cx="2286000" cy="11430000"/>
          </a:xfrm>
          <a:prstGeom prst="rect">
            <a:avLst/>
          </a:prstGeom>
        </p:spPr>
      </p:pic>
      <p:pic>
        <p:nvPicPr>
          <p:cNvPr id="17" name="Picture 16"/>
          <p:cNvPicPr>
            <a:picLocks noChangeAspect="1"/>
          </p:cNvPicPr>
          <p:nvPr/>
        </p:nvPicPr>
        <p:blipFill rotWithShape="1">
          <a:blip r:embed="rId4"/>
          <a:srcRect l="70464" t="12667" r="21536" b="55333"/>
          <a:stretch/>
        </p:blipFill>
        <p:spPr>
          <a:xfrm>
            <a:off x="6291876" y="1300996"/>
            <a:ext cx="2443010" cy="3257347"/>
          </a:xfrm>
          <a:prstGeom prst="rect">
            <a:avLst/>
          </a:prstGeom>
        </p:spPr>
      </p:pic>
    </p:spTree>
    <p:extLst>
      <p:ext uri="{BB962C8B-B14F-4D97-AF65-F5344CB8AC3E}">
        <p14:creationId xmlns:p14="http://schemas.microsoft.com/office/powerpoint/2010/main" val="388451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2F65418E-F9B3-4F35-B0D1-EDC014BC9F3C}" type="datetime1">
              <a:rPr lang="fi-FI" smtClean="0"/>
              <a:pPr/>
              <a:t>21.5.2019</a:t>
            </a:fld>
            <a:endParaRPr lang="en-GB"/>
          </a:p>
        </p:txBody>
      </p:sp>
      <p:sp>
        <p:nvSpPr>
          <p:cNvPr id="3" name="Dian numeron paikkamerkki 2"/>
          <p:cNvSpPr>
            <a:spLocks noGrp="1"/>
          </p:cNvSpPr>
          <p:nvPr>
            <p:ph type="sldNum" sz="quarter" idx="11"/>
          </p:nvPr>
        </p:nvSpPr>
        <p:spPr/>
        <p:txBody>
          <a:bodyPr/>
          <a:lstStyle/>
          <a:p>
            <a:fld id="{89059335-AFD3-4DED-970B-1AD46A147785}" type="slidenum">
              <a:rPr lang="en-GB" smtClean="0"/>
              <a:pPr/>
              <a:t>8</a:t>
            </a:fld>
            <a:endParaRPr lang="en-GB"/>
          </a:p>
        </p:txBody>
      </p:sp>
      <p:sp>
        <p:nvSpPr>
          <p:cNvPr id="4" name="Alatunnisteen paikkamerkki 3"/>
          <p:cNvSpPr>
            <a:spLocks noGrp="1"/>
          </p:cNvSpPr>
          <p:nvPr>
            <p:ph type="ftr" sz="quarter" idx="12"/>
          </p:nvPr>
        </p:nvSpPr>
        <p:spPr/>
        <p:txBody>
          <a:bodyPr/>
          <a:lstStyle/>
          <a:p>
            <a:r>
              <a:rPr lang="fi-FI" smtClean="0">
                <a:solidFill>
                  <a:prstClr val="black"/>
                </a:solidFill>
              </a:rPr>
              <a:t>Käyttäytymis-tieteellinen tiedekunta / Henkilön nimi / Esityksen nimi</a:t>
            </a:r>
            <a:endParaRPr lang="en-GB">
              <a:solidFill>
                <a:prstClr val="black"/>
              </a:solidFill>
            </a:endParaRPr>
          </a:p>
        </p:txBody>
      </p:sp>
      <p:sp>
        <p:nvSpPr>
          <p:cNvPr id="5" name="Otsikko 4"/>
          <p:cNvSpPr>
            <a:spLocks noGrp="1"/>
          </p:cNvSpPr>
          <p:nvPr>
            <p:ph type="title"/>
          </p:nvPr>
        </p:nvSpPr>
        <p:spPr>
          <a:xfrm>
            <a:off x="467544" y="620713"/>
            <a:ext cx="8371656" cy="1143000"/>
          </a:xfrm>
        </p:spPr>
        <p:txBody>
          <a:bodyPr/>
          <a:lstStyle/>
          <a:p>
            <a:r>
              <a:rPr lang="fi-FI" b="0" dirty="0" smtClean="0">
                <a:solidFill>
                  <a:schemeClr val="accent1"/>
                </a:solidFill>
              </a:rPr>
              <a:t>HEA - OPPIMAAN </a:t>
            </a:r>
            <a:r>
              <a:rPr lang="fi-FI" b="0" dirty="0" err="1" smtClean="0">
                <a:solidFill>
                  <a:schemeClr val="accent1"/>
                </a:solidFill>
              </a:rPr>
              <a:t>OPPIMIsEN</a:t>
            </a:r>
            <a:r>
              <a:rPr lang="fi-FI" b="0" dirty="0" smtClean="0">
                <a:solidFill>
                  <a:schemeClr val="accent1"/>
                </a:solidFill>
              </a:rPr>
              <a:t> MÄÄRITELMÄ</a:t>
            </a:r>
            <a:endParaRPr lang="en-US" b="0" dirty="0">
              <a:solidFill>
                <a:schemeClr val="accent1"/>
              </a:solidFill>
            </a:endParaRPr>
          </a:p>
        </p:txBody>
      </p:sp>
      <p:sp>
        <p:nvSpPr>
          <p:cNvPr id="6" name="Sisällön paikkamerkki 5"/>
          <p:cNvSpPr>
            <a:spLocks noGrp="1"/>
          </p:cNvSpPr>
          <p:nvPr>
            <p:ph sz="half" idx="1"/>
          </p:nvPr>
        </p:nvSpPr>
        <p:spPr>
          <a:xfrm>
            <a:off x="287524" y="1500276"/>
            <a:ext cx="8604956" cy="5364596"/>
          </a:xfrm>
        </p:spPr>
        <p:txBody>
          <a:bodyPr>
            <a:normAutofit fontScale="77500" lnSpcReduction="20000"/>
          </a:bodyPr>
          <a:lstStyle/>
          <a:p>
            <a:r>
              <a:rPr lang="fi-FI" sz="2800" dirty="0"/>
              <a:t>O</a:t>
            </a:r>
            <a:r>
              <a:rPr lang="fi-FI" sz="2800" dirty="0" smtClean="0"/>
              <a:t>ppimaan oppimisella tarkoitetaan </a:t>
            </a:r>
            <a:r>
              <a:rPr lang="fi-FI" sz="2800" i="1" dirty="0">
                <a:solidFill>
                  <a:srgbClr val="0070C0"/>
                </a:solidFill>
              </a:rPr>
              <a:t>taitoa</a:t>
            </a:r>
            <a:r>
              <a:rPr lang="fi-FI" sz="2800" dirty="0"/>
              <a:t> ja</a:t>
            </a:r>
            <a:r>
              <a:rPr lang="fi-FI" sz="2800" i="1" dirty="0">
                <a:solidFill>
                  <a:srgbClr val="FF0000"/>
                </a:solidFill>
              </a:rPr>
              <a:t> </a:t>
            </a:r>
            <a:r>
              <a:rPr lang="fi-FI" sz="2800" i="1" dirty="0" smtClean="0">
                <a:solidFill>
                  <a:srgbClr val="FF0000"/>
                </a:solidFill>
              </a:rPr>
              <a:t>halua </a:t>
            </a:r>
            <a:r>
              <a:rPr lang="fi-FI" sz="2800" dirty="0"/>
              <a:t>tarttua </a:t>
            </a:r>
            <a:r>
              <a:rPr lang="fi-FI" sz="2800" dirty="0" smtClean="0"/>
              <a:t>uusiin</a:t>
            </a:r>
          </a:p>
          <a:p>
            <a:r>
              <a:rPr lang="fi-FI" sz="2800" dirty="0" smtClean="0"/>
              <a:t>oppimishaasteisiin </a:t>
            </a:r>
            <a:r>
              <a:rPr lang="en-US" sz="2800" dirty="0" err="1" smtClean="0"/>
              <a:t>asiasisällöstä</a:t>
            </a:r>
            <a:r>
              <a:rPr lang="en-US" sz="2800" dirty="0" smtClean="0"/>
              <a:t> </a:t>
            </a:r>
            <a:r>
              <a:rPr lang="en-US" sz="2800" dirty="0" err="1" smtClean="0"/>
              <a:t>riippumatta</a:t>
            </a:r>
            <a:r>
              <a:rPr lang="en-US" sz="2800" dirty="0" smtClean="0"/>
              <a:t>.</a:t>
            </a:r>
          </a:p>
          <a:p>
            <a:endParaRPr lang="fi-FI" sz="2800" dirty="0" smtClean="0"/>
          </a:p>
          <a:p>
            <a:pPr>
              <a:buFont typeface="Wingdings" panose="05000000000000000000" pitchFamily="2" charset="2"/>
              <a:buChar char="à"/>
            </a:pPr>
            <a:r>
              <a:rPr lang="en-US" sz="2800" i="1" dirty="0" err="1" smtClean="0">
                <a:solidFill>
                  <a:srgbClr val="0070C0"/>
                </a:solidFill>
              </a:rPr>
              <a:t>taidot</a:t>
            </a:r>
            <a:r>
              <a:rPr lang="en-US" sz="2800" i="1" dirty="0" smtClean="0">
                <a:solidFill>
                  <a:srgbClr val="0070C0"/>
                </a:solidFill>
              </a:rPr>
              <a:t> </a:t>
            </a:r>
            <a:r>
              <a:rPr lang="en-US" sz="2800" dirty="0" err="1"/>
              <a:t>muodostuvat</a:t>
            </a:r>
            <a:r>
              <a:rPr lang="en-US" sz="2800" dirty="0"/>
              <a:t> </a:t>
            </a:r>
            <a:r>
              <a:rPr lang="en-US" sz="2800" dirty="0" err="1" smtClean="0"/>
              <a:t>oppiainerajat</a:t>
            </a:r>
            <a:r>
              <a:rPr lang="en-US" sz="2800" dirty="0" smtClean="0"/>
              <a:t> </a:t>
            </a:r>
            <a:r>
              <a:rPr lang="fi-FI" sz="2800" dirty="0" smtClean="0"/>
              <a:t>ylittävistä </a:t>
            </a:r>
            <a:r>
              <a:rPr lang="fi-FI" sz="2800" dirty="0"/>
              <a:t>kognitiivisista </a:t>
            </a:r>
            <a:endParaRPr lang="fi-FI" sz="2800" dirty="0" smtClean="0"/>
          </a:p>
          <a:p>
            <a:pPr marL="0" indent="0"/>
            <a:r>
              <a:rPr lang="fi-FI" sz="2800" dirty="0" smtClean="0"/>
              <a:t>	taidoista sekä </a:t>
            </a:r>
            <a:r>
              <a:rPr lang="fi-FI" sz="2800" dirty="0"/>
              <a:t>niiden </a:t>
            </a:r>
            <a:r>
              <a:rPr lang="fi-FI" sz="2800" dirty="0" smtClean="0"/>
              <a:t>lisäksi </a:t>
            </a:r>
            <a:r>
              <a:rPr lang="fi-FI" sz="2800" i="1" dirty="0">
                <a:solidFill>
                  <a:srgbClr val="FF0000"/>
                </a:solidFill>
              </a:rPr>
              <a:t>uskomuksista</a:t>
            </a:r>
            <a:r>
              <a:rPr lang="fi-FI" sz="2800" dirty="0" smtClean="0"/>
              <a:t>, jotka 	</a:t>
            </a:r>
          </a:p>
          <a:p>
            <a:pPr marL="0" indent="0"/>
            <a:r>
              <a:rPr lang="fi-FI" sz="2800" dirty="0"/>
              <a:t>	</a:t>
            </a:r>
            <a:r>
              <a:rPr lang="fi-FI" sz="2800" dirty="0" smtClean="0"/>
              <a:t>ohjaavat </a:t>
            </a:r>
            <a:r>
              <a:rPr lang="fi-FI" sz="2800" dirty="0"/>
              <a:t>ja </a:t>
            </a:r>
            <a:r>
              <a:rPr lang="fi-FI" sz="2800" dirty="0" smtClean="0"/>
              <a:t>suuntaavat </a:t>
            </a:r>
            <a:r>
              <a:rPr lang="fi-FI" sz="2800" dirty="0"/>
              <a:t>toimintaa kaikenlaisissa </a:t>
            </a:r>
            <a:endParaRPr lang="fi-FI" sz="2800" dirty="0" smtClean="0"/>
          </a:p>
          <a:p>
            <a:pPr marL="0" indent="0"/>
            <a:r>
              <a:rPr lang="fi-FI" sz="2800" dirty="0"/>
              <a:t>	</a:t>
            </a:r>
            <a:r>
              <a:rPr lang="fi-FI" sz="2800" dirty="0" smtClean="0"/>
              <a:t>oppimistilanteissa</a:t>
            </a:r>
            <a:r>
              <a:rPr lang="fi-FI" sz="2800" dirty="0"/>
              <a:t>.</a:t>
            </a:r>
            <a:endParaRPr lang="fi-FI" sz="2800" dirty="0" smtClean="0"/>
          </a:p>
          <a:p>
            <a:endParaRPr lang="fi-FI" sz="2800" dirty="0" smtClean="0"/>
          </a:p>
          <a:p>
            <a:r>
              <a:rPr lang="fi-FI" sz="2800" dirty="0" smtClean="0"/>
              <a:t>Nämä </a:t>
            </a:r>
            <a:r>
              <a:rPr lang="fi-FI" sz="2800" dirty="0"/>
              <a:t>valmiudet </a:t>
            </a:r>
            <a:r>
              <a:rPr lang="fi-FI" sz="2800" dirty="0" smtClean="0"/>
              <a:t>(</a:t>
            </a:r>
            <a:r>
              <a:rPr lang="fi-FI" sz="2800" b="1" i="1" dirty="0" smtClean="0"/>
              <a:t>eli </a:t>
            </a:r>
            <a:r>
              <a:rPr lang="fi-FI" sz="2800" b="1" i="1" dirty="0"/>
              <a:t>oppimaan oppimisen </a:t>
            </a:r>
            <a:r>
              <a:rPr lang="fi-FI" sz="2800" b="1" i="1" dirty="0" smtClean="0"/>
              <a:t>taidot</a:t>
            </a:r>
            <a:r>
              <a:rPr lang="fi-FI" sz="2800" dirty="0" smtClean="0"/>
              <a:t>) </a:t>
            </a:r>
            <a:r>
              <a:rPr lang="fi-FI" sz="2800" dirty="0"/>
              <a:t>auttavat </a:t>
            </a:r>
            <a:endParaRPr lang="fi-FI" sz="2800" dirty="0" smtClean="0"/>
          </a:p>
          <a:p>
            <a:r>
              <a:rPr lang="fi-FI" sz="2800" dirty="0" smtClean="0"/>
              <a:t>menestymään </a:t>
            </a:r>
            <a:r>
              <a:rPr lang="fi-FI" sz="2800" dirty="0"/>
              <a:t>eri oppiaineissa ja ennakoivat itsensä </a:t>
            </a:r>
            <a:endParaRPr lang="fi-FI" sz="2800" dirty="0" smtClean="0"/>
          </a:p>
          <a:p>
            <a:r>
              <a:rPr lang="fi-FI" sz="2800" dirty="0" smtClean="0"/>
              <a:t>kehittämistä muodollisen </a:t>
            </a:r>
            <a:r>
              <a:rPr lang="fi-FI" sz="2800" dirty="0"/>
              <a:t>koulutuksen jälkeenkin</a:t>
            </a:r>
            <a:r>
              <a:rPr lang="fi-FI" sz="2400" dirty="0"/>
              <a:t>. </a:t>
            </a:r>
            <a:endParaRPr lang="fi-FI" sz="2400" dirty="0" smtClean="0"/>
          </a:p>
          <a:p>
            <a:r>
              <a:rPr lang="en-US" sz="2400" dirty="0">
                <a:latin typeface="Bookman Old Style" panose="02050604050505020204" pitchFamily="18" charset="0"/>
              </a:rPr>
              <a:t/>
            </a:r>
            <a:br>
              <a:rPr lang="en-US" sz="2400" dirty="0">
                <a:latin typeface="Bookman Old Style" panose="02050604050505020204" pitchFamily="18" charset="0"/>
              </a:rPr>
            </a:br>
            <a:endParaRPr lang="en-US" dirty="0"/>
          </a:p>
        </p:txBody>
      </p:sp>
    </p:spTree>
    <p:extLst>
      <p:ext uri="{BB962C8B-B14F-4D97-AF65-F5344CB8AC3E}">
        <p14:creationId xmlns:p14="http://schemas.microsoft.com/office/powerpoint/2010/main" val="1680729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979612" y="1989138"/>
            <a:ext cx="6840538" cy="4176166"/>
          </a:xfrm>
        </p:spPr>
        <p:txBody>
          <a:bodyPr>
            <a:normAutofit fontScale="92500" lnSpcReduction="10000"/>
          </a:bodyPr>
          <a:lstStyle/>
          <a:p>
            <a:pPr marL="0" indent="0">
              <a:buNone/>
            </a:pPr>
            <a:r>
              <a:rPr lang="fi-FI" sz="2400" b="1" dirty="0" smtClean="0"/>
              <a:t>Kognitiiviset osa-alueet</a:t>
            </a:r>
          </a:p>
          <a:p>
            <a:pPr>
              <a:buFont typeface="Wingdings" pitchFamily="2" charset="2"/>
              <a:buChar char="§"/>
            </a:pPr>
            <a:r>
              <a:rPr lang="fi-FI" sz="2400" dirty="0"/>
              <a:t>L</a:t>
            </a:r>
            <a:r>
              <a:rPr lang="fi-FI" sz="2400" dirty="0" smtClean="0"/>
              <a:t>uetun ymmärtäminen</a:t>
            </a:r>
          </a:p>
          <a:p>
            <a:pPr>
              <a:buFont typeface="Wingdings" pitchFamily="2" charset="2"/>
              <a:buChar char="§"/>
            </a:pPr>
            <a:r>
              <a:rPr lang="fi-FI" sz="2400" dirty="0" smtClean="0"/>
              <a:t>Matemaattinen ajattelu</a:t>
            </a:r>
          </a:p>
          <a:p>
            <a:pPr>
              <a:buFont typeface="Wingdings" pitchFamily="2" charset="2"/>
              <a:buChar char="§"/>
            </a:pPr>
            <a:r>
              <a:rPr lang="fi-FI" sz="2400" dirty="0" smtClean="0"/>
              <a:t>Looginen päättelykyky</a:t>
            </a:r>
          </a:p>
          <a:p>
            <a:pPr>
              <a:buFont typeface="Wingdings" pitchFamily="2" charset="2"/>
              <a:buChar char="§"/>
            </a:pPr>
            <a:endParaRPr lang="fi-FI" sz="2400" dirty="0" smtClean="0"/>
          </a:p>
          <a:p>
            <a:pPr marL="0" indent="0">
              <a:buNone/>
            </a:pPr>
            <a:r>
              <a:rPr lang="fi-FI" sz="2400" b="1" dirty="0" smtClean="0"/>
              <a:t>Oppimista tukevat asenteet</a:t>
            </a:r>
          </a:p>
          <a:p>
            <a:pPr>
              <a:buFont typeface="Wingdings" pitchFamily="2" charset="2"/>
              <a:buChar char="§"/>
            </a:pPr>
            <a:r>
              <a:rPr lang="fi-FI" sz="2400" dirty="0" smtClean="0"/>
              <a:t>Motivaationalliset uskomukset</a:t>
            </a:r>
          </a:p>
          <a:p>
            <a:pPr>
              <a:buFont typeface="Wingdings" pitchFamily="2" charset="2"/>
              <a:buChar char="§"/>
            </a:pPr>
            <a:r>
              <a:rPr lang="fi-FI" sz="2400" dirty="0" smtClean="0"/>
              <a:t>Akateeminen minäkäsitys</a:t>
            </a:r>
          </a:p>
          <a:p>
            <a:pPr>
              <a:buFont typeface="Wingdings" pitchFamily="2" charset="2"/>
              <a:buChar char="§"/>
            </a:pPr>
            <a:r>
              <a:rPr lang="fi-FI" sz="2400" dirty="0" smtClean="0"/>
              <a:t>Koulutyöhön sitoutuminen</a:t>
            </a:r>
          </a:p>
          <a:p>
            <a:pPr>
              <a:buFont typeface="Wingdings" pitchFamily="2" charset="2"/>
              <a:buChar char="§"/>
            </a:pPr>
            <a:r>
              <a:rPr lang="fi-FI" sz="2400" dirty="0" smtClean="0"/>
              <a:t>Koettu ympäristön tuki</a:t>
            </a:r>
          </a:p>
          <a:p>
            <a:pPr>
              <a:spcBef>
                <a:spcPct val="20000"/>
              </a:spcBef>
            </a:pPr>
            <a:endParaRPr lang="fi-FI" sz="2800" dirty="0" smtClean="0"/>
          </a:p>
          <a:p>
            <a:pPr>
              <a:buFont typeface="Arial" pitchFamily="34" charset="0"/>
              <a:buChar char="•"/>
            </a:pPr>
            <a:endParaRPr lang="fi-FI" sz="2800" dirty="0" smtClean="0">
              <a:latin typeface="Calibri" pitchFamily="34" charset="0"/>
            </a:endParaRPr>
          </a:p>
          <a:p>
            <a:pPr marL="514350" indent="-514350">
              <a:buFont typeface="+mj-lt"/>
              <a:buAutoNum type="arabicPeriod"/>
            </a:pPr>
            <a:endParaRPr lang="fi-FI" sz="2800" b="1" dirty="0" smtClean="0">
              <a:latin typeface="Calibri" pitchFamily="34" charset="0"/>
            </a:endParaRPr>
          </a:p>
        </p:txBody>
      </p:sp>
      <p:sp>
        <p:nvSpPr>
          <p:cNvPr id="13" name="Slide Number Placeholder 12"/>
          <p:cNvSpPr>
            <a:spLocks noGrp="1"/>
          </p:cNvSpPr>
          <p:nvPr>
            <p:ph type="sldNum" sz="quarter" idx="11"/>
          </p:nvPr>
        </p:nvSpPr>
        <p:spPr/>
        <p:txBody>
          <a:bodyPr/>
          <a:lstStyle/>
          <a:p>
            <a:fld id="{89059335-AFD3-4DED-970B-1AD46A147785}" type="slidenum">
              <a:rPr lang="en-GB" smtClean="0"/>
              <a:pPr/>
              <a:t>9</a:t>
            </a:fld>
            <a:endParaRPr lang="en-GB" dirty="0"/>
          </a:p>
        </p:txBody>
      </p:sp>
      <p:sp>
        <p:nvSpPr>
          <p:cNvPr id="14" name="Footer Placeholder 13"/>
          <p:cNvSpPr>
            <a:spLocks noGrp="1"/>
          </p:cNvSpPr>
          <p:nvPr>
            <p:ph type="ftr" sz="quarter" idx="12"/>
          </p:nvPr>
        </p:nvSpPr>
        <p:spPr/>
        <p:txBody>
          <a:bodyPr/>
          <a:lstStyle/>
          <a:p>
            <a:r>
              <a:rPr lang="fi-FI" dirty="0" smtClean="0"/>
              <a:t>Centre for </a:t>
            </a:r>
            <a:r>
              <a:rPr lang="fi-FI" dirty="0" err="1" smtClean="0"/>
              <a:t>educational</a:t>
            </a:r>
            <a:r>
              <a:rPr lang="fi-FI" dirty="0" smtClean="0"/>
              <a:t> </a:t>
            </a:r>
            <a:r>
              <a:rPr lang="fi-FI" dirty="0" err="1" smtClean="0"/>
              <a:t>assessment</a:t>
            </a:r>
            <a:r>
              <a:rPr lang="fi-FI" dirty="0" smtClean="0"/>
              <a:t>/</a:t>
            </a:r>
          </a:p>
          <a:p>
            <a:r>
              <a:rPr lang="fi-FI" dirty="0" smtClean="0"/>
              <a:t>Vainikainen</a:t>
            </a:r>
            <a:endParaRPr lang="en-GB" dirty="0"/>
          </a:p>
        </p:txBody>
      </p:sp>
      <p:sp>
        <p:nvSpPr>
          <p:cNvPr id="5122" name="Rectangle 2"/>
          <p:cNvSpPr>
            <a:spLocks noGrp="1" noChangeArrowheads="1"/>
          </p:cNvSpPr>
          <p:nvPr>
            <p:ph type="title"/>
          </p:nvPr>
        </p:nvSpPr>
        <p:spPr>
          <a:xfrm>
            <a:off x="863588" y="500042"/>
            <a:ext cx="7956562" cy="1200170"/>
          </a:xfrm>
        </p:spPr>
        <p:txBody>
          <a:bodyPr/>
          <a:lstStyle/>
          <a:p>
            <a:r>
              <a:rPr lang="fi-FI" b="0" dirty="0" smtClean="0">
                <a:solidFill>
                  <a:srgbClr val="0070C0"/>
                </a:solidFill>
              </a:rPr>
              <a:t>Oppimaan oppimisen arviointi</a:t>
            </a:r>
            <a:br>
              <a:rPr lang="fi-FI" b="0" dirty="0" smtClean="0">
                <a:solidFill>
                  <a:srgbClr val="0070C0"/>
                </a:solidFill>
              </a:rPr>
            </a:br>
            <a:endParaRPr lang="fi-FI" b="0" dirty="0">
              <a:solidFill>
                <a:srgbClr val="0070C0"/>
              </a:solidFill>
            </a:endParaRPr>
          </a:p>
        </p:txBody>
      </p:sp>
      <p:pic>
        <p:nvPicPr>
          <p:cNvPr id="8" name="Picture 7" descr="P:\h620\okl_arviointikeskus\Projektit\2_Kehitystyö\CEA uusi graafinen ilme\Uusi Logo 2010\Final\English-Versio01.png"/>
          <p:cNvPicPr/>
          <p:nvPr/>
        </p:nvPicPr>
        <p:blipFill>
          <a:blip r:embed="rId3" cstate="print"/>
          <a:srcRect/>
          <a:stretch>
            <a:fillRect/>
          </a:stretch>
        </p:blipFill>
        <p:spPr bwMode="auto">
          <a:xfrm>
            <a:off x="611560" y="2237596"/>
            <a:ext cx="792088" cy="975380"/>
          </a:xfrm>
          <a:prstGeom prst="rect">
            <a:avLst/>
          </a:prstGeom>
          <a:noFill/>
          <a:ln w="9525">
            <a:noFill/>
            <a:miter lim="800000"/>
            <a:headEnd/>
            <a:tailEnd/>
          </a:ln>
        </p:spPr>
      </p:pic>
      <p:sp>
        <p:nvSpPr>
          <p:cNvPr id="7" name="Date Placeholder 2"/>
          <p:cNvSpPr>
            <a:spLocks noGrp="1"/>
          </p:cNvSpPr>
          <p:nvPr>
            <p:ph type="dt" sz="half" idx="10"/>
          </p:nvPr>
        </p:nvSpPr>
        <p:spPr>
          <a:xfrm>
            <a:off x="7500958" y="6165850"/>
            <a:ext cx="887392" cy="431800"/>
          </a:xfrm>
        </p:spPr>
        <p:txBody>
          <a:bodyPr/>
          <a:lstStyle/>
          <a:p>
            <a:fld id="{51E952F0-D5E9-4907-8315-6F25E04B6336}" type="datetime1">
              <a:rPr lang="fi-FI" smtClean="0"/>
              <a:pPr/>
              <a:t>21.5.2019</a:t>
            </a:fld>
            <a:endParaRPr lang="en-GB" dirty="0"/>
          </a:p>
        </p:txBody>
      </p:sp>
      <p:sp>
        <p:nvSpPr>
          <p:cNvPr id="2" name="Right Brace 1"/>
          <p:cNvSpPr/>
          <p:nvPr/>
        </p:nvSpPr>
        <p:spPr>
          <a:xfrm>
            <a:off x="7056276" y="1988591"/>
            <a:ext cx="634417" cy="3888432"/>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Oikea aaltosulje 3"/>
          <p:cNvSpPr/>
          <p:nvPr/>
        </p:nvSpPr>
        <p:spPr>
          <a:xfrm>
            <a:off x="6588224" y="2023208"/>
            <a:ext cx="216024" cy="1404156"/>
          </a:xfrm>
          <a:prstGeom prst="rightBrace">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ikea aaltosulje 10"/>
          <p:cNvSpPr/>
          <p:nvPr/>
        </p:nvSpPr>
        <p:spPr>
          <a:xfrm>
            <a:off x="6588224" y="4094255"/>
            <a:ext cx="216024" cy="1782767"/>
          </a:xfrm>
          <a:prstGeom prst="rightBrace">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02202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Helsingin Yliopisto">
  <a:themeElements>
    <a:clrScheme name="HY (KTT)">
      <a:dk1>
        <a:sysClr val="windowText" lastClr="000000"/>
      </a:dk1>
      <a:lt1>
        <a:srgbClr val="FFFFFF"/>
      </a:lt1>
      <a:dk2>
        <a:srgbClr val="8C8A87"/>
      </a:dk2>
      <a:lt2>
        <a:srgbClr val="FFFFFF"/>
      </a:lt2>
      <a:accent1>
        <a:srgbClr val="FCD116"/>
      </a:accent1>
      <a:accent2>
        <a:srgbClr val="1E1C77"/>
      </a:accent2>
      <a:accent3>
        <a:srgbClr val="8C8A87"/>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Y_2016">
  <a:themeElements>
    <a:clrScheme name="HY2016">
      <a:dk1>
        <a:sysClr val="windowText" lastClr="000000"/>
      </a:dk1>
      <a:lt1>
        <a:srgbClr val="FFFFFF"/>
      </a:lt1>
      <a:dk2>
        <a:srgbClr val="8C8A87"/>
      </a:dk2>
      <a:lt2>
        <a:srgbClr val="FFFFFF"/>
      </a:lt2>
      <a:accent1>
        <a:srgbClr val="0E4073"/>
      </a:accent1>
      <a:accent2>
        <a:srgbClr val="7B3CB4"/>
      </a:accent2>
      <a:accent3>
        <a:srgbClr val="45BC9F"/>
      </a:accent3>
      <a:accent4>
        <a:srgbClr val="A5E363"/>
      </a:accent4>
      <a:accent5>
        <a:srgbClr val="7ECEF1"/>
      </a:accent5>
      <a:accent6>
        <a:srgbClr val="FFE263"/>
      </a:accent6>
      <a:hlink>
        <a:srgbClr val="0091D0"/>
      </a:hlink>
      <a:folHlink>
        <a:srgbClr val="8C8A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0" tIns="0" rIns="0" bIns="0" numCol="1" anchor="ctr" anchorCtr="0" compatLnSpc="1">
        <a:prstTxWarp prst="textNoShape">
          <a:avLst/>
        </a:prstTxWarp>
      </a:bodyPr>
      <a:lstStyle>
        <a:defPPr>
          <a:defRPr dirty="0" err="1" smtClean="0"/>
        </a:defPPr>
      </a:lstStyle>
    </a:txDef>
  </a:objectDefaults>
  <a:extraClrSchemeLst/>
  <a:extLst>
    <a:ext uri="{05A4C25C-085E-4340-85A3-A5531E510DB2}">
      <thm15:themeFamily xmlns:thm15="http://schemas.microsoft.com/office/thememl/2012/main" name="HY_template_Arial_tiedekunta_Käyttäytymistieteellinen_27042016.potx" id="{8B87D9D0-C228-4BED-B0B4-6E4CB3DA5F26}" vid="{DD4845A1-2EC4-4EA0-AF63-5FC8FBC23DE3}"/>
    </a:ext>
  </a:extLst>
</a:theme>
</file>

<file path=ppt/theme/theme3.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25029</TotalTime>
  <Words>2260</Words>
  <Application>Microsoft Office PowerPoint</Application>
  <PresentationFormat>On-screen Show (4:3)</PresentationFormat>
  <Paragraphs>620</Paragraphs>
  <Slides>51</Slides>
  <Notes>18</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51</vt:i4>
      </vt:variant>
    </vt:vector>
  </HeadingPairs>
  <TitlesOfParts>
    <vt:vector size="66" baseType="lpstr">
      <vt:lpstr>ＭＳ Ｐゴシック</vt:lpstr>
      <vt:lpstr>SimSun</vt:lpstr>
      <vt:lpstr>Arial</vt:lpstr>
      <vt:lpstr>Arial Black</vt:lpstr>
      <vt:lpstr>Bookman Old Style</vt:lpstr>
      <vt:lpstr>Calibri</vt:lpstr>
      <vt:lpstr>Gotham Narrow Bold</vt:lpstr>
      <vt:lpstr>Gotham Narrow Bold</vt:lpstr>
      <vt:lpstr>Gotham Narrow Book</vt:lpstr>
      <vt:lpstr>Gotham-Bold</vt:lpstr>
      <vt:lpstr>Tahoma</vt:lpstr>
      <vt:lpstr>Times New Roman</vt:lpstr>
      <vt:lpstr>Wingdings</vt:lpstr>
      <vt:lpstr>Helsingin Yliopisto</vt:lpstr>
      <vt:lpstr>HY_2016</vt:lpstr>
      <vt:lpstr>  Arviointia </vt:lpstr>
      <vt:lpstr> Koulutuksen arviointikeskus / Helsingin yliopisto (HEA)</vt:lpstr>
      <vt:lpstr>Koulutuksen arviointikeskus (HEA)  …arviointia vuodesta 1996  Opetushallitus esitti arviointistrategiassaan vuonna 1995, että koulutuksen vaikuttavuutta arvioitaessa on tarkasteltava paitsi oppiaineosaamista myös muita koulun tuottamia yleisiä valmiuksia (mukana mm. prof. Jarkko Hautamäki &amp; Sirkku Kupiainen)  oppimaan oppiminen   </vt:lpstr>
      <vt:lpstr>…26 työntekijää  Pääasialliset projektitoimeksiantajat/-rahoittajat   </vt:lpstr>
      <vt:lpstr>Käynnissä olevia tutkimus- ja kehittämis-hankkeita    - Suomalaisnuoret koulutuksen siirtymävaiheissa  (N = 10 000) oppimisen, terveyden ja hyvinvoinnin  seuranta; yksilö-, luokka- ja koulutasolla (7.lk               toisen asteen päättyminen)  - PISA 2018, 2021 (yhteisöllinen  ongelmanratkaisu, luovuus)  - Vantaa tablet-tutkimus (esi-, perus-, toinen aste)  - Oppimaan oppimisen Helsingin ja Vantaan   pitkittäistutkimus, Vantaan erityinen tuki, Vantaa  suuret oppmisympäristöt  - Adaptiivinen testin kehittäminen II –asteen  harkinnan varaisen valinnan tueksi </vt:lpstr>
      <vt:lpstr>              - Valtakunnallinen oppimaan oppiminen  - Luokan koostumus / Wilma -tutkimus  - Koulujen monet kielet ja uskonnot  (Valtioneuvosto / OKM)  - Koulutusta (Arviointi oppimisen edellytyksenä  ja…, Sähköistyvä lukioarviointi)          - Kansallinen arviointiosaamisen kehittä-           misverkosto - KAARO-verkosto  - Tieteellisiä julkaisuja   - Kirjoja</vt:lpstr>
      <vt:lpstr>Syksyn 2016 kirjasatoa</vt:lpstr>
      <vt:lpstr>HEA - OPPIMAAN OPPIMIsEN MÄÄRITELMÄ</vt:lpstr>
      <vt:lpstr>Oppimaan oppimisen arviointi </vt:lpstr>
      <vt:lpstr>Tulosten raportointi</vt:lpstr>
      <vt:lpstr>PowerPoint Presentation</vt:lpstr>
      <vt:lpstr>Kansallinen tilanne (2001, 2012, …2017) </vt:lpstr>
      <vt:lpstr>Kuntien väliset erot arvosanoissa</vt:lpstr>
      <vt:lpstr> ARVIOINTI</vt:lpstr>
      <vt:lpstr>OPPIMISTAVOITE:  YMMÄRTÄÄ OPPISTAVOITTEIDEN ERI TASOT JA NIIDEN KÄYTTÄMISEN MERKITYKSEN OPPIMISEN SUUNNITTELUN JA  ARVIOINNIN TUKENA  </vt:lpstr>
      <vt:lpstr>Sisältö</vt:lpstr>
      <vt:lpstr>Taustaa – yksilöllisistä eroista</vt:lpstr>
      <vt:lpstr>VISIBLE LEARNING What works best for learning </vt:lpstr>
      <vt:lpstr>PowerPoint Presentation</vt:lpstr>
      <vt:lpstr>Oppimisstrategiat ja arviointi </vt:lpstr>
      <vt:lpstr>Oppimistavoitteet ja arviointi</vt:lpstr>
      <vt:lpstr>PowerPoint Presentation</vt:lpstr>
      <vt:lpstr>Tavoitteet ohjaavat arviointia</vt:lpstr>
      <vt:lpstr>Oppimistavoitteiden muodostumisesta </vt:lpstr>
      <vt:lpstr>PowerPoint Presentation</vt:lpstr>
      <vt:lpstr>Taksonomioiden korostuksen muutos suhteessa oppimiseen</vt:lpstr>
      <vt:lpstr>Voidaan jakaa kahteen osaan</vt:lpstr>
      <vt:lpstr>#1: Muistaa </vt:lpstr>
      <vt:lpstr>#2: Ymmärtää</vt:lpstr>
      <vt:lpstr>#3: Soveltaa</vt:lpstr>
      <vt:lpstr>#4: Analysoi</vt:lpstr>
      <vt:lpstr>#5: Arvioi</vt:lpstr>
      <vt:lpstr>#6: Luo</vt:lpstr>
      <vt:lpstr>PowerPoint Presentation</vt:lpstr>
      <vt:lpstr>PowerPoint Presentation</vt:lpstr>
      <vt:lpstr>Ryhmätehtävä 1 (min):</vt:lpstr>
      <vt:lpstr> Ryhmätehtävä 2 (20 min):</vt:lpstr>
      <vt:lpstr>PowerPoint Presentation</vt:lpstr>
      <vt:lpstr>PowerPoint Presentation</vt:lpstr>
      <vt:lpstr>Kun ajattelutaitotasot sisäistetään </vt:lpstr>
      <vt:lpstr>Oppimisstrategiat ja arviointi </vt:lpstr>
      <vt:lpstr>Oppimisstrategiat ja arviointi </vt:lpstr>
      <vt:lpstr>Oppimisstrategiat ja arviointi </vt:lpstr>
      <vt:lpstr>Oppimisstrategiat ja arviointi </vt:lpstr>
      <vt:lpstr>Oppimisstrategiat ja arviointi </vt:lpstr>
      <vt:lpstr>Oppimisstrategiat ja arviointi </vt:lpstr>
      <vt:lpstr>PowerPoint Presentation</vt:lpstr>
      <vt:lpstr>TAVOITETASOJA VOIDAAN KÄYTTÄÄ ARVIOINTIKRITEEREIDEN MUODOSTAMISEEN </vt:lpstr>
      <vt:lpstr>TYÖSKENTELY JA ARVIOINTI</vt:lpstr>
      <vt:lpstr> Ryhmätehtävä 3 (20min)</vt:lpstr>
      <vt:lpstr>Yhteenvetoa  - Tavoitteiden ja tehtävien luokittelu varmistaa, että erilaisia tiedon tasoja ja kognitiviisia prosesseja otetaan huomioon  mahdollistaa eriyttämisen - Näin myös arviointi on samassa linjassa  - Oppilaat/lapset ymmärtävät eri tehtävien erot ja niissä vaadittavan ajattelun eron  esseekirjoittaminen  Strategisen oppimisen tukeminen</vt:lpstr>
    </vt:vector>
  </TitlesOfParts>
  <Manager>Taivas</Manager>
  <Company>grow.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Helsingin Yliopisto</dc:title>
  <dc:subject>Käyttäytymis-tieteellinen tiedekunta</dc:subject>
  <dc:creator>mika kontio / grow.</dc:creator>
  <cp:lastModifiedBy>Hotulainen, Risto H E</cp:lastModifiedBy>
  <cp:revision>677</cp:revision>
  <cp:lastPrinted>2017-11-16T08:13:20Z</cp:lastPrinted>
  <dcterms:created xsi:type="dcterms:W3CDTF">2009-11-18T13:00:22Z</dcterms:created>
  <dcterms:modified xsi:type="dcterms:W3CDTF">2019-05-21T06:37:47Z</dcterms:modified>
</cp:coreProperties>
</file>