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306" r:id="rId3"/>
    <p:sldId id="307" r:id="rId4"/>
    <p:sldId id="308" r:id="rId5"/>
    <p:sldId id="257" r:id="rId6"/>
    <p:sldId id="271" r:id="rId7"/>
    <p:sldId id="258" r:id="rId8"/>
    <p:sldId id="259" r:id="rId9"/>
    <p:sldId id="260" r:id="rId10"/>
    <p:sldId id="262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E329B-1AD1-46E8-86C1-8EC58A2C922C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3086C-1F57-4F54-9E82-A4E1A4CF1B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324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3086C-1F57-4F54-9E82-A4E1A4CF1B6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5453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0108FA-CE66-4895-94E6-B2538FB453DE}" type="slidenum">
              <a:rPr lang="fi-FI"/>
              <a:pPr/>
              <a:t>42</a:t>
            </a:fld>
            <a:endParaRPr lang="fi-FI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2997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4115B9-0FB9-4BEC-9B48-AA8D1828B02D}" type="slidenum">
              <a:rPr lang="fi-FI"/>
              <a:pPr/>
              <a:t>44</a:t>
            </a:fld>
            <a:endParaRPr lang="fi-FI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6853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4E245-DEAA-478C-BE8A-22CDE381FA26}" type="slidenum">
              <a:rPr lang="fi-FI"/>
              <a:pPr/>
              <a:t>46</a:t>
            </a:fld>
            <a:endParaRPr lang="fi-FI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Varantopohjaan ei kuulu velat toisille varantovelvollisille; velat EKPJ:lle.</a:t>
            </a:r>
          </a:p>
          <a:p>
            <a:r>
              <a:rPr lang="fi-FI"/>
              <a:t>KÖNTTÄSUMMAVÄHENNYS: varantopohjasta vähennetään 100 000 euroa, jolla on tarkoitus vapauttaa pienimmät instituutiot varantojen pidosta. Se myönnetään kaikille varantovelvollisille, jotka raportoivat varantopohjaa koskevat luvut erikseen Suomen Pankkiin.</a:t>
            </a:r>
          </a:p>
          <a:p>
            <a:r>
              <a:rPr lang="fi-FI"/>
              <a:t>Varantoja pidetään pankin omalla sekkitilillä SP:ssä tai välittäjän sekkitilillä SP:ssä tai erillisellä varantotilillä SP:ssä.</a:t>
            </a:r>
          </a:p>
          <a:p>
            <a:r>
              <a:rPr lang="fi-FI"/>
              <a:t>Varantokorko on artrimeettinen, päivien lkm:llä painotettu keskiarvo EKPJ:n perusrahoitusoperaatioiden korosta ja se maksetaan 2. Pankkipäivänä varantojenpitoperiodin päättymisen jälkeen.</a:t>
            </a:r>
          </a:p>
          <a:p>
            <a:r>
              <a:rPr lang="fi-FI"/>
              <a:t>Ylimääräisten talletusten viikonloppu- ja kuunvaihdepoikkeamat.</a:t>
            </a:r>
          </a:p>
          <a:p>
            <a:endParaRPr lang="fi-FI"/>
          </a:p>
          <a:p>
            <a:r>
              <a:rPr lang="fi-FI" b="1"/>
              <a:t>Yhteiset rahamarkkinat:</a:t>
            </a:r>
            <a:r>
              <a:rPr lang="fi-FI"/>
              <a:t> operaatiot normaalisti likviditeettiä keventäviä; ei likviditeettiestimaattia, SP:n ja EKPJ:n operaatiot vuoden vaihteen ympärillä.</a:t>
            </a:r>
          </a:p>
        </p:txBody>
      </p:sp>
    </p:spTree>
    <p:extLst>
      <p:ext uri="{BB962C8B-B14F-4D97-AF65-F5344CB8AC3E}">
        <p14:creationId xmlns:p14="http://schemas.microsoft.com/office/powerpoint/2010/main" val="3605971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6A1A78-BFE3-4174-B8FD-B3A1CDE0950A}" type="slidenum">
              <a:rPr lang="fi-FI"/>
              <a:pPr/>
              <a:t>47</a:t>
            </a:fld>
            <a:endParaRPr lang="fi-FI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831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84BE38-0DA8-41E4-AF62-A29D880D4C98}" type="slidenum">
              <a:rPr lang="fi-FI"/>
              <a:pPr/>
              <a:t>49</a:t>
            </a:fld>
            <a:endParaRPr lang="fi-FI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Perusrahoitusoperaatio: likviditeettiä lisäävä käänteisoperaatio; järjestetään vakiohuutokauppana viikottaisin, tiistaisin arvolla T+1</a:t>
            </a:r>
          </a:p>
          <a:p>
            <a:r>
              <a:rPr lang="fi-FI"/>
              <a:t>Pidempiaikainen rahoitusoperaatio: likviditeettiä lisäävä käänteisoperaatio, järjestetään vakiohuutokauppana kuukausittain, kuukauden ensimmäisenä keskiviikkona; maturiteetti kolme kuukautta</a:t>
            </a:r>
          </a:p>
          <a:p>
            <a:r>
              <a:rPr lang="fi-FI"/>
              <a:t>Hienosäätöoperaatio: pikahuuto- tai kahdenvälisenäkauppana</a:t>
            </a:r>
          </a:p>
          <a:p>
            <a:r>
              <a:rPr lang="fi-FI"/>
              <a:t>Rakenteellinen operaatio: vakiohuuto- tai kahdenvälisinä kauppoina</a:t>
            </a:r>
          </a:p>
          <a:p>
            <a:endParaRPr lang="fi-FI"/>
          </a:p>
          <a:p>
            <a:r>
              <a:rPr lang="fi-FI"/>
              <a:t>Käänteisoperaatiota käytetään perus- tai pidempiaikaisissa rahoitusoperaatioissa.</a:t>
            </a:r>
          </a:p>
          <a:p>
            <a:r>
              <a:rPr lang="fi-FI"/>
              <a:t>Suoraa kauppaa hionosäätö- ja rakenteellisissa operaatioissa</a:t>
            </a:r>
          </a:p>
          <a:p>
            <a:r>
              <a:rPr lang="fi-FI"/>
              <a:t>CD:n liikkeeseenlaskua rakenteellisissa operaatioissa</a:t>
            </a:r>
          </a:p>
          <a:p>
            <a:r>
              <a:rPr lang="fi-FI"/>
              <a:t>Kiinteätä talletusta hienosäätöoperaatioissa, jota käytetään myös valuuttaswapeissa.</a:t>
            </a:r>
          </a:p>
        </p:txBody>
      </p:sp>
    </p:spTree>
    <p:extLst>
      <p:ext uri="{BB962C8B-B14F-4D97-AF65-F5344CB8AC3E}">
        <p14:creationId xmlns:p14="http://schemas.microsoft.com/office/powerpoint/2010/main" val="252981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983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312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27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028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748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370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841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899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844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681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266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1E0AE-C9D1-400C-BB52-FDCDC915F890}" type="datetimeFigureOut">
              <a:rPr lang="fi-FI" smtClean="0"/>
              <a:t>31.10.2016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302D9-E9A6-47B8-A287-68927EC9BD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958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Rahapolitiikka</a:t>
            </a:r>
            <a:r>
              <a:rPr lang="it-IT" dirty="0" smtClean="0"/>
              <a:t> </a:t>
            </a:r>
            <a:r>
              <a:rPr lang="it-IT" dirty="0" err="1" smtClean="0"/>
              <a:t>ja</a:t>
            </a:r>
            <a:r>
              <a:rPr lang="it-IT" dirty="0" smtClean="0"/>
              <a:t> </a:t>
            </a:r>
            <a:r>
              <a:rPr lang="it-IT" dirty="0" err="1" smtClean="0"/>
              <a:t>rahoitusmarkkinat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Antti</a:t>
            </a:r>
            <a:r>
              <a:rPr lang="it-IT" dirty="0" smtClean="0"/>
              <a:t> </a:t>
            </a:r>
            <a:r>
              <a:rPr lang="it-IT" dirty="0" err="1" smtClean="0"/>
              <a:t>Ripatti</a:t>
            </a:r>
            <a:endParaRPr lang="it-IT" dirty="0" smtClean="0"/>
          </a:p>
          <a:p>
            <a:r>
              <a:rPr lang="fi-FI" b="1" smtClean="0"/>
              <a:t>TA2 </a:t>
            </a:r>
            <a:r>
              <a:rPr lang="fi-FI" b="1" dirty="0" smtClean="0"/>
              <a:t>Suomen talouselämän ja maailmantalouden esittely (2016)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984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Riskien</a:t>
            </a:r>
            <a:r>
              <a:rPr lang="en-US" dirty="0"/>
              <a:t> </a:t>
            </a:r>
            <a:r>
              <a:rPr lang="en-US" dirty="0" err="1"/>
              <a:t>hajauttaminen</a:t>
            </a:r>
            <a:endParaRPr lang="fi-FI" dirty="0"/>
          </a:p>
          <a:p>
            <a:pPr lvl="1"/>
            <a:r>
              <a:rPr lang="fi-FI" dirty="0"/>
              <a:t>rahoitusmarkkinoiden avulla säästäjä pystyy jaka­maan rahat alhaisemmin kustannuksin useaan eri kohteeseen</a:t>
            </a:r>
          </a:p>
          <a:p>
            <a:pPr lvl="1"/>
            <a:r>
              <a:rPr lang="fi-FI" dirty="0" smtClean="0"/>
              <a:t>säästäjä </a:t>
            </a:r>
            <a:r>
              <a:rPr lang="fi-FI" dirty="0"/>
              <a:t>pystyy siis suojautumaan sijoituksensa tuottoon kohdistuvilta riskeiltä</a:t>
            </a:r>
          </a:p>
          <a:p>
            <a:pPr lvl="1"/>
            <a:r>
              <a:rPr lang="fi-FI" dirty="0"/>
              <a:t>suojautuminen rahoitusmarkkinoilla perustuu sijoitus­ten hajauttamiseen. Hajauttaminen suojaa parhaiten silloin kun sijoituskohteiden tuotot ovat negatiivisesti korreloituneita.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76054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err="1"/>
              <a:t>Sijoitusten</a:t>
            </a:r>
            <a:r>
              <a:rPr lang="en-US" dirty="0"/>
              <a:t> </a:t>
            </a:r>
            <a:r>
              <a:rPr lang="en-US" dirty="0" err="1"/>
              <a:t>likvidisyyden</a:t>
            </a:r>
            <a:r>
              <a:rPr lang="en-US" dirty="0"/>
              <a:t> </a:t>
            </a:r>
            <a:r>
              <a:rPr lang="en-US" dirty="0" err="1"/>
              <a:t>parantaminen</a:t>
            </a:r>
            <a:endParaRPr lang="fi-FI" dirty="0"/>
          </a:p>
          <a:p>
            <a:pPr lvl="1"/>
            <a:r>
              <a:rPr lang="fi-FI" dirty="0"/>
              <a:t>tuotannolliset investoinnit eivät yleensä ole kovin likvidejä, jolloin yksittäiseen suureen investointiin sidotut varat voivat olla siihen sijoitettuna pitkän aikaa.</a:t>
            </a:r>
          </a:p>
          <a:p>
            <a:pPr lvl="1"/>
            <a:r>
              <a:rPr lang="fi-FI" dirty="0"/>
              <a:t>lisäksi tuotannollisesta investoinnista ei käytännössä voida myydä palasia.</a:t>
            </a:r>
          </a:p>
          <a:p>
            <a:pPr lvl="1"/>
            <a:r>
              <a:rPr lang="fi-FI" dirty="0"/>
              <a:t>velkakirjamuodossa olevilla rahoitusvaateilla rahoite­tut pitkäaikaisetkin investoinnit ovat likvidejä, sillä tällainen velkakirja voidaan vaivatta myydä eteenpäin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2074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Kulutusluoton</a:t>
            </a:r>
            <a:r>
              <a:rPr lang="en-US" dirty="0"/>
              <a:t> </a:t>
            </a:r>
            <a:r>
              <a:rPr lang="en-US" dirty="0" err="1"/>
              <a:t>mahdollisuus</a:t>
            </a:r>
            <a:endParaRPr lang="fi-FI" dirty="0"/>
          </a:p>
          <a:p>
            <a:pPr lvl="1"/>
            <a:r>
              <a:rPr lang="en-US" dirty="0" err="1"/>
              <a:t>tilapäiset</a:t>
            </a:r>
            <a:r>
              <a:rPr lang="en-US" dirty="0"/>
              <a:t> </a:t>
            </a:r>
            <a:r>
              <a:rPr lang="en-US" dirty="0" err="1"/>
              <a:t>tulonmenetykset</a:t>
            </a:r>
            <a:r>
              <a:rPr lang="en-US" dirty="0"/>
              <a:t> </a:t>
            </a:r>
            <a:r>
              <a:rPr lang="en-US" dirty="0" err="1"/>
              <a:t>voidaan</a:t>
            </a:r>
            <a:r>
              <a:rPr lang="en-US" dirty="0"/>
              <a:t> </a:t>
            </a:r>
            <a:r>
              <a:rPr lang="en-US" dirty="0" err="1"/>
              <a:t>rahoittaa</a:t>
            </a:r>
            <a:r>
              <a:rPr lang="en-US" dirty="0"/>
              <a:t> </a:t>
            </a:r>
            <a:r>
              <a:rPr lang="en-US" dirty="0" err="1"/>
              <a:t>luotolla</a:t>
            </a:r>
            <a:endParaRPr lang="fi-FI" dirty="0"/>
          </a:p>
          <a:p>
            <a:pPr lvl="1"/>
            <a:r>
              <a:rPr lang="en-US" dirty="0" err="1"/>
              <a:t>esimerkiksi</a:t>
            </a:r>
            <a:r>
              <a:rPr lang="en-US" dirty="0"/>
              <a:t> </a:t>
            </a:r>
            <a:r>
              <a:rPr lang="en-US" dirty="0" err="1"/>
              <a:t>opintolaina</a:t>
            </a:r>
            <a:endParaRPr lang="fi-FI" dirty="0"/>
          </a:p>
          <a:p>
            <a:pPr lvl="1"/>
            <a:r>
              <a:rPr lang="fi-FI" dirty="0"/>
              <a:t>varautumissäästämisen tarve laskee (</a:t>
            </a:r>
            <a:r>
              <a:rPr lang="fi-FI" dirty="0" err="1"/>
              <a:t>precautionary</a:t>
            </a:r>
            <a:r>
              <a:rPr lang="fi-FI" dirty="0"/>
              <a:t> </a:t>
            </a:r>
            <a:r>
              <a:rPr lang="fi-FI" dirty="0" err="1"/>
              <a:t>saving</a:t>
            </a:r>
            <a:r>
              <a:rPr lang="fi-FI" dirty="0"/>
              <a:t>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0130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Suora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välitetty</a:t>
            </a:r>
            <a:r>
              <a:rPr lang="en-US" dirty="0"/>
              <a:t> </a:t>
            </a:r>
            <a:r>
              <a:rPr lang="en-US" dirty="0" err="1" smtClean="0"/>
              <a:t>rahoitus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i-FI" dirty="0" smtClean="0"/>
              <a:t>Ilman </a:t>
            </a:r>
            <a:r>
              <a:rPr lang="fi-FI" dirty="0"/>
              <a:t>välikäsiä suoritettu rahoitus on suoraa rahoitus­ta</a:t>
            </a:r>
          </a:p>
          <a:p>
            <a:pPr lvl="1"/>
            <a:r>
              <a:rPr lang="en-US" dirty="0" err="1"/>
              <a:t>kauppaluotot</a:t>
            </a:r>
            <a:endParaRPr lang="fi-FI" dirty="0"/>
          </a:p>
          <a:p>
            <a:pPr lvl="1"/>
            <a:r>
              <a:rPr lang="en-US" dirty="0" err="1"/>
              <a:t>vipit</a:t>
            </a:r>
            <a:endParaRPr lang="fi-FI" dirty="0"/>
          </a:p>
          <a:p>
            <a:pPr lvl="1"/>
            <a:r>
              <a:rPr lang="en-US" dirty="0" err="1"/>
              <a:t>valtion</a:t>
            </a:r>
            <a:r>
              <a:rPr lang="en-US" dirty="0"/>
              <a:t> </a:t>
            </a:r>
            <a:r>
              <a:rPr lang="en-US" dirty="0" err="1"/>
              <a:t>obligaatiot</a:t>
            </a:r>
            <a:endParaRPr lang="fi-FI" dirty="0"/>
          </a:p>
          <a:p>
            <a:pPr lvl="1"/>
            <a:r>
              <a:rPr lang="en-US" dirty="0" err="1"/>
              <a:t>osake</a:t>
            </a:r>
            <a:endParaRPr lang="fi-FI" dirty="0"/>
          </a:p>
          <a:p>
            <a:pPr lvl="0"/>
            <a:r>
              <a:rPr lang="en-US" dirty="0" err="1"/>
              <a:t>Edelliset</a:t>
            </a:r>
            <a:r>
              <a:rPr lang="en-US" dirty="0"/>
              <a:t> </a:t>
            </a:r>
            <a:r>
              <a:rPr lang="en-US" dirty="0" err="1"/>
              <a:t>ovat</a:t>
            </a:r>
            <a:r>
              <a:rPr lang="en-US" dirty="0"/>
              <a:t> </a:t>
            </a:r>
            <a:r>
              <a:rPr lang="en-US" dirty="0" err="1"/>
              <a:t>primäärisiä</a:t>
            </a:r>
            <a:r>
              <a:rPr lang="en-US" dirty="0"/>
              <a:t> </a:t>
            </a:r>
            <a:r>
              <a:rPr lang="en-US" dirty="0" err="1"/>
              <a:t>rahoitusvaateita</a:t>
            </a:r>
            <a:endParaRPr lang="fi-FI" dirty="0"/>
          </a:p>
          <a:p>
            <a:pPr lvl="0"/>
            <a:r>
              <a:rPr lang="fi-FI" dirty="0"/>
              <a:t>pankkitalletus ei ole primäärinen rahoitusvaade, koska pankki lainaa kyseiset varat edelleen muille.</a:t>
            </a:r>
          </a:p>
          <a:p>
            <a:pPr lvl="0"/>
            <a:r>
              <a:rPr lang="fi-FI" dirty="0"/>
              <a:t>Arvopaperit ovat rahoitusvaateita, joita voi myydä edelleen</a:t>
            </a:r>
          </a:p>
          <a:p>
            <a:pPr lvl="0"/>
            <a:r>
              <a:rPr lang="en-US" dirty="0" err="1"/>
              <a:t>julkinen</a:t>
            </a:r>
            <a:r>
              <a:rPr lang="en-US" dirty="0"/>
              <a:t> </a:t>
            </a:r>
            <a:r>
              <a:rPr lang="en-US" dirty="0" err="1" smtClean="0"/>
              <a:t>kaupankäynti</a:t>
            </a:r>
            <a:endParaRPr lang="fi-FI" dirty="0"/>
          </a:p>
          <a:p>
            <a:pPr lvl="1"/>
            <a:r>
              <a:rPr lang="en-US" dirty="0" err="1" smtClean="0"/>
              <a:t>tarjoaa</a:t>
            </a:r>
            <a:r>
              <a:rPr lang="en-US" dirty="0" smtClean="0"/>
              <a:t> </a:t>
            </a:r>
            <a:r>
              <a:rPr lang="en-US" dirty="0" err="1" smtClean="0"/>
              <a:t>likvidisyyttä</a:t>
            </a:r>
            <a:endParaRPr lang="fi-FI" dirty="0"/>
          </a:p>
          <a:p>
            <a:pPr lvl="1"/>
            <a:r>
              <a:rPr lang="en-US" dirty="0" err="1" smtClean="0"/>
              <a:t>mahdollistaa</a:t>
            </a:r>
            <a:r>
              <a:rPr lang="en-US" dirty="0" smtClean="0"/>
              <a:t> </a:t>
            </a:r>
            <a:r>
              <a:rPr lang="en-US" dirty="0" err="1"/>
              <a:t>riskin</a:t>
            </a:r>
            <a:r>
              <a:rPr lang="en-US" dirty="0"/>
              <a:t> </a:t>
            </a:r>
            <a:r>
              <a:rPr lang="en-US" dirty="0" err="1"/>
              <a:t>hajauttamisen</a:t>
            </a:r>
            <a:endParaRPr lang="fi-FI" dirty="0"/>
          </a:p>
          <a:p>
            <a:pPr lvl="0"/>
            <a:r>
              <a:rPr lang="en-US" dirty="0" err="1"/>
              <a:t>Suora</a:t>
            </a:r>
            <a:r>
              <a:rPr lang="en-US" dirty="0"/>
              <a:t> </a:t>
            </a:r>
            <a:r>
              <a:rPr lang="en-US" dirty="0" err="1"/>
              <a:t>luotto</a:t>
            </a:r>
            <a:endParaRPr lang="fi-FI" dirty="0"/>
          </a:p>
          <a:p>
            <a:pPr lvl="1"/>
            <a:r>
              <a:rPr lang="en-US" dirty="0" err="1"/>
              <a:t>kauppaluotto</a:t>
            </a:r>
            <a:endParaRPr lang="fi-FI" dirty="0"/>
          </a:p>
          <a:p>
            <a:pPr lvl="1"/>
            <a:r>
              <a:rPr lang="en-US" dirty="0" err="1"/>
              <a:t>luottamuksen</a:t>
            </a:r>
            <a:r>
              <a:rPr lang="en-US" dirty="0"/>
              <a:t> </a:t>
            </a:r>
            <a:r>
              <a:rPr lang="en-US" dirty="0" err="1"/>
              <a:t>varmistaminen</a:t>
            </a:r>
            <a:r>
              <a:rPr lang="en-US" dirty="0"/>
              <a:t> (</a:t>
            </a:r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vakuudet</a:t>
            </a:r>
            <a:r>
              <a:rPr lang="en-US" dirty="0"/>
              <a:t>)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2101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Epäsuora</a:t>
            </a:r>
            <a:r>
              <a:rPr lang="en-US" dirty="0"/>
              <a:t> </a:t>
            </a:r>
            <a:r>
              <a:rPr lang="en-US" dirty="0" err="1"/>
              <a:t>eli</a:t>
            </a:r>
            <a:r>
              <a:rPr lang="en-US" dirty="0"/>
              <a:t> </a:t>
            </a:r>
            <a:r>
              <a:rPr lang="en-US" dirty="0" err="1"/>
              <a:t>välitetty</a:t>
            </a:r>
            <a:r>
              <a:rPr lang="en-US" dirty="0"/>
              <a:t> </a:t>
            </a:r>
            <a:r>
              <a:rPr lang="en-US" dirty="0" err="1"/>
              <a:t>rahoitus</a:t>
            </a:r>
            <a:endParaRPr lang="fi-FI" dirty="0"/>
          </a:p>
          <a:p>
            <a:pPr lvl="1"/>
            <a:r>
              <a:rPr lang="en-US" dirty="0" err="1"/>
              <a:t>rahoituslaitosten</a:t>
            </a:r>
            <a:r>
              <a:rPr lang="en-US" dirty="0"/>
              <a:t> </a:t>
            </a:r>
            <a:r>
              <a:rPr lang="en-US" dirty="0" err="1"/>
              <a:t>luotonanto</a:t>
            </a:r>
            <a:endParaRPr lang="fi-FI" dirty="0"/>
          </a:p>
          <a:p>
            <a:pPr lvl="1"/>
            <a:r>
              <a:rPr lang="en-US" dirty="0" err="1"/>
              <a:t>välilliset</a:t>
            </a:r>
            <a:r>
              <a:rPr lang="en-US" dirty="0"/>
              <a:t> </a:t>
            </a:r>
            <a:r>
              <a:rPr lang="en-US" dirty="0" err="1"/>
              <a:t>rahoitusvaateet</a:t>
            </a:r>
            <a:r>
              <a:rPr lang="en-US" dirty="0"/>
              <a:t> (indirect securities)</a:t>
            </a:r>
            <a:endParaRPr lang="fi-FI" dirty="0"/>
          </a:p>
          <a:p>
            <a:pPr lvl="1"/>
            <a:r>
              <a:rPr lang="en-US" dirty="0" err="1"/>
              <a:t>pankkitalletus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9404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Rahoituslaitokset (</a:t>
            </a:r>
            <a:r>
              <a:rPr lang="fi-FI" dirty="0" err="1"/>
              <a:t>financial</a:t>
            </a:r>
            <a:r>
              <a:rPr lang="fi-FI" dirty="0"/>
              <a:t> </a:t>
            </a:r>
            <a:r>
              <a:rPr lang="fi-FI" dirty="0" err="1"/>
              <a:t>institutions</a:t>
            </a:r>
            <a:r>
              <a:rPr lang="fi-FI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 smtClean="0"/>
              <a:t>Muuttavat </a:t>
            </a:r>
            <a:r>
              <a:rPr lang="fi-FI" dirty="0"/>
              <a:t>markkinoilta saamiaan rahoitusvaateita toisiksi halutuimmiksi vaateiksi.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Vaihtavat </a:t>
            </a:r>
            <a:r>
              <a:rPr lang="fi-FI" dirty="0"/>
              <a:t>rahoitusvaateita asiakkaidensa puolesta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Vaihtavat </a:t>
            </a:r>
            <a:r>
              <a:rPr lang="fi-FI" dirty="0"/>
              <a:t>rahoitusvaateita omasta toimestaan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Luovat </a:t>
            </a:r>
            <a:r>
              <a:rPr lang="fi-FI" dirty="0"/>
              <a:t>rahoitusvaateita asiakkaidensa puolesta ja myyvät niitä markkinaosapuolille (sijoittajille)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Tarjoavat </a:t>
            </a:r>
            <a:r>
              <a:rPr lang="fi-FI" dirty="0"/>
              <a:t>sijoitusneuvontaa markkinaosapuolille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Hoitavat </a:t>
            </a:r>
            <a:r>
              <a:rPr lang="fi-FI" dirty="0"/>
              <a:t>muiden markkinaosapuolten </a:t>
            </a:r>
            <a:r>
              <a:rPr lang="fi-FI" dirty="0" smtClean="0"/>
              <a:t>sijoitussalkkua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1187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Rahoituslaitostyypit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2743200" lvl="6" indent="0">
              <a:buNone/>
            </a:pPr>
            <a:r>
              <a:rPr lang="en-US" dirty="0" err="1" smtClean="0"/>
              <a:t>Setelipankit</a:t>
            </a:r>
            <a:r>
              <a:rPr lang="en-US" dirty="0" smtClean="0"/>
              <a:t> </a:t>
            </a:r>
            <a:r>
              <a:rPr lang="en-US" dirty="0"/>
              <a:t>(issuing banks):</a:t>
            </a:r>
            <a:endParaRPr lang="fi-FI" dirty="0"/>
          </a:p>
          <a:p>
            <a:pPr lvl="0"/>
            <a:r>
              <a:rPr lang="en-US" dirty="0" err="1"/>
              <a:t>laskevat</a:t>
            </a:r>
            <a:r>
              <a:rPr lang="en-US" dirty="0"/>
              <a:t> </a:t>
            </a:r>
            <a:r>
              <a:rPr lang="en-US" dirty="0" err="1"/>
              <a:t>liikkeeseen</a:t>
            </a:r>
            <a:r>
              <a:rPr lang="en-US" dirty="0"/>
              <a:t> </a:t>
            </a:r>
            <a:r>
              <a:rPr lang="en-US" dirty="0" err="1"/>
              <a:t>maksuvälineenä</a:t>
            </a:r>
            <a:r>
              <a:rPr lang="en-US" dirty="0"/>
              <a:t> </a:t>
            </a:r>
            <a:r>
              <a:rPr lang="en-US" dirty="0" err="1"/>
              <a:t>kiertäviä</a:t>
            </a:r>
            <a:r>
              <a:rPr lang="en-US" dirty="0"/>
              <a:t> </a:t>
            </a:r>
            <a:r>
              <a:rPr lang="en-US" dirty="0" err="1"/>
              <a:t>seteleitä</a:t>
            </a:r>
            <a:endParaRPr lang="fi-FI" dirty="0"/>
          </a:p>
          <a:p>
            <a:pPr lvl="0"/>
            <a:r>
              <a:rPr lang="fi-FI" dirty="0"/>
              <a:t>monopoli tässä toiminnassa eli ovat keskuspankkeja</a:t>
            </a:r>
          </a:p>
          <a:p>
            <a:pPr lvl="6"/>
            <a:r>
              <a:rPr lang="en-US" dirty="0" err="1"/>
              <a:t>Talletuspankit</a:t>
            </a:r>
            <a:r>
              <a:rPr lang="en-US" dirty="0"/>
              <a:t> (deposit money banks):</a:t>
            </a:r>
            <a:endParaRPr lang="fi-FI" dirty="0"/>
          </a:p>
          <a:p>
            <a:pPr lvl="0"/>
            <a:r>
              <a:rPr lang="en-US" dirty="0" err="1"/>
              <a:t>ottavat</a:t>
            </a:r>
            <a:r>
              <a:rPr lang="en-US" dirty="0"/>
              <a:t> </a:t>
            </a:r>
            <a:r>
              <a:rPr lang="en-US" dirty="0" err="1"/>
              <a:t>vastaan</a:t>
            </a:r>
            <a:r>
              <a:rPr lang="en-US" dirty="0"/>
              <a:t> </a:t>
            </a:r>
            <a:r>
              <a:rPr lang="en-US" dirty="0" err="1"/>
              <a:t>likvidejä</a:t>
            </a:r>
            <a:r>
              <a:rPr lang="en-US" dirty="0"/>
              <a:t> </a:t>
            </a:r>
            <a:r>
              <a:rPr lang="en-US" dirty="0" err="1"/>
              <a:t>talletuksia</a:t>
            </a:r>
            <a:endParaRPr lang="fi-FI" dirty="0"/>
          </a:p>
          <a:p>
            <a:pPr lvl="0"/>
            <a:r>
              <a:rPr lang="en-US" dirty="0" err="1"/>
              <a:t>muodostavat</a:t>
            </a:r>
            <a:r>
              <a:rPr lang="en-US" dirty="0"/>
              <a:t> </a:t>
            </a:r>
            <a:r>
              <a:rPr lang="en-US" dirty="0" err="1"/>
              <a:t>yhdessä</a:t>
            </a:r>
            <a:r>
              <a:rPr lang="en-US" dirty="0"/>
              <a:t> </a:t>
            </a:r>
            <a:r>
              <a:rPr lang="en-US" dirty="0" err="1"/>
              <a:t>setelipankkien</a:t>
            </a:r>
            <a:r>
              <a:rPr lang="en-US" dirty="0"/>
              <a:t> </a:t>
            </a:r>
            <a:r>
              <a:rPr lang="en-US" dirty="0" err="1"/>
              <a:t>kanssa</a:t>
            </a:r>
            <a:r>
              <a:rPr lang="en-US" dirty="0"/>
              <a:t> </a:t>
            </a:r>
            <a:r>
              <a:rPr lang="en-US" dirty="0" err="1"/>
              <a:t>rahalaitokset</a:t>
            </a:r>
            <a:endParaRPr lang="fi-FI" dirty="0"/>
          </a:p>
          <a:p>
            <a:pPr lvl="0"/>
            <a:r>
              <a:rPr lang="fi-FI" dirty="0"/>
              <a:t>keskittynyt toiminnassaan erityisesti 1 kohtaan, mutta laajenta­neet palveluksiaan muihinkin kohteisiin</a:t>
            </a:r>
          </a:p>
          <a:p>
            <a:pPr lvl="6"/>
            <a:r>
              <a:rPr lang="en-US" dirty="0"/>
              <a:t>"</a:t>
            </a:r>
            <a:r>
              <a:rPr lang="en-US" dirty="0" err="1"/>
              <a:t>Muut</a:t>
            </a:r>
            <a:r>
              <a:rPr lang="en-US" dirty="0"/>
              <a:t> </a:t>
            </a:r>
            <a:r>
              <a:rPr lang="en-US" dirty="0" err="1"/>
              <a:t>rahoituslaitokset</a:t>
            </a:r>
            <a:r>
              <a:rPr lang="en-US" dirty="0"/>
              <a:t>":</a:t>
            </a:r>
            <a:endParaRPr lang="fi-FI" dirty="0"/>
          </a:p>
          <a:p>
            <a:pPr lvl="0"/>
            <a:r>
              <a:rPr lang="fi-FI" dirty="0"/>
              <a:t>hankkivat varansa muin keinoin kuin talletuksia vastaanottamal­la: tyypillisesti laskemalla liikkeeseen esim. joukkolainoja</a:t>
            </a:r>
          </a:p>
          <a:p>
            <a:pPr lvl="0"/>
            <a:r>
              <a:rPr lang="en-US" dirty="0" err="1"/>
              <a:t>esimerkkinä</a:t>
            </a:r>
            <a:r>
              <a:rPr lang="en-US" dirty="0"/>
              <a:t> </a:t>
            </a:r>
            <a:r>
              <a:rPr lang="en-US" dirty="0" err="1"/>
              <a:t>kiinnitysluottopankit</a:t>
            </a:r>
            <a:endParaRPr lang="fi-FI" dirty="0"/>
          </a:p>
          <a:p>
            <a:pPr lvl="6"/>
            <a:r>
              <a:rPr lang="en-US" dirty="0" err="1"/>
              <a:t>Sijoitusrahastot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sijoitusyhtiöt</a:t>
            </a:r>
            <a:endParaRPr lang="fi-FI" dirty="0"/>
          </a:p>
          <a:p>
            <a:pPr lvl="0"/>
            <a:r>
              <a:rPr lang="en-US" sz="4400" dirty="0"/>
              <a:t/>
            </a:r>
            <a:br>
              <a:rPr lang="en-US" sz="4400" dirty="0"/>
            </a:br>
            <a:r>
              <a:rPr lang="fi-FI" dirty="0"/>
              <a:t>tarjoavat säästäjille sijoituskohteita, joiden arvo ei ole kiinteä, vaan vaihtelee sijoituskohteen tuoton mukaan</a:t>
            </a:r>
          </a:p>
          <a:p>
            <a:pPr lvl="6"/>
            <a:r>
              <a:rPr lang="en-US" dirty="0" err="1"/>
              <a:t>Vakuutuslaitokset</a:t>
            </a:r>
            <a:r>
              <a:rPr lang="en-US" dirty="0"/>
              <a:t>:</a:t>
            </a:r>
            <a:endParaRPr lang="fi-FI" dirty="0"/>
          </a:p>
          <a:p>
            <a:pPr lvl="0"/>
            <a:r>
              <a:rPr lang="fi-FI" dirty="0"/>
              <a:t>myyvät vakuutussopimuksia, joiden perusteella keräävät maksuja</a:t>
            </a:r>
          </a:p>
          <a:p>
            <a:pPr lvl="0"/>
            <a:r>
              <a:rPr lang="fi-FI" dirty="0"/>
              <a:t>näin kerätyt rahastot sijoitetaan esim. luotonantoon</a:t>
            </a:r>
          </a:p>
          <a:p>
            <a:pPr lvl="0"/>
            <a:r>
              <a:rPr lang="fi-FI" dirty="0"/>
              <a:t>monet vakuutukset sisältävät myös sijoituskohteen ominaisuuk­sia (vakuutussäästäminen)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8109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err="1"/>
              <a:t>Rahoituslaitosten</a:t>
            </a:r>
            <a:r>
              <a:rPr lang="en-US" dirty="0"/>
              <a:t> </a:t>
            </a:r>
            <a:r>
              <a:rPr lang="en-US" dirty="0" err="1"/>
              <a:t>rooli</a:t>
            </a:r>
            <a:r>
              <a:rPr lang="en-US" dirty="0"/>
              <a:t> on </a:t>
            </a:r>
            <a:r>
              <a:rPr lang="en-US" dirty="0" err="1"/>
              <a:t>siis</a:t>
            </a:r>
            <a:r>
              <a:rPr lang="en-US" dirty="0"/>
              <a:t> </a:t>
            </a:r>
            <a:r>
              <a:rPr lang="en-US" dirty="0" err="1"/>
              <a:t>vaadetransformaatio</a:t>
            </a:r>
            <a:endParaRPr lang="fi-FI" dirty="0"/>
          </a:p>
          <a:p>
            <a:pPr lvl="6"/>
            <a:r>
              <a:rPr lang="en-US" dirty="0" err="1"/>
              <a:t>Maturiteetin</a:t>
            </a:r>
            <a:r>
              <a:rPr lang="en-US" dirty="0"/>
              <a:t> </a:t>
            </a:r>
            <a:r>
              <a:rPr lang="en-US" dirty="0" err="1"/>
              <a:t>muuttaminen</a:t>
            </a:r>
            <a:endParaRPr lang="fi-FI" dirty="0"/>
          </a:p>
          <a:p>
            <a:pPr lvl="0"/>
            <a:r>
              <a:rPr lang="fi-FI" dirty="0"/>
              <a:t>talletukset ovat tyypillisesti lyhytaikaisia (tilien nosto‑oikeutta ei ole </a:t>
            </a:r>
            <a:r>
              <a:rPr lang="fi-FI" dirty="0" err="1"/>
              <a:t>rajoitettu)tai</a:t>
            </a:r>
            <a:r>
              <a:rPr lang="fi-FI" dirty="0"/>
              <a:t> määräaika suhteellisen lyhyt</a:t>
            </a:r>
          </a:p>
          <a:p>
            <a:pPr lvl="0"/>
            <a:r>
              <a:rPr lang="fi-FI" dirty="0"/>
              <a:t>luottojen juoksuaika on yleensä talletusten juoksuaikaa pidempi</a:t>
            </a:r>
          </a:p>
          <a:p>
            <a:pPr lvl="0"/>
            <a:r>
              <a:rPr lang="fi-FI" dirty="0"/>
              <a:t>==&gt; luotonsaajilla parempi maturiteettivalikoima kuin niillä olisi ilman pankkeja</a:t>
            </a:r>
          </a:p>
          <a:p>
            <a:pPr lvl="0"/>
            <a:r>
              <a:rPr lang="fi-FI" dirty="0"/>
              <a:t>==&gt; jos sijoittajat joutuvat sitomaan pääomansa pidemmäksi aikaa, vaatisivat he siitä korkeamman koron kuin lyhytaikaisesta sijoituksesta</a:t>
            </a:r>
          </a:p>
          <a:p>
            <a:pPr lvl="6"/>
            <a:r>
              <a:rPr lang="en-US" dirty="0" err="1"/>
              <a:t>Riskin</a:t>
            </a:r>
            <a:r>
              <a:rPr lang="en-US" dirty="0"/>
              <a:t> </a:t>
            </a:r>
            <a:r>
              <a:rPr lang="en-US" dirty="0" err="1"/>
              <a:t>pienentäminen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hajauttaminen</a:t>
            </a:r>
            <a:endParaRPr lang="fi-FI" dirty="0"/>
          </a:p>
          <a:p>
            <a:pPr lvl="0"/>
            <a:r>
              <a:rPr lang="fi-FI" dirty="0"/>
              <a:t>Auttaa pienten sijoitusmäärien hajauttamisessa, koska kustan­nuksia voidaan pienentää</a:t>
            </a:r>
          </a:p>
          <a:p>
            <a:pPr lvl="6"/>
            <a:r>
              <a:rPr lang="en-US" dirty="0" err="1"/>
              <a:t>Sopimus</a:t>
            </a:r>
            <a:r>
              <a:rPr lang="en-US" dirty="0"/>
              <a:t>‑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informaatiokustannusten</a:t>
            </a:r>
            <a:r>
              <a:rPr lang="en-US" dirty="0"/>
              <a:t> </a:t>
            </a:r>
            <a:r>
              <a:rPr lang="en-US" dirty="0" err="1"/>
              <a:t>vähentämi­nen</a:t>
            </a:r>
            <a:endParaRPr lang="fi-FI" dirty="0"/>
          </a:p>
          <a:p>
            <a:pPr lvl="0"/>
            <a:r>
              <a:rPr lang="en-US" dirty="0" err="1"/>
              <a:t>sijoituskohteen</a:t>
            </a:r>
            <a:r>
              <a:rPr lang="en-US" dirty="0"/>
              <a:t> </a:t>
            </a:r>
            <a:r>
              <a:rPr lang="en-US" dirty="0" err="1"/>
              <a:t>arviointi</a:t>
            </a:r>
            <a:r>
              <a:rPr lang="en-US" dirty="0"/>
              <a:t> vie </a:t>
            </a:r>
            <a:r>
              <a:rPr lang="en-US" dirty="0" err="1"/>
              <a:t>aikaa</a:t>
            </a:r>
            <a:r>
              <a:rPr lang="en-US" dirty="0"/>
              <a:t> = </a:t>
            </a:r>
            <a:r>
              <a:rPr lang="en-US" dirty="0" err="1"/>
              <a:t>informaatiokustannus</a:t>
            </a:r>
            <a:endParaRPr lang="fi-FI" dirty="0"/>
          </a:p>
          <a:p>
            <a:pPr lvl="0"/>
            <a:r>
              <a:rPr lang="fi-FI" dirty="0"/>
              <a:t>sopimusten tekeminen ja valvominen vie myös aikaa ja vaatii taitoa</a:t>
            </a:r>
          </a:p>
          <a:p>
            <a:r>
              <a:rPr lang="en-US" dirty="0" err="1"/>
              <a:t>Maksuliikenteen</a:t>
            </a:r>
            <a:r>
              <a:rPr lang="en-US" dirty="0"/>
              <a:t> </a:t>
            </a:r>
            <a:r>
              <a:rPr lang="en-US" dirty="0" err="1"/>
              <a:t>järjestäminen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9486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Pankit</a:t>
            </a:r>
            <a:endParaRPr lang="fi-FI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1"/>
            <a:r>
              <a:rPr lang="en-US" dirty="0" err="1"/>
              <a:t>Pankkitoiminnan</a:t>
            </a:r>
            <a:r>
              <a:rPr lang="en-US" dirty="0"/>
              <a:t> </a:t>
            </a:r>
            <a:r>
              <a:rPr lang="en-US" dirty="0" err="1"/>
              <a:t>periaatteet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 smtClean="0"/>
              <a:t>kehityspiirteet</a:t>
            </a:r>
            <a:endParaRPr lang="fi-FI" sz="3200" b="1" dirty="0"/>
          </a:p>
        </p:txBody>
      </p:sp>
    </p:spTree>
    <p:extLst>
      <p:ext uri="{BB962C8B-B14F-4D97-AF65-F5344CB8AC3E}">
        <p14:creationId xmlns:p14="http://schemas.microsoft.com/office/powerpoint/2010/main" val="1292110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Tase</a:t>
            </a:r>
            <a:endParaRPr lang="fi-FI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276872"/>
            <a:ext cx="8928992" cy="223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26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Esimerkki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Liisa ostaa Matilta auton 10 000 eurolla.</a:t>
            </a:r>
          </a:p>
          <a:p>
            <a:r>
              <a:rPr lang="fi-FI" dirty="0" smtClean="0"/>
              <a:t>Maksu suoritetaan tilisiirrolla.</a:t>
            </a:r>
          </a:p>
          <a:p>
            <a:r>
              <a:rPr lang="fi-FI" dirty="0" smtClean="0"/>
              <a:t>Tarkastellaan mitä tapahtuu:</a:t>
            </a:r>
          </a:p>
          <a:p>
            <a:pPr lvl="1"/>
            <a:r>
              <a:rPr lang="fi-FI" dirty="0" smtClean="0"/>
              <a:t>Jos heillä on tilit samassa pankissa.</a:t>
            </a:r>
          </a:p>
          <a:p>
            <a:pPr lvl="1"/>
            <a:r>
              <a:rPr lang="fi-FI" dirty="0" smtClean="0"/>
              <a:t>Jos heillä on tilit eri pankeissa.</a:t>
            </a:r>
          </a:p>
          <a:p>
            <a:r>
              <a:rPr lang="fi-FI" dirty="0" smtClean="0"/>
              <a:t>Pankin saamiset ja velat ovat </a:t>
            </a:r>
            <a:r>
              <a:rPr lang="fi-FI" dirty="0" err="1" smtClean="0"/>
              <a:t>yhtäsuuret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67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Pankki</a:t>
            </a:r>
            <a:r>
              <a:rPr lang="en-US" dirty="0"/>
              <a:t> </a:t>
            </a:r>
            <a:r>
              <a:rPr lang="en-US" dirty="0" err="1"/>
              <a:t>toimii</a:t>
            </a:r>
            <a:r>
              <a:rPr lang="en-US" dirty="0"/>
              <a:t> </a:t>
            </a:r>
            <a:r>
              <a:rPr lang="en-US" dirty="0" err="1"/>
              <a:t>yksinkertaisesti</a:t>
            </a:r>
            <a:r>
              <a:rPr lang="en-US" dirty="0"/>
              <a:t> </a:t>
            </a:r>
            <a:r>
              <a:rPr lang="en-US" dirty="0" err="1"/>
              <a:t>seuraavasti</a:t>
            </a:r>
            <a:endParaRPr lang="fi-FI" dirty="0"/>
          </a:p>
          <a:p>
            <a:pPr lvl="1"/>
            <a:r>
              <a:rPr lang="fi-FI" dirty="0"/>
              <a:t>omistajat sijoittavat pankkiin pääoman ja ilmoittavat ottavansa vastaan talletuksia</a:t>
            </a:r>
          </a:p>
          <a:p>
            <a:pPr lvl="1"/>
            <a:r>
              <a:rPr lang="fi-FI" dirty="0"/>
              <a:t>omistajien sijoitukset ja tallettajilta kerättävät varat sijoitetaan korkoa tuottaviin lainoihin, mutta osa varoista jätetään reserveiksi</a:t>
            </a:r>
          </a:p>
          <a:p>
            <a:pPr lvl="1"/>
            <a:r>
              <a:rPr lang="fi-FI" dirty="0"/>
              <a:t>korkotulot ‑ talletuskorot ‑ toimintakulut = oman pääoman tuotto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3761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pääoma</a:t>
            </a:r>
            <a:r>
              <a:rPr lang="en-US" dirty="0"/>
              <a:t> </a:t>
            </a:r>
            <a:r>
              <a:rPr lang="en-US" dirty="0" err="1"/>
              <a:t>turvaa</a:t>
            </a:r>
            <a:r>
              <a:rPr lang="en-US" dirty="0"/>
              <a:t> </a:t>
            </a:r>
            <a:r>
              <a:rPr lang="en-US" dirty="0" err="1"/>
              <a:t>kannattavuuden</a:t>
            </a:r>
            <a:r>
              <a:rPr lang="en-US" dirty="0"/>
              <a:t> </a:t>
            </a:r>
            <a:r>
              <a:rPr lang="en-US" dirty="0" err="1"/>
              <a:t>vaihteluilta</a:t>
            </a:r>
            <a:endParaRPr lang="fi-FI" dirty="0"/>
          </a:p>
          <a:p>
            <a:r>
              <a:rPr lang="en-US" dirty="0"/>
              <a:t> </a:t>
            </a:r>
            <a:r>
              <a:rPr lang="fi-FI" dirty="0" smtClean="0"/>
              <a:t>K </a:t>
            </a:r>
            <a:r>
              <a:rPr lang="fi-FI" dirty="0"/>
              <a:t>/(R+L) = vakavaraisuus (omavaraisuus) vrt. kuitenkin lain vaatimusten mukainen vakavaraisuus — (</a:t>
            </a:r>
            <a:r>
              <a:rPr lang="fi-FI" dirty="0" smtClean="0"/>
              <a:t>BIS‑säännöstö)</a:t>
            </a:r>
          </a:p>
          <a:p>
            <a:r>
              <a:rPr lang="fi-FI" dirty="0" smtClean="0"/>
              <a:t>reservien </a:t>
            </a:r>
            <a:r>
              <a:rPr lang="fi-FI" dirty="0"/>
              <a:t>pito suojaa maksuvalmiuden vaihteluilta. Ne johtuvat luottojen ja talletusten nostojen </a:t>
            </a:r>
            <a:r>
              <a:rPr lang="fi-FI" dirty="0" smtClean="0"/>
              <a:t>eriaikaisuudes­ta</a:t>
            </a:r>
            <a:r>
              <a:rPr lang="fi-FI" dirty="0"/>
              <a:t> </a:t>
            </a:r>
            <a:endParaRPr lang="fi-FI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5011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Vaadetransformaatio </a:t>
            </a:r>
            <a:r>
              <a:rPr lang="fi-FI" dirty="0"/>
              <a:t>ja riskit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i-FI" i="1" dirty="0"/>
              <a:t>Vaadetransformaation </a:t>
            </a:r>
            <a:r>
              <a:rPr lang="fi-FI" dirty="0"/>
              <a:t>(</a:t>
            </a:r>
            <a:r>
              <a:rPr lang="fi-FI" dirty="0" err="1"/>
              <a:t>asset</a:t>
            </a:r>
            <a:r>
              <a:rPr lang="fi-FI" dirty="0"/>
              <a:t> </a:t>
            </a:r>
            <a:r>
              <a:rPr lang="fi-FI" dirty="0" err="1"/>
              <a:t>transformation</a:t>
            </a:r>
            <a:r>
              <a:rPr lang="fi-FI" dirty="0"/>
              <a:t>): Pienistä lyhytaikaisista talletuksista suuriksi pitkäaikaisiksi </a:t>
            </a:r>
            <a:r>
              <a:rPr lang="fi-FI" dirty="0" smtClean="0"/>
              <a:t>luotoiksi</a:t>
            </a:r>
            <a:endParaRPr lang="fi-FI" dirty="0"/>
          </a:p>
          <a:p>
            <a:pPr lvl="0"/>
            <a:r>
              <a:rPr lang="en-US" dirty="0" err="1"/>
              <a:t>Pankki</a:t>
            </a:r>
            <a:r>
              <a:rPr lang="en-US" dirty="0"/>
              <a:t> </a:t>
            </a:r>
            <a:r>
              <a:rPr lang="en-US" dirty="0" err="1"/>
              <a:t>kantaa</a:t>
            </a:r>
            <a:r>
              <a:rPr lang="en-US" dirty="0"/>
              <a:t> </a:t>
            </a:r>
            <a:r>
              <a:rPr lang="en-US" dirty="0" err="1" smtClean="0"/>
              <a:t>luottoriskin</a:t>
            </a:r>
            <a:endParaRPr lang="fi-FI" dirty="0"/>
          </a:p>
          <a:p>
            <a:pPr lvl="0"/>
            <a:r>
              <a:rPr lang="en-US" dirty="0" err="1"/>
              <a:t>Vaadetransformaation</a:t>
            </a:r>
            <a:r>
              <a:rPr lang="en-US" dirty="0"/>
              <a:t> </a:t>
            </a:r>
            <a:r>
              <a:rPr lang="en-US" dirty="0" err="1"/>
              <a:t>alalajeja</a:t>
            </a:r>
            <a:r>
              <a:rPr lang="en-US" dirty="0"/>
              <a:t>:</a:t>
            </a:r>
            <a:endParaRPr lang="fi-FI" dirty="0"/>
          </a:p>
          <a:p>
            <a:pPr lvl="1"/>
            <a:r>
              <a:rPr lang="en-US" dirty="0" err="1"/>
              <a:t>kokotransformaatio</a:t>
            </a:r>
            <a:endParaRPr lang="fi-FI" dirty="0"/>
          </a:p>
          <a:p>
            <a:pPr lvl="2"/>
            <a:r>
              <a:rPr lang="en-US" dirty="0" err="1"/>
              <a:t>pieniä</a:t>
            </a:r>
            <a:r>
              <a:rPr lang="en-US" dirty="0"/>
              <a:t> </a:t>
            </a:r>
            <a:r>
              <a:rPr lang="en-US" dirty="0" err="1"/>
              <a:t>talletuksia</a:t>
            </a:r>
            <a:r>
              <a:rPr lang="en-US" dirty="0"/>
              <a:t> </a:t>
            </a:r>
            <a:r>
              <a:rPr lang="en-US" dirty="0" err="1"/>
              <a:t>suuriksi</a:t>
            </a:r>
            <a:endParaRPr lang="fi-FI" dirty="0"/>
          </a:p>
          <a:p>
            <a:pPr lvl="1"/>
            <a:r>
              <a:rPr lang="en-US" dirty="0" err="1"/>
              <a:t>maturiteettitransformaatio</a:t>
            </a:r>
            <a:endParaRPr lang="fi-FI" dirty="0"/>
          </a:p>
          <a:p>
            <a:pPr lvl="2"/>
            <a:r>
              <a:rPr lang="en-US" dirty="0" err="1"/>
              <a:t>lyhyistä</a:t>
            </a:r>
            <a:r>
              <a:rPr lang="en-US" dirty="0"/>
              <a:t> </a:t>
            </a:r>
            <a:r>
              <a:rPr lang="en-US" dirty="0" err="1"/>
              <a:t>talletuksista</a:t>
            </a:r>
            <a:r>
              <a:rPr lang="en-US" dirty="0"/>
              <a:t> </a:t>
            </a:r>
            <a:r>
              <a:rPr lang="en-US" dirty="0" err="1"/>
              <a:t>pitkiä</a:t>
            </a:r>
            <a:r>
              <a:rPr lang="en-US" dirty="0"/>
              <a:t> </a:t>
            </a:r>
            <a:r>
              <a:rPr lang="en-US" dirty="0" err="1"/>
              <a:t>luottoja</a:t>
            </a:r>
            <a:endParaRPr lang="fi-FI" dirty="0"/>
          </a:p>
          <a:p>
            <a:pPr lvl="1"/>
            <a:r>
              <a:rPr lang="en-US" dirty="0" err="1"/>
              <a:t>valuuttatransformaatio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4297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i-FI" i="1" dirty="0"/>
              <a:t>Korkoriski</a:t>
            </a:r>
            <a:r>
              <a:rPr lang="fi-FI" dirty="0"/>
              <a:t>: pankkien kannattavuuden altistuminen korkotasossa tapahtuville muutoksille</a:t>
            </a:r>
          </a:p>
          <a:p>
            <a:pPr lvl="1"/>
            <a:r>
              <a:rPr lang="fi-FI" dirty="0"/>
              <a:t>ottolainaus juoksuajaltaan lyhyempää kuin anto­lainaus, joten koron vaihtelut menevät ottolainauk­sessa läpi nopeammin kuin antolainauksessa</a:t>
            </a:r>
          </a:p>
          <a:p>
            <a:r>
              <a:rPr lang="fi-FI" dirty="0"/>
              <a:t> </a:t>
            </a:r>
            <a:r>
              <a:rPr lang="en-US" i="1" dirty="0" err="1" smtClean="0"/>
              <a:t>Rahoitus</a:t>
            </a:r>
            <a:r>
              <a:rPr lang="en-US" i="1" dirty="0" smtClean="0"/>
              <a:t> </a:t>
            </a:r>
            <a:r>
              <a:rPr lang="en-US" i="1" dirty="0" err="1"/>
              <a:t>eli</a:t>
            </a:r>
            <a:r>
              <a:rPr lang="en-US" i="1" dirty="0"/>
              <a:t> </a:t>
            </a:r>
            <a:r>
              <a:rPr lang="en-US" i="1" dirty="0" err="1"/>
              <a:t>likviditeettiriski</a:t>
            </a:r>
            <a:r>
              <a:rPr lang="en-US" i="1" dirty="0"/>
              <a:t>:</a:t>
            </a:r>
            <a:endParaRPr lang="fi-FI" dirty="0"/>
          </a:p>
          <a:p>
            <a:pPr lvl="1"/>
            <a:r>
              <a:rPr lang="fi-FI" dirty="0"/>
              <a:t>vaara, ettei pankki pysty hankkimaan riittävästi maksuvälineitä selviytyäkseen maksuista</a:t>
            </a:r>
          </a:p>
          <a:p>
            <a:pPr lvl="1"/>
            <a:r>
              <a:rPr lang="fi-FI" dirty="0"/>
              <a:t>syntyy esimerkiksi silloin kun suuri määrä talletuksia nostetaan yhtä </a:t>
            </a:r>
            <a:r>
              <a:rPr lang="fi-FI" dirty="0" smtClean="0"/>
              <a:t>aikaa</a:t>
            </a:r>
            <a:endParaRPr lang="fi-FI" dirty="0"/>
          </a:p>
          <a:p>
            <a:pPr lvl="0"/>
            <a:r>
              <a:rPr lang="fi-FI" i="1" dirty="0"/>
              <a:t>Kurssiriski</a:t>
            </a:r>
            <a:r>
              <a:rPr lang="fi-FI" dirty="0"/>
              <a:t> syntyy silloin kun sijoituskohteen tuotot vaihtelevat </a:t>
            </a:r>
            <a:r>
              <a:rPr lang="fi-FI" dirty="0" smtClean="0"/>
              <a:t>voimakkaasti</a:t>
            </a:r>
            <a:endParaRPr lang="fi-FI" dirty="0"/>
          </a:p>
          <a:p>
            <a:pPr lvl="0"/>
            <a:r>
              <a:rPr lang="fi-FI" dirty="0"/>
              <a:t>Korko- ja luottotappioriskiin pyritään varautumaan pitämällä riittävää vakavaraisuutta</a:t>
            </a:r>
            <a:r>
              <a:rPr lang="fi-FI" dirty="0" smtClean="0"/>
              <a:t>;</a:t>
            </a:r>
          </a:p>
          <a:p>
            <a:pPr lvl="0"/>
            <a:r>
              <a:rPr lang="fi-FI" dirty="0" smtClean="0"/>
              <a:t>likviditeettiriskiin </a:t>
            </a:r>
            <a:r>
              <a:rPr lang="fi-FI" dirty="0"/>
              <a:t>varaudutaan riittävillä reserveillä.</a:t>
            </a:r>
          </a:p>
          <a:p>
            <a:r>
              <a:rPr lang="fi-FI" dirty="0" smtClean="0"/>
              <a:t>Perinteisesti </a:t>
            </a:r>
            <a:r>
              <a:rPr lang="fi-FI" dirty="0"/>
              <a:t>pankki on ottanut vain hyvin pieniä riskejä osake-, valuutta- tai korkomarkkinoilla (ns. avoimet positiot)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8140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Maksu- </a:t>
            </a:r>
            <a:r>
              <a:rPr lang="fi-FI" dirty="0"/>
              <a:t>ja käteispalvelut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Maksu- </a:t>
            </a:r>
            <a:r>
              <a:rPr lang="fi-FI" dirty="0"/>
              <a:t>ja käteispalvelut tekevät pankkitalletuksista käyvän maksuvälineen</a:t>
            </a:r>
          </a:p>
          <a:p>
            <a:pPr lvl="1"/>
            <a:r>
              <a:rPr lang="fi-FI" dirty="0" smtClean="0"/>
              <a:t>sekki</a:t>
            </a:r>
            <a:r>
              <a:rPr lang="fi-FI" dirty="0"/>
              <a:t>: sekin esittäjä saa sitä vastaan käteistä</a:t>
            </a:r>
          </a:p>
          <a:p>
            <a:pPr lvl="1"/>
            <a:r>
              <a:rPr lang="fi-FI" dirty="0" smtClean="0"/>
              <a:t>tilisiirrot</a:t>
            </a:r>
            <a:r>
              <a:rPr lang="fi-FI" dirty="0"/>
              <a:t>: toimeksiantajana maksaja</a:t>
            </a:r>
          </a:p>
          <a:p>
            <a:pPr lvl="1"/>
            <a:r>
              <a:rPr lang="fi-FI" dirty="0"/>
              <a:t>	käteisrajan </a:t>
            </a:r>
            <a:r>
              <a:rPr lang="fi-FI" dirty="0" smtClean="0"/>
              <a:t>jakelu</a:t>
            </a:r>
            <a:endParaRPr lang="fi-FI" dirty="0"/>
          </a:p>
          <a:p>
            <a:r>
              <a:rPr lang="fi-FI" dirty="0" smtClean="0"/>
              <a:t>Maksuliikenteen </a:t>
            </a:r>
            <a:r>
              <a:rPr lang="fi-FI" dirty="0"/>
              <a:t>hoitoon liittyvä valtava kirjanpitotyö</a:t>
            </a:r>
          </a:p>
          <a:p>
            <a:pPr lvl="1"/>
            <a:r>
              <a:rPr lang="fi-FI" dirty="0" smtClean="0"/>
              <a:t>automatisoinnin </a:t>
            </a:r>
            <a:r>
              <a:rPr lang="fi-FI" dirty="0"/>
              <a:t>ja tietoliikenteen kasvava merkitys</a:t>
            </a:r>
          </a:p>
          <a:p>
            <a:r>
              <a:rPr lang="fi-FI" dirty="0" err="1" smtClean="0"/>
              <a:t>Fama</a:t>
            </a:r>
            <a:r>
              <a:rPr lang="fi-FI" dirty="0"/>
              <a:t>: maksuliikennettä hoitaessa pankki saa sellaista tietoa asiakkaistaan, joka auttaa näiden </a:t>
            </a:r>
            <a:r>
              <a:rPr lang="fi-FI" dirty="0" err="1"/>
              <a:t>luottokelpoi¬suuden</a:t>
            </a:r>
            <a:r>
              <a:rPr lang="fi-FI" dirty="0"/>
              <a:t> arvioinnissa.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4357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Pankkitoiminnan </a:t>
            </a:r>
            <a:r>
              <a:rPr lang="fi-FI" dirty="0"/>
              <a:t>kehityspiirteitä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fi-FI" dirty="0"/>
              <a:t>Nykyaikainen pankkitoiminta alkoi 1800-l. puolivälin paikkeilla</a:t>
            </a:r>
          </a:p>
          <a:p>
            <a:pPr lvl="0"/>
            <a:r>
              <a:rPr lang="en-US" dirty="0" err="1"/>
              <a:t>Tätä</a:t>
            </a:r>
            <a:r>
              <a:rPr lang="en-US" dirty="0"/>
              <a:t> </a:t>
            </a:r>
            <a:r>
              <a:rPr lang="en-US" dirty="0" err="1"/>
              <a:t>ennen</a:t>
            </a:r>
            <a:r>
              <a:rPr lang="en-US" dirty="0"/>
              <a:t> </a:t>
            </a:r>
            <a:r>
              <a:rPr lang="en-US" dirty="0" err="1"/>
              <a:t>pankit</a:t>
            </a:r>
            <a:r>
              <a:rPr lang="en-US" dirty="0"/>
              <a:t> </a:t>
            </a:r>
            <a:r>
              <a:rPr lang="en-US" dirty="0" err="1"/>
              <a:t>harjoittivat</a:t>
            </a:r>
            <a:endParaRPr lang="fi-FI" dirty="0"/>
          </a:p>
          <a:p>
            <a:pPr lvl="1"/>
            <a:r>
              <a:rPr lang="en-US" dirty="0" err="1"/>
              <a:t>valuutanvaihtoa</a:t>
            </a:r>
            <a:endParaRPr lang="fi-FI" dirty="0"/>
          </a:p>
          <a:p>
            <a:pPr lvl="1"/>
            <a:r>
              <a:rPr lang="en-US" dirty="0" err="1"/>
              <a:t>vekselikauppaa</a:t>
            </a:r>
            <a:endParaRPr lang="fi-FI" dirty="0"/>
          </a:p>
          <a:p>
            <a:pPr lvl="1"/>
            <a:r>
              <a:rPr lang="en-US" dirty="0" err="1"/>
              <a:t>lyhytaikaista</a:t>
            </a:r>
            <a:r>
              <a:rPr lang="en-US" dirty="0"/>
              <a:t> </a:t>
            </a:r>
            <a:r>
              <a:rPr lang="en-US" dirty="0" err="1"/>
              <a:t>luotonantoa</a:t>
            </a:r>
            <a:endParaRPr lang="fi-FI" dirty="0"/>
          </a:p>
          <a:p>
            <a:pPr lvl="1"/>
            <a:r>
              <a:rPr lang="en-US" dirty="0" err="1" smtClean="0"/>
              <a:t>Liike-elämää</a:t>
            </a:r>
            <a:r>
              <a:rPr lang="en-US" dirty="0" smtClean="0"/>
              <a:t> </a:t>
            </a:r>
            <a:r>
              <a:rPr lang="en-US" dirty="0" err="1"/>
              <a:t>palvelevaa</a:t>
            </a:r>
            <a:r>
              <a:rPr lang="en-US" dirty="0"/>
              <a:t> </a:t>
            </a:r>
            <a:r>
              <a:rPr lang="en-US" dirty="0" err="1"/>
              <a:t>talletustoimintaa</a:t>
            </a:r>
            <a:endParaRPr lang="fi-FI" dirty="0"/>
          </a:p>
          <a:p>
            <a:pPr lvl="1"/>
            <a:r>
              <a:rPr lang="fi-FI" dirty="0"/>
              <a:t>ne eivät kuitenkaan ottaneet vastaan pienimuotoisia talletuksia eivätkä myöntäneet pitkäaikaista luottoa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2421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i-FI" dirty="0"/>
              <a:t>Englannista 1826 alkaneelle talletuspankkitoiminnalle oli tyypillistä, että luottojen maturiteettia pyrittiin rajoitta­maan lyhyeksi, jolloin likviditeettiriski oli pieni</a:t>
            </a:r>
          </a:p>
          <a:p>
            <a:pPr lvl="1"/>
            <a:r>
              <a:rPr lang="fi-FI" dirty="0" smtClean="0"/>
              <a:t>Luotot </a:t>
            </a:r>
            <a:r>
              <a:rPr lang="fi-FI" dirty="0"/>
              <a:t>olivat liikeluottoja (</a:t>
            </a:r>
            <a:r>
              <a:rPr lang="fi-FI" dirty="0" err="1"/>
              <a:t>commercial</a:t>
            </a:r>
            <a:r>
              <a:rPr lang="fi-FI" dirty="0"/>
              <a:t> </a:t>
            </a:r>
            <a:r>
              <a:rPr lang="fi-FI" dirty="0" err="1"/>
              <a:t>bank</a:t>
            </a:r>
            <a:r>
              <a:rPr lang="fi-FI" dirty="0"/>
              <a:t>)</a:t>
            </a:r>
          </a:p>
          <a:p>
            <a:pPr lvl="1"/>
            <a:r>
              <a:rPr lang="en-US" dirty="0"/>
              <a:t>=narrow </a:t>
            </a:r>
            <a:r>
              <a:rPr lang="en-US" dirty="0" smtClean="0"/>
              <a:t>banking</a:t>
            </a:r>
          </a:p>
          <a:p>
            <a:pPr lvl="0"/>
            <a:r>
              <a:rPr lang="fi-FI" dirty="0"/>
              <a:t>Arvopapereita laskivat liikkeeseen “</a:t>
            </a:r>
            <a:r>
              <a:rPr lang="fi-FI" dirty="0" err="1"/>
              <a:t>merchant</a:t>
            </a:r>
            <a:r>
              <a:rPr lang="fi-FI" dirty="0"/>
              <a:t> </a:t>
            </a:r>
            <a:r>
              <a:rPr lang="fi-FI" dirty="0" err="1"/>
              <a:t>banks</a:t>
            </a:r>
            <a:r>
              <a:rPr lang="fi-FI" dirty="0" smtClean="0"/>
              <a:t>”</a:t>
            </a:r>
            <a:endParaRPr lang="fi-FI" dirty="0"/>
          </a:p>
          <a:p>
            <a:pPr lvl="0"/>
            <a:r>
              <a:rPr lang="fi-FI" dirty="0"/>
              <a:t>Asuntorakentamista rahoittivat “</a:t>
            </a:r>
            <a:r>
              <a:rPr lang="fi-FI" dirty="0" err="1"/>
              <a:t>building</a:t>
            </a:r>
            <a:r>
              <a:rPr lang="fi-FI" dirty="0"/>
              <a:t> </a:t>
            </a:r>
            <a:r>
              <a:rPr lang="fi-FI" dirty="0" err="1"/>
              <a:t>societies</a:t>
            </a:r>
            <a:r>
              <a:rPr lang="fi-FI" dirty="0"/>
              <a:t>”, jotka ottivat vastaa pitkäaikaisia talletuksia</a:t>
            </a:r>
          </a:p>
          <a:p>
            <a:r>
              <a:rPr lang="fi-FI" dirty="0" smtClean="0"/>
              <a:t>Manner-Euroopassa </a:t>
            </a:r>
            <a:r>
              <a:rPr lang="fi-FI" dirty="0"/>
              <a:t>pankit olivat yleispankkeja (</a:t>
            </a:r>
            <a:r>
              <a:rPr lang="fi-FI" dirty="0" err="1"/>
              <a:t>univer­sal</a:t>
            </a:r>
            <a:r>
              <a:rPr lang="fi-FI" dirty="0"/>
              <a:t> </a:t>
            </a:r>
            <a:r>
              <a:rPr lang="fi-FI" dirty="0" err="1"/>
              <a:t>banks</a:t>
            </a:r>
            <a:r>
              <a:rPr lang="fi-FI" dirty="0"/>
              <a:t>)</a:t>
            </a:r>
          </a:p>
          <a:p>
            <a:r>
              <a:rPr lang="fi-FI" dirty="0"/>
              <a:t> </a:t>
            </a:r>
            <a:r>
              <a:rPr lang="fi-FI" dirty="0" smtClean="0"/>
              <a:t>Suomessa </a:t>
            </a:r>
            <a:r>
              <a:rPr lang="fi-FI" dirty="0"/>
              <a:t>SYP (1862) oli ensimmäinen pankki.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234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/>
              <a:t>Kiinnitysluottolaitos</a:t>
            </a:r>
            <a:endParaRPr lang="fi-FI" dirty="0"/>
          </a:p>
          <a:p>
            <a:pPr lvl="1"/>
            <a:r>
              <a:rPr lang="fi-FI" dirty="0" smtClean="0"/>
              <a:t>Laskee </a:t>
            </a:r>
            <a:r>
              <a:rPr lang="fi-FI" dirty="0"/>
              <a:t>liikkeeseen omia joukkolainojaan ja antaa pitkäaikaista luottoa mm. rakennustoiminnan ja maatalouden tarpeisiin</a:t>
            </a:r>
          </a:p>
          <a:p>
            <a:pPr lvl="1"/>
            <a:r>
              <a:rPr lang="en-US" dirty="0" err="1"/>
              <a:t>Suomessa</a:t>
            </a:r>
            <a:r>
              <a:rPr lang="en-US" dirty="0"/>
              <a:t> </a:t>
            </a:r>
            <a:r>
              <a:rPr lang="en-US" dirty="0" err="1" smtClean="0"/>
              <a:t>Hypoteekkiyhdistys</a:t>
            </a:r>
            <a:endParaRPr lang="fi-FI" dirty="0"/>
          </a:p>
          <a:p>
            <a:pPr lvl="0"/>
            <a:r>
              <a:rPr lang="en-US" dirty="0" err="1"/>
              <a:t>Säästöpankit</a:t>
            </a:r>
            <a:endParaRPr lang="fi-FI" dirty="0"/>
          </a:p>
          <a:p>
            <a:pPr lvl="1"/>
            <a:r>
              <a:rPr lang="fi-FI" dirty="0"/>
              <a:t>Henry </a:t>
            </a:r>
            <a:r>
              <a:rPr lang="fi-FI" dirty="0" err="1"/>
              <a:t>Duncan</a:t>
            </a:r>
            <a:r>
              <a:rPr lang="fi-FI" dirty="0"/>
              <a:t> 1810: edistää säästämistä vanhuuden ja sairauden varalle pienituloisen väestönosan keskuudessa</a:t>
            </a:r>
          </a:p>
          <a:p>
            <a:pPr lvl="1"/>
            <a:r>
              <a:rPr lang="fi-FI" dirty="0"/>
              <a:t>laajeni nopeasti eri puolille Eurooppaa ja Suomea (1822 Turkuun)</a:t>
            </a:r>
          </a:p>
          <a:p>
            <a:pPr lvl="1"/>
            <a:r>
              <a:rPr lang="fi-FI" dirty="0"/>
              <a:t>oma pääoma koostui kantarahastosta (perustajien antamasta rahastosta)</a:t>
            </a:r>
          </a:p>
          <a:p>
            <a:pPr lvl="1"/>
            <a:r>
              <a:rPr lang="en-US" dirty="0" err="1"/>
              <a:t>luotonanto</a:t>
            </a:r>
            <a:r>
              <a:rPr lang="en-US" dirty="0"/>
              <a:t> </a:t>
            </a:r>
            <a:r>
              <a:rPr lang="en-US" dirty="0" err="1"/>
              <a:t>asuntolainoihin</a:t>
            </a:r>
            <a:r>
              <a:rPr lang="en-US" dirty="0"/>
              <a:t> (</a:t>
            </a:r>
            <a:r>
              <a:rPr lang="en-US" dirty="0" err="1"/>
              <a:t>kiinnelainat</a:t>
            </a:r>
            <a:r>
              <a:rPr lang="en-US" dirty="0"/>
              <a:t>)</a:t>
            </a:r>
            <a:endParaRPr lang="fi-FI" dirty="0"/>
          </a:p>
          <a:p>
            <a:pPr lvl="1"/>
            <a:r>
              <a:rPr lang="en-US" dirty="0" err="1"/>
              <a:t>säästötili</a:t>
            </a:r>
            <a:r>
              <a:rPr lang="en-US" dirty="0"/>
              <a:t> (</a:t>
            </a:r>
            <a:r>
              <a:rPr lang="en-US" dirty="0" err="1"/>
              <a:t>aikatalletus</a:t>
            </a:r>
            <a:r>
              <a:rPr lang="en-US" dirty="0"/>
              <a:t>)</a:t>
            </a:r>
            <a:endParaRPr lang="fi-FI" dirty="0"/>
          </a:p>
          <a:p>
            <a:pPr lvl="1"/>
            <a:r>
              <a:rPr lang="fi-FI" dirty="0"/>
              <a:t>laajeni vanhasta roolistaan Suomessa 1960-l. </a:t>
            </a:r>
            <a:r>
              <a:rPr lang="fi-FI" dirty="0" smtClean="0"/>
              <a:t>lähtien</a:t>
            </a:r>
          </a:p>
          <a:p>
            <a:pPr lvl="1"/>
            <a:r>
              <a:rPr lang="fi-FI" dirty="0" smtClean="0"/>
              <a:t>Huomattava osa teki konkurssin 1990 luvun lamassa.</a:t>
            </a:r>
            <a:r>
              <a:rPr lang="fi-FI" dirty="0"/>
              <a:t>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83076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Osuuspankit</a:t>
            </a:r>
            <a:endParaRPr lang="fi-FI" dirty="0"/>
          </a:p>
          <a:p>
            <a:pPr lvl="1"/>
            <a:r>
              <a:rPr lang="en-US" dirty="0" err="1"/>
              <a:t>osuuskunta</a:t>
            </a:r>
            <a:endParaRPr lang="fi-FI" dirty="0"/>
          </a:p>
          <a:p>
            <a:pPr lvl="1"/>
            <a:r>
              <a:rPr lang="fi-FI" dirty="0"/>
              <a:t>tavoitteena maatalousluoton järjestäminen - ei säästöjen vastaanotto</a:t>
            </a:r>
          </a:p>
          <a:p>
            <a:pPr lvl="1"/>
            <a:r>
              <a:rPr lang="en-US" dirty="0" err="1"/>
              <a:t>perustettiin</a:t>
            </a:r>
            <a:r>
              <a:rPr lang="en-US" dirty="0"/>
              <a:t> 1902</a:t>
            </a:r>
            <a:endParaRPr lang="fi-FI" dirty="0"/>
          </a:p>
          <a:p>
            <a:pPr lvl="1"/>
            <a:r>
              <a:rPr lang="fi-FI" dirty="0"/>
              <a:t>1920-l. otti vastaan talletuksia muilta kuin </a:t>
            </a:r>
            <a:r>
              <a:rPr lang="fi-FI" dirty="0" smtClean="0"/>
              <a:t>jäseniltä</a:t>
            </a:r>
            <a:endParaRPr lang="fi-FI" dirty="0"/>
          </a:p>
          <a:p>
            <a:pPr lvl="0"/>
            <a:r>
              <a:rPr lang="en-US" dirty="0" err="1"/>
              <a:t>Postisäästötilit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postisiirto</a:t>
            </a:r>
            <a:endParaRPr lang="fi-FI" dirty="0"/>
          </a:p>
          <a:p>
            <a:pPr lvl="1"/>
            <a:r>
              <a:rPr lang="en-US" dirty="0" err="1"/>
              <a:t>talletukset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postiosoitukset</a:t>
            </a:r>
            <a:r>
              <a:rPr lang="en-US" dirty="0"/>
              <a:t> </a:t>
            </a:r>
            <a:r>
              <a:rPr lang="en-US" dirty="0" err="1"/>
              <a:t>aluksi</a:t>
            </a:r>
            <a:r>
              <a:rPr lang="en-US" dirty="0"/>
              <a:t> </a:t>
            </a:r>
            <a:r>
              <a:rPr lang="en-US" dirty="0" err="1"/>
              <a:t>erillään</a:t>
            </a:r>
            <a:endParaRPr lang="fi-FI" dirty="0"/>
          </a:p>
          <a:p>
            <a:pPr lvl="1"/>
            <a:r>
              <a:rPr lang="fi-FI" dirty="0"/>
              <a:t>Suomessa siirrot alkoivat vuonna 1940, koska valtion maksut ryhdyttiin hoitamaan sitä kautta</a:t>
            </a:r>
          </a:p>
          <a:p>
            <a:pPr lvl="1"/>
            <a:r>
              <a:rPr lang="fi-FI" dirty="0"/>
              <a:t>50-l.  saakka talletukset sijoitettiin valtion ja kuntien luottoihin</a:t>
            </a:r>
          </a:p>
          <a:p>
            <a:pPr lvl="1"/>
            <a:r>
              <a:rPr lang="fi-FI" dirty="0" smtClean="0"/>
              <a:t>Valtio yksityisti ja myi pois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6476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Säännellyn</a:t>
            </a:r>
            <a:r>
              <a:rPr lang="en-US" dirty="0"/>
              <a:t> </a:t>
            </a:r>
            <a:r>
              <a:rPr lang="en-US" dirty="0" err="1"/>
              <a:t>rahoitustoiminnan</a:t>
            </a:r>
            <a:r>
              <a:rPr lang="en-US" dirty="0"/>
              <a:t> </a:t>
            </a:r>
            <a:r>
              <a:rPr lang="en-US" dirty="0" err="1"/>
              <a:t>aika</a:t>
            </a:r>
            <a:endParaRPr lang="fi-FI" dirty="0"/>
          </a:p>
          <a:p>
            <a:pPr lvl="1"/>
            <a:r>
              <a:rPr lang="fi-FI" dirty="0"/>
              <a:t>30-luvun laman aikana meni paljon pankkeja kon­kurssiin; Suomessa 6 lopetti toimintansa</a:t>
            </a:r>
          </a:p>
          <a:p>
            <a:pPr lvl="0"/>
            <a:r>
              <a:rPr lang="en-US" dirty="0" err="1"/>
              <a:t>Tämä</a:t>
            </a:r>
            <a:r>
              <a:rPr lang="en-US" dirty="0"/>
              <a:t> </a:t>
            </a:r>
            <a:r>
              <a:rPr lang="en-US" dirty="0" err="1"/>
              <a:t>johti</a:t>
            </a:r>
            <a:r>
              <a:rPr lang="en-US" dirty="0"/>
              <a:t> </a:t>
            </a:r>
            <a:r>
              <a:rPr lang="en-US" dirty="0" err="1"/>
              <a:t>säännöstelyyn</a:t>
            </a:r>
            <a:endParaRPr lang="fi-FI" dirty="0"/>
          </a:p>
          <a:p>
            <a:pPr lvl="1"/>
            <a:r>
              <a:rPr lang="en-US" dirty="0" err="1"/>
              <a:t>riskinoton</a:t>
            </a:r>
            <a:r>
              <a:rPr lang="en-US" dirty="0"/>
              <a:t> </a:t>
            </a:r>
            <a:r>
              <a:rPr lang="en-US" dirty="0" err="1"/>
              <a:t>rajoittaminen</a:t>
            </a:r>
            <a:endParaRPr lang="fi-FI" dirty="0"/>
          </a:p>
          <a:p>
            <a:pPr lvl="1"/>
            <a:r>
              <a:rPr lang="en-US" dirty="0" err="1"/>
              <a:t>talletuskorkojen</a:t>
            </a:r>
            <a:r>
              <a:rPr lang="en-US" dirty="0"/>
              <a:t> </a:t>
            </a:r>
            <a:r>
              <a:rPr lang="en-US" dirty="0" err="1"/>
              <a:t>säännöstely</a:t>
            </a:r>
            <a:endParaRPr lang="fi-FI" dirty="0"/>
          </a:p>
          <a:p>
            <a:pPr lvl="1"/>
            <a:r>
              <a:rPr lang="en-US" dirty="0" err="1"/>
              <a:t>Talletusvakuutusjärjestelmät</a:t>
            </a:r>
            <a:endParaRPr lang="fi-FI" dirty="0"/>
          </a:p>
          <a:p>
            <a:pPr lvl="0"/>
            <a:r>
              <a:rPr lang="en-US" dirty="0" err="1"/>
              <a:t>Suomessa</a:t>
            </a:r>
            <a:endParaRPr lang="fi-FI" dirty="0"/>
          </a:p>
          <a:p>
            <a:pPr lvl="1"/>
            <a:r>
              <a:rPr lang="en-US" dirty="0" err="1"/>
              <a:t>vakavaraisuussäännökset</a:t>
            </a:r>
            <a:r>
              <a:rPr lang="en-US" dirty="0"/>
              <a:t> </a:t>
            </a:r>
            <a:r>
              <a:rPr lang="en-US" dirty="0" err="1"/>
              <a:t>liikepankeille</a:t>
            </a:r>
            <a:endParaRPr lang="fi-FI" dirty="0"/>
          </a:p>
          <a:p>
            <a:pPr lvl="1"/>
            <a:r>
              <a:rPr lang="en-US" dirty="0" err="1"/>
              <a:t>talletuskorkojen</a:t>
            </a:r>
            <a:r>
              <a:rPr lang="en-US" dirty="0"/>
              <a:t> </a:t>
            </a:r>
            <a:r>
              <a:rPr lang="en-US" dirty="0" err="1"/>
              <a:t>kartellisopimus</a:t>
            </a:r>
            <a:r>
              <a:rPr lang="en-US" dirty="0"/>
              <a:t> 1931</a:t>
            </a:r>
            <a:endParaRPr lang="fi-FI" dirty="0"/>
          </a:p>
          <a:p>
            <a:pPr lvl="1"/>
            <a:r>
              <a:rPr lang="en-US" dirty="0" err="1"/>
              <a:t>liikepankkien</a:t>
            </a:r>
            <a:r>
              <a:rPr lang="en-US" dirty="0"/>
              <a:t> </a:t>
            </a:r>
            <a:r>
              <a:rPr lang="en-US" dirty="0" err="1"/>
              <a:t>vakuusrahasto</a:t>
            </a:r>
            <a:r>
              <a:rPr lang="en-US" dirty="0"/>
              <a:t> 1964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1333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Tili samassa pankissa</a:t>
            </a:r>
            <a:endParaRPr lang="fi-FI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Ennen ostoa</a:t>
            </a:r>
            <a:endParaRPr lang="fi-FI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99353641"/>
              </p:ext>
            </p:extLst>
          </p:nvPr>
        </p:nvGraphicFramePr>
        <p:xfrm>
          <a:off x="457200" y="2174875"/>
          <a:ext cx="4040188" cy="2443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522508">
                <a:tc>
                  <a:txBody>
                    <a:bodyPr/>
                    <a:lstStyle/>
                    <a:p>
                      <a:r>
                        <a:rPr lang="fi-FI" dirty="0" smtClean="0"/>
                        <a:t>Saamiset</a:t>
                      </a:r>
                    </a:p>
                    <a:p>
                      <a:endParaRPr lang="fi-FI" dirty="0" smtClean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Velat</a:t>
                      </a:r>
                      <a:endParaRPr lang="fi-FI" dirty="0"/>
                    </a:p>
                  </a:txBody>
                  <a:tcPr marL="91476" marR="91476"/>
                </a:tc>
              </a:tr>
              <a:tr h="901863">
                <a:tc>
                  <a:txBody>
                    <a:bodyPr/>
                    <a:lstStyle/>
                    <a:p>
                      <a:r>
                        <a:rPr lang="fi-FI" dirty="0" smtClean="0"/>
                        <a:t>Liisan luotto</a:t>
                      </a:r>
                    </a:p>
                    <a:p>
                      <a:r>
                        <a:rPr lang="fi-FI" dirty="0" smtClean="0"/>
                        <a:t>10</a:t>
                      </a:r>
                      <a:r>
                        <a:rPr lang="fi-FI" baseline="0" dirty="0" smtClean="0"/>
                        <a:t> 000</a:t>
                      </a:r>
                      <a:endParaRPr lang="fi-FI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Liisan tili</a:t>
                      </a:r>
                    </a:p>
                    <a:p>
                      <a:r>
                        <a:rPr lang="fi-FI" dirty="0" smtClean="0"/>
                        <a:t>10 000</a:t>
                      </a:r>
                      <a:endParaRPr lang="fi-FI" dirty="0"/>
                    </a:p>
                  </a:txBody>
                  <a:tcPr marL="91476" marR="91476"/>
                </a:tc>
              </a:tr>
              <a:tr h="901863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 marL="91476" marR="91476"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Matin tili</a:t>
                      </a:r>
                    </a:p>
                    <a:p>
                      <a:r>
                        <a:rPr lang="fi-FI" dirty="0" smtClean="0"/>
                        <a:t>0</a:t>
                      </a:r>
                      <a:endParaRPr lang="fi-FI" dirty="0"/>
                    </a:p>
                  </a:txBody>
                  <a:tcPr marL="91476" marR="91476"/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/>
              <a:t>Jälkeen oston</a:t>
            </a:r>
            <a:endParaRPr lang="fi-FI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221136"/>
              </p:ext>
            </p:extLst>
          </p:nvPr>
        </p:nvGraphicFramePr>
        <p:xfrm>
          <a:off x="4645025" y="2181077"/>
          <a:ext cx="3600400" cy="2320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</a:tblGrid>
              <a:tr h="773344">
                <a:tc>
                  <a:txBody>
                    <a:bodyPr/>
                    <a:lstStyle/>
                    <a:p>
                      <a:r>
                        <a:rPr lang="fi-FI" dirty="0" smtClean="0"/>
                        <a:t>Saamiset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Velat</a:t>
                      </a:r>
                      <a:endParaRPr lang="fi-FI" dirty="0"/>
                    </a:p>
                  </a:txBody>
                  <a:tcPr/>
                </a:tc>
              </a:tr>
              <a:tr h="773344">
                <a:tc>
                  <a:txBody>
                    <a:bodyPr/>
                    <a:lstStyle/>
                    <a:p>
                      <a:r>
                        <a:rPr lang="fi-FI" dirty="0" smtClean="0"/>
                        <a:t>Liisan luotto</a:t>
                      </a:r>
                    </a:p>
                    <a:p>
                      <a:r>
                        <a:rPr lang="fi-FI" dirty="0" smtClean="0"/>
                        <a:t>10</a:t>
                      </a:r>
                      <a:r>
                        <a:rPr lang="fi-FI" baseline="0" dirty="0" smtClean="0"/>
                        <a:t> 000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Liisan tili</a:t>
                      </a:r>
                    </a:p>
                    <a:p>
                      <a:r>
                        <a:rPr lang="fi-FI" dirty="0" smtClean="0"/>
                        <a:t>0</a:t>
                      </a:r>
                      <a:endParaRPr lang="fi-FI" dirty="0"/>
                    </a:p>
                  </a:txBody>
                  <a:tcPr/>
                </a:tc>
              </a:tr>
              <a:tr h="773344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Matin tili</a:t>
                      </a:r>
                    </a:p>
                    <a:p>
                      <a:r>
                        <a:rPr lang="fi-FI" dirty="0" smtClean="0"/>
                        <a:t>10 000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6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/>
              <a:t>Säännöstelyn</a:t>
            </a:r>
            <a:r>
              <a:rPr lang="en-US" dirty="0"/>
              <a:t> </a:t>
            </a:r>
            <a:r>
              <a:rPr lang="en-US" dirty="0" err="1"/>
              <a:t>kausi</a:t>
            </a:r>
            <a:r>
              <a:rPr lang="en-US" dirty="0"/>
              <a:t> </a:t>
            </a:r>
            <a:r>
              <a:rPr lang="en-US" dirty="0" err="1"/>
              <a:t>Suomessa</a:t>
            </a:r>
            <a:endParaRPr lang="fi-FI" dirty="0"/>
          </a:p>
          <a:p>
            <a:pPr lvl="1"/>
            <a:r>
              <a:rPr lang="fi-FI" dirty="0"/>
              <a:t>tavoitteena rahoituksen varmistaminen sellaisiin kohteisiin, joita pidettiin sotaponnistusten, jälleenrakennuksen ja talouden modernisoinnin kannalta ensisijaisina</a:t>
            </a:r>
          </a:p>
          <a:p>
            <a:pPr lvl="1"/>
            <a:r>
              <a:rPr lang="en-US" dirty="0"/>
              <a:t>1941 </a:t>
            </a:r>
            <a:r>
              <a:rPr lang="en-US" dirty="0" err="1"/>
              <a:t>antolainauskorkojen</a:t>
            </a:r>
            <a:r>
              <a:rPr lang="en-US" dirty="0"/>
              <a:t> </a:t>
            </a:r>
            <a:r>
              <a:rPr lang="en-US" dirty="0" err="1"/>
              <a:t>säännöstely</a:t>
            </a:r>
            <a:r>
              <a:rPr lang="en-US" dirty="0"/>
              <a:t> </a:t>
            </a:r>
            <a:r>
              <a:rPr lang="en-US" dirty="0" err="1"/>
              <a:t>vapaaehtoisen</a:t>
            </a:r>
            <a:r>
              <a:rPr lang="en-US" dirty="0"/>
              <a:t> </a:t>
            </a:r>
            <a:r>
              <a:rPr lang="en-US" dirty="0" err="1"/>
              <a:t>sopimuk­sen</a:t>
            </a:r>
            <a:r>
              <a:rPr lang="en-US" dirty="0"/>
              <a:t> </a:t>
            </a:r>
            <a:r>
              <a:rPr lang="en-US" dirty="0" err="1"/>
              <a:t>nojalla</a:t>
            </a:r>
            <a:endParaRPr lang="fi-FI" dirty="0"/>
          </a:p>
          <a:p>
            <a:pPr lvl="1"/>
            <a:r>
              <a:rPr lang="en-US" dirty="0"/>
              <a:t>1953 </a:t>
            </a:r>
            <a:r>
              <a:rPr lang="en-US" dirty="0" err="1"/>
              <a:t>tiukempaan</a:t>
            </a:r>
            <a:r>
              <a:rPr lang="en-US" dirty="0"/>
              <a:t> </a:t>
            </a:r>
            <a:r>
              <a:rPr lang="en-US" dirty="0" err="1"/>
              <a:t>säännöstelyyn</a:t>
            </a:r>
            <a:endParaRPr lang="fi-FI" dirty="0"/>
          </a:p>
          <a:p>
            <a:pPr lvl="1"/>
            <a:r>
              <a:rPr lang="fi-FI" dirty="0"/>
              <a:t>Suomen Pankki kontrolloi pankkeja vekseliluottojen myöntämi­sehdoilla</a:t>
            </a:r>
          </a:p>
          <a:p>
            <a:pPr lvl="1"/>
            <a:r>
              <a:rPr lang="fi-FI" dirty="0"/>
              <a:t>antolainauksen korkojen säännöstelyä  lievennettiin 1960 sallimalla korkoporrastus: katto maksimille ja keskikorolle</a:t>
            </a:r>
          </a:p>
          <a:p>
            <a:pPr lvl="1"/>
            <a:r>
              <a:rPr lang="fi-FI" dirty="0" err="1"/>
              <a:t>disintermediaatio</a:t>
            </a:r>
            <a:r>
              <a:rPr lang="fi-FI" dirty="0"/>
              <a:t> eli välitetyn rahoituksen syrjäytyminen torjuttiin verotuksella: pankkien talletuskorkojen verovapaus</a:t>
            </a:r>
          </a:p>
          <a:p>
            <a:pPr lvl="1"/>
            <a:r>
              <a:rPr lang="fi-FI" dirty="0"/>
              <a:t>säännöstely johti pankit laatukilpailu: konttoriverkko, ilmaiset ja ruhtinaalliset </a:t>
            </a:r>
            <a:r>
              <a:rPr lang="fi-FI" dirty="0" smtClean="0"/>
              <a:t>maksupalvelut</a:t>
            </a:r>
            <a:endParaRPr lang="fi-FI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6183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Pankkitoiminnan sääntely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i-FI" dirty="0"/>
              <a:t>Suurten pankkien kaatuminen on yritetty estää 1930-luvun kokemusten jälkeen kaikkialla</a:t>
            </a:r>
          </a:p>
          <a:p>
            <a:r>
              <a:rPr lang="fi-FI" dirty="0" smtClean="0"/>
              <a:t>Aiheeton </a:t>
            </a:r>
            <a:r>
              <a:rPr lang="fi-FI" dirty="0"/>
              <a:t>tai aiheellinen luottamus viranomaisten tukeen aiheuttaa pankkitoiminnassa ns. </a:t>
            </a:r>
            <a:r>
              <a:rPr lang="fi-FI" dirty="0" err="1"/>
              <a:t>moral</a:t>
            </a:r>
            <a:r>
              <a:rPr lang="fi-FI" dirty="0"/>
              <a:t> </a:t>
            </a:r>
            <a:r>
              <a:rPr lang="fi-FI" dirty="0" err="1"/>
              <a:t>hazard</a:t>
            </a:r>
            <a:r>
              <a:rPr lang="fi-FI" dirty="0"/>
              <a:t> (moraali­nen riski) ongelman. Pankit voivat kilpailla keskenään ottamalla suurempia riskejä kuin olosuhteissa, jossa viranomaisten turvaverkkoa ei ole.</a:t>
            </a:r>
          </a:p>
          <a:p>
            <a:r>
              <a:rPr lang="fi-FI" dirty="0" smtClean="0"/>
              <a:t>Viranomaisten </a:t>
            </a:r>
            <a:r>
              <a:rPr lang="fi-FI" dirty="0"/>
              <a:t>turvaan liittyy myös valvonta, joka estää liian suuren riskinoton yhteiskunnan kustannuksella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799271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Arvopaperistuminen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(</a:t>
            </a:r>
            <a:r>
              <a:rPr lang="fi-FI" dirty="0" err="1" smtClean="0"/>
              <a:t>asset</a:t>
            </a:r>
            <a:r>
              <a:rPr lang="fi-FI" dirty="0" smtClean="0"/>
              <a:t> </a:t>
            </a:r>
            <a:r>
              <a:rPr lang="fi-FI" dirty="0" err="1" smtClean="0"/>
              <a:t>securitization</a:t>
            </a:r>
            <a:r>
              <a:rPr lang="fi-FI" dirty="0" smtClean="0"/>
              <a:t>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err="1"/>
              <a:t>Pienten</a:t>
            </a:r>
            <a:r>
              <a:rPr lang="en-US" dirty="0"/>
              <a:t> </a:t>
            </a:r>
            <a:r>
              <a:rPr lang="en-US" dirty="0" err="1"/>
              <a:t>luottojen</a:t>
            </a:r>
            <a:r>
              <a:rPr lang="en-US" dirty="0"/>
              <a:t> </a:t>
            </a:r>
            <a:r>
              <a:rPr lang="en-US" dirty="0" err="1"/>
              <a:t>kokoaminen</a:t>
            </a:r>
            <a:r>
              <a:rPr lang="en-US" dirty="0"/>
              <a:t> </a:t>
            </a:r>
            <a:r>
              <a:rPr lang="en-US" dirty="0" err="1"/>
              <a:t>yhteen</a:t>
            </a:r>
            <a:r>
              <a:rPr lang="en-US" dirty="0"/>
              <a:t> </a:t>
            </a:r>
            <a:r>
              <a:rPr lang="en-US" dirty="0" err="1"/>
              <a:t>arvopaperiksi</a:t>
            </a:r>
            <a:endParaRPr lang="fi-FI" dirty="0"/>
          </a:p>
          <a:p>
            <a:pPr lvl="0"/>
            <a:r>
              <a:rPr lang="en-US" dirty="0" err="1"/>
              <a:t>Esimerkiksi</a:t>
            </a:r>
            <a:r>
              <a:rPr lang="en-US" dirty="0"/>
              <a:t>:</a:t>
            </a:r>
            <a:endParaRPr lang="fi-FI" dirty="0"/>
          </a:p>
          <a:p>
            <a:pPr lvl="6"/>
            <a:r>
              <a:rPr lang="en-US" dirty="0" err="1" smtClean="0"/>
              <a:t>Pankki</a:t>
            </a:r>
            <a:r>
              <a:rPr lang="en-US" dirty="0" smtClean="0"/>
              <a:t> </a:t>
            </a:r>
            <a:r>
              <a:rPr lang="en-US" dirty="0" err="1"/>
              <a:t>myöntää</a:t>
            </a:r>
            <a:r>
              <a:rPr lang="en-US" dirty="0"/>
              <a:t> </a:t>
            </a:r>
            <a:r>
              <a:rPr lang="en-US" dirty="0" err="1"/>
              <a:t>autoluottoja</a:t>
            </a:r>
            <a:endParaRPr lang="fi-FI" dirty="0"/>
          </a:p>
          <a:p>
            <a:pPr lvl="6"/>
            <a:r>
              <a:rPr lang="fi-FI" dirty="0"/>
              <a:t>ko. </a:t>
            </a:r>
            <a:r>
              <a:rPr lang="fi-FI" dirty="0" smtClean="0"/>
              <a:t>pankki </a:t>
            </a:r>
            <a:r>
              <a:rPr lang="fi-FI" dirty="0"/>
              <a:t>laskee liikkeeseen arvopaperin tausta­naan nämä autoluotot</a:t>
            </a:r>
          </a:p>
          <a:p>
            <a:pPr lvl="6"/>
            <a:r>
              <a:rPr lang="fi-FI" dirty="0"/>
              <a:t>pankki ottaa luottoriskiä vastaan vakuutuksen yksityiseltä vakuutusyhtiöltä</a:t>
            </a:r>
          </a:p>
          <a:p>
            <a:pPr lvl="6"/>
            <a:r>
              <a:rPr lang="fi-FI" dirty="0"/>
              <a:t>lainojen hoito myydään jollekin toiselle tähän erikoistuneelle yhtiölle</a:t>
            </a:r>
          </a:p>
          <a:p>
            <a:pPr lvl="6"/>
            <a:r>
              <a:rPr lang="fi-FI" dirty="0"/>
              <a:t>pankki voi käyttää välittäjää näiden arvopaperien </a:t>
            </a:r>
            <a:r>
              <a:rPr lang="fi-FI" dirty="0" smtClean="0"/>
              <a:t>myymiseen</a:t>
            </a:r>
            <a:endParaRPr lang="fi-FI" dirty="0"/>
          </a:p>
          <a:p>
            <a:pPr lvl="0"/>
            <a:r>
              <a:rPr lang="en-US" dirty="0" err="1"/>
              <a:t>Syitä</a:t>
            </a:r>
            <a:r>
              <a:rPr lang="en-US" dirty="0"/>
              <a:t> </a:t>
            </a:r>
            <a:r>
              <a:rPr lang="en-US" dirty="0" err="1"/>
              <a:t>arvopaperistumiseen</a:t>
            </a:r>
            <a:endParaRPr lang="fi-FI" dirty="0"/>
          </a:p>
          <a:p>
            <a:pPr lvl="6"/>
            <a:r>
              <a:rPr lang="fi-FI" dirty="0" smtClean="0"/>
              <a:t>alhaisemmat </a:t>
            </a:r>
            <a:r>
              <a:rPr lang="fi-FI" dirty="0"/>
              <a:t>varainhankinnan kustannukset (</a:t>
            </a:r>
            <a:r>
              <a:rPr lang="fi-FI" dirty="0" err="1"/>
              <a:t>cost</a:t>
            </a:r>
            <a:r>
              <a:rPr lang="fi-FI" dirty="0"/>
              <a:t> of </a:t>
            </a:r>
            <a:r>
              <a:rPr lang="fi-FI" dirty="0" err="1"/>
              <a:t>funds</a:t>
            </a:r>
            <a:r>
              <a:rPr lang="fi-FI" dirty="0"/>
              <a:t>)</a:t>
            </a:r>
          </a:p>
          <a:p>
            <a:pPr lvl="6"/>
            <a:r>
              <a:rPr lang="en-US" dirty="0" err="1"/>
              <a:t>pääoman</a:t>
            </a:r>
            <a:r>
              <a:rPr lang="en-US" dirty="0"/>
              <a:t> </a:t>
            </a:r>
            <a:r>
              <a:rPr lang="en-US" dirty="0" err="1"/>
              <a:t>tehokkaampi</a:t>
            </a:r>
            <a:r>
              <a:rPr lang="en-US" dirty="0"/>
              <a:t> </a:t>
            </a:r>
            <a:r>
              <a:rPr lang="en-US" dirty="0" err="1"/>
              <a:t>käyttö</a:t>
            </a:r>
            <a:endParaRPr lang="fi-FI" dirty="0"/>
          </a:p>
          <a:p>
            <a:pPr lvl="6"/>
            <a:r>
              <a:rPr lang="en-US" dirty="0" err="1"/>
              <a:t>parempi</a:t>
            </a:r>
            <a:r>
              <a:rPr lang="en-US" dirty="0"/>
              <a:t> </a:t>
            </a:r>
            <a:r>
              <a:rPr lang="en-US" dirty="0" err="1"/>
              <a:t>suorituskyky</a:t>
            </a:r>
            <a:r>
              <a:rPr lang="en-US" dirty="0"/>
              <a:t> </a:t>
            </a:r>
            <a:r>
              <a:rPr lang="en-US" dirty="0" err="1"/>
              <a:t>rahoituksessa</a:t>
            </a:r>
            <a:endParaRPr lang="fi-FI" dirty="0"/>
          </a:p>
          <a:p>
            <a:pPr lvl="6"/>
            <a:r>
              <a:rPr lang="en-US" dirty="0" err="1"/>
              <a:t>rahoituksen</a:t>
            </a:r>
            <a:r>
              <a:rPr lang="en-US" dirty="0"/>
              <a:t> </a:t>
            </a:r>
            <a:r>
              <a:rPr lang="en-US" dirty="0" err="1"/>
              <a:t>lähteiden</a:t>
            </a:r>
            <a:r>
              <a:rPr lang="en-US" dirty="0"/>
              <a:t> </a:t>
            </a:r>
            <a:r>
              <a:rPr lang="en-US" dirty="0" err="1" smtClean="0"/>
              <a:t>laajentuminen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5584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KESKUSPANKKI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149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fi-FI" dirty="0"/>
              <a:t>Nykyiset paperirahaan perustuvat rahajärjestelmät ovat keskuspankkien </a:t>
            </a:r>
            <a:r>
              <a:rPr lang="fi-FI" dirty="0" smtClean="0"/>
              <a:t>hoidossa</a:t>
            </a:r>
          </a:p>
          <a:p>
            <a:pPr lvl="0"/>
            <a:r>
              <a:rPr lang="fi-FI" dirty="0" smtClean="0"/>
              <a:t>Keskuspankit </a:t>
            </a:r>
            <a:r>
              <a:rPr lang="fi-FI" dirty="0"/>
              <a:t>ovat tyypillisesti julkisessa omistuksessa (tai ainakin kontrollissa) ja niille on keskitetty seteleiden </a:t>
            </a:r>
            <a:r>
              <a:rPr lang="fi-FI" dirty="0" smtClean="0"/>
              <a:t>liikkeeseenlaskuoikeus</a:t>
            </a:r>
            <a:r>
              <a:rPr lang="fi-FI" dirty="0"/>
              <a:t> </a:t>
            </a:r>
          </a:p>
          <a:p>
            <a:pPr lvl="0"/>
            <a:r>
              <a:rPr lang="fi-FI" dirty="0"/>
              <a:t>Usein keskuspankit toimivat myös valtion pankkina ja pankkien pankkina</a:t>
            </a:r>
          </a:p>
          <a:p>
            <a:pPr lvl="1"/>
            <a:r>
              <a:rPr lang="fi-FI" dirty="0"/>
              <a:t>keskuspankit siis ottavat valtiolta vastaan talletuksia ja järjestävät (ja joskus myös myöntävät) luottoja valtiolle</a:t>
            </a:r>
          </a:p>
          <a:p>
            <a:pPr lvl="1"/>
            <a:r>
              <a:rPr lang="fi-FI" dirty="0"/>
              <a:t>pankit käyttävät keskuspankkia keskinäisessä maksuliikenteessä sekä maksujen selvityksessä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52886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Toiminta setelipankkina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Tehtävänä</a:t>
            </a:r>
            <a:r>
              <a:rPr lang="en-US" dirty="0"/>
              <a:t> </a:t>
            </a:r>
            <a:r>
              <a:rPr lang="en-US" dirty="0" err="1"/>
              <a:t>käteisrahan</a:t>
            </a:r>
            <a:r>
              <a:rPr lang="en-US" dirty="0"/>
              <a:t> </a:t>
            </a:r>
            <a:r>
              <a:rPr lang="en-US" dirty="0" err="1"/>
              <a:t>liikkeeseen</a:t>
            </a:r>
            <a:r>
              <a:rPr lang="en-US" dirty="0"/>
              <a:t> </a:t>
            </a:r>
            <a:r>
              <a:rPr lang="en-US" dirty="0" err="1" smtClean="0"/>
              <a:t>laskeminen</a:t>
            </a:r>
            <a:endParaRPr lang="fi-FI" dirty="0"/>
          </a:p>
          <a:p>
            <a:pPr lvl="0"/>
            <a:r>
              <a:rPr lang="fi-FI" dirty="0"/>
              <a:t>Tällöin myös käytännön vastuu rahan arvosta </a:t>
            </a:r>
          </a:p>
          <a:p>
            <a:pPr lvl="0"/>
            <a:r>
              <a:rPr lang="fi-FI" dirty="0"/>
              <a:t>Metallirahakannassa em. toimet olivat huomattavasti yksinkertaisempia:</a:t>
            </a:r>
          </a:p>
          <a:p>
            <a:pPr lvl="1"/>
            <a:r>
              <a:rPr lang="en-US" dirty="0" err="1"/>
              <a:t>rahayksikön</a:t>
            </a:r>
            <a:r>
              <a:rPr lang="en-US" dirty="0"/>
              <a:t> </a:t>
            </a:r>
            <a:r>
              <a:rPr lang="en-US" dirty="0" err="1"/>
              <a:t>arvo</a:t>
            </a:r>
            <a:r>
              <a:rPr lang="en-US" dirty="0"/>
              <a:t> </a:t>
            </a:r>
            <a:r>
              <a:rPr lang="en-US" dirty="0" err="1"/>
              <a:t>oli</a:t>
            </a:r>
            <a:r>
              <a:rPr lang="en-US" dirty="0"/>
              <a:t> </a:t>
            </a:r>
            <a:r>
              <a:rPr lang="en-US" dirty="0" err="1"/>
              <a:t>sidottu</a:t>
            </a:r>
            <a:r>
              <a:rPr lang="en-US" dirty="0"/>
              <a:t> </a:t>
            </a:r>
            <a:r>
              <a:rPr lang="en-US" dirty="0" err="1"/>
              <a:t>metalliin</a:t>
            </a:r>
            <a:endParaRPr lang="fi-FI" dirty="0"/>
          </a:p>
          <a:p>
            <a:pPr lvl="1"/>
            <a:r>
              <a:rPr lang="en-US" dirty="0" err="1"/>
              <a:t>lunastusvelvollisuus</a:t>
            </a:r>
            <a:r>
              <a:rPr lang="en-US" dirty="0"/>
              <a:t> </a:t>
            </a:r>
            <a:r>
              <a:rPr lang="en-US" dirty="0" err="1"/>
              <a:t>rajoitti</a:t>
            </a:r>
            <a:r>
              <a:rPr lang="en-US" dirty="0"/>
              <a:t> </a:t>
            </a:r>
            <a:r>
              <a:rPr lang="en-US" dirty="0" err="1"/>
              <a:t>seteleiden</a:t>
            </a:r>
            <a:r>
              <a:rPr lang="en-US" dirty="0"/>
              <a:t> </a:t>
            </a:r>
            <a:r>
              <a:rPr lang="en-US" dirty="0" err="1" smtClean="0"/>
              <a:t>liikkeeseenlas­kua</a:t>
            </a:r>
            <a:endParaRPr lang="fi-FI" dirty="0"/>
          </a:p>
          <a:p>
            <a:pPr lvl="0"/>
            <a:r>
              <a:rPr lang="fi-FI" dirty="0"/>
              <a:t>Metallikantaa muistuttaa myös rahajärjestelmä, jossa vallitsee kiinteä valuuttakurssi ja vapaat pääoman liikkeet</a:t>
            </a:r>
          </a:p>
          <a:p>
            <a:pPr lvl="1"/>
            <a:r>
              <a:rPr lang="fi-FI" dirty="0"/>
              <a:t>rahayksikön arvo on määritelty suhteessa muihin valuuttoihin (vrt. kultakannassa kultaan</a:t>
            </a:r>
            <a:r>
              <a:rPr lang="fi-FI" dirty="0" smtClean="0"/>
              <a:t>)</a:t>
            </a:r>
          </a:p>
          <a:p>
            <a:pPr lvl="1"/>
            <a:r>
              <a:rPr lang="fi-FI" dirty="0" smtClean="0"/>
              <a:t>keskuspankin </a:t>
            </a:r>
            <a:r>
              <a:rPr lang="fi-FI" dirty="0"/>
              <a:t>on vaihdettava kotimaan rahaa ulko­maiseen rahaan kiinteällä vaihtokurssilla ja tämä rajoittaa liikkeeseen lasketun setelistön määrää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68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Toiminta pankkien pankkina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 </a:t>
            </a:r>
            <a:endParaRPr lang="fi-FI" dirty="0"/>
          </a:p>
          <a:p>
            <a:pPr lvl="0"/>
            <a:r>
              <a:rPr lang="fi-FI" dirty="0"/>
              <a:t>Nimitys keskuspankki johtuu </a:t>
            </a:r>
            <a:r>
              <a:rPr lang="fi-FI" dirty="0" smtClean="0"/>
              <a:t>keskuspankin </a:t>
            </a:r>
            <a:r>
              <a:rPr lang="fi-FI" dirty="0"/>
              <a:t>toiminnasta pankkien </a:t>
            </a:r>
            <a:r>
              <a:rPr lang="fi-FI" dirty="0" smtClean="0"/>
              <a:t>pankkina</a:t>
            </a:r>
            <a:r>
              <a:rPr lang="fi-FI" dirty="0"/>
              <a:t> </a:t>
            </a:r>
          </a:p>
          <a:p>
            <a:pPr lvl="0"/>
            <a:r>
              <a:rPr lang="fi-FI" dirty="0"/>
              <a:t>Pankit tallettavat ylijäämäkassansa keskuspankkiin ja käyttävät keskuspankkitalletuksia maksuvälineinä selvittäessään keskinäisiä clearingvelkojaan ja ‑saa­misiaan.</a:t>
            </a:r>
          </a:p>
          <a:p>
            <a:pPr lvl="1"/>
            <a:r>
              <a:rPr lang="fi-FI" dirty="0"/>
              <a:t>keskuspankkitalletukset ovat likvidiydeltään ja turvallisuudeltaan ylivoimaisia.</a:t>
            </a:r>
          </a:p>
          <a:p>
            <a:pPr lvl="1"/>
            <a:r>
              <a:rPr lang="fi-FI" dirty="0"/>
              <a:t>paperirahajärjestelmässä keskuspankin maksuval­miutta ei voida asettaa </a:t>
            </a:r>
            <a:r>
              <a:rPr lang="fi-FI" dirty="0" err="1"/>
              <a:t>kysenalaiseksi</a:t>
            </a:r>
            <a:r>
              <a:rPr lang="fi-FI" dirty="0"/>
              <a:t>, sillä se pystyy aina tarvittaessa luomaan maksuvälineitä (eli "paina­maan rahaa")</a:t>
            </a:r>
          </a:p>
          <a:p>
            <a:pPr lvl="1"/>
            <a:r>
              <a:rPr lang="fi-FI" dirty="0"/>
              <a:t>clearing järjestelmän toiminta vaatii jonkin, kaikkien osapuolten hyväksymän maksuvälineen.</a:t>
            </a:r>
          </a:p>
          <a:p>
            <a:pPr lvl="1"/>
            <a:r>
              <a:rPr lang="fi-FI" dirty="0" smtClean="0"/>
              <a:t>näiden </a:t>
            </a:r>
            <a:r>
              <a:rPr lang="fi-FI" dirty="0"/>
              <a:t>seikkojen vuoksi pankkien keskuspankkitalle­tuksia käytetään pankkien välisten maksujen suori­tuksessa.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02505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fi-FI" dirty="0"/>
              <a:t>Keskuspankki myöntää myös pankille luottoa, mikäli sen omat maksuvälineet (kassavarat) eivät riitä katta­maan jonain päivänä (tai määrättynä hetkenä) eräänty­viä maksuja tai yleisön talletusten nostoja</a:t>
            </a:r>
          </a:p>
          <a:p>
            <a:r>
              <a:rPr lang="fi-FI" dirty="0" smtClean="0"/>
              <a:t>Keskuspankki </a:t>
            </a:r>
            <a:r>
              <a:rPr lang="fi-FI" dirty="0"/>
              <a:t>on siis talletuspankkien tuki ja turva (</a:t>
            </a:r>
            <a:r>
              <a:rPr lang="fi-FI" dirty="0" err="1"/>
              <a:t>lender</a:t>
            </a:r>
            <a:r>
              <a:rPr lang="fi-FI" dirty="0"/>
              <a:t> of </a:t>
            </a:r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resort</a:t>
            </a:r>
            <a:r>
              <a:rPr lang="fi-FI" dirty="0"/>
              <a:t>)</a:t>
            </a:r>
          </a:p>
          <a:p>
            <a:pPr lvl="1"/>
            <a:r>
              <a:rPr lang="fi-FI" dirty="0" smtClean="0"/>
              <a:t>Tämä </a:t>
            </a:r>
            <a:r>
              <a:rPr lang="fi-FI" dirty="0"/>
              <a:t>johtuu keskuspankeille tyypillisesti kuuluvasta velvollisuudesta kantaa vastuu rahajärjestelmän toimintakyvystä. </a:t>
            </a:r>
            <a:r>
              <a:rPr lang="en-US" dirty="0" err="1"/>
              <a:t>Pankkien</a:t>
            </a:r>
            <a:r>
              <a:rPr lang="en-US" dirty="0"/>
              <a:t> </a:t>
            </a:r>
            <a:r>
              <a:rPr lang="en-US" dirty="0" err="1"/>
              <a:t>kyky</a:t>
            </a:r>
            <a:r>
              <a:rPr lang="en-US" dirty="0"/>
              <a:t> </a:t>
            </a:r>
            <a:r>
              <a:rPr lang="en-US" dirty="0" err="1"/>
              <a:t>vastata</a:t>
            </a:r>
            <a:r>
              <a:rPr lang="en-US" dirty="0"/>
              <a:t> </a:t>
            </a:r>
            <a:r>
              <a:rPr lang="en-US" dirty="0" err="1"/>
              <a:t>sitoumuksis­taan</a:t>
            </a:r>
            <a:r>
              <a:rPr lang="en-US" dirty="0"/>
              <a:t> on </a:t>
            </a:r>
            <a:r>
              <a:rPr lang="en-US" dirty="0" err="1"/>
              <a:t>tärkeä</a:t>
            </a:r>
            <a:r>
              <a:rPr lang="en-US" dirty="0"/>
              <a:t> </a:t>
            </a:r>
            <a:r>
              <a:rPr lang="en-US" dirty="0" err="1"/>
              <a:t>osa</a:t>
            </a:r>
            <a:r>
              <a:rPr lang="en-US" dirty="0"/>
              <a:t> </a:t>
            </a:r>
            <a:r>
              <a:rPr lang="en-US" dirty="0" err="1"/>
              <a:t>tätä</a:t>
            </a:r>
            <a:r>
              <a:rPr lang="en-US" dirty="0"/>
              <a:t> </a:t>
            </a:r>
            <a:r>
              <a:rPr lang="en-US" dirty="0" err="1"/>
              <a:t>toimintakykyä</a:t>
            </a:r>
            <a:r>
              <a:rPr lang="en-US" dirty="0"/>
              <a:t>.</a:t>
            </a:r>
            <a:endParaRPr lang="fi-FI" dirty="0"/>
          </a:p>
          <a:p>
            <a:r>
              <a:rPr lang="fi-FI" dirty="0" smtClean="0"/>
              <a:t>Suurin </a:t>
            </a:r>
            <a:r>
              <a:rPr lang="fi-FI" dirty="0"/>
              <a:t>osa liikkeessä olevasta rahasta on talletuspank­kien luomaa ns. edustavaa rahaa eikä siis maksuvä­linettä. Mikäli tätä edustavaa rahaa, jonka pankit ovat siis lupautuneet vaihtamaan laillisiin maksuvälineisiin uhkaisi häiriöt, voisi näillä häiriöillä olla vakavia makro­taloudellisia seurauksia.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27304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Toiminta valtion pankkina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i-FI" dirty="0"/>
              <a:t>Monissa maissa valtion käteiset varat pidetään suureksi osaksi </a:t>
            </a:r>
            <a:r>
              <a:rPr lang="fi-FI" dirty="0" smtClean="0"/>
              <a:t>keskuspankkitalletuksina</a:t>
            </a:r>
            <a:r>
              <a:rPr lang="fi-FI" dirty="0"/>
              <a:t> </a:t>
            </a:r>
          </a:p>
          <a:p>
            <a:pPr lvl="0"/>
            <a:r>
              <a:rPr lang="fi-FI" dirty="0"/>
              <a:t>Monet </a:t>
            </a:r>
            <a:r>
              <a:rPr lang="fi-FI" dirty="0" smtClean="0"/>
              <a:t>keskuspankit palvelevat </a:t>
            </a:r>
            <a:r>
              <a:rPr lang="fi-FI" dirty="0"/>
              <a:t>valtiota rahoitustoiminnassa esim. laskemal­la liikkeeseen valtion obligaatioita tai velkasitoumuksia</a:t>
            </a:r>
            <a:r>
              <a:rPr lang="fi-FI" dirty="0" smtClean="0"/>
              <a:t>.</a:t>
            </a:r>
            <a:endParaRPr lang="fi-FI" dirty="0"/>
          </a:p>
          <a:p>
            <a:pPr lvl="0"/>
            <a:r>
              <a:rPr lang="fi-FI" dirty="0"/>
              <a:t>Keskuspankki on usein valtion omistuksessa ja toimii poikkeuksetta julkisen vallan laajan kontrollin ja sääte­lyn alaisena.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44511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i-FI" dirty="0"/>
              <a:t>Toisen maailman sodan jälkeen </a:t>
            </a:r>
            <a:r>
              <a:rPr lang="fi-FI" dirty="0" smtClean="0"/>
              <a:t>keskuspankin </a:t>
            </a:r>
            <a:r>
              <a:rPr lang="fi-FI" dirty="0"/>
              <a:t>ja valtion suhde muuttui kiinteämmäksi </a:t>
            </a:r>
            <a:r>
              <a:rPr lang="fi-FI" dirty="0" smtClean="0"/>
              <a:t>monissa </a:t>
            </a:r>
            <a:r>
              <a:rPr lang="fi-FI" dirty="0"/>
              <a:t>maissa. Keskuspankit menettivät itsenäisyyttään ja niistä tuli monissa maissa hallitusten talouspolitiikan passiivisia toteuttajia.</a:t>
            </a:r>
          </a:p>
          <a:p>
            <a:pPr lvl="1"/>
            <a:r>
              <a:rPr lang="fi-FI" dirty="0"/>
              <a:t>sodan aina oltiin totuttu siihen, että keskuspankit myönsivät valtiolle passiivisesti luottoa</a:t>
            </a:r>
          </a:p>
          <a:p>
            <a:pPr lvl="1"/>
            <a:r>
              <a:rPr lang="fi-FI" dirty="0"/>
              <a:t>kultakannan jäätyä historiaan ja Bretton Woodsin ja rahamarkkinoiden säännöstelyn astuttua tilalle valtion intressi kontrolloida keskuspankin toimintaa kasvoi.</a:t>
            </a:r>
          </a:p>
          <a:p>
            <a:pPr lvl="1"/>
            <a:r>
              <a:rPr lang="fi-FI" dirty="0"/>
              <a:t>USA:ssa ja Saksassa keskuspankit säilyivät melko itsenäisinä. Euroopan talous‑ ja rahaliiton ennakko­vaatimuksiin kuuluu itsenäinen asema osallistuvien maiden keskuspankeille.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562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Tilit eri pankeissa: </a:t>
            </a:r>
            <a:br>
              <a:rPr lang="fi-FI" dirty="0" smtClean="0"/>
            </a:br>
            <a:r>
              <a:rPr lang="fi-FI" dirty="0" smtClean="0"/>
              <a:t>Liisa OP, Matti Nordea</a:t>
            </a:r>
            <a:endParaRPr lang="fi-FI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81128"/>
          </a:xfrm>
        </p:spPr>
        <p:txBody>
          <a:bodyPr/>
          <a:lstStyle/>
          <a:p>
            <a:r>
              <a:rPr lang="fi-FI" dirty="0" smtClean="0"/>
              <a:t>Ennen</a:t>
            </a:r>
          </a:p>
          <a:p>
            <a:endParaRPr lang="fi-FI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</p:spPr>
        <p:txBody>
          <a:bodyPr/>
          <a:lstStyle/>
          <a:p>
            <a:r>
              <a:rPr lang="fi-FI" dirty="0" smtClean="0"/>
              <a:t>Tilisiirron jälkeen</a:t>
            </a:r>
            <a:endParaRPr lang="fi-FI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84905"/>
              </p:ext>
            </p:extLst>
          </p:nvPr>
        </p:nvGraphicFramePr>
        <p:xfrm>
          <a:off x="614899" y="2276872"/>
          <a:ext cx="3912096" cy="2118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048"/>
                <a:gridCol w="1956048"/>
              </a:tblGrid>
              <a:tr h="419389">
                <a:tc>
                  <a:txBody>
                    <a:bodyPr/>
                    <a:lstStyle/>
                    <a:p>
                      <a:r>
                        <a:rPr lang="fi-FI" dirty="0" smtClean="0"/>
                        <a:t>OP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419389">
                <a:tc>
                  <a:txBody>
                    <a:bodyPr/>
                    <a:lstStyle/>
                    <a:p>
                      <a:r>
                        <a:rPr lang="fi-FI" dirty="0" smtClean="0"/>
                        <a:t>Saatavat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Velat</a:t>
                      </a:r>
                      <a:endParaRPr lang="fi-FI" dirty="0"/>
                    </a:p>
                  </a:txBody>
                  <a:tcPr/>
                </a:tc>
              </a:tr>
              <a:tr h="588723">
                <a:tc>
                  <a:txBody>
                    <a:bodyPr/>
                    <a:lstStyle/>
                    <a:p>
                      <a:r>
                        <a:rPr lang="fi-FI" dirty="0" smtClean="0"/>
                        <a:t>Liisan luotto</a:t>
                      </a:r>
                    </a:p>
                    <a:p>
                      <a:r>
                        <a:rPr lang="fi-FI" dirty="0" smtClean="0"/>
                        <a:t>10 000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Liisan</a:t>
                      </a:r>
                      <a:r>
                        <a:rPr lang="fi-FI" baseline="0" dirty="0" smtClean="0"/>
                        <a:t> tili</a:t>
                      </a:r>
                    </a:p>
                    <a:p>
                      <a:r>
                        <a:rPr lang="fi-FI" baseline="0" dirty="0" smtClean="0"/>
                        <a:t>10 000</a:t>
                      </a:r>
                      <a:endParaRPr lang="fi-FI" dirty="0"/>
                    </a:p>
                  </a:txBody>
                  <a:tcPr/>
                </a:tc>
              </a:tr>
              <a:tr h="588723">
                <a:tc>
                  <a:txBody>
                    <a:bodyPr/>
                    <a:lstStyle/>
                    <a:p>
                      <a:r>
                        <a:rPr lang="fi-FI" dirty="0" smtClean="0"/>
                        <a:t>Reservit</a:t>
                      </a:r>
                    </a:p>
                    <a:p>
                      <a:r>
                        <a:rPr lang="fi-FI" dirty="0" smtClean="0"/>
                        <a:t>10</a:t>
                      </a:r>
                      <a:r>
                        <a:rPr lang="fi-FI" baseline="0" dirty="0" smtClean="0"/>
                        <a:t> 000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Oma pääoma</a:t>
                      </a:r>
                    </a:p>
                    <a:p>
                      <a:r>
                        <a:rPr lang="fi-FI" dirty="0" smtClean="0"/>
                        <a:t>10</a:t>
                      </a:r>
                      <a:r>
                        <a:rPr lang="fi-FI" baseline="0" dirty="0" smtClean="0"/>
                        <a:t> 000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449695"/>
              </p:ext>
            </p:extLst>
          </p:nvPr>
        </p:nvGraphicFramePr>
        <p:xfrm>
          <a:off x="722911" y="4519075"/>
          <a:ext cx="3696072" cy="2144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036"/>
                <a:gridCol w="1848036"/>
              </a:tblGrid>
              <a:tr h="501567">
                <a:tc>
                  <a:txBody>
                    <a:bodyPr/>
                    <a:lstStyle/>
                    <a:p>
                      <a:r>
                        <a:rPr lang="fi-FI" dirty="0" smtClean="0"/>
                        <a:t>Nordea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501567">
                <a:tc>
                  <a:txBody>
                    <a:bodyPr/>
                    <a:lstStyle/>
                    <a:p>
                      <a:r>
                        <a:rPr lang="fi-FI" dirty="0" smtClean="0"/>
                        <a:t>Saatavat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Velat</a:t>
                      </a:r>
                      <a:endParaRPr lang="fi-FI" dirty="0"/>
                    </a:p>
                  </a:txBody>
                  <a:tcPr/>
                </a:tc>
              </a:tr>
              <a:tr h="501567">
                <a:tc>
                  <a:txBody>
                    <a:bodyPr/>
                    <a:lstStyle/>
                    <a:p>
                      <a:r>
                        <a:rPr lang="fi-FI" dirty="0" smtClean="0"/>
                        <a:t>Reservit</a:t>
                      </a:r>
                      <a:r>
                        <a:rPr lang="fi-FI" baseline="0" dirty="0" smtClean="0"/>
                        <a:t> </a:t>
                      </a:r>
                    </a:p>
                    <a:p>
                      <a:r>
                        <a:rPr lang="fi-FI" baseline="0" dirty="0" smtClean="0"/>
                        <a:t>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Matin tili </a:t>
                      </a:r>
                    </a:p>
                    <a:p>
                      <a:r>
                        <a:rPr lang="fi-FI" dirty="0" smtClean="0"/>
                        <a:t>0</a:t>
                      </a:r>
                      <a:endParaRPr lang="fi-FI" dirty="0"/>
                    </a:p>
                  </a:txBody>
                  <a:tcPr/>
                </a:tc>
              </a:tr>
              <a:tr h="501567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405351"/>
              </p:ext>
            </p:extLst>
          </p:nvPr>
        </p:nvGraphicFramePr>
        <p:xfrm>
          <a:off x="4761511" y="2276872"/>
          <a:ext cx="3264024" cy="2076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012"/>
                <a:gridCol w="1632012"/>
              </a:tblGrid>
              <a:tr h="398417">
                <a:tc>
                  <a:txBody>
                    <a:bodyPr/>
                    <a:lstStyle/>
                    <a:p>
                      <a:r>
                        <a:rPr lang="fi-FI" dirty="0" smtClean="0"/>
                        <a:t>OP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98417">
                <a:tc>
                  <a:txBody>
                    <a:bodyPr/>
                    <a:lstStyle/>
                    <a:p>
                      <a:r>
                        <a:rPr lang="fi-FI" dirty="0" smtClean="0"/>
                        <a:t>Saatavat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Velat</a:t>
                      </a:r>
                      <a:endParaRPr lang="fi-FI" dirty="0"/>
                    </a:p>
                  </a:txBody>
                  <a:tcPr/>
                </a:tc>
              </a:tr>
              <a:tr h="609695">
                <a:tc>
                  <a:txBody>
                    <a:bodyPr/>
                    <a:lstStyle/>
                    <a:p>
                      <a:r>
                        <a:rPr lang="fi-FI" dirty="0" smtClean="0"/>
                        <a:t>Liisan luotto</a:t>
                      </a:r>
                    </a:p>
                    <a:p>
                      <a:r>
                        <a:rPr lang="fi-FI" dirty="0" smtClean="0"/>
                        <a:t>10 000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Liisan</a:t>
                      </a:r>
                      <a:r>
                        <a:rPr lang="fi-FI" baseline="0" dirty="0" smtClean="0"/>
                        <a:t> tili</a:t>
                      </a:r>
                    </a:p>
                    <a:p>
                      <a:r>
                        <a:rPr lang="fi-FI" baseline="0" dirty="0" smtClean="0"/>
                        <a:t>0</a:t>
                      </a:r>
                      <a:endParaRPr lang="fi-FI" dirty="0"/>
                    </a:p>
                  </a:txBody>
                  <a:tcPr/>
                </a:tc>
              </a:tr>
              <a:tr h="609695">
                <a:tc>
                  <a:txBody>
                    <a:bodyPr/>
                    <a:lstStyle/>
                    <a:p>
                      <a:r>
                        <a:rPr lang="fi-FI" dirty="0" smtClean="0"/>
                        <a:t>Reservit</a:t>
                      </a:r>
                    </a:p>
                    <a:p>
                      <a:r>
                        <a:rPr lang="fi-FI" dirty="0" smtClean="0"/>
                        <a:t>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Oma pääoma</a:t>
                      </a:r>
                    </a:p>
                    <a:p>
                      <a:r>
                        <a:rPr lang="fi-FI" dirty="0" smtClean="0"/>
                        <a:t>10 000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15331"/>
              </p:ext>
            </p:extLst>
          </p:nvPr>
        </p:nvGraphicFramePr>
        <p:xfrm>
          <a:off x="4777388" y="4531106"/>
          <a:ext cx="3336032" cy="2189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016"/>
                <a:gridCol w="1668016"/>
              </a:tblGrid>
              <a:tr h="516562">
                <a:tc>
                  <a:txBody>
                    <a:bodyPr/>
                    <a:lstStyle/>
                    <a:p>
                      <a:r>
                        <a:rPr lang="fi-FI" dirty="0" smtClean="0"/>
                        <a:t>Nordea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516562">
                <a:tc>
                  <a:txBody>
                    <a:bodyPr/>
                    <a:lstStyle/>
                    <a:p>
                      <a:r>
                        <a:rPr lang="fi-FI" dirty="0" smtClean="0"/>
                        <a:t>Saatavat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Velat</a:t>
                      </a:r>
                      <a:endParaRPr lang="fi-FI" dirty="0"/>
                    </a:p>
                  </a:txBody>
                  <a:tcPr/>
                </a:tc>
              </a:tr>
              <a:tr h="516562">
                <a:tc>
                  <a:txBody>
                    <a:bodyPr/>
                    <a:lstStyle/>
                    <a:p>
                      <a:r>
                        <a:rPr lang="fi-FI" dirty="0" smtClean="0"/>
                        <a:t>Reservit</a:t>
                      </a:r>
                    </a:p>
                    <a:p>
                      <a:r>
                        <a:rPr lang="fi-FI" dirty="0" smtClean="0"/>
                        <a:t>10</a:t>
                      </a:r>
                      <a:r>
                        <a:rPr lang="fi-FI" baseline="0" dirty="0" smtClean="0"/>
                        <a:t> 000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Matin tili</a:t>
                      </a:r>
                    </a:p>
                    <a:p>
                      <a:r>
                        <a:rPr lang="fi-FI" dirty="0" smtClean="0"/>
                        <a:t>10 000</a:t>
                      </a:r>
                      <a:endParaRPr lang="fi-FI" dirty="0"/>
                    </a:p>
                  </a:txBody>
                  <a:tcPr/>
                </a:tc>
              </a:tr>
              <a:tr h="516562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1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385" y="2286000"/>
            <a:ext cx="7737231" cy="1143000"/>
          </a:xfrm>
        </p:spPr>
        <p:txBody>
          <a:bodyPr>
            <a:normAutofit fontScale="90000"/>
          </a:bodyPr>
          <a:lstStyle/>
          <a:p>
            <a:r>
              <a:rPr lang="fi-FI"/>
              <a:t>RAHAPOLITIIKKA EUROJÄRJESTELMÄSSÄ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6769" y="3886200"/>
            <a:ext cx="6400800" cy="1752600"/>
          </a:xfrm>
        </p:spPr>
        <p:txBody>
          <a:bodyPr/>
          <a:lstStyle/>
          <a:p>
            <a:r>
              <a:rPr lang="fi-FI"/>
              <a:t>Rahapolitiikan toimintakehikko</a:t>
            </a:r>
          </a:p>
          <a:p>
            <a:r>
              <a:rPr lang="fi-FI"/>
              <a:t>Rahapolitiikan toiminta</a:t>
            </a:r>
          </a:p>
        </p:txBody>
      </p:sp>
    </p:spTree>
    <p:extLst>
      <p:ext uri="{BB962C8B-B14F-4D97-AF65-F5344CB8AC3E}">
        <p14:creationId xmlns:p14="http://schemas.microsoft.com/office/powerpoint/2010/main" val="351174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Mihin keskuspankkia tarvitaan?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(Suurten) maksujen välitykseen (sekkitilit)</a:t>
            </a:r>
          </a:p>
          <a:p>
            <a:r>
              <a:rPr lang="fi-FI"/>
              <a:t>Pankkien reserveissä (yllättäviin menoihin tarkoitettu rahaerä) tapahtuvan vaihtelun tasaamiseen tilanteessa, jossa markkinat eivät siihen itse pysty.</a:t>
            </a:r>
          </a:p>
          <a:p>
            <a:r>
              <a:rPr lang="fi-FI"/>
              <a:t>Määrittämään rahan arvo (rahapolitiikka)</a:t>
            </a:r>
          </a:p>
        </p:txBody>
      </p:sp>
    </p:spTree>
    <p:extLst>
      <p:ext uri="{BB962C8B-B14F-4D97-AF65-F5344CB8AC3E}">
        <p14:creationId xmlns:p14="http://schemas.microsoft.com/office/powerpoint/2010/main" val="344713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385" y="1524000"/>
            <a:ext cx="7737231" cy="1143000"/>
          </a:xfrm>
        </p:spPr>
        <p:txBody>
          <a:bodyPr/>
          <a:lstStyle/>
          <a:p>
            <a:r>
              <a:rPr lang="fi-FI"/>
              <a:t>Rahapolitiikan toimintakehikko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6769" y="2819400"/>
            <a:ext cx="6400800" cy="1752600"/>
          </a:xfrm>
        </p:spPr>
        <p:txBody>
          <a:bodyPr/>
          <a:lstStyle/>
          <a:p>
            <a:r>
              <a:rPr lang="fi-FI"/>
              <a:t>Eurojärjestelmän rahapolitiikan välineet ja niihin sovellettavat menettelytavat</a:t>
            </a:r>
          </a:p>
        </p:txBody>
      </p:sp>
    </p:spTree>
    <p:extLst>
      <p:ext uri="{BB962C8B-B14F-4D97-AF65-F5344CB8AC3E}">
        <p14:creationId xmlns:p14="http://schemas.microsoft.com/office/powerpoint/2010/main" val="161547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Toimintakehikon yleiset periaatteet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8123" y="1905000"/>
            <a:ext cx="6629400" cy="4114800"/>
          </a:xfrm>
        </p:spPr>
        <p:txBody>
          <a:bodyPr>
            <a:normAutofit fontScale="92500" lnSpcReduction="10000"/>
          </a:bodyPr>
          <a:lstStyle/>
          <a:p>
            <a:r>
              <a:rPr lang="fi-FI"/>
              <a:t>toiminnallinen tehokkuus</a:t>
            </a:r>
          </a:p>
          <a:p>
            <a:r>
              <a:rPr lang="fi-FI"/>
              <a:t>markkinaehtoisuus</a:t>
            </a:r>
          </a:p>
          <a:p>
            <a:r>
              <a:rPr lang="fi-FI"/>
              <a:t>tasavertainen kohtelu</a:t>
            </a:r>
          </a:p>
          <a:p>
            <a:r>
              <a:rPr lang="fi-FI"/>
              <a:t>yksinkertaisuus ja selkeys (läpinäkyvyys)</a:t>
            </a:r>
          </a:p>
          <a:p>
            <a:r>
              <a:rPr lang="fi-FI"/>
              <a:t>hajautus</a:t>
            </a:r>
          </a:p>
          <a:p>
            <a:r>
              <a:rPr lang="fi-FI"/>
              <a:t>jatkuvuus</a:t>
            </a:r>
          </a:p>
          <a:p>
            <a:r>
              <a:rPr lang="fi-FI"/>
              <a:t>yhdenmukaisuus</a:t>
            </a:r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124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33046" y="304800"/>
            <a:ext cx="7772400" cy="1143000"/>
          </a:xfrm>
        </p:spPr>
        <p:txBody>
          <a:bodyPr/>
          <a:lstStyle/>
          <a:p>
            <a:r>
              <a:rPr lang="fi-FI"/>
              <a:t>Yhteiset rahamarkkinat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723" y="1371600"/>
            <a:ext cx="7772400" cy="3810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fi-FI"/>
              <a:t>Euroalueen rahamarkkinat rakenteellisesti alijäämäiset</a:t>
            </a:r>
          </a:p>
          <a:p>
            <a:pPr lvl="1">
              <a:lnSpc>
                <a:spcPct val="80000"/>
              </a:lnSpc>
            </a:pPr>
            <a:r>
              <a:rPr lang="fi-FI"/>
              <a:t>n. EUR 50-80 mrd  (+ varantovelvoitteet)</a:t>
            </a:r>
          </a:p>
          <a:p>
            <a:pPr>
              <a:lnSpc>
                <a:spcPct val="190000"/>
              </a:lnSpc>
            </a:pPr>
            <a:r>
              <a:rPr lang="fi-FI"/>
              <a:t>Alijäämän maittainen jakauma epätasainen</a:t>
            </a:r>
          </a:p>
          <a:p>
            <a:pPr>
              <a:lnSpc>
                <a:spcPct val="110000"/>
              </a:lnSpc>
            </a:pPr>
            <a:endParaRPr lang="fi-FI"/>
          </a:p>
          <a:p>
            <a:pPr>
              <a:lnSpc>
                <a:spcPct val="110000"/>
              </a:lnSpc>
            </a:pPr>
            <a:r>
              <a:rPr lang="fi-FI"/>
              <a:t>Eurojärjestelmä kattaa likviditeettivajeen pääasiassa tekemällä  avomarkkinaoperaatioita. Käytössä myös maksuvalmiusjärjestelmä.</a:t>
            </a:r>
          </a:p>
          <a:p>
            <a:pPr>
              <a:lnSpc>
                <a:spcPct val="200000"/>
              </a:lnSpc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847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Eurojärjestelmän toimintakehikko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6431" y="1981200"/>
            <a:ext cx="5697415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/>
              <a:t>vähimmäisvarantojärjestelmä</a:t>
            </a:r>
          </a:p>
          <a:p>
            <a:pPr>
              <a:lnSpc>
                <a:spcPct val="210000"/>
              </a:lnSpc>
            </a:pPr>
            <a:r>
              <a:rPr lang="fi-FI"/>
              <a:t>maksuvalmiusjärjestelmä</a:t>
            </a:r>
          </a:p>
          <a:p>
            <a:pPr>
              <a:lnSpc>
                <a:spcPct val="220000"/>
              </a:lnSpc>
            </a:pPr>
            <a:r>
              <a:rPr lang="fi-FI"/>
              <a:t>avomarkkinaoperaatiot</a:t>
            </a:r>
          </a:p>
        </p:txBody>
      </p:sp>
    </p:spTree>
    <p:extLst>
      <p:ext uri="{BB962C8B-B14F-4D97-AF65-F5344CB8AC3E}">
        <p14:creationId xmlns:p14="http://schemas.microsoft.com/office/powerpoint/2010/main" val="423259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62708" y="228600"/>
            <a:ext cx="7772400" cy="1143000"/>
          </a:xfrm>
        </p:spPr>
        <p:txBody>
          <a:bodyPr/>
          <a:lstStyle/>
          <a:p>
            <a:r>
              <a:rPr lang="fi-FI"/>
              <a:t>Vähimmäisvarantojärjestelmä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3385" y="1371600"/>
            <a:ext cx="8721969" cy="4495800"/>
          </a:xfrm>
        </p:spPr>
        <p:txBody>
          <a:bodyPr>
            <a:normAutofit fontScale="92500"/>
          </a:bodyPr>
          <a:lstStyle/>
          <a:p>
            <a:pPr>
              <a:lnSpc>
                <a:spcPct val="70000"/>
              </a:lnSpc>
            </a:pPr>
            <a:r>
              <a:rPr lang="fi-FI" sz="2400"/>
              <a:t>Tavoitteet:</a:t>
            </a:r>
          </a:p>
          <a:p>
            <a:pPr lvl="2">
              <a:lnSpc>
                <a:spcPct val="70000"/>
              </a:lnSpc>
            </a:pPr>
            <a:r>
              <a:rPr lang="fi-FI"/>
              <a:t>vakauttaa lyhyimpiä rahamarkkinakorkoja</a:t>
            </a:r>
          </a:p>
          <a:p>
            <a:pPr lvl="2">
              <a:lnSpc>
                <a:spcPct val="70000"/>
              </a:lnSpc>
            </a:pPr>
            <a:r>
              <a:rPr lang="fi-FI"/>
              <a:t>laajentaa rahamarkkinoiden rakenteellista alijäämää</a:t>
            </a:r>
            <a:endParaRPr lang="fi-FI" sz="2400"/>
          </a:p>
          <a:p>
            <a:pPr>
              <a:lnSpc>
                <a:spcPct val="120000"/>
              </a:lnSpc>
            </a:pPr>
            <a:r>
              <a:rPr lang="fi-FI" sz="2400"/>
              <a:t>Koskee kaikkia euroalueen luottolaitoksia</a:t>
            </a:r>
          </a:p>
          <a:p>
            <a:pPr lvl="2">
              <a:lnSpc>
                <a:spcPct val="70000"/>
              </a:lnSpc>
            </a:pPr>
            <a:r>
              <a:rPr lang="fi-FI"/>
              <a:t>Pienimmät pankit vapautettu talletusten pidosta könttäsummavähennyksen avulla</a:t>
            </a:r>
            <a:endParaRPr lang="fi-FI" sz="2400"/>
          </a:p>
          <a:p>
            <a:pPr>
              <a:lnSpc>
                <a:spcPct val="120000"/>
              </a:lnSpc>
            </a:pPr>
            <a:r>
              <a:rPr lang="fi-FI" sz="2400"/>
              <a:t>Varantopohja koostuu talletuksista ja velkapapereista</a:t>
            </a:r>
          </a:p>
          <a:p>
            <a:pPr lvl="2">
              <a:lnSpc>
                <a:spcPct val="50000"/>
              </a:lnSpc>
            </a:pPr>
            <a:r>
              <a:rPr lang="fi-FI"/>
              <a:t>talletukset enintään 2 v. (2%)</a:t>
            </a:r>
          </a:p>
          <a:p>
            <a:pPr lvl="2">
              <a:lnSpc>
                <a:spcPct val="70000"/>
              </a:lnSpc>
            </a:pPr>
            <a:r>
              <a:rPr lang="fi-FI"/>
              <a:t>velkapaperit alle 2 v. (2%)</a:t>
            </a:r>
          </a:p>
          <a:p>
            <a:pPr lvl="2">
              <a:lnSpc>
                <a:spcPct val="70000"/>
              </a:lnSpc>
            </a:pPr>
            <a:r>
              <a:rPr lang="fi-FI"/>
              <a:t>kaikki rahamarkkinapaperit (2%) </a:t>
            </a:r>
          </a:p>
          <a:p>
            <a:pPr>
              <a:lnSpc>
                <a:spcPct val="120000"/>
              </a:lnSpc>
            </a:pPr>
            <a:r>
              <a:rPr lang="fi-FI" sz="2400"/>
              <a:t>Varantojenpito keskiarvoistettu</a:t>
            </a:r>
          </a:p>
          <a:p>
            <a:pPr lvl="2">
              <a:lnSpc>
                <a:spcPct val="60000"/>
              </a:lnSpc>
            </a:pPr>
            <a:r>
              <a:rPr lang="fi-FI"/>
              <a:t>pitoperiodi 1 kk alkaen kuukauden 24. pv.</a:t>
            </a:r>
          </a:p>
          <a:p>
            <a:pPr>
              <a:lnSpc>
                <a:spcPct val="150000"/>
              </a:lnSpc>
            </a:pPr>
            <a:r>
              <a:rPr lang="fi-FI" sz="2400"/>
              <a:t>Varantotalletuksille maksetaan perusrahoitusoperaatioiden korkoa</a:t>
            </a:r>
            <a:endParaRPr lang="fi-FI" sz="2000"/>
          </a:p>
          <a:p>
            <a:pPr lvl="1">
              <a:lnSpc>
                <a:spcPct val="70000"/>
              </a:lnSpc>
            </a:pPr>
            <a:endParaRPr lang="fi-FI"/>
          </a:p>
          <a:p>
            <a:pPr>
              <a:lnSpc>
                <a:spcPct val="70000"/>
              </a:lnSpc>
            </a:pPr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28282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03385" y="457200"/>
            <a:ext cx="7772400" cy="1752600"/>
          </a:xfrm>
        </p:spPr>
        <p:txBody>
          <a:bodyPr/>
          <a:lstStyle/>
          <a:p>
            <a:r>
              <a:rPr lang="fi-FI"/>
              <a:t>Maksuvalmiusjärjestelmä -</a:t>
            </a:r>
            <a:br>
              <a:rPr lang="fi-FI"/>
            </a:br>
            <a:r>
              <a:rPr lang="fi-FI" sz="3200"/>
              <a:t>maksuvalmiusluotot ja talletusmahdollisuus</a:t>
            </a:r>
            <a:endParaRPr lang="fi-FI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2133600"/>
            <a:ext cx="8440615" cy="3810000"/>
          </a:xfrm>
        </p:spPr>
        <p:txBody>
          <a:bodyPr>
            <a:normAutofit fontScale="92500" lnSpcReduction="20000"/>
          </a:bodyPr>
          <a:lstStyle/>
          <a:p>
            <a:r>
              <a:rPr lang="fi-FI"/>
              <a:t>Negatiivinen sekkitilisaldo katettava maksuvalmiusluotolla, muutoin käyttö perustuu vastapuolen aloitteeseen</a:t>
            </a:r>
          </a:p>
          <a:p>
            <a:pPr>
              <a:lnSpc>
                <a:spcPct val="120000"/>
              </a:lnSpc>
            </a:pPr>
            <a:r>
              <a:rPr lang="fi-FI"/>
              <a:t>Maksuvalmiusluoton maturiteetti yksi päivä (overnight)</a:t>
            </a:r>
          </a:p>
          <a:p>
            <a:pPr>
              <a:lnSpc>
                <a:spcPct val="120000"/>
              </a:lnSpc>
            </a:pPr>
            <a:r>
              <a:rPr lang="fi-FI"/>
              <a:t>Maksuvalmiusluoton korko asettaa katon pankkienvälisten yön yli-markkinoiden korolle</a:t>
            </a:r>
          </a:p>
          <a:p>
            <a:pPr>
              <a:lnSpc>
                <a:spcPct val="130000"/>
              </a:lnSpc>
            </a:pPr>
            <a:r>
              <a:rPr lang="fi-FI"/>
              <a:t>Maksuvalmiusluotolle vaaditaan täydet vakuudet</a:t>
            </a:r>
          </a:p>
          <a:p>
            <a:pPr>
              <a:lnSpc>
                <a:spcPct val="120000"/>
              </a:lnSpc>
            </a:pPr>
            <a:endParaRPr lang="fi-FI" sz="2000"/>
          </a:p>
          <a:p>
            <a:endParaRPr lang="fi-FI" sz="2000"/>
          </a:p>
          <a:p>
            <a:pPr lvl="1"/>
            <a:endParaRPr lang="fi-FI" sz="2000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120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Maksuvalmiusjärjestelmä -</a:t>
            </a:r>
            <a:br>
              <a:rPr lang="fi-FI"/>
            </a:br>
            <a:r>
              <a:rPr lang="fi-FI" sz="3200"/>
              <a:t>maksuvalmiusluotot ja talletusmahdollisuus</a:t>
            </a:r>
            <a:endParaRPr lang="en-GB" sz="32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046" y="2209800"/>
            <a:ext cx="7772400" cy="35814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fi-FI"/>
              <a:t>Pankeilla mahdollisuus tehdä yön yli-talletuksia keskuspankkiin </a:t>
            </a:r>
          </a:p>
          <a:p>
            <a:pPr>
              <a:lnSpc>
                <a:spcPct val="120000"/>
              </a:lnSpc>
            </a:pPr>
            <a:r>
              <a:rPr lang="fi-FI"/>
              <a:t>Yötalletuksille maksettava korko muodostaa korkokäytävän lattian</a:t>
            </a:r>
          </a:p>
          <a:p>
            <a:pPr>
              <a:lnSpc>
                <a:spcPct val="120000"/>
              </a:lnSpc>
            </a:pPr>
            <a:r>
              <a:rPr lang="fi-FI"/>
              <a:t>Neuvosto määrää maksuvalmiusjärjestelmän korot  </a:t>
            </a:r>
          </a:p>
          <a:p>
            <a:pPr lvl="1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46441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2369" y="685800"/>
            <a:ext cx="7772400" cy="1143000"/>
          </a:xfrm>
        </p:spPr>
        <p:txBody>
          <a:bodyPr/>
          <a:lstStyle/>
          <a:p>
            <a:r>
              <a:rPr lang="fi-FI"/>
              <a:t>EKPJ:n avomarkkinaoperaatiot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43434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fi-FI" b="1"/>
              <a:t>	</a:t>
            </a:r>
            <a:endParaRPr lang="fi-FI" sz="2400"/>
          </a:p>
          <a:p>
            <a:pPr lvl="1">
              <a:lnSpc>
                <a:spcPct val="60000"/>
              </a:lnSpc>
            </a:pPr>
            <a:r>
              <a:rPr lang="fi-FI"/>
              <a:t>Perusrahoitusoperaatiot (</a:t>
            </a:r>
            <a:r>
              <a:rPr lang="fi-FI" i="1"/>
              <a:t>main refinancing operation</a:t>
            </a:r>
            <a:r>
              <a:rPr lang="fi-FI"/>
              <a:t>)</a:t>
            </a:r>
          </a:p>
          <a:p>
            <a:pPr lvl="1">
              <a:lnSpc>
                <a:spcPct val="170000"/>
              </a:lnSpc>
            </a:pPr>
            <a:r>
              <a:rPr lang="fi-FI"/>
              <a:t>Pidempiaikainen rahoitusoperaatiot (</a:t>
            </a:r>
            <a:r>
              <a:rPr lang="fi-FI" i="1"/>
              <a:t>longer term refinancing operation</a:t>
            </a:r>
            <a:r>
              <a:rPr lang="fi-FI"/>
              <a:t>)</a:t>
            </a:r>
          </a:p>
          <a:p>
            <a:pPr lvl="1">
              <a:lnSpc>
                <a:spcPct val="170000"/>
              </a:lnSpc>
            </a:pPr>
            <a:r>
              <a:rPr lang="fi-FI"/>
              <a:t>Hienosäätöoperaatiot (</a:t>
            </a:r>
            <a:r>
              <a:rPr lang="fi-FI" i="1"/>
              <a:t>fine-tuning operation</a:t>
            </a:r>
            <a:r>
              <a:rPr lang="fi-FI"/>
              <a:t>)</a:t>
            </a:r>
          </a:p>
          <a:p>
            <a:pPr lvl="1">
              <a:lnSpc>
                <a:spcPct val="200000"/>
              </a:lnSpc>
            </a:pPr>
            <a:r>
              <a:rPr lang="fi-FI"/>
              <a:t>Rakenteellinen operaatiot (</a:t>
            </a:r>
            <a:r>
              <a:rPr lang="fi-FI" i="1"/>
              <a:t>structural operation</a:t>
            </a:r>
            <a:r>
              <a:rPr lang="fi-FI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88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Sisällys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Rahoitusmarkkinat</a:t>
            </a:r>
          </a:p>
          <a:p>
            <a:r>
              <a:rPr lang="fi-FI" dirty="0" smtClean="0"/>
              <a:t>Pankit</a:t>
            </a:r>
          </a:p>
          <a:p>
            <a:r>
              <a:rPr lang="fi-FI" dirty="0" smtClean="0"/>
              <a:t>Keskuspankki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947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EKPJ:n viisi markkinaoperaatiolajia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fi-FI"/>
              <a:t>Käänteisoperaatiot (takaisinosto-, takaisinmyynti-sopimukset ja vakuudelliset luotot)</a:t>
            </a:r>
          </a:p>
          <a:p>
            <a:pPr>
              <a:lnSpc>
                <a:spcPct val="120000"/>
              </a:lnSpc>
            </a:pPr>
            <a:r>
              <a:rPr lang="fi-FI"/>
              <a:t>Suorat kaupat (voidaan tehdä välittäjän kautta)</a:t>
            </a:r>
            <a:endParaRPr lang="fi-FI" i="1"/>
          </a:p>
          <a:p>
            <a:pPr>
              <a:lnSpc>
                <a:spcPct val="120000"/>
              </a:lnSpc>
            </a:pPr>
            <a:r>
              <a:rPr lang="fi-FI"/>
              <a:t>EKP:n sijoitustodistuksen liikkeeseen laskut</a:t>
            </a:r>
          </a:p>
          <a:p>
            <a:pPr>
              <a:lnSpc>
                <a:spcPct val="120000"/>
              </a:lnSpc>
            </a:pPr>
            <a:r>
              <a:rPr lang="fi-FI"/>
              <a:t>Määräaikaistalletusten vastaanotto</a:t>
            </a:r>
          </a:p>
          <a:p>
            <a:pPr>
              <a:lnSpc>
                <a:spcPct val="120000"/>
              </a:lnSpc>
            </a:pPr>
            <a:r>
              <a:rPr lang="fi-FI"/>
              <a:t>Valuuttaswapit</a:t>
            </a:r>
            <a:endParaRPr lang="fi-FI" i="1"/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351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3046" y="0"/>
            <a:ext cx="7772400" cy="1143000"/>
          </a:xfrm>
        </p:spPr>
        <p:txBody>
          <a:bodyPr/>
          <a:lstStyle/>
          <a:p>
            <a:r>
              <a:rPr lang="fi-FI"/>
              <a:t>Kolme tapaa suorittaa operaatio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7108" y="1066800"/>
            <a:ext cx="6646985" cy="5410200"/>
          </a:xfrm>
        </p:spPr>
        <p:txBody>
          <a:bodyPr/>
          <a:lstStyle/>
          <a:p>
            <a:r>
              <a:rPr lang="fi-FI"/>
              <a:t>Vakiohuutokauppa</a:t>
            </a:r>
          </a:p>
          <a:p>
            <a:pPr lvl="1">
              <a:lnSpc>
                <a:spcPct val="80000"/>
              </a:lnSpc>
            </a:pPr>
            <a:r>
              <a:rPr lang="fi-FI" sz="2400"/>
              <a:t>perus- ja pitempiaikaiset rahoitusoperaatiot sekä rakenteelliset operaatiot</a:t>
            </a:r>
          </a:p>
          <a:p>
            <a:pPr lvl="1"/>
            <a:r>
              <a:rPr lang="fi-FI" sz="2400"/>
              <a:t>perusrahoitusoperaatio:</a:t>
            </a:r>
          </a:p>
          <a:p>
            <a:pPr lvl="2">
              <a:lnSpc>
                <a:spcPct val="70000"/>
              </a:lnSpc>
            </a:pPr>
            <a:r>
              <a:rPr lang="fi-FI" sz="2400"/>
              <a:t>ilmoitus maanantaina</a:t>
            </a:r>
          </a:p>
          <a:p>
            <a:pPr lvl="2">
              <a:lnSpc>
                <a:spcPct val="70000"/>
              </a:lnSpc>
            </a:pPr>
            <a:r>
              <a:rPr lang="fi-FI" sz="2400"/>
              <a:t>likviditeetin jakopäätös tiistaina</a:t>
            </a:r>
          </a:p>
          <a:p>
            <a:pPr lvl="2">
              <a:lnSpc>
                <a:spcPct val="70000"/>
              </a:lnSpc>
            </a:pPr>
            <a:r>
              <a:rPr lang="fi-FI" sz="2400"/>
              <a:t>maksusuoritus keskiviikkona</a:t>
            </a:r>
            <a:endParaRPr lang="fi-FI"/>
          </a:p>
          <a:p>
            <a:pPr>
              <a:lnSpc>
                <a:spcPct val="110000"/>
              </a:lnSpc>
            </a:pPr>
            <a:r>
              <a:rPr lang="fi-FI"/>
              <a:t>Pikahuutokauppa</a:t>
            </a:r>
          </a:p>
          <a:p>
            <a:pPr lvl="1">
              <a:lnSpc>
                <a:spcPct val="80000"/>
              </a:lnSpc>
            </a:pPr>
            <a:r>
              <a:rPr lang="fi-FI" sz="2400"/>
              <a:t>hienosäätöoperaatiot</a:t>
            </a:r>
          </a:p>
          <a:p>
            <a:pPr lvl="1">
              <a:lnSpc>
                <a:spcPct val="80000"/>
              </a:lnSpc>
            </a:pPr>
            <a:r>
              <a:rPr lang="fi-FI" sz="2400"/>
              <a:t>ilmoitus ja likviditeetin jako tunnin kuluessa</a:t>
            </a:r>
            <a:endParaRPr lang="fi-FI"/>
          </a:p>
          <a:p>
            <a:pPr>
              <a:lnSpc>
                <a:spcPct val="120000"/>
              </a:lnSpc>
            </a:pPr>
            <a:r>
              <a:rPr lang="fi-FI"/>
              <a:t>Kahdenvälinen kauppa</a:t>
            </a:r>
          </a:p>
          <a:p>
            <a:pPr lvl="1">
              <a:lnSpc>
                <a:spcPct val="60000"/>
              </a:lnSpc>
            </a:pPr>
            <a:r>
              <a:rPr lang="fi-FI" sz="2400"/>
              <a:t>hienosäätö- tai rakenteelliset operaatiot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421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Eurojärjestelmän rahapolitiikan vastapuolet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8458200" cy="3276600"/>
          </a:xfrm>
        </p:spPr>
        <p:txBody>
          <a:bodyPr>
            <a:normAutofit fontScale="92500" lnSpcReduction="10000"/>
          </a:bodyPr>
          <a:lstStyle/>
          <a:p>
            <a:r>
              <a:rPr lang="fi-FI"/>
              <a:t>Kaikki vähimmäisvarantovelvolliset ovat oikeutettuja käyttämään maksuvalmiusjärjestelmää sekä osallistumaan perus- ja pitempiaikaisiin rahoitusoperaatioihin</a:t>
            </a:r>
          </a:p>
          <a:p>
            <a:endParaRPr lang="fi-FI"/>
          </a:p>
          <a:p>
            <a:r>
              <a:rPr lang="fi-FI"/>
              <a:t>Hienosäätöoperaatioissa käytetään rajoitettua vastapuolijoukkoa tehokkuuden lisäämiseksi</a:t>
            </a:r>
          </a:p>
        </p:txBody>
      </p:sp>
    </p:spTree>
    <p:extLst>
      <p:ext uri="{BB962C8B-B14F-4D97-AF65-F5344CB8AC3E}">
        <p14:creationId xmlns:p14="http://schemas.microsoft.com/office/powerpoint/2010/main" val="162377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Eurojärjestelmän hyväksymät vakuudet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Vakuusmateriaali jaetaan kahteen ryhmään:</a:t>
            </a:r>
          </a:p>
          <a:p>
            <a:pPr lvl="1"/>
            <a:r>
              <a:rPr lang="fi-FI"/>
              <a:t>ykköslista koostuu jälkimarkkinakelpoisista arvopapereista, jotka täyttävät EKP:n määrittelemät kelpoisuusvaatimukset</a:t>
            </a:r>
          </a:p>
          <a:p>
            <a:pPr lvl="1"/>
            <a:r>
              <a:rPr lang="fi-FI"/>
              <a:t>kakkoslista koostuu muista arvopapereista, joiden katsotaan olevan erityisen tärkeitä kansallisille rahoitusmarkkinoille ja pankkijärjestelmille</a:t>
            </a:r>
          </a:p>
        </p:txBody>
      </p:sp>
    </p:spTree>
    <p:extLst>
      <p:ext uri="{BB962C8B-B14F-4D97-AF65-F5344CB8AC3E}">
        <p14:creationId xmlns:p14="http://schemas.microsoft.com/office/powerpoint/2010/main" val="396183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Rahoitusmarkkinat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978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Rahoitusmarkkinat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rahoituslaitosten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pankkitoiminnan</a:t>
            </a:r>
            <a:r>
              <a:rPr lang="en-US" dirty="0"/>
              <a:t> </a:t>
            </a:r>
            <a:r>
              <a:rPr lang="en-US" dirty="0" err="1" smtClean="0"/>
              <a:t>teoriaa</a:t>
            </a:r>
            <a:endParaRPr lang="fi-FI" dirty="0"/>
          </a:p>
          <a:p>
            <a:pPr lvl="0"/>
            <a:r>
              <a:rPr lang="fi-FI" dirty="0"/>
              <a:t>Miten säästäjien rahoitusylijäämä myydään niille, jotka haluavat kuluttaa tai investoida enemmän kuin mihin heidän samaan aikaan käytettävissä olevat tulonsa </a:t>
            </a:r>
            <a:r>
              <a:rPr lang="fi-FI" dirty="0" smtClean="0"/>
              <a:t>riittävät</a:t>
            </a:r>
            <a:endParaRPr lang="fi-FI" dirty="0"/>
          </a:p>
          <a:p>
            <a:pPr lvl="0"/>
            <a:r>
              <a:rPr lang="fi-FI" dirty="0"/>
              <a:t>Rahoitusylijäämäinen taloudenpitäjä: sellainen, jonka tulot ylittävät hänen </a:t>
            </a:r>
            <a:r>
              <a:rPr lang="fi-FI" dirty="0" smtClean="0"/>
              <a:t>menonsa</a:t>
            </a:r>
            <a:endParaRPr lang="fi-FI" dirty="0"/>
          </a:p>
          <a:p>
            <a:pPr lvl="0"/>
            <a:r>
              <a:rPr lang="fi-FI" dirty="0"/>
              <a:t>Rahoitusalijäämäinen taloudenpitäjä: sellainen, jonka menot ylittävät hänen tulonsa tietyn ajanjakson aikana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96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Rahoitusmarkkinat </a:t>
            </a:r>
            <a:r>
              <a:rPr lang="fi-FI" dirty="0"/>
              <a:t>perustuvat erilaisten </a:t>
            </a:r>
            <a:r>
              <a:rPr lang="fi-FI" dirty="0" smtClean="0"/>
              <a:t>rahoitusvaateiden </a:t>
            </a:r>
            <a:r>
              <a:rPr lang="fi-FI" dirty="0"/>
              <a:t>kauppaan. Rahoitusvaateita:</a:t>
            </a:r>
          </a:p>
          <a:p>
            <a:pPr lvl="1"/>
            <a:r>
              <a:rPr lang="fi-FI" dirty="0" smtClean="0"/>
              <a:t>velkakirja</a:t>
            </a:r>
            <a:r>
              <a:rPr lang="fi-FI" dirty="0"/>
              <a:t>: vaade, jolla velallinen lupaa maksaa velkakirjan omistajalle tietyn summan tiettynä </a:t>
            </a:r>
            <a:r>
              <a:rPr lang="fi-FI" dirty="0" err="1"/>
              <a:t>päivä¬nä</a:t>
            </a:r>
            <a:r>
              <a:rPr lang="fi-FI" dirty="0"/>
              <a:t> tulevaisuudessa</a:t>
            </a:r>
          </a:p>
          <a:p>
            <a:pPr lvl="1"/>
            <a:r>
              <a:rPr lang="fi-FI" dirty="0" smtClean="0"/>
              <a:t>osake</a:t>
            </a:r>
            <a:r>
              <a:rPr lang="fi-FI" dirty="0"/>
              <a:t>: perustuu omistusosuuteen ja osaan yrityksen </a:t>
            </a:r>
            <a:r>
              <a:rPr lang="fi-FI" dirty="0" smtClean="0"/>
              <a:t>voitosta</a:t>
            </a:r>
            <a:endParaRPr lang="fi-FI" dirty="0"/>
          </a:p>
          <a:p>
            <a:r>
              <a:rPr lang="fi-FI" dirty="0" smtClean="0"/>
              <a:t>Rahoitusmarkkinat </a:t>
            </a:r>
            <a:r>
              <a:rPr lang="fi-FI" dirty="0"/>
              <a:t>parantavat </a:t>
            </a:r>
            <a:r>
              <a:rPr lang="fi-FI" dirty="0" smtClean="0"/>
              <a:t>investointimahdollisuuksia</a:t>
            </a:r>
            <a:r>
              <a:rPr lang="fi-FI" dirty="0"/>
              <a:t>, koska ne tekevät mahdolliseksi käyttää ulkoista rahoitusta. Muussa tapauksessa vain säästäjät voisivat investoida (eli ostaa ja rakentaa tuotantovälineitä</a:t>
            </a:r>
            <a:r>
              <a:rPr lang="fi-FI" dirty="0" smtClean="0"/>
              <a:t>)</a:t>
            </a:r>
            <a:endParaRPr lang="fi-FI" dirty="0"/>
          </a:p>
          <a:p>
            <a:r>
              <a:rPr lang="fi-FI" dirty="0" smtClean="0"/>
              <a:t>Ne </a:t>
            </a:r>
            <a:r>
              <a:rPr lang="fi-FI" dirty="0"/>
              <a:t>voivat lisätä kannustimia säästämiseen, koska niiden kautta säästäjä voi sijoittaa varallisuutensa muiden harjoittamaan liiketoimintaan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5457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Rahoitusmarkkinoiden </a:t>
            </a:r>
            <a:r>
              <a:rPr lang="fi-FI" dirty="0"/>
              <a:t>tehtävät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err="1"/>
              <a:t>Pienten</a:t>
            </a:r>
            <a:r>
              <a:rPr lang="en-US" dirty="0"/>
              <a:t> </a:t>
            </a:r>
            <a:r>
              <a:rPr lang="en-US" dirty="0" err="1"/>
              <a:t>säästöjen</a:t>
            </a:r>
            <a:r>
              <a:rPr lang="en-US" dirty="0"/>
              <a:t> </a:t>
            </a:r>
            <a:r>
              <a:rPr lang="en-US" dirty="0" err="1"/>
              <a:t>yhdistäminen</a:t>
            </a:r>
            <a:endParaRPr lang="fi-FI" dirty="0"/>
          </a:p>
          <a:p>
            <a:pPr lvl="1"/>
            <a:r>
              <a:rPr lang="fi-FI" dirty="0"/>
              <a:t>yksittäiset säästöt ovat yleensä liian pieniä verrattuna yksittäisiin investointeihin, jolloin suuret investoinnit vaativat monien säästäjien varojen </a:t>
            </a:r>
            <a:r>
              <a:rPr lang="fi-FI" dirty="0" smtClean="0"/>
              <a:t>kokoamista</a:t>
            </a:r>
            <a:endParaRPr lang="fi-FI" dirty="0"/>
          </a:p>
          <a:p>
            <a:pPr lvl="0"/>
            <a:r>
              <a:rPr lang="en-US" dirty="0" err="1"/>
              <a:t>Tiedon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osaamisen</a:t>
            </a:r>
            <a:r>
              <a:rPr lang="en-US" dirty="0"/>
              <a:t> </a:t>
            </a:r>
            <a:r>
              <a:rPr lang="en-US" dirty="0" err="1"/>
              <a:t>yhdistäminen</a:t>
            </a:r>
            <a:endParaRPr lang="fi-FI" dirty="0"/>
          </a:p>
          <a:p>
            <a:pPr lvl="1"/>
            <a:r>
              <a:rPr lang="fi-FI" dirty="0"/>
              <a:t>se, jolla on kokemusta, ideoita, tietoa ja taitoa ei välttämättä ole sama taho, jolla on rahoitusylijäämää. </a:t>
            </a:r>
            <a:r>
              <a:rPr lang="en-US" dirty="0" err="1"/>
              <a:t>Rahoitusmarkkinat</a:t>
            </a:r>
            <a:r>
              <a:rPr lang="en-US" dirty="0"/>
              <a:t> </a:t>
            </a:r>
            <a:r>
              <a:rPr lang="en-US" dirty="0" err="1"/>
              <a:t>tarjoavat</a:t>
            </a:r>
            <a:r>
              <a:rPr lang="en-US" dirty="0"/>
              <a:t> </a:t>
            </a:r>
            <a:r>
              <a:rPr lang="en-US" dirty="0" err="1"/>
              <a:t>mahdollisuuden</a:t>
            </a:r>
            <a:r>
              <a:rPr lang="en-US" dirty="0"/>
              <a:t> </a:t>
            </a:r>
            <a:r>
              <a:rPr lang="en-US" dirty="0" err="1"/>
              <a:t>henki­sen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fyysisen</a:t>
            </a:r>
            <a:r>
              <a:rPr lang="en-US" dirty="0"/>
              <a:t> </a:t>
            </a:r>
            <a:r>
              <a:rPr lang="en-US" dirty="0" err="1"/>
              <a:t>pääoman</a:t>
            </a:r>
            <a:r>
              <a:rPr lang="en-US" dirty="0"/>
              <a:t> </a:t>
            </a:r>
            <a:r>
              <a:rPr lang="en-US" dirty="0" err="1"/>
              <a:t>yhdistämiselle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7630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2052</Words>
  <Application>Microsoft Office PowerPoint</Application>
  <PresentationFormat>On-screen Show (4:3)</PresentationFormat>
  <Paragraphs>402</Paragraphs>
  <Slides>53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Arial</vt:lpstr>
      <vt:lpstr>Calibri</vt:lpstr>
      <vt:lpstr>Office Theme</vt:lpstr>
      <vt:lpstr>Rahapolitiikka ja rahoitusmarkkinat</vt:lpstr>
      <vt:lpstr>Esimerkki</vt:lpstr>
      <vt:lpstr>Tili samassa pankissa</vt:lpstr>
      <vt:lpstr>Tilit eri pankeissa:  Liisa OP, Matti Nordea</vt:lpstr>
      <vt:lpstr>Sisällys</vt:lpstr>
      <vt:lpstr>Rahoitusmarkkinat</vt:lpstr>
      <vt:lpstr>Rahoitusmarkkinat</vt:lpstr>
      <vt:lpstr>PowerPoint Presentation</vt:lpstr>
      <vt:lpstr>Rahoitusmarkkinoiden tehtävät</vt:lpstr>
      <vt:lpstr>PowerPoint Presentation</vt:lpstr>
      <vt:lpstr>PowerPoint Presentation</vt:lpstr>
      <vt:lpstr>PowerPoint Presentation</vt:lpstr>
      <vt:lpstr>Suora ja välitetty rahoitus</vt:lpstr>
      <vt:lpstr>PowerPoint Presentation</vt:lpstr>
      <vt:lpstr>Rahoituslaitokset (financial institutions) </vt:lpstr>
      <vt:lpstr>Rahoituslaitostyypit</vt:lpstr>
      <vt:lpstr>PowerPoint Presentation</vt:lpstr>
      <vt:lpstr>Pankit</vt:lpstr>
      <vt:lpstr>Tase</vt:lpstr>
      <vt:lpstr>PowerPoint Presentation</vt:lpstr>
      <vt:lpstr>PowerPoint Presentation</vt:lpstr>
      <vt:lpstr>Vaadetransformaatio ja riskit</vt:lpstr>
      <vt:lpstr>PowerPoint Presentation</vt:lpstr>
      <vt:lpstr>Maksu- ja käteispalvelut</vt:lpstr>
      <vt:lpstr>Pankkitoiminnan kehityspiirteitä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Pankkitoiminnan sääntely</vt:lpstr>
      <vt:lpstr>Arvopaperistuminen (asset securitization)</vt:lpstr>
      <vt:lpstr>KESKUSPANKKI</vt:lpstr>
      <vt:lpstr>PowerPoint Presentation</vt:lpstr>
      <vt:lpstr>Toiminta setelipankkina</vt:lpstr>
      <vt:lpstr>Toiminta pankkien pankkina</vt:lpstr>
      <vt:lpstr>PowerPoint Presentation</vt:lpstr>
      <vt:lpstr>Toiminta valtion pankkina</vt:lpstr>
      <vt:lpstr>PowerPoint Presentation</vt:lpstr>
      <vt:lpstr>RAHAPOLITIIKKA EUROJÄRJESTELMÄSSÄ</vt:lpstr>
      <vt:lpstr>Mihin keskuspankkia tarvitaan?</vt:lpstr>
      <vt:lpstr>Rahapolitiikan toimintakehikko</vt:lpstr>
      <vt:lpstr>Toimintakehikon yleiset periaatteet</vt:lpstr>
      <vt:lpstr>Yhteiset rahamarkkinat</vt:lpstr>
      <vt:lpstr>Eurojärjestelmän toimintakehikko</vt:lpstr>
      <vt:lpstr>Vähimmäisvarantojärjestelmä</vt:lpstr>
      <vt:lpstr>Maksuvalmiusjärjestelmä - maksuvalmiusluotot ja talletusmahdollisuus</vt:lpstr>
      <vt:lpstr>Maksuvalmiusjärjestelmä - maksuvalmiusluotot ja talletusmahdollisuus</vt:lpstr>
      <vt:lpstr>EKPJ:n avomarkkinaoperaatiot</vt:lpstr>
      <vt:lpstr>EKPJ:n viisi markkinaoperaatiolajia</vt:lpstr>
      <vt:lpstr>Kolme tapaa suorittaa operaatio</vt:lpstr>
      <vt:lpstr>Eurojärjestelmän rahapolitiikan vastapuolet</vt:lpstr>
      <vt:lpstr>Eurojärjestelmän hyväksymät vakuudet</vt:lpstr>
    </vt:vector>
  </TitlesOfParts>
  <Company>University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Rahapolitiikka ja rahoitusmarkkinat</dc:title>
  <dc:creator>ajripatt</dc:creator>
  <cp:lastModifiedBy>Ripatti, Antti J</cp:lastModifiedBy>
  <cp:revision>71</cp:revision>
  <dcterms:created xsi:type="dcterms:W3CDTF">2013-10-22T17:22:16Z</dcterms:created>
  <dcterms:modified xsi:type="dcterms:W3CDTF">2016-10-31T12:31:24Z</dcterms:modified>
</cp:coreProperties>
</file>