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93ECF-E593-42F1-B8D6-A1F0915AD5A5}" type="datetimeFigureOut">
              <a:rPr lang="fi-FI" smtClean="0"/>
              <a:t>23.11.2009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938BB-06BC-463E-BEBE-9D22B2FCC3B2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papers.ssrn.com/sol3/papers.cfm?abstract_id=1276696##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Chakravorty</a:t>
            </a:r>
            <a:r>
              <a:rPr lang="fr-FR" dirty="0" smtClean="0"/>
              <a:t>, Magne &amp; Moreaux 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 </a:t>
            </a:r>
            <a:r>
              <a:rPr lang="en-GB" dirty="0" err="1"/>
              <a:t>Hotelling</a:t>
            </a:r>
            <a:r>
              <a:rPr lang="en-GB" dirty="0"/>
              <a:t> model with a ceiling on </a:t>
            </a:r>
            <a:r>
              <a:rPr lang="en-GB" dirty="0" smtClean="0"/>
              <a:t>the </a:t>
            </a:r>
            <a:r>
              <a:rPr lang="fi-FI" dirty="0" err="1" smtClean="0"/>
              <a:t>stock</a:t>
            </a:r>
            <a:r>
              <a:rPr lang="fi-FI" dirty="0" smtClean="0"/>
              <a:t> </a:t>
            </a:r>
            <a:r>
              <a:rPr lang="fi-FI" dirty="0"/>
              <a:t>of </a:t>
            </a:r>
            <a:r>
              <a:rPr lang="fi-FI" dirty="0" err="1" smtClean="0"/>
              <a:t>pollution</a:t>
            </a:r>
            <a:endParaRPr lang="fi-FI" dirty="0" smtClean="0"/>
          </a:p>
          <a:p>
            <a:r>
              <a:rPr lang="en-GB" dirty="0"/>
              <a:t>Journal of Economic Dynamics &amp; Control 30 (2006) 2875–2904</a:t>
            </a:r>
            <a:endParaRPr 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Mallin oletuksia &amp; tuloksia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samantyyppinen kuin edellä, nyt </a:t>
            </a:r>
            <a:r>
              <a:rPr lang="fi-FI" dirty="0" err="1" smtClean="0"/>
              <a:t>maakasu</a:t>
            </a:r>
            <a:r>
              <a:rPr lang="fi-FI" dirty="0" smtClean="0"/>
              <a:t> puhdas resurssi</a:t>
            </a:r>
          </a:p>
          <a:p>
            <a:r>
              <a:rPr lang="fi-FI" dirty="0" smtClean="0"/>
              <a:t>jos lähdetään tilarajoitteen alapuolelta liikkeelle, likainen resurssi käytetään ensin mahdollisimman nopeasti</a:t>
            </a:r>
          </a:p>
          <a:p>
            <a:r>
              <a:rPr lang="fi-FI" dirty="0" smtClean="0"/>
              <a:t>ympäristön vaikutus: ensin likainen, sitten puhdas, sitten taas likainen </a:t>
            </a:r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Politiikkaongelma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Kioton sopimus saattaa aiheuttaa likaisten resurssien kilpakäytön</a:t>
            </a:r>
          </a:p>
          <a:p>
            <a:r>
              <a:rPr lang="fi-FI" dirty="0" smtClean="0"/>
              <a:t>Kaikkien kannattaa polttaa likaisia ja halpoja fossiilisia polttoaineita mahdollisimman nopeasti ennen kuin tilarajoite tulee sitovaksi</a:t>
            </a:r>
            <a:endParaRPr lang="fi-F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Jatkotutkimuksia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Van </a:t>
            </a:r>
            <a:r>
              <a:rPr lang="en-GB" b="1" dirty="0" err="1"/>
              <a:t>der</a:t>
            </a:r>
            <a:r>
              <a:rPr lang="en-GB" b="1" dirty="0"/>
              <a:t> </a:t>
            </a:r>
            <a:r>
              <a:rPr lang="en-GB" b="1" dirty="0" err="1"/>
              <a:t>Werf</a:t>
            </a:r>
            <a:r>
              <a:rPr lang="en-GB" b="1" dirty="0"/>
              <a:t>, Edwin, and </a:t>
            </a:r>
            <a:r>
              <a:rPr lang="en-GB" b="1" dirty="0" err="1"/>
              <a:t>Sjak</a:t>
            </a:r>
            <a:r>
              <a:rPr lang="en-GB" b="1" dirty="0"/>
              <a:t> </a:t>
            </a:r>
            <a:r>
              <a:rPr lang="en-GB" b="1" dirty="0" err="1"/>
              <a:t>Smulders</a:t>
            </a:r>
            <a:r>
              <a:rPr lang="en-GB" b="1" dirty="0"/>
              <a:t>. Forthcoming. “Climate Policy and the Optimal Extraction </a:t>
            </a:r>
            <a:r>
              <a:rPr lang="en-GB" b="1" dirty="0" smtClean="0"/>
              <a:t>of High </a:t>
            </a:r>
            <a:r>
              <a:rPr lang="en-GB" b="1" dirty="0"/>
              <a:t>and Low Carbon Fossil Fuels</a:t>
            </a:r>
            <a:r>
              <a:rPr lang="en-GB" dirty="0"/>
              <a:t>.” </a:t>
            </a:r>
            <a:r>
              <a:rPr lang="en-GB" i="1" dirty="0"/>
              <a:t>Canadian Journal of Economics</a:t>
            </a:r>
            <a:r>
              <a:rPr lang="en-GB" i="1" dirty="0" smtClean="0"/>
              <a:t>.</a:t>
            </a:r>
          </a:p>
          <a:p>
            <a:endParaRPr lang="en-GB" i="1" dirty="0"/>
          </a:p>
          <a:p>
            <a:r>
              <a:rPr lang="en-GB" dirty="0" err="1" smtClean="0"/>
              <a:t>tilarajoitteen</a:t>
            </a:r>
            <a:r>
              <a:rPr lang="en-GB" dirty="0" smtClean="0"/>
              <a:t> (stock) </a:t>
            </a:r>
            <a:r>
              <a:rPr lang="en-GB" dirty="0" err="1" smtClean="0"/>
              <a:t>sijaan</a:t>
            </a:r>
            <a:r>
              <a:rPr lang="en-GB" dirty="0" smtClean="0"/>
              <a:t> </a:t>
            </a:r>
            <a:r>
              <a:rPr lang="en-GB" dirty="0" err="1" smtClean="0"/>
              <a:t>päästörajoite</a:t>
            </a:r>
            <a:r>
              <a:rPr lang="en-GB" dirty="0" smtClean="0"/>
              <a:t> (flow)</a:t>
            </a:r>
          </a:p>
          <a:p>
            <a:endParaRPr lang="en-GB" dirty="0"/>
          </a:p>
          <a:p>
            <a:r>
              <a:rPr lang="fr-FR" i="1" dirty="0" smtClean="0">
                <a:hlinkClick r:id="rId2"/>
              </a:rPr>
              <a:t>Canadian Journal of </a:t>
            </a:r>
            <a:r>
              <a:rPr lang="fr-FR" i="1" dirty="0" err="1" smtClean="0">
                <a:hlinkClick r:id="rId2"/>
              </a:rPr>
              <a:t>Economics</a:t>
            </a:r>
            <a:r>
              <a:rPr lang="fr-FR" i="1" dirty="0" smtClean="0">
                <a:hlinkClick r:id="rId2"/>
              </a:rPr>
              <a:t>/Revue canadienne d'économique, Vol. 41, No. 4, pp. 1421-1444, </a:t>
            </a:r>
            <a:r>
              <a:rPr lang="fr-FR" i="1" dirty="0" err="1" smtClean="0">
                <a:hlinkClick r:id="rId2"/>
              </a:rPr>
              <a:t>November</a:t>
            </a:r>
            <a:r>
              <a:rPr lang="fr-FR" i="1" dirty="0" smtClean="0">
                <a:hlinkClick r:id="rId2"/>
              </a:rPr>
              <a:t>/novembre 2008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Taustaa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resurssien saastuttavuus otetaan huomioon</a:t>
            </a:r>
          </a:p>
          <a:p>
            <a:r>
              <a:rPr lang="fi-FI" dirty="0" smtClean="0"/>
              <a:t>uusiutuvaa energiaa voidaan tuottaa puhtaasti, mutta kalliisti</a:t>
            </a:r>
          </a:p>
          <a:p>
            <a:r>
              <a:rPr lang="fi-FI" dirty="0" smtClean="0"/>
              <a:t>uusiutumatonta energiaa puolestaan likaisesti, mutta halvalla</a:t>
            </a:r>
          </a:p>
          <a:p>
            <a:r>
              <a:rPr lang="fi-FI" dirty="0" smtClean="0"/>
              <a:t>päästöille on olemassa tilarajoite, eli esim. maksimissaan ilmakehässä saa olla tietty määrä </a:t>
            </a:r>
            <a:r>
              <a:rPr lang="fi-FI" dirty="0" err="1" smtClean="0"/>
              <a:t>hiilidoksidia</a:t>
            </a:r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Tuloksia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siirtyminen puhtaisiin energiaresursseihin voi olla lyhytkestoista</a:t>
            </a:r>
          </a:p>
          <a:p>
            <a:r>
              <a:rPr lang="fi-FI" dirty="0" smtClean="0"/>
              <a:t>eli vaikka ensin kannattaisikin siirtyä enemmän puhtaisiin resursseihin, likaisetkin kannattaa hyödyntää jossain vaiheessa</a:t>
            </a:r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Tuloksia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Hotelling</a:t>
            </a:r>
            <a:r>
              <a:rPr lang="fi-FI" dirty="0" smtClean="0"/>
              <a:t>: uusiutumattoman resurssin hinta nousee, ja jossain vaiheessa siirrytään puhtaampaan </a:t>
            </a:r>
            <a:r>
              <a:rPr lang="fi-FI" dirty="0" err="1" smtClean="0"/>
              <a:t>backstop-teknologiaan</a:t>
            </a:r>
            <a:endParaRPr lang="fi-FI" dirty="0" smtClean="0"/>
          </a:p>
          <a:p>
            <a:r>
              <a:rPr lang="fi-FI" dirty="0" smtClean="0"/>
              <a:t>Ympäristö tilarajoite: siirrytään puhtaampaan resurssiin vaikka likaista ja halvempaa vielä jäljellä</a:t>
            </a:r>
          </a:p>
          <a:p>
            <a:r>
              <a:rPr lang="fi-FI" dirty="0" smtClean="0"/>
              <a:t>Kun tilarajoite ei enää sitova siirrytään takaisin likaisiin</a:t>
            </a: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Mallin oletuksia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tuotetaan energiaa joko kivihiilellä tai auringolla</a:t>
            </a:r>
          </a:p>
          <a:p>
            <a:r>
              <a:rPr lang="fi-FI" dirty="0" smtClean="0"/>
              <a:t>tarkastellaan energian kysynnän vaikutuksia: vakio, nouseva ja laskeva</a:t>
            </a:r>
          </a:p>
          <a:p>
            <a:r>
              <a:rPr lang="fi-FI" dirty="0" smtClean="0"/>
              <a:t>tulokset riippuvat: kustannuseroista, saatavuudesta</a:t>
            </a:r>
          </a:p>
          <a:p>
            <a:r>
              <a:rPr lang="fi-FI" dirty="0" smtClean="0"/>
              <a:t>jos kysyntä laskevaa, aurinkoenergiasta luovutaan jossain vaiheessa hetkellisesti</a:t>
            </a: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Päästöjen puhdistaminen 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Ainoastaan kun ollaan saavutettu tilarajoite</a:t>
            </a:r>
          </a:p>
          <a:p>
            <a:endParaRPr lang="fi-FI" dirty="0"/>
          </a:p>
          <a:p>
            <a:r>
              <a:rPr lang="fi-FI" dirty="0" smtClean="0"/>
              <a:t>Muuten ei kannata puhdistaa lainkaan</a:t>
            </a: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Malli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kivihiilen louhinta x</a:t>
            </a:r>
          </a:p>
          <a:p>
            <a:r>
              <a:rPr lang="fi-FI" dirty="0" smtClean="0"/>
              <a:t>aurinkoenergian kulutus y</a:t>
            </a:r>
          </a:p>
          <a:p>
            <a:r>
              <a:rPr lang="fi-FI" dirty="0" smtClean="0"/>
              <a:t>hyöty energian kulutuksesta u(</a:t>
            </a:r>
            <a:r>
              <a:rPr lang="fi-FI" dirty="0" err="1" smtClean="0"/>
              <a:t>x+y</a:t>
            </a:r>
            <a:r>
              <a:rPr lang="fi-FI" dirty="0" smtClean="0"/>
              <a:t>)</a:t>
            </a:r>
          </a:p>
          <a:p>
            <a:r>
              <a:rPr lang="fi-FI" dirty="0" smtClean="0"/>
              <a:t>päästöt z = </a:t>
            </a:r>
            <a:r>
              <a:rPr lang="fi-FI" dirty="0" err="1"/>
              <a:t>b</a:t>
            </a:r>
            <a:r>
              <a:rPr lang="fi-FI" dirty="0" err="1" smtClean="0"/>
              <a:t>x</a:t>
            </a:r>
            <a:endParaRPr lang="fi-FI" dirty="0" smtClean="0"/>
          </a:p>
          <a:p>
            <a:r>
              <a:rPr lang="fi-FI" dirty="0" err="1" smtClean="0"/>
              <a:t>Hiilidoksidin</a:t>
            </a:r>
            <a:r>
              <a:rPr lang="fi-FI" dirty="0" smtClean="0"/>
              <a:t> muutos ilmakehässä:</a:t>
            </a:r>
          </a:p>
          <a:p>
            <a:pPr>
              <a:buNone/>
            </a:pPr>
            <a:r>
              <a:rPr lang="fi-FI" dirty="0" err="1" smtClean="0"/>
              <a:t>dZ/dt</a:t>
            </a:r>
            <a:r>
              <a:rPr lang="fi-FI" dirty="0" smtClean="0"/>
              <a:t> = </a:t>
            </a:r>
            <a:r>
              <a:rPr lang="fi-FI" dirty="0" err="1" smtClean="0"/>
              <a:t>bx</a:t>
            </a:r>
            <a:r>
              <a:rPr lang="fi-FI" dirty="0" smtClean="0"/>
              <a:t> - a - </a:t>
            </a:r>
            <a:r>
              <a:rPr lang="fi-FI" dirty="0" err="1" smtClean="0"/>
              <a:t>dZ</a:t>
            </a:r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fi-FI" dirty="0" smtClean="0"/>
              <a:t>Optimiohjausmalli</a:t>
            </a:r>
            <a:endParaRPr lang="fi-FI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1755775" y="1928813"/>
          <a:ext cx="5907088" cy="2071687"/>
        </p:xfrm>
        <a:graphic>
          <a:graphicData uri="http://schemas.openxmlformats.org/presentationml/2006/ole">
            <p:oleObj spid="_x0000_s1026" name="Equation" r:id="rId3" imgW="2679480" imgH="939600" progId="Equation.DSMT4">
              <p:embed/>
            </p:oleObj>
          </a:graphicData>
        </a:graphic>
      </p:graphicFrame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2133600" y="4470400"/>
          <a:ext cx="3805238" cy="1703388"/>
        </p:xfrm>
        <a:graphic>
          <a:graphicData uri="http://schemas.openxmlformats.org/presentationml/2006/ole">
            <p:oleObj spid="_x0000_s1028" name="Equation" r:id="rId4" imgW="1587240" imgH="711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186766" cy="1143000"/>
          </a:xfrm>
        </p:spPr>
        <p:txBody>
          <a:bodyPr>
            <a:normAutofit fontScale="90000"/>
          </a:bodyPr>
          <a:lstStyle/>
          <a:p>
            <a:r>
              <a:rPr lang="fi-FI" dirty="0" err="1" smtClean="0"/>
              <a:t>Chakravorty</a:t>
            </a:r>
            <a:r>
              <a:rPr lang="fi-FI" dirty="0"/>
              <a:t>, </a:t>
            </a:r>
            <a:r>
              <a:rPr lang="fi-FI" dirty="0" err="1" smtClean="0"/>
              <a:t>Moreaux</a:t>
            </a:r>
            <a:r>
              <a:rPr lang="fi-FI" dirty="0"/>
              <a:t>, and </a:t>
            </a:r>
            <a:r>
              <a:rPr lang="fi-FI" dirty="0" err="1" smtClean="0"/>
              <a:t>Tidball</a:t>
            </a:r>
            <a:r>
              <a:rPr lang="fi-FI" dirty="0" smtClean="0"/>
              <a:t>: </a:t>
            </a:r>
            <a:r>
              <a:rPr lang="en-GB" dirty="0" smtClean="0"/>
              <a:t>Ordering </a:t>
            </a:r>
            <a:r>
              <a:rPr lang="en-GB" dirty="0"/>
              <a:t>the Extraction of Polluting </a:t>
            </a:r>
            <a:r>
              <a:rPr lang="en-GB" dirty="0" err="1"/>
              <a:t>Nonrenewable</a:t>
            </a:r>
            <a:r>
              <a:rPr lang="en-GB" dirty="0"/>
              <a:t> </a:t>
            </a:r>
            <a:r>
              <a:rPr lang="en-GB" dirty="0" smtClean="0"/>
              <a:t>Resources</a:t>
            </a:r>
            <a:br>
              <a:rPr lang="en-GB" dirty="0" smtClean="0"/>
            </a:br>
            <a:r>
              <a:rPr lang="en-GB" i="1" dirty="0"/>
              <a:t>American Economic Review 2008, 98:3, 1128–1144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327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MathType 6.0 Equation</vt:lpstr>
      <vt:lpstr>Chakravorty, Magne &amp; Moreaux </vt:lpstr>
      <vt:lpstr>Taustaa</vt:lpstr>
      <vt:lpstr>Tuloksia</vt:lpstr>
      <vt:lpstr>Tuloksia</vt:lpstr>
      <vt:lpstr>Mallin oletuksia</vt:lpstr>
      <vt:lpstr>Päästöjen puhdistaminen a</vt:lpstr>
      <vt:lpstr>Malli</vt:lpstr>
      <vt:lpstr>Optimiohjausmalli</vt:lpstr>
      <vt:lpstr>Chakravorty, Moreaux, and Tidball: Ordering the Extraction of Polluting Nonrenewable Resources American Economic Review 2008, 98:3, 1128–1144</vt:lpstr>
      <vt:lpstr>Mallin oletuksia &amp; tuloksia</vt:lpstr>
      <vt:lpstr>Politiikkaongelma</vt:lpstr>
      <vt:lpstr>Jatkotutkimuksia</vt:lpstr>
    </vt:vector>
  </TitlesOfParts>
  <Company>University of Helsinki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mjlindro</dc:creator>
  <cp:lastModifiedBy>mjlindro</cp:lastModifiedBy>
  <cp:revision>17</cp:revision>
  <dcterms:created xsi:type="dcterms:W3CDTF">2009-11-23T08:18:37Z</dcterms:created>
  <dcterms:modified xsi:type="dcterms:W3CDTF">2009-11-23T09:06:18Z</dcterms:modified>
</cp:coreProperties>
</file>