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charts/chart3.xml" ContentType="application/vnd.openxmlformats-officedocument.drawingml.char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Default Extension="emf" ContentType="image/x-emf"/>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charts/chart2.xml" ContentType="application/vnd.openxmlformats-officedocument.drawingml.chart+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Default Extension="xls" ContentType="application/vnd.ms-exce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commentAuthors.xml" ContentType="application/vnd.openxmlformats-officedocument.presentationml.commentAuthors+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6"/>
  </p:notesMasterIdLst>
  <p:handoutMasterIdLst>
    <p:handoutMasterId r:id="rId237"/>
  </p:handoutMasterIdLst>
  <p:sldIdLst>
    <p:sldId id="260" r:id="rId2"/>
    <p:sldId id="262" r:id="rId3"/>
    <p:sldId id="618" r:id="rId4"/>
    <p:sldId id="388" r:id="rId5"/>
    <p:sldId id="389" r:id="rId6"/>
    <p:sldId id="390" r:id="rId7"/>
    <p:sldId id="271" r:id="rId8"/>
    <p:sldId id="437" r:id="rId9"/>
    <p:sldId id="438" r:id="rId10"/>
    <p:sldId id="282" r:id="rId11"/>
    <p:sldId id="272" r:id="rId12"/>
    <p:sldId id="361" r:id="rId13"/>
    <p:sldId id="362" r:id="rId14"/>
    <p:sldId id="335" r:id="rId15"/>
    <p:sldId id="427" r:id="rId16"/>
    <p:sldId id="428" r:id="rId17"/>
    <p:sldId id="429" r:id="rId18"/>
    <p:sldId id="355" r:id="rId19"/>
    <p:sldId id="276" r:id="rId20"/>
    <p:sldId id="277" r:id="rId21"/>
    <p:sldId id="280" r:id="rId22"/>
    <p:sldId id="367" r:id="rId23"/>
    <p:sldId id="368" r:id="rId24"/>
    <p:sldId id="281" r:id="rId25"/>
    <p:sldId id="430" r:id="rId26"/>
    <p:sldId id="412" r:id="rId27"/>
    <p:sldId id="425" r:id="rId28"/>
    <p:sldId id="413" r:id="rId29"/>
    <p:sldId id="414" r:id="rId30"/>
    <p:sldId id="415" r:id="rId31"/>
    <p:sldId id="416" r:id="rId32"/>
    <p:sldId id="482" r:id="rId33"/>
    <p:sldId id="417" r:id="rId34"/>
    <p:sldId id="418" r:id="rId35"/>
    <p:sldId id="424" r:id="rId36"/>
    <p:sldId id="419" r:id="rId37"/>
    <p:sldId id="420" r:id="rId38"/>
    <p:sldId id="421" r:id="rId39"/>
    <p:sldId id="484" r:id="rId40"/>
    <p:sldId id="485" r:id="rId41"/>
    <p:sldId id="486" r:id="rId42"/>
    <p:sldId id="487" r:id="rId43"/>
    <p:sldId id="488" r:id="rId44"/>
    <p:sldId id="352" r:id="rId45"/>
    <p:sldId id="435" r:id="rId46"/>
    <p:sldId id="436" r:id="rId47"/>
    <p:sldId id="353" r:id="rId48"/>
    <p:sldId id="391" r:id="rId49"/>
    <p:sldId id="354" r:id="rId50"/>
    <p:sldId id="496" r:id="rId51"/>
    <p:sldId id="489" r:id="rId52"/>
    <p:sldId id="490" r:id="rId53"/>
    <p:sldId id="483" r:id="rId54"/>
    <p:sldId id="392" r:id="rId55"/>
    <p:sldId id="426" r:id="rId56"/>
    <p:sldId id="393" r:id="rId57"/>
    <p:sldId id="394" r:id="rId58"/>
    <p:sldId id="395" r:id="rId59"/>
    <p:sldId id="283" r:id="rId60"/>
    <p:sldId id="284" r:id="rId61"/>
    <p:sldId id="286" r:id="rId62"/>
    <p:sldId id="285" r:id="rId63"/>
    <p:sldId id="287" r:id="rId64"/>
    <p:sldId id="422" r:id="rId65"/>
    <p:sldId id="294" r:id="rId66"/>
    <p:sldId id="423" r:id="rId67"/>
    <p:sldId id="561" r:id="rId68"/>
    <p:sldId id="509" r:id="rId69"/>
    <p:sldId id="372" r:id="rId70"/>
    <p:sldId id="373" r:id="rId71"/>
    <p:sldId id="563" r:id="rId72"/>
    <p:sldId id="510" r:id="rId73"/>
    <p:sldId id="565" r:id="rId74"/>
    <p:sldId id="511" r:id="rId75"/>
    <p:sldId id="512" r:id="rId76"/>
    <p:sldId id="387" r:id="rId77"/>
    <p:sldId id="374" r:id="rId78"/>
    <p:sldId id="513" r:id="rId79"/>
    <p:sldId id="514" r:id="rId80"/>
    <p:sldId id="523" r:id="rId81"/>
    <p:sldId id="515" r:id="rId82"/>
    <p:sldId id="516" r:id="rId83"/>
    <p:sldId id="517" r:id="rId84"/>
    <p:sldId id="518" r:id="rId85"/>
    <p:sldId id="519" r:id="rId86"/>
    <p:sldId id="520" r:id="rId87"/>
    <p:sldId id="521" r:id="rId88"/>
    <p:sldId id="522" r:id="rId89"/>
    <p:sldId id="524" r:id="rId90"/>
    <p:sldId id="525" r:id="rId91"/>
    <p:sldId id="555" r:id="rId92"/>
    <p:sldId id="526" r:id="rId93"/>
    <p:sldId id="527" r:id="rId94"/>
    <p:sldId id="528" r:id="rId95"/>
    <p:sldId id="529" r:id="rId96"/>
    <p:sldId id="554" r:id="rId97"/>
    <p:sldId id="530" r:id="rId98"/>
    <p:sldId id="531" r:id="rId99"/>
    <p:sldId id="532" r:id="rId100"/>
    <p:sldId id="533" r:id="rId101"/>
    <p:sldId id="534" r:id="rId102"/>
    <p:sldId id="535" r:id="rId103"/>
    <p:sldId id="537" r:id="rId104"/>
    <p:sldId id="564" r:id="rId105"/>
    <p:sldId id="538" r:id="rId106"/>
    <p:sldId id="539" r:id="rId107"/>
    <p:sldId id="540" r:id="rId108"/>
    <p:sldId id="556" r:id="rId109"/>
    <p:sldId id="557" r:id="rId110"/>
    <p:sldId id="562" r:id="rId111"/>
    <p:sldId id="583" r:id="rId112"/>
    <p:sldId id="591" r:id="rId113"/>
    <p:sldId id="592" r:id="rId114"/>
    <p:sldId id="570" r:id="rId115"/>
    <p:sldId id="545" r:id="rId116"/>
    <p:sldId id="546" r:id="rId117"/>
    <p:sldId id="547" r:id="rId118"/>
    <p:sldId id="548" r:id="rId119"/>
    <p:sldId id="549" r:id="rId120"/>
    <p:sldId id="552" r:id="rId121"/>
    <p:sldId id="550" r:id="rId122"/>
    <p:sldId id="551" r:id="rId123"/>
    <p:sldId id="585" r:id="rId124"/>
    <p:sldId id="586" r:id="rId125"/>
    <p:sldId id="571" r:id="rId126"/>
    <p:sldId id="573" r:id="rId127"/>
    <p:sldId id="574" r:id="rId128"/>
    <p:sldId id="575" r:id="rId129"/>
    <p:sldId id="576" r:id="rId130"/>
    <p:sldId id="577" r:id="rId131"/>
    <p:sldId id="578" r:id="rId132"/>
    <p:sldId id="579" r:id="rId133"/>
    <p:sldId id="580" r:id="rId134"/>
    <p:sldId id="581" r:id="rId135"/>
    <p:sldId id="603" r:id="rId136"/>
    <p:sldId id="582" r:id="rId137"/>
    <p:sldId id="608" r:id="rId138"/>
    <p:sldId id="593" r:id="rId139"/>
    <p:sldId id="596" r:id="rId140"/>
    <p:sldId id="597" r:id="rId141"/>
    <p:sldId id="598" r:id="rId142"/>
    <p:sldId id="599" r:id="rId143"/>
    <p:sldId id="600" r:id="rId144"/>
    <p:sldId id="601" r:id="rId145"/>
    <p:sldId id="622" r:id="rId146"/>
    <p:sldId id="623" r:id="rId147"/>
    <p:sldId id="625" r:id="rId148"/>
    <p:sldId id="624" r:id="rId149"/>
    <p:sldId id="626" r:id="rId150"/>
    <p:sldId id="627" r:id="rId151"/>
    <p:sldId id="628" r:id="rId152"/>
    <p:sldId id="619" r:id="rId153"/>
    <p:sldId id="620" r:id="rId154"/>
    <p:sldId id="629" r:id="rId155"/>
    <p:sldId id="630" r:id="rId156"/>
    <p:sldId id="631" r:id="rId157"/>
    <p:sldId id="621" r:id="rId158"/>
    <p:sldId id="647" r:id="rId159"/>
    <p:sldId id="648" r:id="rId160"/>
    <p:sldId id="649" r:id="rId161"/>
    <p:sldId id="690" r:id="rId162"/>
    <p:sldId id="451" r:id="rId163"/>
    <p:sldId id="691" r:id="rId164"/>
    <p:sldId id="692" r:id="rId165"/>
    <p:sldId id="693" r:id="rId166"/>
    <p:sldId id="452" r:id="rId167"/>
    <p:sldId id="650" r:id="rId168"/>
    <p:sldId id="453" r:id="rId169"/>
    <p:sldId id="694" r:id="rId170"/>
    <p:sldId id="455" r:id="rId171"/>
    <p:sldId id="568" r:id="rId172"/>
    <p:sldId id="569" r:id="rId173"/>
    <p:sldId id="567" r:id="rId174"/>
    <p:sldId id="456" r:id="rId175"/>
    <p:sldId id="457" r:id="rId176"/>
    <p:sldId id="481" r:id="rId177"/>
    <p:sldId id="458" r:id="rId178"/>
    <p:sldId id="459" r:id="rId179"/>
    <p:sldId id="460" r:id="rId180"/>
    <p:sldId id="461" r:id="rId181"/>
    <p:sldId id="462" r:id="rId182"/>
    <p:sldId id="463" r:id="rId183"/>
    <p:sldId id="464" r:id="rId184"/>
    <p:sldId id="465" r:id="rId185"/>
    <p:sldId id="466" r:id="rId186"/>
    <p:sldId id="467" r:id="rId187"/>
    <p:sldId id="468" r:id="rId188"/>
    <p:sldId id="469" r:id="rId189"/>
    <p:sldId id="470" r:id="rId190"/>
    <p:sldId id="471" r:id="rId191"/>
    <p:sldId id="472" r:id="rId192"/>
    <p:sldId id="473" r:id="rId193"/>
    <p:sldId id="474" r:id="rId194"/>
    <p:sldId id="475" r:id="rId195"/>
    <p:sldId id="476" r:id="rId196"/>
    <p:sldId id="477" r:id="rId197"/>
    <p:sldId id="478" r:id="rId198"/>
    <p:sldId id="479" r:id="rId199"/>
    <p:sldId id="480" r:id="rId200"/>
    <p:sldId id="664" r:id="rId201"/>
    <p:sldId id="665" r:id="rId202"/>
    <p:sldId id="666" r:id="rId203"/>
    <p:sldId id="667" r:id="rId204"/>
    <p:sldId id="695" r:id="rId205"/>
    <p:sldId id="698" r:id="rId206"/>
    <p:sldId id="696" r:id="rId207"/>
    <p:sldId id="697" r:id="rId208"/>
    <p:sldId id="699" r:id="rId209"/>
    <p:sldId id="700" r:id="rId210"/>
    <p:sldId id="703" r:id="rId211"/>
    <p:sldId id="668" r:id="rId212"/>
    <p:sldId id="669" r:id="rId213"/>
    <p:sldId id="670" r:id="rId214"/>
    <p:sldId id="701" r:id="rId215"/>
    <p:sldId id="702" r:id="rId216"/>
    <p:sldId id="671" r:id="rId217"/>
    <p:sldId id="672" r:id="rId218"/>
    <p:sldId id="673" r:id="rId219"/>
    <p:sldId id="674" r:id="rId220"/>
    <p:sldId id="675" r:id="rId221"/>
    <p:sldId id="676" r:id="rId222"/>
    <p:sldId id="677" r:id="rId223"/>
    <p:sldId id="678" r:id="rId224"/>
    <p:sldId id="679" r:id="rId225"/>
    <p:sldId id="680" r:id="rId226"/>
    <p:sldId id="681" r:id="rId227"/>
    <p:sldId id="682" r:id="rId228"/>
    <p:sldId id="683" r:id="rId229"/>
    <p:sldId id="684" r:id="rId230"/>
    <p:sldId id="685" r:id="rId231"/>
    <p:sldId id="686" r:id="rId232"/>
    <p:sldId id="687" r:id="rId233"/>
    <p:sldId id="688" r:id="rId234"/>
    <p:sldId id="689" r:id="rId235"/>
  </p:sldIdLst>
  <p:sldSz cx="9144000" cy="6858000" type="screen4x3"/>
  <p:notesSz cx="6669088" cy="9775825"/>
  <p:defaultTextStyle>
    <a:defPPr>
      <a:defRPr lang="fi-F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avioma"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11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commentAuthors" Target="commentAuthor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viewProps" Target="viewProp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notesMaster" Target="notesMasters/notesMaster1.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s>
</file>

<file path=ppt/charts/_rels/chart1.xml.rels><?xml version="1.0" encoding="UTF-8" standalone="yes"?>
<Relationships xmlns="http://schemas.openxmlformats.org/package/2006/relationships"><Relationship Id="rId1" Type="http://schemas.openxmlformats.org/officeDocument/2006/relationships/oleObject" Target="file:///E:\not%20helping\nonhelpig%20by%20countr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tkfs14\etk_home$\t1sk\data\taulukot\El&#228;kevarat%20tuplapilarit201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haavioma\My%20Documents\helping%20by%20country%2025.9.1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i-FI"/>
  <c:chart>
    <c:title>
      <c:tx>
        <c:rich>
          <a:bodyPr/>
          <a:lstStyle/>
          <a:p>
            <a:pPr>
              <a:defRPr/>
            </a:pPr>
            <a:r>
              <a:rPr lang="en-US" sz="1800" dirty="0"/>
              <a:t>Types</a:t>
            </a:r>
            <a:r>
              <a:rPr lang="en-US" sz="1800" baseline="0" dirty="0"/>
              <a:t> of helping by welfare regime, people born in 1945-50. </a:t>
            </a:r>
            <a:r>
              <a:rPr lang="en-US" sz="1800" baseline="0" dirty="0" smtClean="0"/>
              <a:t> </a:t>
            </a:r>
            <a:endParaRPr lang="en-US" sz="1800" dirty="0"/>
          </a:p>
        </c:rich>
      </c:tx>
    </c:title>
    <c:plotArea>
      <c:layout/>
      <c:barChart>
        <c:barDir val="col"/>
        <c:grouping val="percentStacked"/>
        <c:ser>
          <c:idx val="0"/>
          <c:order val="0"/>
          <c:tx>
            <c:strRef>
              <c:f>Sheet1!$K$51</c:f>
              <c:strCache>
                <c:ptCount val="1"/>
                <c:pt idx="0">
                  <c:v>Overall helping</c:v>
                </c:pt>
              </c:strCache>
            </c:strRef>
          </c:tx>
          <c:dLbls>
            <c:dLblPos val="inBase"/>
            <c:showVal val="1"/>
          </c:dLbls>
          <c:cat>
            <c:strRef>
              <c:f>Sheet1!$L$50:$S$50</c:f>
              <c:strCache>
                <c:ptCount val="8"/>
                <c:pt idx="0">
                  <c:v>Finland (736)</c:v>
                </c:pt>
                <c:pt idx="2">
                  <c:v>Other Nordic (789)</c:v>
                </c:pt>
                <c:pt idx="3">
                  <c:v>Continental (1,373)</c:v>
                </c:pt>
                <c:pt idx="4">
                  <c:v>Liberal           (408)</c:v>
                </c:pt>
                <c:pt idx="5">
                  <c:v>Family-based (1,683)</c:v>
                </c:pt>
                <c:pt idx="7">
                  <c:v>Total SHARE (4,253)</c:v>
                </c:pt>
              </c:strCache>
            </c:strRef>
          </c:cat>
          <c:val>
            <c:numRef>
              <c:f>Sheet1!$L$51:$S$51</c:f>
              <c:numCache>
                <c:formatCode>General</c:formatCode>
                <c:ptCount val="8"/>
                <c:pt idx="0" formatCode="_-* #,##0\ _€_-;\-* #,##0\ _€_-;_-* &quot;-&quot;??\ _€_-;_-@_-">
                  <c:v>18.070652173912986</c:v>
                </c:pt>
                <c:pt idx="2" formatCode="0">
                  <c:v>25.982256020278829</c:v>
                </c:pt>
                <c:pt idx="3" formatCode="0">
                  <c:v>16.533139111434814</c:v>
                </c:pt>
                <c:pt idx="4" formatCode="0">
                  <c:v>14.460784313725545</c:v>
                </c:pt>
                <c:pt idx="5" formatCode="0">
                  <c:v>14.08199643493762</c:v>
                </c:pt>
                <c:pt idx="7" formatCode="0">
                  <c:v>17.1173289442747</c:v>
                </c:pt>
              </c:numCache>
            </c:numRef>
          </c:val>
        </c:ser>
        <c:ser>
          <c:idx val="1"/>
          <c:order val="1"/>
          <c:tx>
            <c:strRef>
              <c:f>Sheet1!$K$52</c:f>
              <c:strCache>
                <c:ptCount val="1"/>
                <c:pt idx="0">
                  <c:v>Practical helping only</c:v>
                </c:pt>
              </c:strCache>
            </c:strRef>
          </c:tx>
          <c:dLbls>
            <c:dLblPos val="inBase"/>
            <c:showVal val="1"/>
          </c:dLbls>
          <c:cat>
            <c:strRef>
              <c:f>Sheet1!$L$50:$S$50</c:f>
              <c:strCache>
                <c:ptCount val="8"/>
                <c:pt idx="0">
                  <c:v>Finland (736)</c:v>
                </c:pt>
                <c:pt idx="2">
                  <c:v>Other Nordic (789)</c:v>
                </c:pt>
                <c:pt idx="3">
                  <c:v>Continental (1,373)</c:v>
                </c:pt>
                <c:pt idx="4">
                  <c:v>Liberal           (408)</c:v>
                </c:pt>
                <c:pt idx="5">
                  <c:v>Family-based (1,683)</c:v>
                </c:pt>
                <c:pt idx="7">
                  <c:v>Total SHARE (4,253)</c:v>
                </c:pt>
              </c:strCache>
            </c:strRef>
          </c:cat>
          <c:val>
            <c:numRef>
              <c:f>Sheet1!$L$52:$S$52</c:f>
              <c:numCache>
                <c:formatCode>General</c:formatCode>
                <c:ptCount val="8"/>
                <c:pt idx="0" formatCode="_-* #,##0\ _€_-;\-* #,##0\ _€_-;_-* &quot;-&quot;??\ _€_-;_-@_-">
                  <c:v>29.076086956521689</c:v>
                </c:pt>
                <c:pt idx="2" formatCode="0">
                  <c:v>22.686945500633712</c:v>
                </c:pt>
                <c:pt idx="3" formatCode="0">
                  <c:v>18.645302257829499</c:v>
                </c:pt>
                <c:pt idx="4" formatCode="0">
                  <c:v>20.588235294117574</c:v>
                </c:pt>
                <c:pt idx="5" formatCode="0">
                  <c:v>22.875816993464053</c:v>
                </c:pt>
                <c:pt idx="7" formatCode="0">
                  <c:v>21.25558429343986</c:v>
                </c:pt>
              </c:numCache>
            </c:numRef>
          </c:val>
        </c:ser>
        <c:ser>
          <c:idx val="2"/>
          <c:order val="2"/>
          <c:tx>
            <c:strRef>
              <c:f>Sheet1!$K$53</c:f>
              <c:strCache>
                <c:ptCount val="1"/>
                <c:pt idx="0">
                  <c:v>Financial helping only</c:v>
                </c:pt>
              </c:strCache>
            </c:strRef>
          </c:tx>
          <c:dLbls>
            <c:dLblPos val="inBase"/>
            <c:showVal val="1"/>
          </c:dLbls>
          <c:cat>
            <c:strRef>
              <c:f>Sheet1!$L$50:$S$50</c:f>
              <c:strCache>
                <c:ptCount val="8"/>
                <c:pt idx="0">
                  <c:v>Finland (736)</c:v>
                </c:pt>
                <c:pt idx="2">
                  <c:v>Other Nordic (789)</c:v>
                </c:pt>
                <c:pt idx="3">
                  <c:v>Continental (1,373)</c:v>
                </c:pt>
                <c:pt idx="4">
                  <c:v>Liberal           (408)</c:v>
                </c:pt>
                <c:pt idx="5">
                  <c:v>Family-based (1,683)</c:v>
                </c:pt>
                <c:pt idx="7">
                  <c:v>Total SHARE (4,253)</c:v>
                </c:pt>
              </c:strCache>
            </c:strRef>
          </c:cat>
          <c:val>
            <c:numRef>
              <c:f>Sheet1!$L$53:$S$53</c:f>
              <c:numCache>
                <c:formatCode>General</c:formatCode>
                <c:ptCount val="8"/>
                <c:pt idx="0" formatCode="_-* #,##0\ _€_-;\-* #,##0\ _€_-;_-* &quot;-&quot;??\ _€_-;_-@_-">
                  <c:v>14.673913043478301</c:v>
                </c:pt>
                <c:pt idx="2" formatCode="0">
                  <c:v>17.49049429657784</c:v>
                </c:pt>
                <c:pt idx="3" formatCode="0">
                  <c:v>19.155134741442097</c:v>
                </c:pt>
                <c:pt idx="4" formatCode="0">
                  <c:v>22.79411764705883</c:v>
                </c:pt>
                <c:pt idx="5" formatCode="0">
                  <c:v>14.379084967320319</c:v>
                </c:pt>
                <c:pt idx="7" formatCode="0">
                  <c:v>17.30543146014578</c:v>
                </c:pt>
              </c:numCache>
            </c:numRef>
          </c:val>
        </c:ser>
        <c:ser>
          <c:idx val="3"/>
          <c:order val="3"/>
          <c:tx>
            <c:strRef>
              <c:f>Sheet1!$K$54</c:f>
              <c:strCache>
                <c:ptCount val="1"/>
                <c:pt idx="0">
                  <c:v>No helping</c:v>
                </c:pt>
              </c:strCache>
            </c:strRef>
          </c:tx>
          <c:dLbls>
            <c:dLblPos val="inBase"/>
            <c:showVal val="1"/>
          </c:dLbls>
          <c:cat>
            <c:strRef>
              <c:f>Sheet1!$L$50:$S$50</c:f>
              <c:strCache>
                <c:ptCount val="8"/>
                <c:pt idx="0">
                  <c:v>Finland (736)</c:v>
                </c:pt>
                <c:pt idx="2">
                  <c:v>Other Nordic (789)</c:v>
                </c:pt>
                <c:pt idx="3">
                  <c:v>Continental (1,373)</c:v>
                </c:pt>
                <c:pt idx="4">
                  <c:v>Liberal           (408)</c:v>
                </c:pt>
                <c:pt idx="5">
                  <c:v>Family-based (1,683)</c:v>
                </c:pt>
                <c:pt idx="7">
                  <c:v>Total SHARE (4,253)</c:v>
                </c:pt>
              </c:strCache>
            </c:strRef>
          </c:cat>
          <c:val>
            <c:numRef>
              <c:f>Sheet1!$L$54:$S$54</c:f>
              <c:numCache>
                <c:formatCode>General</c:formatCode>
                <c:ptCount val="8"/>
                <c:pt idx="0" formatCode="_-* #,##0\ _€_-;\-* #,##0\ _€_-;_-* &quot;-&quot;??\ _€_-;_-@_-">
                  <c:v>38.179347826087003</c:v>
                </c:pt>
                <c:pt idx="2" formatCode="0">
                  <c:v>33.840304182509506</c:v>
                </c:pt>
                <c:pt idx="3" formatCode="0">
                  <c:v>45.66642388929337</c:v>
                </c:pt>
                <c:pt idx="4" formatCode="0">
                  <c:v>42.156862745098024</c:v>
                </c:pt>
                <c:pt idx="5" formatCode="0">
                  <c:v>48.663101604278083</c:v>
                </c:pt>
                <c:pt idx="7" formatCode="0">
                  <c:v>44.321655302139668</c:v>
                </c:pt>
              </c:numCache>
            </c:numRef>
          </c:val>
        </c:ser>
        <c:dLbls>
          <c:showVal val="1"/>
        </c:dLbls>
        <c:overlap val="100"/>
        <c:axId val="67613824"/>
        <c:axId val="67615360"/>
      </c:barChart>
      <c:catAx>
        <c:axId val="67613824"/>
        <c:scaling>
          <c:orientation val="minMax"/>
        </c:scaling>
        <c:axPos val="b"/>
        <c:tickLblPos val="nextTo"/>
        <c:crossAx val="67615360"/>
        <c:crosses val="autoZero"/>
        <c:auto val="1"/>
        <c:lblAlgn val="ctr"/>
        <c:lblOffset val="100"/>
      </c:catAx>
      <c:valAx>
        <c:axId val="67615360"/>
        <c:scaling>
          <c:orientation val="minMax"/>
        </c:scaling>
        <c:axPos val="l"/>
        <c:majorGridlines/>
        <c:numFmt formatCode="0\ %" sourceLinked="1"/>
        <c:tickLblPos val="nextTo"/>
        <c:crossAx val="67613824"/>
        <c:crosses val="autoZero"/>
        <c:crossBetween val="between"/>
      </c:valAx>
    </c:plotArea>
    <c:legend>
      <c:legendPos val="r"/>
    </c:legend>
    <c:plotVisOnly val="1"/>
    <c:dispBlanksAs val="gap"/>
  </c:chart>
  <c:txPr>
    <a:bodyPr/>
    <a:lstStyle/>
    <a:p>
      <a:pPr>
        <a:defRPr sz="1200" b="1"/>
      </a:pPr>
      <a:endParaRPr lang="fi-FI"/>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i-FI"/>
  <c:chart>
    <c:plotArea>
      <c:layout>
        <c:manualLayout>
          <c:layoutTarget val="inner"/>
          <c:xMode val="edge"/>
          <c:yMode val="edge"/>
          <c:x val="0.12288804916722046"/>
          <c:y val="8.9974293059125965E-2"/>
          <c:w val="0.83103043249333053"/>
          <c:h val="0.85453238217017768"/>
        </c:manualLayout>
      </c:layout>
      <c:barChart>
        <c:barDir val="bar"/>
        <c:grouping val="clustered"/>
        <c:ser>
          <c:idx val="0"/>
          <c:order val="0"/>
          <c:tx>
            <c:strRef>
              <c:f>Kaikki!$C$3:$C$29</c:f>
              <c:strCache>
                <c:ptCount val="1"/>
                <c:pt idx="0">
                  <c:v>151,9 149,1 145,08 140,6 133,97 96,4 94 89,02 79,44 58,14 36 25 19,79 14,4 13,46 12,55 10,89 8,82 4,82 4,7 4,65 4,64 4,21 3,6 3,59 1,6 0,59</c:v>
                </c:pt>
              </c:strCache>
            </c:strRef>
          </c:tx>
          <c:spPr>
            <a:solidFill>
              <a:srgbClr val="FFC000"/>
            </a:solidFill>
            <a:ln w="28575"/>
          </c:spPr>
          <c:dPt>
            <c:idx val="8"/>
            <c:spPr>
              <a:solidFill>
                <a:srgbClr val="0070C0"/>
              </a:solidFill>
              <a:ln w="28575"/>
            </c:spPr>
          </c:dPt>
          <c:cat>
            <c:strRef>
              <c:f>Kaikki!$B$3:$B$29</c:f>
              <c:strCache>
                <c:ptCount val="27"/>
                <c:pt idx="0">
                  <c:v>CH</c:v>
                </c:pt>
                <c:pt idx="1">
                  <c:v>NL</c:v>
                </c:pt>
                <c:pt idx="2">
                  <c:v>US</c:v>
                </c:pt>
                <c:pt idx="3">
                  <c:v>DK</c:v>
                </c:pt>
                <c:pt idx="4">
                  <c:v>IS</c:v>
                </c:pt>
                <c:pt idx="5">
                  <c:v>UK</c:v>
                </c:pt>
                <c:pt idx="6">
                  <c:v>NO</c:v>
                </c:pt>
                <c:pt idx="7">
                  <c:v>SE</c:v>
                </c:pt>
                <c:pt idx="8">
                  <c:v>FI</c:v>
                </c:pt>
                <c:pt idx="9">
                  <c:v>IE</c:v>
                </c:pt>
                <c:pt idx="10">
                  <c:v>CY</c:v>
                </c:pt>
                <c:pt idx="11">
                  <c:v>LU</c:v>
                </c:pt>
                <c:pt idx="12">
                  <c:v>PT</c:v>
                </c:pt>
                <c:pt idx="13">
                  <c:v>BE</c:v>
                </c:pt>
                <c:pt idx="14">
                  <c:v>ES</c:v>
                </c:pt>
                <c:pt idx="15">
                  <c:v>PL</c:v>
                </c:pt>
                <c:pt idx="16">
                  <c:v>HU</c:v>
                </c:pt>
                <c:pt idx="17">
                  <c:v>FR</c:v>
                </c:pt>
                <c:pt idx="18">
                  <c:v>AT</c:v>
                </c:pt>
                <c:pt idx="19">
                  <c:v>CZ</c:v>
                </c:pt>
                <c:pt idx="20">
                  <c:v>DE</c:v>
                </c:pt>
                <c:pt idx="21">
                  <c:v>EE</c:v>
                </c:pt>
                <c:pt idx="22">
                  <c:v>SK</c:v>
                </c:pt>
                <c:pt idx="23">
                  <c:v>IT</c:v>
                </c:pt>
                <c:pt idx="24">
                  <c:v>SI</c:v>
                </c:pt>
                <c:pt idx="25">
                  <c:v>LV</c:v>
                </c:pt>
                <c:pt idx="26">
                  <c:v>LT</c:v>
                </c:pt>
              </c:strCache>
            </c:strRef>
          </c:cat>
          <c:val>
            <c:numRef>
              <c:f>Kaikki!$C$3:$C$29</c:f>
              <c:numCache>
                <c:formatCode>General</c:formatCode>
                <c:ptCount val="27"/>
                <c:pt idx="0">
                  <c:v>151.9</c:v>
                </c:pt>
                <c:pt idx="1">
                  <c:v>149.1</c:v>
                </c:pt>
                <c:pt idx="2">
                  <c:v>145.08000000000001</c:v>
                </c:pt>
                <c:pt idx="3">
                  <c:v>140.6</c:v>
                </c:pt>
                <c:pt idx="4">
                  <c:v>133.97</c:v>
                </c:pt>
                <c:pt idx="5">
                  <c:v>96.4</c:v>
                </c:pt>
                <c:pt idx="6">
                  <c:v>94</c:v>
                </c:pt>
                <c:pt idx="7">
                  <c:v>89.02</c:v>
                </c:pt>
                <c:pt idx="8">
                  <c:v>79.440000000000026</c:v>
                </c:pt>
                <c:pt idx="9">
                  <c:v>58.14</c:v>
                </c:pt>
                <c:pt idx="10">
                  <c:v>36</c:v>
                </c:pt>
                <c:pt idx="11">
                  <c:v>25</c:v>
                </c:pt>
                <c:pt idx="12">
                  <c:v>19.79</c:v>
                </c:pt>
                <c:pt idx="13">
                  <c:v>14.4</c:v>
                </c:pt>
                <c:pt idx="14">
                  <c:v>13.46</c:v>
                </c:pt>
                <c:pt idx="15">
                  <c:v>12.55</c:v>
                </c:pt>
                <c:pt idx="16">
                  <c:v>10.89</c:v>
                </c:pt>
                <c:pt idx="17">
                  <c:v>8.82</c:v>
                </c:pt>
                <c:pt idx="18">
                  <c:v>4.8199999999999985</c:v>
                </c:pt>
                <c:pt idx="19">
                  <c:v>4.7</c:v>
                </c:pt>
                <c:pt idx="20">
                  <c:v>4.6499999999999995</c:v>
                </c:pt>
                <c:pt idx="21">
                  <c:v>4.6399999999999997</c:v>
                </c:pt>
                <c:pt idx="22">
                  <c:v>4.21</c:v>
                </c:pt>
                <c:pt idx="23">
                  <c:v>3.6</c:v>
                </c:pt>
                <c:pt idx="24">
                  <c:v>3.59</c:v>
                </c:pt>
                <c:pt idx="25">
                  <c:v>1.6</c:v>
                </c:pt>
                <c:pt idx="26">
                  <c:v>0.59000000000000008</c:v>
                </c:pt>
              </c:numCache>
            </c:numRef>
          </c:val>
        </c:ser>
        <c:ser>
          <c:idx val="1"/>
          <c:order val="1"/>
          <c:tx>
            <c:strRef>
              <c:f>Kaikki!$D$2</c:f>
              <c:strCache>
                <c:ptCount val="1"/>
              </c:strCache>
            </c:strRef>
          </c:tx>
          <c:cat>
            <c:strRef>
              <c:f>Kaikki!$B$4:$B$30</c:f>
              <c:strCache>
                <c:ptCount val="26"/>
                <c:pt idx="0">
                  <c:v>NL</c:v>
                </c:pt>
                <c:pt idx="1">
                  <c:v>US</c:v>
                </c:pt>
                <c:pt idx="2">
                  <c:v>DK</c:v>
                </c:pt>
                <c:pt idx="3">
                  <c:v>IS</c:v>
                </c:pt>
                <c:pt idx="4">
                  <c:v>UK</c:v>
                </c:pt>
                <c:pt idx="5">
                  <c:v>NO</c:v>
                </c:pt>
                <c:pt idx="6">
                  <c:v>SE</c:v>
                </c:pt>
                <c:pt idx="7">
                  <c:v>FI</c:v>
                </c:pt>
                <c:pt idx="8">
                  <c:v>IE</c:v>
                </c:pt>
                <c:pt idx="9">
                  <c:v>CY</c:v>
                </c:pt>
                <c:pt idx="10">
                  <c:v>LU</c:v>
                </c:pt>
                <c:pt idx="11">
                  <c:v>PT</c:v>
                </c:pt>
                <c:pt idx="12">
                  <c:v>BE</c:v>
                </c:pt>
                <c:pt idx="13">
                  <c:v>ES</c:v>
                </c:pt>
                <c:pt idx="14">
                  <c:v>PL</c:v>
                </c:pt>
                <c:pt idx="15">
                  <c:v>HU</c:v>
                </c:pt>
                <c:pt idx="16">
                  <c:v>FR</c:v>
                </c:pt>
                <c:pt idx="17">
                  <c:v>AT</c:v>
                </c:pt>
                <c:pt idx="18">
                  <c:v>CZ</c:v>
                </c:pt>
                <c:pt idx="19">
                  <c:v>DE</c:v>
                </c:pt>
                <c:pt idx="20">
                  <c:v>EE</c:v>
                </c:pt>
                <c:pt idx="21">
                  <c:v>SK</c:v>
                </c:pt>
                <c:pt idx="22">
                  <c:v>IT</c:v>
                </c:pt>
                <c:pt idx="23">
                  <c:v>SI</c:v>
                </c:pt>
                <c:pt idx="24">
                  <c:v>LV</c:v>
                </c:pt>
                <c:pt idx="25">
                  <c:v>LT</c:v>
                </c:pt>
              </c:strCache>
            </c:strRef>
          </c:cat>
          <c:val>
            <c:numRef>
              <c:f>Kaikki!$D$4:$D$30</c:f>
              <c:numCache>
                <c:formatCode>General</c:formatCode>
                <c:ptCount val="27"/>
                <c:pt idx="1">
                  <c:v>0</c:v>
                </c:pt>
                <c:pt idx="6">
                  <c:v>0</c:v>
                </c:pt>
                <c:pt idx="8">
                  <c:v>0</c:v>
                </c:pt>
                <c:pt idx="9">
                  <c:v>0</c:v>
                </c:pt>
                <c:pt idx="11">
                  <c:v>0</c:v>
                </c:pt>
                <c:pt idx="13">
                  <c:v>0</c:v>
                </c:pt>
                <c:pt idx="14">
                  <c:v>0</c:v>
                </c:pt>
                <c:pt idx="16">
                  <c:v>0</c:v>
                </c:pt>
                <c:pt idx="25">
                  <c:v>0</c:v>
                </c:pt>
              </c:numCache>
            </c:numRef>
          </c:val>
        </c:ser>
        <c:gapWidth val="0"/>
        <c:overlap val="31"/>
        <c:axId val="67558016"/>
        <c:axId val="57050240"/>
      </c:barChart>
      <c:catAx>
        <c:axId val="67558016"/>
        <c:scaling>
          <c:orientation val="maxMin"/>
        </c:scaling>
        <c:axPos val="l"/>
        <c:title>
          <c:tx>
            <c:rich>
              <a:bodyPr/>
              <a:lstStyle/>
              <a:p>
                <a:pPr>
                  <a:defRPr/>
                </a:pPr>
                <a:r>
                  <a:rPr lang="en-US"/>
                  <a:t> </a:t>
                </a:r>
              </a:p>
            </c:rich>
          </c:tx>
          <c:layout>
            <c:manualLayout>
              <c:xMode val="edge"/>
              <c:yMode val="edge"/>
              <c:x val="0.53456301387740857"/>
              <c:y val="0.88174807197943472"/>
            </c:manualLayout>
          </c:layout>
        </c:title>
        <c:numFmt formatCode="General" sourceLinked="1"/>
        <c:tickLblPos val="nextTo"/>
        <c:txPr>
          <a:bodyPr rot="0" vert="horz"/>
          <a:lstStyle/>
          <a:p>
            <a:pPr>
              <a:defRPr sz="1050"/>
            </a:pPr>
            <a:endParaRPr lang="fi-FI"/>
          </a:p>
        </c:txPr>
        <c:crossAx val="57050240"/>
        <c:crosses val="autoZero"/>
        <c:auto val="1"/>
        <c:lblAlgn val="ctr"/>
        <c:lblOffset val="100"/>
        <c:tickLblSkip val="1"/>
        <c:tickMarkSkip val="1"/>
      </c:catAx>
      <c:valAx>
        <c:axId val="57050240"/>
        <c:scaling>
          <c:orientation val="minMax"/>
        </c:scaling>
        <c:axPos val="t"/>
        <c:majorGridlines/>
        <c:numFmt formatCode="General" sourceLinked="1"/>
        <c:tickLblPos val="nextTo"/>
        <c:txPr>
          <a:bodyPr rot="0" vert="horz"/>
          <a:lstStyle/>
          <a:p>
            <a:pPr>
              <a:defRPr sz="900"/>
            </a:pPr>
            <a:endParaRPr lang="fi-FI"/>
          </a:p>
        </c:txPr>
        <c:crossAx val="67558016"/>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i-FI"/>
  <c:style val="9"/>
  <c:chart>
    <c:title>
      <c:tx>
        <c:rich>
          <a:bodyPr/>
          <a:lstStyle/>
          <a:p>
            <a:pPr>
              <a:defRPr/>
            </a:pPr>
            <a:r>
              <a:rPr lang="en-US"/>
              <a:t>Figure 1. Types of helping by country </a:t>
            </a:r>
          </a:p>
        </c:rich>
      </c:tx>
      <c:layout/>
    </c:title>
    <c:plotArea>
      <c:layout/>
      <c:barChart>
        <c:barDir val="col"/>
        <c:grouping val="percentStacked"/>
        <c:ser>
          <c:idx val="0"/>
          <c:order val="0"/>
          <c:tx>
            <c:strRef>
              <c:f>Sheet1!$D$7</c:f>
              <c:strCache>
                <c:ptCount val="1"/>
                <c:pt idx="0">
                  <c:v>Overall helping</c:v>
                </c:pt>
              </c:strCache>
            </c:strRef>
          </c:tx>
          <c:dLbls>
            <c:dLblPos val="inBase"/>
            <c:showVal val="1"/>
          </c:dLbls>
          <c:cat>
            <c:strRef>
              <c:f>Sheet1!$E$6:$S$6</c:f>
              <c:strCache>
                <c:ptCount val="15"/>
                <c:pt idx="0">
                  <c:v>Finland (736)</c:v>
                </c:pt>
                <c:pt idx="1">
                  <c:v>Denmark (362)</c:v>
                </c:pt>
                <c:pt idx="2">
                  <c:v>Sweden (427)</c:v>
                </c:pt>
                <c:pt idx="3">
                  <c:v>Netherlands (415)</c:v>
                </c:pt>
                <c:pt idx="4">
                  <c:v>Belgium (459)</c:v>
                </c:pt>
                <c:pt idx="5">
                  <c:v>Germany (327)</c:v>
                </c:pt>
                <c:pt idx="6">
                  <c:v>Austria (172)</c:v>
                </c:pt>
                <c:pt idx="7">
                  <c:v>Ireland (195)</c:v>
                </c:pt>
                <c:pt idx="8">
                  <c:v>Switzerland (213)</c:v>
                </c:pt>
                <c:pt idx="9">
                  <c:v>Czech R. (453)</c:v>
                </c:pt>
                <c:pt idx="10">
                  <c:v>Italy (423)</c:v>
                </c:pt>
                <c:pt idx="11">
                  <c:v>France (418)</c:v>
                </c:pt>
                <c:pt idx="12">
                  <c:v>Poland (389)</c:v>
                </c:pt>
                <c:pt idx="14">
                  <c:v>Total (4989)</c:v>
                </c:pt>
              </c:strCache>
            </c:strRef>
          </c:cat>
          <c:val>
            <c:numRef>
              <c:f>Sheet1!$E$7:$S$7</c:f>
              <c:numCache>
                <c:formatCode>0</c:formatCode>
                <c:ptCount val="15"/>
                <c:pt idx="0">
                  <c:v>18.292682926829183</c:v>
                </c:pt>
                <c:pt idx="1">
                  <c:v>21.25</c:v>
                </c:pt>
                <c:pt idx="2">
                  <c:v>30.136986301369863</c:v>
                </c:pt>
                <c:pt idx="3">
                  <c:v>17.167381974248933</c:v>
                </c:pt>
                <c:pt idx="4">
                  <c:v>14.838709677419354</c:v>
                </c:pt>
                <c:pt idx="5">
                  <c:v>21.142857142857199</c:v>
                </c:pt>
                <c:pt idx="6">
                  <c:v>10.4</c:v>
                </c:pt>
                <c:pt idx="7">
                  <c:v>19.696969696969692</c:v>
                </c:pt>
                <c:pt idx="8">
                  <c:v>9.9173553719008183</c:v>
                </c:pt>
                <c:pt idx="9">
                  <c:v>17.307692307692307</c:v>
                </c:pt>
                <c:pt idx="10">
                  <c:v>11.81818181818182</c:v>
                </c:pt>
                <c:pt idx="11">
                  <c:v>17.010309278350512</c:v>
                </c:pt>
                <c:pt idx="12">
                  <c:v>9.735973597359731</c:v>
                </c:pt>
                <c:pt idx="14">
                  <c:v>16.326109391124806</c:v>
                </c:pt>
              </c:numCache>
            </c:numRef>
          </c:val>
        </c:ser>
        <c:ser>
          <c:idx val="1"/>
          <c:order val="1"/>
          <c:tx>
            <c:strRef>
              <c:f>Sheet1!$D$8</c:f>
              <c:strCache>
                <c:ptCount val="1"/>
                <c:pt idx="0">
                  <c:v>Practical helping only</c:v>
                </c:pt>
              </c:strCache>
            </c:strRef>
          </c:tx>
          <c:dLbls>
            <c:dLblPos val="inBase"/>
            <c:showVal val="1"/>
          </c:dLbls>
          <c:cat>
            <c:strRef>
              <c:f>Sheet1!$E$6:$S$6</c:f>
              <c:strCache>
                <c:ptCount val="15"/>
                <c:pt idx="0">
                  <c:v>Finland (736)</c:v>
                </c:pt>
                <c:pt idx="1">
                  <c:v>Denmark (362)</c:v>
                </c:pt>
                <c:pt idx="2">
                  <c:v>Sweden (427)</c:v>
                </c:pt>
                <c:pt idx="3">
                  <c:v>Netherlands (415)</c:v>
                </c:pt>
                <c:pt idx="4">
                  <c:v>Belgium (459)</c:v>
                </c:pt>
                <c:pt idx="5">
                  <c:v>Germany (327)</c:v>
                </c:pt>
                <c:pt idx="6">
                  <c:v>Austria (172)</c:v>
                </c:pt>
                <c:pt idx="7">
                  <c:v>Ireland (195)</c:v>
                </c:pt>
                <c:pt idx="8">
                  <c:v>Switzerland (213)</c:v>
                </c:pt>
                <c:pt idx="9">
                  <c:v>Czech R. (453)</c:v>
                </c:pt>
                <c:pt idx="10">
                  <c:v>Italy (423)</c:v>
                </c:pt>
                <c:pt idx="11">
                  <c:v>France (418)</c:v>
                </c:pt>
                <c:pt idx="12">
                  <c:v>Poland (389)</c:v>
                </c:pt>
                <c:pt idx="14">
                  <c:v>Total (4989)</c:v>
                </c:pt>
              </c:strCache>
            </c:strRef>
          </c:cat>
          <c:val>
            <c:numRef>
              <c:f>Sheet1!$E$8:$S$8</c:f>
              <c:numCache>
                <c:formatCode>0</c:formatCode>
                <c:ptCount val="15"/>
                <c:pt idx="0">
                  <c:v>29.26829268292671</c:v>
                </c:pt>
                <c:pt idx="1">
                  <c:v>21.25</c:v>
                </c:pt>
                <c:pt idx="2">
                  <c:v>23.287671232876686</c:v>
                </c:pt>
                <c:pt idx="3">
                  <c:v>14.592274678111588</c:v>
                </c:pt>
                <c:pt idx="4">
                  <c:v>20</c:v>
                </c:pt>
                <c:pt idx="5">
                  <c:v>25.959183673469308</c:v>
                </c:pt>
                <c:pt idx="6">
                  <c:v>10.4</c:v>
                </c:pt>
                <c:pt idx="7">
                  <c:v>30.303030303030287</c:v>
                </c:pt>
                <c:pt idx="8">
                  <c:v>11.570247933884326</c:v>
                </c:pt>
                <c:pt idx="9">
                  <c:v>26.282051282051221</c:v>
                </c:pt>
                <c:pt idx="10">
                  <c:v>15.340909090909102</c:v>
                </c:pt>
                <c:pt idx="11">
                  <c:v>27.525773195876287</c:v>
                </c:pt>
                <c:pt idx="12">
                  <c:v>22.112211221122113</c:v>
                </c:pt>
                <c:pt idx="14">
                  <c:v>22.332301341589229</c:v>
                </c:pt>
              </c:numCache>
            </c:numRef>
          </c:val>
        </c:ser>
        <c:ser>
          <c:idx val="2"/>
          <c:order val="2"/>
          <c:tx>
            <c:strRef>
              <c:f>Sheet1!$D$9</c:f>
              <c:strCache>
                <c:ptCount val="1"/>
                <c:pt idx="0">
                  <c:v>Financial helping only</c:v>
                </c:pt>
              </c:strCache>
            </c:strRef>
          </c:tx>
          <c:dLbls>
            <c:dLblPos val="inBase"/>
            <c:showVal val="1"/>
          </c:dLbls>
          <c:cat>
            <c:strRef>
              <c:f>Sheet1!$E$6:$S$6</c:f>
              <c:strCache>
                <c:ptCount val="15"/>
                <c:pt idx="0">
                  <c:v>Finland (736)</c:v>
                </c:pt>
                <c:pt idx="1">
                  <c:v>Denmark (362)</c:v>
                </c:pt>
                <c:pt idx="2">
                  <c:v>Sweden (427)</c:v>
                </c:pt>
                <c:pt idx="3">
                  <c:v>Netherlands (415)</c:v>
                </c:pt>
                <c:pt idx="4">
                  <c:v>Belgium (459)</c:v>
                </c:pt>
                <c:pt idx="5">
                  <c:v>Germany (327)</c:v>
                </c:pt>
                <c:pt idx="6">
                  <c:v>Austria (172)</c:v>
                </c:pt>
                <c:pt idx="7">
                  <c:v>Ireland (195)</c:v>
                </c:pt>
                <c:pt idx="8">
                  <c:v>Switzerland (213)</c:v>
                </c:pt>
                <c:pt idx="9">
                  <c:v>Czech R. (453)</c:v>
                </c:pt>
                <c:pt idx="10">
                  <c:v>Italy (423)</c:v>
                </c:pt>
                <c:pt idx="11">
                  <c:v>France (418)</c:v>
                </c:pt>
                <c:pt idx="12">
                  <c:v>Poland (389)</c:v>
                </c:pt>
                <c:pt idx="14">
                  <c:v>Total (4989)</c:v>
                </c:pt>
              </c:strCache>
            </c:strRef>
          </c:cat>
          <c:val>
            <c:numRef>
              <c:f>Sheet1!$E$9:$S$9</c:f>
              <c:numCache>
                <c:formatCode>0</c:formatCode>
                <c:ptCount val="15"/>
                <c:pt idx="0">
                  <c:v>14.634146341463415</c:v>
                </c:pt>
                <c:pt idx="1">
                  <c:v>18.75</c:v>
                </c:pt>
                <c:pt idx="2">
                  <c:v>16.438356164383563</c:v>
                </c:pt>
                <c:pt idx="3">
                  <c:v>19.313304721030107</c:v>
                </c:pt>
                <c:pt idx="4">
                  <c:v>17.419354838709676</c:v>
                </c:pt>
                <c:pt idx="5">
                  <c:v>18.040816326530614</c:v>
                </c:pt>
                <c:pt idx="6">
                  <c:v>26.4</c:v>
                </c:pt>
                <c:pt idx="7">
                  <c:v>18.181818181818251</c:v>
                </c:pt>
                <c:pt idx="8">
                  <c:v>26.446280991735474</c:v>
                </c:pt>
                <c:pt idx="9">
                  <c:v>11.538461538461538</c:v>
                </c:pt>
                <c:pt idx="10">
                  <c:v>17.72727272727273</c:v>
                </c:pt>
                <c:pt idx="11">
                  <c:v>11.958762886597954</c:v>
                </c:pt>
                <c:pt idx="12">
                  <c:v>16.501650165016613</c:v>
                </c:pt>
                <c:pt idx="14">
                  <c:v>16.738906088751289</c:v>
                </c:pt>
              </c:numCache>
            </c:numRef>
          </c:val>
        </c:ser>
        <c:ser>
          <c:idx val="3"/>
          <c:order val="3"/>
          <c:tx>
            <c:strRef>
              <c:f>Sheet1!$D$10</c:f>
              <c:strCache>
                <c:ptCount val="1"/>
                <c:pt idx="0">
                  <c:v>No helping</c:v>
                </c:pt>
              </c:strCache>
            </c:strRef>
          </c:tx>
          <c:spPr>
            <a:solidFill>
              <a:schemeClr val="lt1"/>
            </a:solidFill>
            <a:ln w="25400" cap="flat" cmpd="sng" algn="ctr">
              <a:solidFill>
                <a:schemeClr val="accent6"/>
              </a:solidFill>
              <a:prstDash val="solid"/>
            </a:ln>
            <a:effectLst/>
          </c:spPr>
          <c:dLbls>
            <c:dLblPos val="inBase"/>
            <c:showVal val="1"/>
          </c:dLbls>
          <c:cat>
            <c:strRef>
              <c:f>Sheet1!$E$6:$S$6</c:f>
              <c:strCache>
                <c:ptCount val="15"/>
                <c:pt idx="0">
                  <c:v>Finland (736)</c:v>
                </c:pt>
                <c:pt idx="1">
                  <c:v>Denmark (362)</c:v>
                </c:pt>
                <c:pt idx="2">
                  <c:v>Sweden (427)</c:v>
                </c:pt>
                <c:pt idx="3">
                  <c:v>Netherlands (415)</c:v>
                </c:pt>
                <c:pt idx="4">
                  <c:v>Belgium (459)</c:v>
                </c:pt>
                <c:pt idx="5">
                  <c:v>Germany (327)</c:v>
                </c:pt>
                <c:pt idx="6">
                  <c:v>Austria (172)</c:v>
                </c:pt>
                <c:pt idx="7">
                  <c:v>Ireland (195)</c:v>
                </c:pt>
                <c:pt idx="8">
                  <c:v>Switzerland (213)</c:v>
                </c:pt>
                <c:pt idx="9">
                  <c:v>Czech R. (453)</c:v>
                </c:pt>
                <c:pt idx="10">
                  <c:v>Italy (423)</c:v>
                </c:pt>
                <c:pt idx="11">
                  <c:v>France (418)</c:v>
                </c:pt>
                <c:pt idx="12">
                  <c:v>Poland (389)</c:v>
                </c:pt>
                <c:pt idx="14">
                  <c:v>Total (4989)</c:v>
                </c:pt>
              </c:strCache>
            </c:strRef>
          </c:cat>
          <c:val>
            <c:numRef>
              <c:f>Sheet1!$E$10:$S$10</c:f>
              <c:numCache>
                <c:formatCode>0</c:formatCode>
                <c:ptCount val="15"/>
                <c:pt idx="0">
                  <c:v>37.804878048780445</c:v>
                </c:pt>
                <c:pt idx="1">
                  <c:v>38.75</c:v>
                </c:pt>
                <c:pt idx="2">
                  <c:v>30.136986301369863</c:v>
                </c:pt>
                <c:pt idx="3">
                  <c:v>48.927038626609452</c:v>
                </c:pt>
                <c:pt idx="4">
                  <c:v>47.741935483870968</c:v>
                </c:pt>
                <c:pt idx="5">
                  <c:v>34.857142857142705</c:v>
                </c:pt>
                <c:pt idx="6">
                  <c:v>52.8</c:v>
                </c:pt>
                <c:pt idx="7">
                  <c:v>31.818181818181817</c:v>
                </c:pt>
                <c:pt idx="8">
                  <c:v>52.066115702479557</c:v>
                </c:pt>
                <c:pt idx="9">
                  <c:v>44.871794871794727</c:v>
                </c:pt>
                <c:pt idx="10">
                  <c:v>55.113636363636175</c:v>
                </c:pt>
                <c:pt idx="11">
                  <c:v>43.505154639175387</c:v>
                </c:pt>
                <c:pt idx="12">
                  <c:v>51.650165016501653</c:v>
                </c:pt>
                <c:pt idx="14">
                  <c:v>44.602683178534555</c:v>
                </c:pt>
              </c:numCache>
            </c:numRef>
          </c:val>
        </c:ser>
        <c:dLbls>
          <c:showVal val="1"/>
        </c:dLbls>
        <c:gapWidth val="55"/>
        <c:overlap val="100"/>
        <c:axId val="68224128"/>
        <c:axId val="68225664"/>
      </c:barChart>
      <c:catAx>
        <c:axId val="68224128"/>
        <c:scaling>
          <c:orientation val="minMax"/>
        </c:scaling>
        <c:axPos val="b"/>
        <c:majorTickMark val="none"/>
        <c:tickLblPos val="nextTo"/>
        <c:crossAx val="68225664"/>
        <c:crosses val="autoZero"/>
        <c:auto val="1"/>
        <c:lblAlgn val="ctr"/>
        <c:lblOffset val="100"/>
      </c:catAx>
      <c:valAx>
        <c:axId val="68225664"/>
        <c:scaling>
          <c:orientation val="minMax"/>
        </c:scaling>
        <c:axPos val="l"/>
        <c:majorGridlines/>
        <c:numFmt formatCode="0\ %" sourceLinked="1"/>
        <c:majorTickMark val="none"/>
        <c:tickLblPos val="nextTo"/>
        <c:crossAx val="68224128"/>
        <c:crosses val="autoZero"/>
        <c:crossBetween val="between"/>
      </c:valAx>
    </c:plotArea>
    <c:legend>
      <c:legendPos val="r"/>
      <c:layout/>
    </c:legend>
    <c:plotVisOnly val="1"/>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fi-FI"/>
    </a:p>
  </c:tx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07-10-15T19:02:41.890" idx="1">
    <p:pos x="5344" y="418"/>
    <p:text>Apumuodot ovat koko aineiston suuruusjärjestyksessä</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9" cy="488558"/>
          </a:xfrm>
          <a:prstGeom prst="rect">
            <a:avLst/>
          </a:prstGeom>
        </p:spPr>
        <p:txBody>
          <a:bodyPr vert="horz" lIns="89758" tIns="44879" rIns="89758" bIns="44879" rtlCol="0"/>
          <a:lstStyle>
            <a:lvl1pPr algn="l">
              <a:defRPr sz="1200" smtClean="0"/>
            </a:lvl1pPr>
          </a:lstStyle>
          <a:p>
            <a:pPr>
              <a:defRPr/>
            </a:pPr>
            <a:endParaRPr lang="fi-FI"/>
          </a:p>
        </p:txBody>
      </p:sp>
      <p:sp>
        <p:nvSpPr>
          <p:cNvPr id="3" name="Date Placeholder 2"/>
          <p:cNvSpPr>
            <a:spLocks noGrp="1"/>
          </p:cNvSpPr>
          <p:nvPr>
            <p:ph type="dt" sz="quarter" idx="1"/>
          </p:nvPr>
        </p:nvSpPr>
        <p:spPr>
          <a:xfrm>
            <a:off x="3777596" y="0"/>
            <a:ext cx="2889939" cy="488558"/>
          </a:xfrm>
          <a:prstGeom prst="rect">
            <a:avLst/>
          </a:prstGeom>
        </p:spPr>
        <p:txBody>
          <a:bodyPr vert="horz" lIns="89758" tIns="44879" rIns="89758" bIns="44879" rtlCol="0"/>
          <a:lstStyle>
            <a:lvl1pPr algn="r">
              <a:defRPr sz="1200" smtClean="0"/>
            </a:lvl1pPr>
          </a:lstStyle>
          <a:p>
            <a:pPr>
              <a:defRPr/>
            </a:pPr>
            <a:fld id="{B1594F71-47CD-48D2-8AB2-C86BD40A0A8F}" type="datetimeFigureOut">
              <a:rPr lang="fi-FI"/>
              <a:pPr>
                <a:defRPr/>
              </a:pPr>
              <a:t>12.12.2011</a:t>
            </a:fld>
            <a:endParaRPr lang="fi-FI"/>
          </a:p>
        </p:txBody>
      </p:sp>
      <p:sp>
        <p:nvSpPr>
          <p:cNvPr id="4" name="Footer Placeholder 3"/>
          <p:cNvSpPr>
            <a:spLocks noGrp="1"/>
          </p:cNvSpPr>
          <p:nvPr>
            <p:ph type="ftr" sz="quarter" idx="2"/>
          </p:nvPr>
        </p:nvSpPr>
        <p:spPr>
          <a:xfrm>
            <a:off x="0" y="9285707"/>
            <a:ext cx="2889939" cy="488557"/>
          </a:xfrm>
          <a:prstGeom prst="rect">
            <a:avLst/>
          </a:prstGeom>
        </p:spPr>
        <p:txBody>
          <a:bodyPr vert="horz" lIns="89758" tIns="44879" rIns="89758" bIns="44879" rtlCol="0" anchor="b"/>
          <a:lstStyle>
            <a:lvl1pPr algn="l">
              <a:defRPr sz="1200" smtClean="0"/>
            </a:lvl1pPr>
          </a:lstStyle>
          <a:p>
            <a:pPr>
              <a:defRPr/>
            </a:pPr>
            <a:endParaRPr lang="fi-FI"/>
          </a:p>
        </p:txBody>
      </p:sp>
      <p:sp>
        <p:nvSpPr>
          <p:cNvPr id="5" name="Slide Number Placeholder 4"/>
          <p:cNvSpPr>
            <a:spLocks noGrp="1"/>
          </p:cNvSpPr>
          <p:nvPr>
            <p:ph type="sldNum" sz="quarter" idx="3"/>
          </p:nvPr>
        </p:nvSpPr>
        <p:spPr>
          <a:xfrm>
            <a:off x="3777596" y="9285707"/>
            <a:ext cx="2889939" cy="488557"/>
          </a:xfrm>
          <a:prstGeom prst="rect">
            <a:avLst/>
          </a:prstGeom>
        </p:spPr>
        <p:txBody>
          <a:bodyPr vert="horz" lIns="89758" tIns="44879" rIns="89758" bIns="44879" rtlCol="0" anchor="b"/>
          <a:lstStyle>
            <a:lvl1pPr algn="r">
              <a:defRPr sz="1200" smtClean="0"/>
            </a:lvl1pPr>
          </a:lstStyle>
          <a:p>
            <a:pPr>
              <a:defRPr/>
            </a:pPr>
            <a:fld id="{4BD0E619-2B19-489B-9FAB-C5C97DF922A7}" type="slidenum">
              <a:rPr lang="fi-FI"/>
              <a:pPr>
                <a:defRPr/>
              </a:pPr>
              <a:t>‹#›</a:t>
            </a:fld>
            <a:endParaRPr lang="fi-F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9" cy="488558"/>
          </a:xfrm>
          <a:prstGeom prst="rect">
            <a:avLst/>
          </a:prstGeom>
        </p:spPr>
        <p:txBody>
          <a:bodyPr vert="horz" lIns="89758" tIns="44879" rIns="89758" bIns="44879" rtlCol="0"/>
          <a:lstStyle>
            <a:lvl1pPr algn="l" fontAlgn="auto">
              <a:spcBef>
                <a:spcPts val="0"/>
              </a:spcBef>
              <a:spcAft>
                <a:spcPts val="0"/>
              </a:spcAft>
              <a:defRPr sz="1200">
                <a:latin typeface="+mn-lt"/>
              </a:defRPr>
            </a:lvl1pPr>
          </a:lstStyle>
          <a:p>
            <a:pPr>
              <a:defRPr/>
            </a:pPr>
            <a:endParaRPr lang="fi-FI"/>
          </a:p>
        </p:txBody>
      </p:sp>
      <p:sp>
        <p:nvSpPr>
          <p:cNvPr id="3" name="Date Placeholder 2"/>
          <p:cNvSpPr>
            <a:spLocks noGrp="1"/>
          </p:cNvSpPr>
          <p:nvPr>
            <p:ph type="dt" idx="1"/>
          </p:nvPr>
        </p:nvSpPr>
        <p:spPr>
          <a:xfrm>
            <a:off x="3777596" y="0"/>
            <a:ext cx="2889939" cy="488558"/>
          </a:xfrm>
          <a:prstGeom prst="rect">
            <a:avLst/>
          </a:prstGeom>
        </p:spPr>
        <p:txBody>
          <a:bodyPr vert="horz" lIns="89758" tIns="44879" rIns="89758" bIns="44879" rtlCol="0"/>
          <a:lstStyle>
            <a:lvl1pPr algn="r" fontAlgn="auto">
              <a:spcBef>
                <a:spcPts val="0"/>
              </a:spcBef>
              <a:spcAft>
                <a:spcPts val="0"/>
              </a:spcAft>
              <a:defRPr sz="1200">
                <a:latin typeface="+mn-lt"/>
              </a:defRPr>
            </a:lvl1pPr>
          </a:lstStyle>
          <a:p>
            <a:pPr>
              <a:defRPr/>
            </a:pPr>
            <a:fld id="{747ADBB0-A561-436D-A15D-F84555B0CCAE}" type="datetimeFigureOut">
              <a:rPr lang="fi-FI"/>
              <a:pPr>
                <a:defRPr/>
              </a:pPr>
              <a:t>12.12.2011</a:t>
            </a:fld>
            <a:endParaRPr lang="fi-FI"/>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89758" tIns="44879" rIns="89758" bIns="44879" rtlCol="0" anchor="ctr"/>
          <a:lstStyle/>
          <a:p>
            <a:pPr lvl="0"/>
            <a:endParaRPr lang="fi-FI" noProof="0" smtClean="0"/>
          </a:p>
        </p:txBody>
      </p:sp>
      <p:sp>
        <p:nvSpPr>
          <p:cNvPr id="5" name="Notes Placeholder 4"/>
          <p:cNvSpPr>
            <a:spLocks noGrp="1"/>
          </p:cNvSpPr>
          <p:nvPr>
            <p:ph type="body" sz="quarter" idx="3"/>
          </p:nvPr>
        </p:nvSpPr>
        <p:spPr>
          <a:xfrm>
            <a:off x="666909" y="4643635"/>
            <a:ext cx="5335270" cy="4398575"/>
          </a:xfrm>
          <a:prstGeom prst="rect">
            <a:avLst/>
          </a:prstGeom>
        </p:spPr>
        <p:txBody>
          <a:bodyPr vert="horz" lIns="89758" tIns="44879" rIns="89758" bIns="448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i-FI" noProof="0" smtClean="0"/>
          </a:p>
        </p:txBody>
      </p:sp>
      <p:sp>
        <p:nvSpPr>
          <p:cNvPr id="6" name="Footer Placeholder 5"/>
          <p:cNvSpPr>
            <a:spLocks noGrp="1"/>
          </p:cNvSpPr>
          <p:nvPr>
            <p:ph type="ftr" sz="quarter" idx="4"/>
          </p:nvPr>
        </p:nvSpPr>
        <p:spPr>
          <a:xfrm>
            <a:off x="0" y="9285707"/>
            <a:ext cx="2889939" cy="488557"/>
          </a:xfrm>
          <a:prstGeom prst="rect">
            <a:avLst/>
          </a:prstGeom>
        </p:spPr>
        <p:txBody>
          <a:bodyPr vert="horz" lIns="89758" tIns="44879" rIns="89758" bIns="44879" rtlCol="0" anchor="b"/>
          <a:lstStyle>
            <a:lvl1pPr algn="l" fontAlgn="auto">
              <a:spcBef>
                <a:spcPts val="0"/>
              </a:spcBef>
              <a:spcAft>
                <a:spcPts val="0"/>
              </a:spcAft>
              <a:defRPr sz="1200">
                <a:latin typeface="+mn-lt"/>
              </a:defRPr>
            </a:lvl1pPr>
          </a:lstStyle>
          <a:p>
            <a:pPr>
              <a:defRPr/>
            </a:pPr>
            <a:endParaRPr lang="fi-FI"/>
          </a:p>
        </p:txBody>
      </p:sp>
      <p:sp>
        <p:nvSpPr>
          <p:cNvPr id="7" name="Slide Number Placeholder 6"/>
          <p:cNvSpPr>
            <a:spLocks noGrp="1"/>
          </p:cNvSpPr>
          <p:nvPr>
            <p:ph type="sldNum" sz="quarter" idx="5"/>
          </p:nvPr>
        </p:nvSpPr>
        <p:spPr>
          <a:xfrm>
            <a:off x="3777596" y="9285707"/>
            <a:ext cx="2889939" cy="488557"/>
          </a:xfrm>
          <a:prstGeom prst="rect">
            <a:avLst/>
          </a:prstGeom>
        </p:spPr>
        <p:txBody>
          <a:bodyPr vert="horz" lIns="89758" tIns="44879" rIns="89758" bIns="44879" rtlCol="0" anchor="b"/>
          <a:lstStyle>
            <a:lvl1pPr algn="r" fontAlgn="auto">
              <a:spcBef>
                <a:spcPts val="0"/>
              </a:spcBef>
              <a:spcAft>
                <a:spcPts val="0"/>
              </a:spcAft>
              <a:defRPr sz="1200">
                <a:latin typeface="+mn-lt"/>
              </a:defRPr>
            </a:lvl1pPr>
          </a:lstStyle>
          <a:p>
            <a:pPr>
              <a:defRPr/>
            </a:pPr>
            <a:fld id="{DFD817DE-869A-472A-93EA-62DDF7E5CCCA}"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i-FI" smtClean="0"/>
          </a:p>
        </p:txBody>
      </p:sp>
      <p:sp>
        <p:nvSpPr>
          <p:cNvPr id="4" name="Slide Number Placeholder 3"/>
          <p:cNvSpPr>
            <a:spLocks noGrp="1"/>
          </p:cNvSpPr>
          <p:nvPr>
            <p:ph type="sldNum" sz="quarter" idx="5"/>
          </p:nvPr>
        </p:nvSpPr>
        <p:spPr/>
        <p:txBody>
          <a:bodyPr/>
          <a:lstStyle/>
          <a:p>
            <a:pPr>
              <a:defRPr/>
            </a:pPr>
            <a:fld id="{D57A9BC9-DB59-4D07-BDAE-42629AE30BEC}" type="slidenum">
              <a:rPr lang="en-US" smtClean="0"/>
              <a:pPr>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4" name="Slide Number Placeholder 3"/>
          <p:cNvSpPr>
            <a:spLocks noGrp="1"/>
          </p:cNvSpPr>
          <p:nvPr>
            <p:ph type="sldNum" sz="quarter" idx="5"/>
          </p:nvPr>
        </p:nvSpPr>
        <p:spPr/>
        <p:txBody>
          <a:bodyPr/>
          <a:lstStyle/>
          <a:p>
            <a:pPr>
              <a:defRPr/>
            </a:pPr>
            <a:fld id="{86C44B45-28A8-4D67-A604-EF2DB6CF928B}" type="slidenum">
              <a:rPr lang="fi-FI" smtClean="0"/>
              <a:pPr>
                <a:defRPr/>
              </a:pPr>
              <a:t>14</a:t>
            </a:fld>
            <a:endParaRPr lang="fi-FI"/>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a:spLocks noGrp="1" noChangeArrowheads="1"/>
          </p:cNvSpPr>
          <p:nvPr>
            <p:ph type="sldNum" sz="quarter" idx="5"/>
          </p:nvPr>
        </p:nvSpPr>
        <p:spPr>
          <a:noFill/>
        </p:spPr>
        <p:txBody>
          <a:bodyPr/>
          <a:lstStyle/>
          <a:p>
            <a:fld id="{6709DB7B-D76D-4988-BE79-62BB5B775869}" type="slidenum">
              <a:rPr lang="en-US" smtClean="0"/>
              <a:pPr/>
              <a:t>168</a:t>
            </a:fld>
            <a:endParaRPr lang="en-US" smtClean="0"/>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noFill/>
        </p:spPr>
        <p:txBody>
          <a:bodyPr/>
          <a:lstStyle/>
          <a:p>
            <a:fld id="{0186CDB2-C0BF-41F4-9E65-747FC5E24ACB}" type="slidenum">
              <a:rPr lang="en-US" smtClean="0"/>
              <a:pPr/>
              <a:t>170</a:t>
            </a:fld>
            <a:endParaRPr lang="en-US" smtClean="0"/>
          </a:p>
        </p:txBody>
      </p:sp>
      <p:sp>
        <p:nvSpPr>
          <p:cNvPr id="297987" name="Rectangle 2"/>
          <p:cNvSpPr>
            <a:spLocks noGrp="1" noRot="1" noChangeAspect="1" noChangeArrowheads="1" noTextEdit="1"/>
          </p:cNvSpPr>
          <p:nvPr>
            <p:ph type="sldImg"/>
          </p:nvPr>
        </p:nvSpPr>
        <p:spPr>
          <a:ln/>
        </p:spPr>
      </p:sp>
      <p:sp>
        <p:nvSpPr>
          <p:cNvPr id="2979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p:txBody>
          <a:bodyPr/>
          <a:lstStyle/>
          <a:p>
            <a:pPr>
              <a:defRPr/>
            </a:pPr>
            <a:fld id="{54246AB6-9583-476C-B580-9C076F4031A3}" type="slidenum">
              <a:rPr lang="en-US" smtClean="0"/>
              <a:pPr>
                <a:defRPr/>
              </a:pPr>
              <a:t>171</a:t>
            </a:fld>
            <a:endParaRPr lang="en-US" smtClean="0"/>
          </a:p>
        </p:txBody>
      </p:sp>
      <p:sp>
        <p:nvSpPr>
          <p:cNvPr id="169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p:txBody>
          <a:bodyPr/>
          <a:lstStyle/>
          <a:p>
            <a:pPr>
              <a:defRPr/>
            </a:pPr>
            <a:fld id="{41EF246A-7254-4E3B-8DB0-3C2F9A54DAD8}" type="slidenum">
              <a:rPr lang="en-US" smtClean="0"/>
              <a:pPr>
                <a:defRPr/>
              </a:pPr>
              <a:t>172</a:t>
            </a:fld>
            <a:endParaRPr lang="en-US" smtClean="0"/>
          </a:p>
        </p:txBody>
      </p:sp>
      <p:sp>
        <p:nvSpPr>
          <p:cNvPr id="171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noFill/>
        </p:spPr>
        <p:txBody>
          <a:bodyPr/>
          <a:lstStyle/>
          <a:p>
            <a:fld id="{45CB62F3-53E8-41A5-B713-EB015D4A00AB}" type="slidenum">
              <a:rPr lang="en-US" smtClean="0"/>
              <a:pPr/>
              <a:t>174</a:t>
            </a:fld>
            <a:endParaRPr lang="en-US" smtClean="0"/>
          </a:p>
        </p:txBody>
      </p:sp>
      <p:sp>
        <p:nvSpPr>
          <p:cNvPr id="299011" name="Rectangle 2"/>
          <p:cNvSpPr>
            <a:spLocks noGrp="1" noRot="1" noChangeAspect="1" noChangeArrowheads="1" noTextEdit="1"/>
          </p:cNvSpPr>
          <p:nvPr>
            <p:ph type="sldImg"/>
          </p:nvPr>
        </p:nvSpPr>
        <p:spPr>
          <a:ln/>
        </p:spPr>
      </p:sp>
      <p:sp>
        <p:nvSpPr>
          <p:cNvPr id="29901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noFill/>
        </p:spPr>
        <p:txBody>
          <a:bodyPr/>
          <a:lstStyle/>
          <a:p>
            <a:fld id="{96284966-3C75-4F35-8C9D-2ECB5F315249}" type="slidenum">
              <a:rPr lang="en-US" smtClean="0"/>
              <a:pPr/>
              <a:t>175</a:t>
            </a:fld>
            <a:endParaRPr lang="en-US" smtClean="0"/>
          </a:p>
        </p:txBody>
      </p:sp>
      <p:sp>
        <p:nvSpPr>
          <p:cNvPr id="300035" name="Rectangle 2"/>
          <p:cNvSpPr>
            <a:spLocks noGrp="1" noRot="1" noChangeAspect="1" noChangeArrowheads="1" noTextEdit="1"/>
          </p:cNvSpPr>
          <p:nvPr>
            <p:ph type="sldImg"/>
          </p:nvPr>
        </p:nvSpPr>
        <p:spPr>
          <a:ln/>
        </p:spPr>
      </p:sp>
      <p:sp>
        <p:nvSpPr>
          <p:cNvPr id="30003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noFill/>
        </p:spPr>
        <p:txBody>
          <a:bodyPr/>
          <a:lstStyle/>
          <a:p>
            <a:fld id="{8E19D0D7-75BA-4456-8328-EFAD3450D989}" type="slidenum">
              <a:rPr lang="en-US" smtClean="0"/>
              <a:pPr/>
              <a:t>177</a:t>
            </a:fld>
            <a:endParaRPr lang="en-US" smtClean="0"/>
          </a:p>
        </p:txBody>
      </p:sp>
      <p:sp>
        <p:nvSpPr>
          <p:cNvPr id="301059" name="Rectangle 2"/>
          <p:cNvSpPr>
            <a:spLocks noGrp="1" noRot="1" noChangeAspect="1" noChangeArrowheads="1" noTextEdit="1"/>
          </p:cNvSpPr>
          <p:nvPr>
            <p:ph type="sldImg"/>
          </p:nvPr>
        </p:nvSpPr>
        <p:spPr>
          <a:ln/>
        </p:spPr>
      </p:sp>
      <p:sp>
        <p:nvSpPr>
          <p:cNvPr id="3010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noFill/>
        </p:spPr>
        <p:txBody>
          <a:bodyPr/>
          <a:lstStyle/>
          <a:p>
            <a:fld id="{8878F2A9-C994-49A1-8D5A-0F486D944F80}" type="slidenum">
              <a:rPr lang="en-US" smtClean="0"/>
              <a:pPr/>
              <a:t>178</a:t>
            </a:fld>
            <a:endParaRPr lang="en-US" smtClean="0"/>
          </a:p>
        </p:txBody>
      </p:sp>
      <p:sp>
        <p:nvSpPr>
          <p:cNvPr id="302083" name="Rectangle 2"/>
          <p:cNvSpPr>
            <a:spLocks noGrp="1" noRot="1" noChangeAspect="1" noChangeArrowheads="1" noTextEdit="1"/>
          </p:cNvSpPr>
          <p:nvPr>
            <p:ph type="sldImg"/>
          </p:nvPr>
        </p:nvSpPr>
        <p:spPr>
          <a:ln/>
        </p:spPr>
      </p:sp>
      <p:sp>
        <p:nvSpPr>
          <p:cNvPr id="302084" name="Rectangle 3"/>
          <p:cNvSpPr>
            <a:spLocks noGrp="1" noChangeArrowheads="1"/>
          </p:cNvSpPr>
          <p:nvPr>
            <p:ph type="body" idx="1"/>
          </p:nvPr>
        </p:nvSpPr>
        <p:spPr>
          <a:noFill/>
          <a:ln/>
        </p:spPr>
        <p:txBody>
          <a:bodyPr/>
          <a:lstStyle/>
          <a:p>
            <a:pPr eaLnBrk="1" hangingPunct="1"/>
            <a:r>
              <a:rPr lang="fi-FI" smtClean="0"/>
              <a:t>Kysymys 90</a:t>
            </a:r>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0594B4E8-7158-47D9-81CD-9C858424510E}" type="slidenum">
              <a:rPr lang="en-US" smtClean="0"/>
              <a:pPr/>
              <a:t>179</a:t>
            </a:fld>
            <a:endParaRPr lang="en-US" smtClean="0"/>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noFill/>
        </p:spPr>
        <p:txBody>
          <a:bodyPr/>
          <a:lstStyle/>
          <a:p>
            <a:fld id="{0594B4E8-7158-47D9-81CD-9C858424510E}" type="slidenum">
              <a:rPr lang="en-US" smtClean="0"/>
              <a:pPr/>
              <a:t>180</a:t>
            </a:fld>
            <a:endParaRPr lang="en-US" smtClean="0"/>
          </a:p>
        </p:txBody>
      </p:sp>
      <p:sp>
        <p:nvSpPr>
          <p:cNvPr id="303107" name="Rectangle 2"/>
          <p:cNvSpPr>
            <a:spLocks noGrp="1" noRot="1" noChangeAspect="1" noChangeArrowheads="1" noTextEdit="1"/>
          </p:cNvSpPr>
          <p:nvPr>
            <p:ph type="sldImg"/>
          </p:nvPr>
        </p:nvSpPr>
        <p:spPr>
          <a:ln/>
        </p:spPr>
      </p:sp>
      <p:sp>
        <p:nvSpPr>
          <p:cNvPr id="30310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p:txBody>
          <a:bodyPr/>
          <a:lstStyle/>
          <a:p>
            <a:pPr>
              <a:defRPr/>
            </a:pPr>
            <a:fld id="{813D3205-BE0A-4CF7-B584-91A2E14EC17D}" type="slidenum">
              <a:rPr lang="en-US" smtClean="0"/>
              <a:pPr>
                <a:defRPr/>
              </a:pPr>
              <a:t>18</a:t>
            </a:fld>
            <a:endParaRPr lang="en-US" smtClean="0"/>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noFill/>
        </p:spPr>
        <p:txBody>
          <a:bodyPr/>
          <a:lstStyle/>
          <a:p>
            <a:fld id="{A4D3B50B-B9FD-40F1-BBEF-0CA22BB14FC4}" type="slidenum">
              <a:rPr lang="en-US" smtClean="0"/>
              <a:pPr/>
              <a:t>181</a:t>
            </a:fld>
            <a:endParaRPr lang="en-US" smtClean="0"/>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noFill/>
          <a:ln/>
        </p:spPr>
        <p:txBody>
          <a:bodyPr/>
          <a:lstStyle/>
          <a:p>
            <a:pPr eaLnBrk="1" hangingPunct="1"/>
            <a:r>
              <a:rPr lang="fi-FI" smtClean="0"/>
              <a:t>Kysymys 17</a:t>
            </a:r>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noFill/>
        </p:spPr>
        <p:txBody>
          <a:bodyPr/>
          <a:lstStyle/>
          <a:p>
            <a:fld id="{6A5C615F-F180-4421-AE81-128A5E314581}" type="slidenum">
              <a:rPr lang="en-US" smtClean="0"/>
              <a:pPr/>
              <a:t>182</a:t>
            </a:fld>
            <a:endParaRPr lang="en-US" smtClean="0"/>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noFill/>
          <a:ln/>
        </p:spPr>
        <p:txBody>
          <a:bodyPr/>
          <a:lstStyle/>
          <a:p>
            <a:pPr eaLnBrk="1" hangingPunct="1"/>
            <a:r>
              <a:rPr lang="fi-FI" smtClean="0"/>
              <a:t>Apumuodot molempien sukupuolten yhteisessä yleisyysjärjestyksessä</a:t>
            </a:r>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noFill/>
        </p:spPr>
        <p:txBody>
          <a:bodyPr/>
          <a:lstStyle/>
          <a:p>
            <a:fld id="{47F5F06E-A322-4BF8-954C-A4C0CBB0D7EC}" type="slidenum">
              <a:rPr lang="en-US" smtClean="0"/>
              <a:pPr/>
              <a:t>183</a:t>
            </a:fld>
            <a:endParaRPr lang="en-US" smtClean="0"/>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noFill/>
        </p:spPr>
        <p:txBody>
          <a:bodyPr/>
          <a:lstStyle/>
          <a:p>
            <a:fld id="{97FFF3CE-924D-4CCA-9DF6-F35665761147}" type="slidenum">
              <a:rPr lang="en-US" smtClean="0"/>
              <a:pPr/>
              <a:t>184</a:t>
            </a:fld>
            <a:endParaRPr lang="en-US" smtClean="0"/>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1"/>
          </p:nvPr>
        </p:nvSpPr>
        <p:spPr>
          <a:noFill/>
          <a:ln/>
        </p:spPr>
        <p:txBody>
          <a:bodyPr/>
          <a:lstStyle/>
          <a:p>
            <a:pPr eaLnBrk="1" hangingPunct="1"/>
            <a:r>
              <a:rPr lang="fi-FI" smtClean="0"/>
              <a:t>Kysymys 19</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noFill/>
        </p:spPr>
        <p:txBody>
          <a:bodyPr/>
          <a:lstStyle/>
          <a:p>
            <a:fld id="{78E59151-D76F-4CAF-B293-6804E25C08E7}" type="slidenum">
              <a:rPr lang="en-US" smtClean="0"/>
              <a:pPr/>
              <a:t>185</a:t>
            </a:fld>
            <a:endParaRPr lang="en-US" smtClean="0"/>
          </a:p>
        </p:txBody>
      </p:sp>
      <p:sp>
        <p:nvSpPr>
          <p:cNvPr id="308227" name="Rectangle 2"/>
          <p:cNvSpPr>
            <a:spLocks noGrp="1" noRot="1" noChangeAspect="1" noChangeArrowheads="1" noTextEdit="1"/>
          </p:cNvSpPr>
          <p:nvPr>
            <p:ph type="sldImg"/>
          </p:nvPr>
        </p:nvSpPr>
        <p:spPr>
          <a:ln/>
        </p:spPr>
      </p:sp>
      <p:sp>
        <p:nvSpPr>
          <p:cNvPr id="3082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p:spPr>
        <p:txBody>
          <a:bodyPr/>
          <a:lstStyle/>
          <a:p>
            <a:fld id="{AE7C4E59-A378-475E-8575-925B88FA124C}" type="slidenum">
              <a:rPr lang="en-US" smtClean="0"/>
              <a:pPr/>
              <a:t>186</a:t>
            </a:fld>
            <a:endParaRPr lang="en-US" smtClean="0"/>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p:spPr>
        <p:txBody>
          <a:bodyPr/>
          <a:lstStyle/>
          <a:p>
            <a:pPr eaLnBrk="1" hangingPunct="1"/>
            <a:r>
              <a:rPr lang="fi-FI" smtClean="0"/>
              <a:t>Kysymys 9</a:t>
            </a: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noFill/>
        </p:spPr>
        <p:txBody>
          <a:bodyPr/>
          <a:lstStyle/>
          <a:p>
            <a:fld id="{1421B487-1CD7-4395-86ED-243056E46750}" type="slidenum">
              <a:rPr lang="en-US" smtClean="0"/>
              <a:pPr/>
              <a:t>187</a:t>
            </a:fld>
            <a:endParaRPr lang="en-US" smtClean="0"/>
          </a:p>
        </p:txBody>
      </p:sp>
      <p:sp>
        <p:nvSpPr>
          <p:cNvPr id="310275" name="Rectangle 2"/>
          <p:cNvSpPr>
            <a:spLocks noGrp="1" noRot="1" noChangeAspect="1" noChangeArrowheads="1" noTextEdit="1"/>
          </p:cNvSpPr>
          <p:nvPr>
            <p:ph type="sldImg"/>
          </p:nvPr>
        </p:nvSpPr>
        <p:spPr>
          <a:ln/>
        </p:spPr>
      </p:sp>
      <p:sp>
        <p:nvSpPr>
          <p:cNvPr id="3102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noFill/>
        </p:spPr>
        <p:txBody>
          <a:bodyPr/>
          <a:lstStyle/>
          <a:p>
            <a:fld id="{E9D11BCB-6E2B-40C6-BD7D-B08A11F5DDE6}" type="slidenum">
              <a:rPr lang="en-US" smtClean="0"/>
              <a:pPr/>
              <a:t>188</a:t>
            </a:fld>
            <a:endParaRPr lang="en-US" smtClean="0"/>
          </a:p>
        </p:txBody>
      </p:sp>
      <p:sp>
        <p:nvSpPr>
          <p:cNvPr id="311299" name="Rectangle 2"/>
          <p:cNvSpPr>
            <a:spLocks noGrp="1" noRot="1" noChangeAspect="1" noChangeArrowheads="1" noTextEdit="1"/>
          </p:cNvSpPr>
          <p:nvPr>
            <p:ph type="sldImg"/>
          </p:nvPr>
        </p:nvSpPr>
        <p:spPr>
          <a:ln/>
        </p:spPr>
      </p:sp>
      <p:sp>
        <p:nvSpPr>
          <p:cNvPr id="311300" name="Rectangle 3"/>
          <p:cNvSpPr>
            <a:spLocks noGrp="1" noChangeArrowheads="1"/>
          </p:cNvSpPr>
          <p:nvPr>
            <p:ph type="body" idx="1"/>
          </p:nvPr>
        </p:nvSpPr>
        <p:spPr>
          <a:noFill/>
          <a:ln/>
        </p:spPr>
        <p:txBody>
          <a:bodyPr/>
          <a:lstStyle/>
          <a:p>
            <a:pPr eaLnBrk="1" hangingPunct="1"/>
            <a:r>
              <a:rPr lang="fi-FI" smtClean="0"/>
              <a:t>Kysymys 8</a:t>
            </a: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p:spPr>
        <p:txBody>
          <a:bodyPr/>
          <a:lstStyle/>
          <a:p>
            <a:fld id="{E36FCBB8-7B28-45A2-8D65-18B035FEF3E4}" type="slidenum">
              <a:rPr lang="en-US" smtClean="0"/>
              <a:pPr/>
              <a:t>189</a:t>
            </a:fld>
            <a:endParaRPr lang="en-US" smtClean="0"/>
          </a:p>
        </p:txBody>
      </p:sp>
      <p:sp>
        <p:nvSpPr>
          <p:cNvPr id="312323" name="Rectangle 2"/>
          <p:cNvSpPr>
            <a:spLocks noGrp="1" noRot="1" noChangeAspect="1" noChangeArrowheads="1" noTextEdit="1"/>
          </p:cNvSpPr>
          <p:nvPr>
            <p:ph type="sldImg"/>
          </p:nvPr>
        </p:nvSpPr>
        <p:spPr>
          <a:ln/>
        </p:spPr>
      </p:sp>
      <p:sp>
        <p:nvSpPr>
          <p:cNvPr id="312324" name="Rectangle 3"/>
          <p:cNvSpPr>
            <a:spLocks noGrp="1" noChangeArrowheads="1"/>
          </p:cNvSpPr>
          <p:nvPr>
            <p:ph type="body" idx="1"/>
          </p:nvPr>
        </p:nvSpPr>
        <p:spPr>
          <a:noFill/>
          <a:ln/>
        </p:spPr>
        <p:txBody>
          <a:bodyPr/>
          <a:lstStyle/>
          <a:p>
            <a:pPr eaLnBrk="1" hangingPunct="1"/>
            <a:r>
              <a:rPr lang="fi-FI" smtClean="0"/>
              <a:t>Koko aineiston keskiarvojen mukaisessa yleisyysjärjestyksessä</a:t>
            </a: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noFill/>
        </p:spPr>
        <p:txBody>
          <a:bodyPr/>
          <a:lstStyle/>
          <a:p>
            <a:fld id="{B71E81D4-0F11-48F7-93E7-7E630A6D6C0C}" type="slidenum">
              <a:rPr lang="en-US" smtClean="0"/>
              <a:pPr/>
              <a:t>190</a:t>
            </a:fld>
            <a:endParaRPr lang="en-US" smtClean="0"/>
          </a:p>
        </p:txBody>
      </p:sp>
      <p:sp>
        <p:nvSpPr>
          <p:cNvPr id="313347" name="Rectangle 2"/>
          <p:cNvSpPr>
            <a:spLocks noGrp="1" noRot="1" noChangeAspect="1" noChangeArrowheads="1" noTextEdit="1"/>
          </p:cNvSpPr>
          <p:nvPr>
            <p:ph type="sldImg"/>
          </p:nvPr>
        </p:nvSpPr>
        <p:spPr>
          <a:ln/>
        </p:spPr>
      </p:sp>
      <p:sp>
        <p:nvSpPr>
          <p:cNvPr id="31334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p:txBody>
          <a:bodyPr/>
          <a:lstStyle/>
          <a:p>
            <a:pPr>
              <a:defRPr/>
            </a:pPr>
            <a:fld id="{CB75C5F4-72CC-4FDB-BA77-4DF4BEB0FF4E}" type="slidenum">
              <a:rPr lang="en-US" smtClean="0"/>
              <a:pPr>
                <a:defRPr/>
              </a:pPr>
              <a:t>19</a:t>
            </a:fld>
            <a:endParaRPr lang="en-US" smtClean="0"/>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83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noFill/>
        </p:spPr>
        <p:txBody>
          <a:bodyPr/>
          <a:lstStyle/>
          <a:p>
            <a:fld id="{A1563D65-282B-4AC9-A841-37442E16AA6C}" type="slidenum">
              <a:rPr lang="en-US" smtClean="0"/>
              <a:pPr/>
              <a:t>191</a:t>
            </a:fld>
            <a:endParaRPr lang="en-US" smtClean="0"/>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noFill/>
        </p:spPr>
        <p:txBody>
          <a:bodyPr/>
          <a:lstStyle/>
          <a:p>
            <a:fld id="{CE0592B4-692A-4643-86AF-B97697105EED}" type="slidenum">
              <a:rPr lang="en-US" smtClean="0"/>
              <a:pPr/>
              <a:t>192</a:t>
            </a:fld>
            <a:endParaRPr lang="en-US" smtClean="0"/>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noFill/>
        </p:spPr>
        <p:txBody>
          <a:bodyPr/>
          <a:lstStyle/>
          <a:p>
            <a:fld id="{F461BDBC-ECAC-4CB0-A6EA-906573FFA3D0}" type="slidenum">
              <a:rPr lang="en-US" smtClean="0"/>
              <a:pPr/>
              <a:t>193</a:t>
            </a:fld>
            <a:endParaRPr lang="en-US" smtClean="0"/>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noFill/>
          <a:ln/>
        </p:spPr>
        <p:txBody>
          <a:bodyPr/>
          <a:lstStyle/>
          <a:p>
            <a:pPr eaLnBrk="1" hangingPunct="1"/>
            <a:r>
              <a:rPr lang="fi-FI" smtClean="0"/>
              <a:t>Nuorempien lasten lasten hoitamisen vähyys johtuu siitä, että harvoilla on enemmän kuin 2 lasta. ´Luvut voi myös laskea niistä, joilla on 2., 3. ja 4. lapsi</a:t>
            </a:r>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7"/>
          <p:cNvSpPr>
            <a:spLocks noGrp="1" noChangeArrowheads="1"/>
          </p:cNvSpPr>
          <p:nvPr>
            <p:ph type="sldNum" sz="quarter" idx="5"/>
          </p:nvPr>
        </p:nvSpPr>
        <p:spPr>
          <a:noFill/>
        </p:spPr>
        <p:txBody>
          <a:bodyPr/>
          <a:lstStyle/>
          <a:p>
            <a:fld id="{99306EEF-2F53-4555-8A90-7DB786F57DA8}" type="slidenum">
              <a:rPr lang="en-US" smtClean="0"/>
              <a:pPr/>
              <a:t>194</a:t>
            </a:fld>
            <a:endParaRPr lang="en-US" smtClean="0"/>
          </a:p>
        </p:txBody>
      </p:sp>
      <p:sp>
        <p:nvSpPr>
          <p:cNvPr id="317443" name="Rectangle 2"/>
          <p:cNvSpPr>
            <a:spLocks noGrp="1" noRot="1" noChangeAspect="1" noChangeArrowheads="1" noTextEdit="1"/>
          </p:cNvSpPr>
          <p:nvPr>
            <p:ph type="sldImg"/>
          </p:nvPr>
        </p:nvSpPr>
        <p:spPr>
          <a:ln/>
        </p:spPr>
      </p:sp>
      <p:sp>
        <p:nvSpPr>
          <p:cNvPr id="3174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noFill/>
        </p:spPr>
        <p:txBody>
          <a:bodyPr/>
          <a:lstStyle/>
          <a:p>
            <a:fld id="{64975949-0FBF-4FF1-A797-71A28780F84D}" type="slidenum">
              <a:rPr lang="en-US" smtClean="0"/>
              <a:pPr/>
              <a:t>195</a:t>
            </a:fld>
            <a:endParaRPr lang="en-US" smtClean="0"/>
          </a:p>
        </p:txBody>
      </p:sp>
      <p:sp>
        <p:nvSpPr>
          <p:cNvPr id="318467" name="Rectangle 2"/>
          <p:cNvSpPr>
            <a:spLocks noGrp="1" noRot="1" noChangeAspect="1" noChangeArrowheads="1" noTextEdit="1"/>
          </p:cNvSpPr>
          <p:nvPr>
            <p:ph type="sldImg"/>
          </p:nvPr>
        </p:nvSpPr>
        <p:spPr>
          <a:ln/>
        </p:spPr>
      </p:sp>
      <p:sp>
        <p:nvSpPr>
          <p:cNvPr id="3184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noFill/>
        </p:spPr>
        <p:txBody>
          <a:bodyPr/>
          <a:lstStyle/>
          <a:p>
            <a:fld id="{3DEDC403-6B28-4E1A-8DEB-7ADAB2DDF5CF}" type="slidenum">
              <a:rPr lang="en-US" smtClean="0"/>
              <a:pPr/>
              <a:t>196</a:t>
            </a:fld>
            <a:endParaRPr lang="en-US" smtClean="0"/>
          </a:p>
        </p:txBody>
      </p:sp>
      <p:sp>
        <p:nvSpPr>
          <p:cNvPr id="319491" name="Rectangle 2"/>
          <p:cNvSpPr>
            <a:spLocks noGrp="1" noRot="1" noChangeAspect="1" noChangeArrowheads="1" noTextEdit="1"/>
          </p:cNvSpPr>
          <p:nvPr>
            <p:ph type="sldImg"/>
          </p:nvPr>
        </p:nvSpPr>
        <p:spPr>
          <a:ln/>
        </p:spPr>
      </p:sp>
      <p:sp>
        <p:nvSpPr>
          <p:cNvPr id="3194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B55C2B1B-1DE8-4709-963E-AAB2F4341419}" type="slidenum">
              <a:rPr lang="en-US" smtClean="0"/>
              <a:pPr/>
              <a:t>197</a:t>
            </a:fld>
            <a:endParaRPr lang="en-US" smtClean="0"/>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D2B42581-7FC3-4EA5-A374-A43DAD75CBFC}" type="slidenum">
              <a:rPr lang="en-US" smtClean="0"/>
              <a:pPr/>
              <a:t>198</a:t>
            </a:fld>
            <a:endParaRPr lang="en-US" smtClean="0"/>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noFill/>
        </p:spPr>
        <p:txBody>
          <a:bodyPr/>
          <a:lstStyle/>
          <a:p>
            <a:fld id="{6241AA51-9F51-4FC9-B74A-F5CF17A8B021}" type="slidenum">
              <a:rPr lang="en-US" smtClean="0"/>
              <a:pPr/>
              <a:t>199</a:t>
            </a:fld>
            <a:endParaRPr lang="en-US" smtClean="0"/>
          </a:p>
        </p:txBody>
      </p:sp>
      <p:sp>
        <p:nvSpPr>
          <p:cNvPr id="322563" name="Rectangle 2"/>
          <p:cNvSpPr>
            <a:spLocks noGrp="1" noRot="1" noChangeAspect="1" noChangeArrowheads="1" noTextEdit="1"/>
          </p:cNvSpPr>
          <p:nvPr>
            <p:ph type="sldImg"/>
          </p:nvPr>
        </p:nvSpPr>
        <p:spPr>
          <a:ln/>
        </p:spPr>
      </p:sp>
      <p:sp>
        <p:nvSpPr>
          <p:cNvPr id="32256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p:txBody>
          <a:bodyPr/>
          <a:lstStyle/>
          <a:p>
            <a:pPr>
              <a:defRPr/>
            </a:pPr>
            <a:fld id="{275B98D7-3C67-451F-94F7-F0B08D1C4714}" type="slidenum">
              <a:rPr lang="en-US" smtClean="0"/>
              <a:pPr>
                <a:defRPr/>
              </a:pPr>
              <a:t>200</a:t>
            </a:fld>
            <a:endParaRPr lang="en-US" smtClean="0"/>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p:txBody>
          <a:bodyPr/>
          <a:lstStyle/>
          <a:p>
            <a:pPr>
              <a:defRPr/>
            </a:pPr>
            <a:fld id="{06F8895E-795A-4032-9BF6-DE4F71E5F7C2}" type="slidenum">
              <a:rPr lang="en-US" smtClean="0"/>
              <a:pPr>
                <a:defRPr/>
              </a:pPr>
              <a:t>20</a:t>
            </a:fld>
            <a:endParaRPr lang="en-US" smtClean="0"/>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fi-FI" smtClean="0"/>
              <a:t>   Ritakallio et co</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p:txBody>
          <a:bodyPr/>
          <a:lstStyle/>
          <a:p>
            <a:pPr>
              <a:defRPr/>
            </a:pPr>
            <a:fld id="{D6FD7450-66DF-4F4C-828B-9197463A2561}" type="slidenum">
              <a:rPr lang="en-US" smtClean="0"/>
              <a:pPr>
                <a:defRPr/>
              </a:pPr>
              <a:t>201</a:t>
            </a:fld>
            <a:endParaRPr lang="en-US" smtClean="0"/>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7"/>
          <p:cNvSpPr>
            <a:spLocks noGrp="1" noChangeArrowheads="1"/>
          </p:cNvSpPr>
          <p:nvPr>
            <p:ph type="sldNum" sz="quarter" idx="5"/>
          </p:nvPr>
        </p:nvSpPr>
        <p:spPr>
          <a:noFill/>
        </p:spPr>
        <p:txBody>
          <a:bodyPr/>
          <a:lstStyle/>
          <a:p>
            <a:fld id="{7CF723A9-B77C-4808-A32A-24BC5C4E2255}" type="slidenum">
              <a:rPr lang="en-US" smtClean="0"/>
              <a:pPr/>
              <a:t>211</a:t>
            </a:fld>
            <a:endParaRPr lang="en-US" smtClean="0"/>
          </a:p>
        </p:txBody>
      </p:sp>
      <p:sp>
        <p:nvSpPr>
          <p:cNvPr id="277507" name="Rectangle 2"/>
          <p:cNvSpPr>
            <a:spLocks noGrp="1" noRot="1" noChangeAspect="1" noChangeArrowheads="1" noTextEdit="1"/>
          </p:cNvSpPr>
          <p:nvPr>
            <p:ph type="sldImg"/>
          </p:nvPr>
        </p:nvSpPr>
        <p:spPr>
          <a:ln/>
        </p:spPr>
      </p:sp>
      <p:sp>
        <p:nvSpPr>
          <p:cNvPr id="27750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7"/>
          <p:cNvSpPr>
            <a:spLocks noGrp="1" noChangeArrowheads="1"/>
          </p:cNvSpPr>
          <p:nvPr>
            <p:ph type="sldNum" sz="quarter" idx="5"/>
          </p:nvPr>
        </p:nvSpPr>
        <p:spPr>
          <a:noFill/>
        </p:spPr>
        <p:txBody>
          <a:bodyPr/>
          <a:lstStyle/>
          <a:p>
            <a:fld id="{6A5C07CE-6AE4-4A81-BED6-E54A99ECD70F}" type="slidenum">
              <a:rPr lang="en-US" smtClean="0"/>
              <a:pPr/>
              <a:t>212</a:t>
            </a:fld>
            <a:endParaRPr lang="en-US" smtClean="0"/>
          </a:p>
        </p:txBody>
      </p:sp>
      <p:sp>
        <p:nvSpPr>
          <p:cNvPr id="278531" name="Rectangle 2"/>
          <p:cNvSpPr>
            <a:spLocks noGrp="1" noRot="1" noChangeAspect="1" noChangeArrowheads="1" noTextEdit="1"/>
          </p:cNvSpPr>
          <p:nvPr>
            <p:ph type="sldImg"/>
          </p:nvPr>
        </p:nvSpPr>
        <p:spPr>
          <a:ln/>
        </p:spPr>
      </p:sp>
      <p:sp>
        <p:nvSpPr>
          <p:cNvPr id="2785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a:spLocks noGrp="1" noChangeArrowheads="1"/>
          </p:cNvSpPr>
          <p:nvPr>
            <p:ph type="sldNum" sz="quarter" idx="5"/>
          </p:nvPr>
        </p:nvSpPr>
        <p:spPr>
          <a:noFill/>
        </p:spPr>
        <p:txBody>
          <a:bodyPr/>
          <a:lstStyle/>
          <a:p>
            <a:fld id="{A076E45A-15F2-43DD-BE67-0C0F238AF412}" type="slidenum">
              <a:rPr lang="en-US" smtClean="0"/>
              <a:pPr/>
              <a:t>213</a:t>
            </a:fld>
            <a:endParaRPr lang="en-US" smtClean="0"/>
          </a:p>
        </p:txBody>
      </p:sp>
      <p:sp>
        <p:nvSpPr>
          <p:cNvPr id="279555" name="Rectangle 2"/>
          <p:cNvSpPr>
            <a:spLocks noGrp="1" noRot="1" noChangeAspect="1" noChangeArrowheads="1" noTextEdit="1"/>
          </p:cNvSpPr>
          <p:nvPr>
            <p:ph type="sldImg"/>
          </p:nvPr>
        </p:nvSpPr>
        <p:spPr>
          <a:ln/>
        </p:spPr>
      </p:sp>
      <p:sp>
        <p:nvSpPr>
          <p:cNvPr id="2795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p:txBody>
          <a:bodyPr/>
          <a:lstStyle/>
          <a:p>
            <a:pPr>
              <a:defRPr/>
            </a:pPr>
            <a:fld id="{AE560286-4710-45AD-972B-51131B71025A}" type="slidenum">
              <a:rPr lang="en-US" smtClean="0"/>
              <a:pPr>
                <a:defRPr/>
              </a:pPr>
              <a:t>216</a:t>
            </a:fld>
            <a:endParaRPr lang="en-US" smtClean="0"/>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p:txBody>
          <a:bodyPr/>
          <a:lstStyle/>
          <a:p>
            <a:pPr>
              <a:defRPr/>
            </a:pPr>
            <a:fld id="{427182DE-7AF3-44D9-B8C3-6845E4C86A1A}" type="slidenum">
              <a:rPr lang="en-US" smtClean="0"/>
              <a:pPr>
                <a:defRPr/>
              </a:pPr>
              <a:t>217</a:t>
            </a:fld>
            <a:endParaRPr lang="en-US" smtClean="0"/>
          </a:p>
        </p:txBody>
      </p:sp>
      <p:sp>
        <p:nvSpPr>
          <p:cNvPr id="1218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i-FI"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p:txBody>
          <a:bodyPr/>
          <a:lstStyle/>
          <a:p>
            <a:pPr>
              <a:defRPr/>
            </a:pPr>
            <a:fld id="{C84B032B-D23C-4936-9210-963FB0319EED}" type="slidenum">
              <a:rPr lang="en-US" smtClean="0"/>
              <a:pPr>
                <a:defRPr/>
              </a:pPr>
              <a:t>218</a:t>
            </a:fld>
            <a:endParaRPr lang="en-US" smtClean="0"/>
          </a:p>
        </p:txBody>
      </p:sp>
      <p:sp>
        <p:nvSpPr>
          <p:cNvPr id="1249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49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i-FI"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p:txBody>
          <a:bodyPr/>
          <a:lstStyle/>
          <a:p>
            <a:pPr>
              <a:defRPr/>
            </a:pPr>
            <a:fld id="{BE293ECD-3B42-43AF-A547-5680A81F6BD5}" type="slidenum">
              <a:rPr lang="en-US" smtClean="0"/>
              <a:pPr>
                <a:defRPr/>
              </a:pPr>
              <a:t>219</a:t>
            </a:fld>
            <a:endParaRPr lang="en-US" smtClean="0"/>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i-FI"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p:txBody>
          <a:bodyPr/>
          <a:lstStyle/>
          <a:p>
            <a:pPr>
              <a:defRPr/>
            </a:pPr>
            <a:fld id="{00F4F77D-8F3D-471E-B1D5-D2747A9E6E58}" type="slidenum">
              <a:rPr lang="en-US" smtClean="0"/>
              <a:pPr>
                <a:defRPr/>
              </a:pPr>
              <a:t>220</a:t>
            </a:fld>
            <a:endParaRPr lang="en-US" smtClean="0"/>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41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fi-FI" smtClean="0"/>
              <a:t>Ei ainoastaan geeneistä!</a:t>
            </a:r>
            <a:endParaRPr lang="en-GB"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p:txBody>
          <a:bodyPr/>
          <a:lstStyle/>
          <a:p>
            <a:pPr>
              <a:defRPr/>
            </a:pPr>
            <a:fld id="{795D3FEF-88F5-45CB-B600-F3F5AB046ACE}" type="slidenum">
              <a:rPr lang="en-US" smtClean="0"/>
              <a:pPr>
                <a:defRPr/>
              </a:pPr>
              <a:t>221</a:t>
            </a:fld>
            <a:endParaRPr lang="en-US"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i-FI"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p:txBody>
          <a:bodyPr/>
          <a:lstStyle/>
          <a:p>
            <a:pPr>
              <a:defRPr/>
            </a:pPr>
            <a:fld id="{9E9AB2B8-6096-4878-A751-EEB7CDB9D870}" type="slidenum">
              <a:rPr lang="en-US" smtClean="0"/>
              <a:pPr>
                <a:defRPr/>
              </a:pPr>
              <a:t>21</a:t>
            </a:fld>
            <a:endParaRPr lang="en-US" smtClean="0"/>
          </a:p>
        </p:txBody>
      </p:sp>
      <p:sp>
        <p:nvSpPr>
          <p:cNvPr id="1003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03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4" name="Slide Number Placeholder 3"/>
          <p:cNvSpPr>
            <a:spLocks noGrp="1"/>
          </p:cNvSpPr>
          <p:nvPr>
            <p:ph type="sldNum" sz="quarter" idx="5"/>
          </p:nvPr>
        </p:nvSpPr>
        <p:spPr/>
        <p:txBody>
          <a:bodyPr/>
          <a:lstStyle/>
          <a:p>
            <a:pPr>
              <a:defRPr/>
            </a:pPr>
            <a:fld id="{C3FF603F-7768-434A-B446-571C482D3B7D}" type="slidenum">
              <a:rPr lang="fi-FI" smtClean="0"/>
              <a:pPr>
                <a:defRPr/>
              </a:pPr>
              <a:t>222</a:t>
            </a:fld>
            <a:endParaRPr lang="fi-FI"/>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p:txBody>
          <a:bodyPr/>
          <a:lstStyle/>
          <a:p>
            <a:pPr>
              <a:defRPr/>
            </a:pPr>
            <a:fld id="{27623B4C-4E61-443E-884E-46FDC3FE7E65}" type="slidenum">
              <a:rPr lang="en-US" smtClean="0"/>
              <a:pPr>
                <a:defRPr/>
              </a:pPr>
              <a:t>224</a:t>
            </a:fld>
            <a:endParaRPr lang="en-US" smtClean="0"/>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i-FI"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p:spPr>
        <p:txBody>
          <a:bodyPr/>
          <a:lstStyle/>
          <a:p>
            <a:fld id="{36551372-3613-4870-8987-D75C8348B9A6}" type="slidenum">
              <a:rPr lang="en-US" smtClean="0"/>
              <a:pPr/>
              <a:t>225</a:t>
            </a:fld>
            <a:endParaRPr lang="en-US" smtClean="0"/>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p:spPr>
        <p:txBody>
          <a:bodyPr/>
          <a:lstStyle/>
          <a:p>
            <a:fld id="{08D166E1-E89A-4241-9D0F-FF705EC48B60}" type="slidenum">
              <a:rPr lang="en-US" smtClean="0"/>
              <a:pPr/>
              <a:t>226</a:t>
            </a:fld>
            <a:endParaRPr lang="en-US" smtClean="0"/>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5752FD97-F503-488E-B4D1-1818174F87B2}" type="slidenum">
              <a:rPr lang="en-US" smtClean="0"/>
              <a:pPr/>
              <a:t>227</a:t>
            </a:fld>
            <a:endParaRPr lang="en-US" smtClean="0"/>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r>
              <a:rPr lang="fi-FI" smtClean="0"/>
              <a:t>Contexts, </a:t>
            </a:r>
            <a:endParaRPr lang="en-GB"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4CB3766D-0779-4D46-8490-D1123655B6F1}" type="slidenum">
              <a:rPr lang="en-US" smtClean="0"/>
              <a:pPr/>
              <a:t>228</a:t>
            </a:fld>
            <a:endParaRPr lang="en-US" smtClean="0"/>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a:ln/>
        </p:spPr>
      </p:sp>
      <p:sp>
        <p:nvSpPr>
          <p:cNvPr id="247811" name="Notes Placeholder 2"/>
          <p:cNvSpPr>
            <a:spLocks noGrp="1"/>
          </p:cNvSpPr>
          <p:nvPr>
            <p:ph type="body" idx="1"/>
          </p:nvPr>
        </p:nvSpPr>
        <p:spPr>
          <a:noFill/>
          <a:ln/>
        </p:spPr>
        <p:txBody>
          <a:bodyPr/>
          <a:lstStyle/>
          <a:p>
            <a:endParaRPr lang="fi-FI" smtClean="0"/>
          </a:p>
        </p:txBody>
      </p:sp>
      <p:sp>
        <p:nvSpPr>
          <p:cNvPr id="247812" name="Slide Number Placeholder 3"/>
          <p:cNvSpPr>
            <a:spLocks noGrp="1"/>
          </p:cNvSpPr>
          <p:nvPr>
            <p:ph type="sldNum" sz="quarter" idx="5"/>
          </p:nvPr>
        </p:nvSpPr>
        <p:spPr>
          <a:noFill/>
        </p:spPr>
        <p:txBody>
          <a:bodyPr/>
          <a:lstStyle/>
          <a:p>
            <a:fld id="{1B77A650-2C73-4481-94BC-02DDAE43D9FA}" type="slidenum">
              <a:rPr lang="en-US" smtClean="0"/>
              <a:pPr/>
              <a:t>229</a:t>
            </a:fld>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a:ln/>
        </p:spPr>
      </p:sp>
      <p:sp>
        <p:nvSpPr>
          <p:cNvPr id="248835" name="Notes Placeholder 2"/>
          <p:cNvSpPr>
            <a:spLocks noGrp="1"/>
          </p:cNvSpPr>
          <p:nvPr>
            <p:ph type="body" idx="1"/>
          </p:nvPr>
        </p:nvSpPr>
        <p:spPr>
          <a:noFill/>
          <a:ln/>
        </p:spPr>
        <p:txBody>
          <a:bodyPr/>
          <a:lstStyle/>
          <a:p>
            <a:endParaRPr lang="fi-FI" smtClean="0"/>
          </a:p>
        </p:txBody>
      </p:sp>
      <p:sp>
        <p:nvSpPr>
          <p:cNvPr id="248836" name="Slide Number Placeholder 3"/>
          <p:cNvSpPr>
            <a:spLocks noGrp="1"/>
          </p:cNvSpPr>
          <p:nvPr>
            <p:ph type="sldNum" sz="quarter" idx="5"/>
          </p:nvPr>
        </p:nvSpPr>
        <p:spPr>
          <a:noFill/>
        </p:spPr>
        <p:txBody>
          <a:bodyPr/>
          <a:lstStyle/>
          <a:p>
            <a:fld id="{1DA05FD3-2908-4C2C-94C9-47B92FC5B52F}" type="slidenum">
              <a:rPr lang="en-US" smtClean="0"/>
              <a:pPr/>
              <a:t>230</a:t>
            </a:fld>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a:ln/>
        </p:spPr>
        <p:txBody>
          <a:bodyPr/>
          <a:lstStyle/>
          <a:p>
            <a:endParaRPr lang="fi-FI" smtClean="0"/>
          </a:p>
        </p:txBody>
      </p:sp>
      <p:sp>
        <p:nvSpPr>
          <p:cNvPr id="249860" name="Slide Number Placeholder 3"/>
          <p:cNvSpPr>
            <a:spLocks noGrp="1"/>
          </p:cNvSpPr>
          <p:nvPr>
            <p:ph type="sldNum" sz="quarter" idx="5"/>
          </p:nvPr>
        </p:nvSpPr>
        <p:spPr>
          <a:noFill/>
        </p:spPr>
        <p:txBody>
          <a:bodyPr/>
          <a:lstStyle/>
          <a:p>
            <a:fld id="{4BE56973-1081-4E45-9CEA-0B2A778D3320}" type="slidenum">
              <a:rPr lang="en-US" smtClean="0"/>
              <a:pPr/>
              <a:t>232</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4" name="Slide Number Placeholder 3"/>
          <p:cNvSpPr>
            <a:spLocks noGrp="1"/>
          </p:cNvSpPr>
          <p:nvPr>
            <p:ph type="sldNum" sz="quarter" idx="5"/>
          </p:nvPr>
        </p:nvSpPr>
        <p:spPr/>
        <p:txBody>
          <a:bodyPr/>
          <a:lstStyle/>
          <a:p>
            <a:pPr>
              <a:defRPr/>
            </a:pPr>
            <a:fld id="{F87C1F9A-A75E-4912-8F47-AD849CC41FF0}" type="slidenum">
              <a:rPr lang="fi-FI" smtClean="0"/>
              <a:pPr>
                <a:defRPr/>
              </a:pPr>
              <a:t>22</a:t>
            </a:fld>
            <a:endParaRPr lang="fi-FI"/>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a:ln/>
        </p:spPr>
      </p:sp>
      <p:sp>
        <p:nvSpPr>
          <p:cNvPr id="250883" name="Notes Placeholder 2"/>
          <p:cNvSpPr>
            <a:spLocks noGrp="1"/>
          </p:cNvSpPr>
          <p:nvPr>
            <p:ph type="body" idx="1"/>
          </p:nvPr>
        </p:nvSpPr>
        <p:spPr>
          <a:noFill/>
          <a:ln/>
        </p:spPr>
        <p:txBody>
          <a:bodyPr/>
          <a:lstStyle/>
          <a:p>
            <a:endParaRPr lang="fi-FI" smtClean="0"/>
          </a:p>
        </p:txBody>
      </p:sp>
      <p:sp>
        <p:nvSpPr>
          <p:cNvPr id="250884" name="Slide Number Placeholder 3"/>
          <p:cNvSpPr>
            <a:spLocks noGrp="1"/>
          </p:cNvSpPr>
          <p:nvPr>
            <p:ph type="sldNum" sz="quarter" idx="5"/>
          </p:nvPr>
        </p:nvSpPr>
        <p:spPr>
          <a:noFill/>
        </p:spPr>
        <p:txBody>
          <a:bodyPr/>
          <a:lstStyle/>
          <a:p>
            <a:fld id="{B1141EBE-9469-4038-9E02-4EF11C17E835}" type="slidenum">
              <a:rPr lang="en-US" smtClean="0"/>
              <a:pPr/>
              <a:t>233</a:t>
            </a:fld>
            <a:endParaRPr lang="en-US" smtClean="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251907" name="Notes Placeholder 2"/>
          <p:cNvSpPr>
            <a:spLocks noGrp="1"/>
          </p:cNvSpPr>
          <p:nvPr>
            <p:ph type="body" idx="1"/>
          </p:nvPr>
        </p:nvSpPr>
        <p:spPr>
          <a:noFill/>
          <a:ln/>
        </p:spPr>
        <p:txBody>
          <a:bodyPr/>
          <a:lstStyle/>
          <a:p>
            <a:endParaRPr lang="fi-FI" smtClean="0"/>
          </a:p>
        </p:txBody>
      </p:sp>
      <p:sp>
        <p:nvSpPr>
          <p:cNvPr id="251908" name="Slide Number Placeholder 3"/>
          <p:cNvSpPr>
            <a:spLocks noGrp="1"/>
          </p:cNvSpPr>
          <p:nvPr>
            <p:ph type="sldNum" sz="quarter" idx="5"/>
          </p:nvPr>
        </p:nvSpPr>
        <p:spPr>
          <a:noFill/>
        </p:spPr>
        <p:txBody>
          <a:bodyPr/>
          <a:lstStyle/>
          <a:p>
            <a:fld id="{F698F0F8-2FE0-4D42-B2CF-442C31918F2F}" type="slidenum">
              <a:rPr lang="en-US" smtClean="0"/>
              <a:pPr/>
              <a:t>234</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4" name="Slide Number Placeholder 3"/>
          <p:cNvSpPr>
            <a:spLocks noGrp="1"/>
          </p:cNvSpPr>
          <p:nvPr>
            <p:ph type="sldNum" sz="quarter" idx="5"/>
          </p:nvPr>
        </p:nvSpPr>
        <p:spPr/>
        <p:txBody>
          <a:bodyPr/>
          <a:lstStyle/>
          <a:p>
            <a:pPr>
              <a:defRPr/>
            </a:pPr>
            <a:fld id="{374C7317-4495-4635-9A62-E9052767DA04}" type="slidenum">
              <a:rPr lang="fi-FI" smtClean="0"/>
              <a:pPr>
                <a:defRPr/>
              </a:pPr>
              <a:t>23</a:t>
            </a:fld>
            <a:endParaRPr lang="fi-F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p:txBody>
          <a:bodyPr/>
          <a:lstStyle/>
          <a:p>
            <a:pPr>
              <a:defRPr/>
            </a:pPr>
            <a:fld id="{CB3CD590-FE43-4001-BCAF-933362223033}" type="slidenum">
              <a:rPr lang="en-US" smtClean="0"/>
              <a:pPr>
                <a:defRPr/>
              </a:pPr>
              <a:t>24</a:t>
            </a:fld>
            <a:endParaRPr lang="en-US" smtClean="0"/>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13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347372D9-1D3B-4923-BC99-F2B4F13BBAB5}" type="slidenum">
              <a:rPr lang="en-US" smtClean="0"/>
              <a:pPr/>
              <a:t>26</a:t>
            </a:fld>
            <a:endParaRPr lang="en-US"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95FEEF7B-0358-4A45-9EAD-687B9AC06C0D}" type="slidenum">
              <a:rPr lang="en-US" smtClean="0"/>
              <a:pPr/>
              <a:t>28</a:t>
            </a:fld>
            <a:endParaRPr lang="en-US"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fi-FI" smtClean="0"/>
          </a:p>
        </p:txBody>
      </p:sp>
      <p:sp>
        <p:nvSpPr>
          <p:cNvPr id="4" name="Slide Number Placeholder 3"/>
          <p:cNvSpPr>
            <a:spLocks noGrp="1"/>
          </p:cNvSpPr>
          <p:nvPr>
            <p:ph type="sldNum" sz="quarter" idx="5"/>
          </p:nvPr>
        </p:nvSpPr>
        <p:spPr/>
        <p:txBody>
          <a:bodyPr/>
          <a:lstStyle/>
          <a:p>
            <a:pPr>
              <a:defRPr/>
            </a:pPr>
            <a:fld id="{FEC8A93A-CC3E-4E11-A2F5-BB5817CF838D}" type="slidenum">
              <a:rPr lang="fi-FI" smtClean="0"/>
              <a:pPr>
                <a:defRPr/>
              </a:pPr>
              <a:t>2</a:t>
            </a:fld>
            <a:endParaRPr lang="fi-F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7A88B103-C1F1-4E8C-A2CE-8400B4C590E4}" type="slidenum">
              <a:rPr lang="en-US" smtClean="0"/>
              <a:pPr/>
              <a:t>29</a:t>
            </a:fld>
            <a:endParaRPr lang="en-US"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9858EB52-E7DA-4512-97FF-50C7A76196C7}" type="slidenum">
              <a:rPr lang="en-US" smtClean="0"/>
              <a:pPr/>
              <a:t>30</a:t>
            </a:fld>
            <a:endParaRPr lang="en-US" smtClean="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323C7B82-CFB6-4424-AC9B-08223FB05FA7}" type="slidenum">
              <a:rPr lang="en-US" smtClean="0"/>
              <a:pPr/>
              <a:t>31</a:t>
            </a:fld>
            <a:endParaRPr lang="en-US"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7EBFCFDE-04DA-42F3-80E9-77B89D84049C}" type="slidenum">
              <a:rPr lang="en-US" smtClean="0"/>
              <a:pPr/>
              <a:t>33</a:t>
            </a:fld>
            <a:endParaRPr lang="en-US"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C8E27D44-5F91-47D6-A822-AC475FE776AF}" type="slidenum">
              <a:rPr lang="en-US" smtClean="0"/>
              <a:pPr/>
              <a:t>34</a:t>
            </a:fld>
            <a:endParaRPr lang="en-US"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A341CAF2-40BB-4323-B94A-BD7682DEEF30}" type="slidenum">
              <a:rPr lang="en-US" smtClean="0"/>
              <a:pPr/>
              <a:t>36</a:t>
            </a:fld>
            <a:endParaRPr lang="en-US"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B6D7A8E3-D909-415E-8A53-CEA0C82DF776}" type="slidenum">
              <a:rPr lang="en-US" smtClean="0"/>
              <a:pPr/>
              <a:t>37</a:t>
            </a:fld>
            <a:endParaRPr lang="en-US"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C3AC56EA-3B7E-4614-8D18-BDAE550080A7}" type="slidenum">
              <a:rPr lang="en-US" smtClean="0"/>
              <a:pPr/>
              <a:t>38</a:t>
            </a:fld>
            <a:endParaRPr lang="en-US"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p:txBody>
          <a:bodyPr/>
          <a:lstStyle/>
          <a:p>
            <a:pPr>
              <a:defRPr/>
            </a:pPr>
            <a:fld id="{ABE23C21-803E-4600-AF63-D7C04F96A007}" type="slidenum">
              <a:rPr lang="en-US" smtClean="0"/>
              <a:pPr>
                <a:defRPr/>
              </a:pPr>
              <a:t>44</a:t>
            </a:fld>
            <a:endParaRPr lang="en-US" smtClean="0"/>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610A7653-6DFA-4CD4-A2A6-F1D6DF575F49}" type="slidenum">
              <a:rPr lang="en-US" smtClean="0"/>
              <a:pPr/>
              <a:t>45</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p:txBody>
          <a:bodyPr/>
          <a:lstStyle/>
          <a:p>
            <a:pPr>
              <a:defRPr/>
            </a:pPr>
            <a:fld id="{3078FD59-F4E1-4264-AFED-0993106FCF6F}" type="slidenum">
              <a:rPr lang="en-US" smtClean="0"/>
              <a:pPr>
                <a:defRPr/>
              </a:pPr>
              <a:t>7</a:t>
            </a:fld>
            <a:endParaRPr 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p:spPr>
        <p:txBody>
          <a:bodyPr/>
          <a:lstStyle/>
          <a:p>
            <a:fld id="{404D3189-9006-41BB-87FD-BC2223BFF72A}" type="slidenum">
              <a:rPr lang="en-US" smtClean="0"/>
              <a:pPr/>
              <a:t>46</a:t>
            </a:fld>
            <a:endParaRPr lang="en-US" smtClean="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p:txBody>
          <a:bodyPr/>
          <a:lstStyle/>
          <a:p>
            <a:pPr>
              <a:defRPr/>
            </a:pPr>
            <a:fld id="{E26EDC28-AB69-4DE5-B31D-E0B0CE9026FE}" type="slidenum">
              <a:rPr lang="en-US" smtClean="0"/>
              <a:pPr>
                <a:defRPr/>
              </a:pPr>
              <a:t>47</a:t>
            </a:fld>
            <a:endParaRPr lang="en-US" smtClean="0"/>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p:txBody>
          <a:bodyPr/>
          <a:lstStyle/>
          <a:p>
            <a:pPr>
              <a:defRPr/>
            </a:pPr>
            <a:fld id="{90DAD638-2EFB-4757-A759-432AEEBB4874}" type="slidenum">
              <a:rPr lang="en-US" smtClean="0"/>
              <a:pPr>
                <a:defRPr/>
              </a:pPr>
              <a:t>49</a:t>
            </a:fld>
            <a:endParaRPr lang="en-US" smtClean="0"/>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p:txBody>
          <a:bodyPr/>
          <a:lstStyle/>
          <a:p>
            <a:pPr>
              <a:defRPr/>
            </a:pPr>
            <a:fld id="{E01D9C1E-BED8-486E-919F-C674F84B6FE1}" type="slidenum">
              <a:rPr lang="en-US" smtClean="0"/>
              <a:pPr>
                <a:defRPr/>
              </a:pPr>
              <a:t>59</a:t>
            </a:fld>
            <a:endParaRPr lang="en-US" smtClean="0"/>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fi-FI"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p:txBody>
          <a:bodyPr/>
          <a:lstStyle/>
          <a:p>
            <a:pPr>
              <a:defRPr/>
            </a:pPr>
            <a:fld id="{840C379C-B529-4A9B-8BF3-D3567BB2FF57}" type="slidenum">
              <a:rPr lang="en-US" smtClean="0"/>
              <a:pPr>
                <a:defRPr/>
              </a:pPr>
              <a:t>60</a:t>
            </a:fld>
            <a:endParaRPr lang="en-US" smtClean="0"/>
          </a:p>
        </p:txBody>
      </p:sp>
      <p:sp>
        <p:nvSpPr>
          <p:cNvPr id="1064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65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854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p:txBody>
          <a:bodyPr/>
          <a:lstStyle/>
          <a:p>
            <a:pPr>
              <a:defRPr/>
            </a:pPr>
            <a:fld id="{08323F9E-1C4A-4B32-BEEF-53DD296C5D2F}" type="slidenum">
              <a:rPr lang="en-US" smtClean="0"/>
              <a:pPr>
                <a:defRPr/>
              </a:pPr>
              <a:t>62</a:t>
            </a:fld>
            <a:endParaRPr lang="en-US" smtClean="0"/>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1"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p:txBody>
          <a:bodyPr/>
          <a:lstStyle/>
          <a:p>
            <a:pPr>
              <a:defRPr/>
            </a:pPr>
            <a:fld id="{FAFA35BF-C9AA-46C4-AE57-76A7EA746F23}" type="slidenum">
              <a:rPr lang="en-US" smtClean="0"/>
              <a:pPr>
                <a:defRPr/>
              </a:pPr>
              <a:t>65</a:t>
            </a:fld>
            <a:endParaRPr lang="en-US" smtClean="0"/>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B204B3C5-04CD-481B-864C-93C8DDF1FCA5}" type="slidenum">
              <a:rPr lang="en-US" smtClean="0"/>
              <a:pPr/>
              <a:t>8</a:t>
            </a:fld>
            <a:endParaRPr lang="en-US"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4" name="Slide Number Placeholder 3"/>
          <p:cNvSpPr>
            <a:spLocks noGrp="1"/>
          </p:cNvSpPr>
          <p:nvPr>
            <p:ph type="sldNum" sz="quarter" idx="5"/>
          </p:nvPr>
        </p:nvSpPr>
        <p:spPr/>
        <p:txBody>
          <a:bodyPr/>
          <a:lstStyle/>
          <a:p>
            <a:pPr>
              <a:defRPr/>
            </a:pPr>
            <a:fld id="{86732E1E-AF96-447A-8C50-56A97E8005FA}" type="slidenum">
              <a:rPr lang="fi-FI" smtClean="0"/>
              <a:pPr>
                <a:defRPr/>
              </a:pPr>
              <a:t>69</a:t>
            </a:fld>
            <a:endParaRPr lang="fi-FI"/>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4" name="Slide Number Placeholder 3"/>
          <p:cNvSpPr>
            <a:spLocks noGrp="1"/>
          </p:cNvSpPr>
          <p:nvPr>
            <p:ph type="sldNum" sz="quarter" idx="5"/>
          </p:nvPr>
        </p:nvSpPr>
        <p:spPr/>
        <p:txBody>
          <a:bodyPr/>
          <a:lstStyle/>
          <a:p>
            <a:pPr>
              <a:defRPr/>
            </a:pPr>
            <a:fld id="{71A02C30-C078-41E5-8635-03582CF97CD9}" type="slidenum">
              <a:rPr lang="fi-FI" smtClean="0"/>
              <a:pPr>
                <a:defRPr/>
              </a:pPr>
              <a:t>70</a:t>
            </a:fld>
            <a:endParaRPr lang="fi-FI"/>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7"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45058"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72706"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1"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46082"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4" name="Slide Number Placeholder 3"/>
          <p:cNvSpPr>
            <a:spLocks noGrp="1"/>
          </p:cNvSpPr>
          <p:nvPr>
            <p:ph type="sldNum" sz="quarter" idx="5"/>
          </p:nvPr>
        </p:nvSpPr>
        <p:spPr/>
        <p:txBody>
          <a:bodyPr/>
          <a:lstStyle/>
          <a:p>
            <a:pPr>
              <a:defRPr/>
            </a:pPr>
            <a:fld id="{58E675CC-37A5-43E9-9487-5ABA41657027}" type="slidenum">
              <a:rPr lang="fi-FI" smtClean="0"/>
              <a:pPr>
                <a:defRPr/>
              </a:pPr>
              <a:t>76</a:t>
            </a:fld>
            <a:endParaRPr lang="fi-FI"/>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4" name="Slide Number Placeholder 3"/>
          <p:cNvSpPr>
            <a:spLocks noGrp="1"/>
          </p:cNvSpPr>
          <p:nvPr>
            <p:ph type="sldNum" sz="quarter" idx="5"/>
          </p:nvPr>
        </p:nvSpPr>
        <p:spPr/>
        <p:txBody>
          <a:bodyPr/>
          <a:lstStyle/>
          <a:p>
            <a:pPr>
              <a:defRPr/>
            </a:pPr>
            <a:fld id="{1421E468-9AE5-42C5-BA2F-0EBFD1DB9B29}" type="slidenum">
              <a:rPr lang="fi-FI" smtClean="0"/>
              <a:pPr>
                <a:defRPr/>
              </a:pPr>
              <a:t>77</a:t>
            </a:fld>
            <a:endParaRPr lang="fi-FI"/>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3"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49154"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50178"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A3EC1FA5-5429-4F97-88F2-AC1DE3353563}" type="slidenum">
              <a:rPr lang="en-US" smtClean="0"/>
              <a:pPr/>
              <a:t>9</a:t>
            </a:fld>
            <a:endParaRPr lang="en-US"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3"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59394"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1"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51202"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55298"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56322"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57346"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7"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p:txBody>
          <a:bodyPr/>
          <a:lstStyle/>
          <a:p>
            <a:pPr>
              <a:defRPr/>
            </a:pPr>
            <a:fld id="{3662F6F8-9E14-499B-8FE1-1C60DA5BF2B3}" type="slidenum">
              <a:rPr lang="en-US" smtClean="0"/>
              <a:pPr>
                <a:defRPr/>
              </a:pPr>
              <a:t>10</a:t>
            </a:fld>
            <a:endParaRPr lang="en-US" smtClean="0"/>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1"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61442"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4" name="Slide Number Placeholder 3"/>
          <p:cNvSpPr>
            <a:spLocks noGrp="1"/>
          </p:cNvSpPr>
          <p:nvPr>
            <p:ph type="sldNum" sz="quarter" idx="5"/>
          </p:nvPr>
        </p:nvSpPr>
        <p:spPr/>
        <p:txBody>
          <a:bodyPr/>
          <a:lstStyle/>
          <a:p>
            <a:pPr>
              <a:defRPr/>
            </a:pPr>
            <a:fld id="{DA002363-07CC-4FCC-913B-1B420F44C251}" type="slidenum">
              <a:rPr lang="fi-FI" smtClean="0"/>
              <a:pPr>
                <a:defRPr/>
              </a:pPr>
              <a:t>91</a:t>
            </a:fld>
            <a:endParaRPr lang="fi-FI"/>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62466"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63490"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64514"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7"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65538"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4" name="Slide Number Placeholder 3"/>
          <p:cNvSpPr>
            <a:spLocks noGrp="1"/>
          </p:cNvSpPr>
          <p:nvPr>
            <p:ph type="sldNum" sz="quarter" idx="5"/>
          </p:nvPr>
        </p:nvSpPr>
        <p:spPr/>
        <p:txBody>
          <a:bodyPr/>
          <a:lstStyle/>
          <a:p>
            <a:pPr>
              <a:defRPr/>
            </a:pPr>
            <a:fld id="{A9E4BBB1-06EC-4DEA-BCFC-EF88A6FBCD7C}" type="slidenum">
              <a:rPr lang="fi-FI" smtClean="0"/>
              <a:pPr>
                <a:defRPr/>
              </a:pPr>
              <a:t>96</a:t>
            </a:fld>
            <a:endParaRPr lang="fi-FI"/>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1"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66562"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5"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67586"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9"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68610"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p:txBody>
          <a:bodyPr/>
          <a:lstStyle/>
          <a:p>
            <a:pPr>
              <a:defRPr/>
            </a:pPr>
            <a:fld id="{7672F3F7-3B38-4CA9-B249-6C35ABDB7758}" type="slidenum">
              <a:rPr lang="en-US" smtClean="0"/>
              <a:pPr>
                <a:defRPr/>
              </a:pPr>
              <a:t>11</a:t>
            </a:fld>
            <a:endParaRPr lang="en-US" smtClean="0"/>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69634"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1"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71682"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73730"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4" name="Slide Number Placeholder 3"/>
          <p:cNvSpPr>
            <a:spLocks noGrp="1"/>
          </p:cNvSpPr>
          <p:nvPr>
            <p:ph type="sldNum" sz="quarter" idx="5"/>
          </p:nvPr>
        </p:nvSpPr>
        <p:spPr/>
        <p:txBody>
          <a:bodyPr/>
          <a:lstStyle/>
          <a:p>
            <a:pPr>
              <a:defRPr/>
            </a:pPr>
            <a:fld id="{BE70412C-398C-46B2-AB9C-2EA51BCADBF4}" type="slidenum">
              <a:rPr lang="fi-FI" smtClean="0"/>
              <a:pPr>
                <a:defRPr/>
              </a:pPr>
              <a:t>104</a:t>
            </a:fld>
            <a:endParaRPr lang="fi-FI"/>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74754"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75778"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txBox="1">
            <a:spLocks noGrp="1" noRot="1" noChangeAspect="1" noChangeArrowheads="1"/>
          </p:cNvSpPr>
          <p:nvPr>
            <p:ph type="sldImg"/>
          </p:nvPr>
        </p:nvSpPr>
        <p:spPr bwMode="auto">
          <a:xfrm>
            <a:off x="1111515" y="743370"/>
            <a:ext cx="4446059" cy="3665934"/>
          </a:xfrm>
          <a:prstGeom prst="rect">
            <a:avLst/>
          </a:prstGeom>
          <a:solidFill>
            <a:srgbClr val="FFFFFF"/>
          </a:solidFill>
          <a:ln>
            <a:solidFill>
              <a:srgbClr val="000000"/>
            </a:solidFill>
            <a:miter lim="800000"/>
            <a:headEnd/>
            <a:tailEnd/>
          </a:ln>
        </p:spPr>
      </p:sp>
      <p:sp>
        <p:nvSpPr>
          <p:cNvPr id="76802" name="Rectangle 2"/>
          <p:cNvSpPr txBox="1">
            <a:spLocks noGrp="1" noChangeArrowheads="1"/>
          </p:cNvSpPr>
          <p:nvPr>
            <p:ph type="body" idx="1"/>
          </p:nvPr>
        </p:nvSpPr>
        <p:spPr bwMode="auto">
          <a:xfrm>
            <a:off x="666909" y="4643517"/>
            <a:ext cx="5335270" cy="4399121"/>
          </a:xfrm>
          <a:prstGeom prst="rect">
            <a:avLst/>
          </a:prstGeom>
          <a:noFill/>
          <a:ln>
            <a:round/>
            <a:headEnd/>
            <a:tailEnd/>
          </a:ln>
        </p:spPr>
        <p:txBody>
          <a:bodyPr wrap="none" anchor="ctr"/>
          <a:lstStyle/>
          <a:p>
            <a:endParaRPr lang="fi-FI"/>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p:spPr>
        <p:txBody>
          <a:bodyPr/>
          <a:lstStyle/>
          <a:p>
            <a:fld id="{5964134C-1D29-4B39-9535-59164D5CD2ED}" type="slidenum">
              <a:rPr lang="en-US" smtClean="0"/>
              <a:pPr/>
              <a:t>112</a:t>
            </a:fld>
            <a:endParaRPr lang="en-US" smtClean="0"/>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p:spPr>
        <p:txBody>
          <a:bodyPr/>
          <a:lstStyle/>
          <a:p>
            <a:pPr eaLnBrk="1" hangingPunct="1"/>
            <a:r>
              <a:rPr lang="fi-FI" smtClean="0"/>
              <a:t>Contexts, </a:t>
            </a:r>
            <a:endParaRPr lang="en-GB"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p:spPr>
        <p:txBody>
          <a:bodyPr/>
          <a:lstStyle/>
          <a:p>
            <a:fld id="{A68D55CC-58C2-4186-95A4-E28E39CAF208}" type="slidenum">
              <a:rPr lang="en-US" smtClean="0"/>
              <a:pPr/>
              <a:t>113</a:t>
            </a:fld>
            <a:endParaRPr lang="en-US" smtClean="0"/>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4" name="Slide Number Placeholder 3"/>
          <p:cNvSpPr>
            <a:spLocks noGrp="1"/>
          </p:cNvSpPr>
          <p:nvPr>
            <p:ph type="sldNum" sz="quarter" idx="5"/>
          </p:nvPr>
        </p:nvSpPr>
        <p:spPr/>
        <p:txBody>
          <a:bodyPr/>
          <a:lstStyle/>
          <a:p>
            <a:pPr>
              <a:defRPr/>
            </a:pPr>
            <a:fld id="{12A5FDCB-7312-44AC-A835-E063C1D2EA92}" type="slidenum">
              <a:rPr lang="fi-FI" smtClean="0"/>
              <a:pPr>
                <a:defRPr/>
              </a:pPr>
              <a:t>12</a:t>
            </a:fld>
            <a:endParaRPr lang="fi-FI"/>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p:txBody>
          <a:bodyPr/>
          <a:lstStyle/>
          <a:p>
            <a:pPr>
              <a:defRPr/>
            </a:pPr>
            <a:fld id="{D0890140-ED86-4F30-8D53-FA37DB06CB99}" type="slidenum">
              <a:rPr lang="fi-FI" smtClean="0"/>
              <a:pPr>
                <a:defRPr/>
              </a:pPr>
              <a:t>115</a:t>
            </a:fld>
            <a:endParaRPr lang="fi-FI" smtClean="0"/>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p:txBody>
          <a:bodyPr/>
          <a:lstStyle/>
          <a:p>
            <a:pPr>
              <a:defRPr/>
            </a:pPr>
            <a:fld id="{2E6C7D96-3005-47A8-9EFE-45DF910F191C}" type="slidenum">
              <a:rPr lang="fi-FI" smtClean="0"/>
              <a:pPr>
                <a:defRPr/>
              </a:pPr>
              <a:t>116</a:t>
            </a:fld>
            <a:endParaRPr lang="fi-FI" smtClean="0"/>
          </a:p>
        </p:txBody>
      </p:sp>
      <p:sp>
        <p:nvSpPr>
          <p:cNvPr id="145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p:txBody>
          <a:bodyPr/>
          <a:lstStyle/>
          <a:p>
            <a:pPr>
              <a:defRPr/>
            </a:pPr>
            <a:fld id="{0BA1397C-D013-44E1-BA3F-982DAA072B31}" type="slidenum">
              <a:rPr lang="fi-FI" smtClean="0"/>
              <a:pPr>
                <a:defRPr/>
              </a:pPr>
              <a:t>117</a:t>
            </a:fld>
            <a:endParaRPr lang="fi-FI" smtClean="0"/>
          </a:p>
        </p:txBody>
      </p:sp>
      <p:sp>
        <p:nvSpPr>
          <p:cNvPr id="146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p:txBody>
          <a:bodyPr/>
          <a:lstStyle/>
          <a:p>
            <a:pPr>
              <a:defRPr/>
            </a:pPr>
            <a:fld id="{D6EB70A0-22F1-4D83-B3C6-FE60C9628B33}" type="slidenum">
              <a:rPr lang="fi-FI" smtClean="0"/>
              <a:pPr>
                <a:defRPr/>
              </a:pPr>
              <a:t>118</a:t>
            </a:fld>
            <a:endParaRPr lang="fi-FI" smtClean="0"/>
          </a:p>
        </p:txBody>
      </p:sp>
      <p:sp>
        <p:nvSpPr>
          <p:cNvPr id="1474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6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p:txBody>
          <a:bodyPr/>
          <a:lstStyle/>
          <a:p>
            <a:pPr>
              <a:defRPr/>
            </a:pPr>
            <a:fld id="{C2E7D83D-0EBB-40D7-919B-AD8F67E8D8CF}" type="slidenum">
              <a:rPr lang="fi-FI" smtClean="0"/>
              <a:pPr>
                <a:defRPr/>
              </a:pPr>
              <a:t>119</a:t>
            </a:fld>
            <a:endParaRPr lang="fi-FI" smtClean="0"/>
          </a:p>
        </p:txBody>
      </p:sp>
      <p:sp>
        <p:nvSpPr>
          <p:cNvPr id="148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4" name="Slide Number Placeholder 3"/>
          <p:cNvSpPr>
            <a:spLocks noGrp="1"/>
          </p:cNvSpPr>
          <p:nvPr>
            <p:ph type="sldNum" sz="quarter" idx="5"/>
          </p:nvPr>
        </p:nvSpPr>
        <p:spPr/>
        <p:txBody>
          <a:bodyPr/>
          <a:lstStyle/>
          <a:p>
            <a:pPr>
              <a:defRPr/>
            </a:pPr>
            <a:fld id="{116231FC-E94C-48DB-9639-7A719567B211}" type="slidenum">
              <a:rPr lang="fi-FI" smtClean="0"/>
              <a:pPr>
                <a:defRPr/>
              </a:pPr>
              <a:t>120</a:t>
            </a:fld>
            <a:endParaRPr lang="fi-FI"/>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252932" name="Slide Number Placeholder 3"/>
          <p:cNvSpPr>
            <a:spLocks noGrp="1"/>
          </p:cNvSpPr>
          <p:nvPr>
            <p:ph type="sldNum" sz="quarter" idx="5"/>
          </p:nvPr>
        </p:nvSpPr>
        <p:spPr/>
        <p:txBody>
          <a:bodyPr/>
          <a:lstStyle/>
          <a:p>
            <a:pPr>
              <a:defRPr/>
            </a:pPr>
            <a:fld id="{7AF60498-00F5-4444-81F4-7296F718F48C}" type="slidenum">
              <a:rPr lang="en-US" smtClean="0"/>
              <a:pPr>
                <a:defRPr/>
              </a:pPr>
              <a:t>121</a:t>
            </a:fld>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4" name="Slide Number Placeholder 3"/>
          <p:cNvSpPr>
            <a:spLocks noGrp="1"/>
          </p:cNvSpPr>
          <p:nvPr>
            <p:ph type="sldNum" sz="quarter" idx="5"/>
          </p:nvPr>
        </p:nvSpPr>
        <p:spPr/>
        <p:txBody>
          <a:bodyPr/>
          <a:lstStyle/>
          <a:p>
            <a:pPr>
              <a:defRPr/>
            </a:pPr>
            <a:fld id="{FD12755E-943B-4F36-87FC-2D3C31686BC5}" type="slidenum">
              <a:rPr lang="fi-FI" smtClean="0"/>
              <a:pPr>
                <a:defRPr/>
              </a:pPr>
              <a:t>122</a:t>
            </a:fld>
            <a:endParaRPr lang="fi-FI"/>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p:txBody>
          <a:bodyPr/>
          <a:lstStyle/>
          <a:p>
            <a:pPr>
              <a:defRPr/>
            </a:pPr>
            <a:fld id="{3F8D0B56-2646-4800-AC14-B1AA85AEEBA1}" type="slidenum">
              <a:rPr lang="en-US" smtClean="0"/>
              <a:pPr>
                <a:defRPr/>
              </a:pPr>
              <a:t>125</a:t>
            </a:fld>
            <a:endParaRPr lang="en-US" smtClean="0"/>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p:txBody>
          <a:bodyPr/>
          <a:lstStyle/>
          <a:p>
            <a:pPr>
              <a:defRPr/>
            </a:pPr>
            <a:fld id="{3BA2B412-748D-4842-9B04-049360DE1E30}" type="slidenum">
              <a:rPr lang="en-US" smtClean="0"/>
              <a:pPr>
                <a:defRPr/>
              </a:pPr>
              <a:t>126</a:t>
            </a:fld>
            <a:endParaRPr lang="en-US" smtClean="0"/>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4" name="Slide Number Placeholder 3"/>
          <p:cNvSpPr>
            <a:spLocks noGrp="1"/>
          </p:cNvSpPr>
          <p:nvPr>
            <p:ph type="sldNum" sz="quarter" idx="5"/>
          </p:nvPr>
        </p:nvSpPr>
        <p:spPr/>
        <p:txBody>
          <a:bodyPr/>
          <a:lstStyle/>
          <a:p>
            <a:pPr>
              <a:defRPr/>
            </a:pPr>
            <a:fld id="{C4158955-6E29-4380-9E52-667E3C27E7F1}" type="slidenum">
              <a:rPr lang="fi-FI" smtClean="0"/>
              <a:pPr>
                <a:defRPr/>
              </a:pPr>
              <a:t>13</a:t>
            </a:fld>
            <a:endParaRPr lang="fi-FI"/>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p:txBody>
          <a:bodyPr/>
          <a:lstStyle/>
          <a:p>
            <a:pPr>
              <a:defRPr/>
            </a:pPr>
            <a:fld id="{642BD26E-EEC5-4642-A2E3-E5910D54FD7D}" type="slidenum">
              <a:rPr lang="en-US" smtClean="0"/>
              <a:pPr>
                <a:defRPr/>
              </a:pPr>
              <a:t>127</a:t>
            </a:fld>
            <a:endParaRPr lang="en-US" smtClean="0"/>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257028" name="Slide Number Placeholder 3"/>
          <p:cNvSpPr>
            <a:spLocks noGrp="1"/>
          </p:cNvSpPr>
          <p:nvPr>
            <p:ph type="sldNum" sz="quarter" idx="5"/>
          </p:nvPr>
        </p:nvSpPr>
        <p:spPr/>
        <p:txBody>
          <a:bodyPr/>
          <a:lstStyle/>
          <a:p>
            <a:pPr>
              <a:defRPr/>
            </a:pPr>
            <a:fld id="{4830531A-A83F-44DB-9CF2-8FB351FB7721}" type="slidenum">
              <a:rPr lang="en-US" smtClean="0"/>
              <a:pPr>
                <a:defRPr/>
              </a:pPr>
              <a:t>128</a:t>
            </a:fld>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258052" name="Slide Number Placeholder 3"/>
          <p:cNvSpPr>
            <a:spLocks noGrp="1"/>
          </p:cNvSpPr>
          <p:nvPr>
            <p:ph type="sldNum" sz="quarter" idx="5"/>
          </p:nvPr>
        </p:nvSpPr>
        <p:spPr/>
        <p:txBody>
          <a:bodyPr/>
          <a:lstStyle/>
          <a:p>
            <a:pPr>
              <a:defRPr/>
            </a:pPr>
            <a:fld id="{1EB19CB0-E748-4B62-9C33-37CA67B4AA88}" type="slidenum">
              <a:rPr lang="en-US" smtClean="0"/>
              <a:pPr>
                <a:defRPr/>
              </a:pPr>
              <a:t>129</a:t>
            </a:fld>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259076" name="Slide Number Placeholder 3"/>
          <p:cNvSpPr>
            <a:spLocks noGrp="1"/>
          </p:cNvSpPr>
          <p:nvPr>
            <p:ph type="sldNum" sz="quarter" idx="5"/>
          </p:nvPr>
        </p:nvSpPr>
        <p:spPr/>
        <p:txBody>
          <a:bodyPr/>
          <a:lstStyle/>
          <a:p>
            <a:pPr>
              <a:defRPr/>
            </a:pPr>
            <a:fld id="{46E03EB9-4EA6-477C-A43B-A049EC8662EA}" type="slidenum">
              <a:rPr lang="en-US" smtClean="0"/>
              <a:pPr>
                <a:defRPr/>
              </a:pPr>
              <a:t>130</a:t>
            </a:fld>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fi-FI" smtClean="0"/>
          </a:p>
        </p:txBody>
      </p:sp>
      <p:sp>
        <p:nvSpPr>
          <p:cNvPr id="260100" name="Slide Number Placeholder 3"/>
          <p:cNvSpPr>
            <a:spLocks noGrp="1"/>
          </p:cNvSpPr>
          <p:nvPr>
            <p:ph type="sldNum" sz="quarter" idx="5"/>
          </p:nvPr>
        </p:nvSpPr>
        <p:spPr/>
        <p:txBody>
          <a:bodyPr/>
          <a:lstStyle/>
          <a:p>
            <a:pPr>
              <a:defRPr/>
            </a:pPr>
            <a:fld id="{CDB4F6B2-6DEC-49B7-8DB6-8B45E9C45B28}" type="slidenum">
              <a:rPr lang="en-US" smtClean="0"/>
              <a:pPr>
                <a:defRPr/>
              </a:pPr>
              <a:t>131</a:t>
            </a:fld>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p:spPr>
        <p:txBody>
          <a:bodyPr/>
          <a:lstStyle/>
          <a:p>
            <a:endParaRPr lang="fi-FI" smtClean="0"/>
          </a:p>
        </p:txBody>
      </p:sp>
      <p:sp>
        <p:nvSpPr>
          <p:cNvPr id="265220" name="Slide Number Placeholder 3"/>
          <p:cNvSpPr>
            <a:spLocks noGrp="1"/>
          </p:cNvSpPr>
          <p:nvPr>
            <p:ph type="sldNum" sz="quarter" idx="5"/>
          </p:nvPr>
        </p:nvSpPr>
        <p:spPr>
          <a:noFill/>
        </p:spPr>
        <p:txBody>
          <a:bodyPr/>
          <a:lstStyle/>
          <a:p>
            <a:fld id="{25DD2325-C372-4898-BFDA-835B6D25AF80}" type="slidenum">
              <a:rPr lang="en-US" smtClean="0"/>
              <a:pPr/>
              <a:t>132</a:t>
            </a:fld>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ln/>
        </p:spPr>
      </p:sp>
      <p:sp>
        <p:nvSpPr>
          <p:cNvPr id="264195" name="Notes Placeholder 2"/>
          <p:cNvSpPr>
            <a:spLocks noGrp="1"/>
          </p:cNvSpPr>
          <p:nvPr>
            <p:ph type="body" idx="1"/>
          </p:nvPr>
        </p:nvSpPr>
        <p:spPr>
          <a:noFill/>
          <a:ln/>
        </p:spPr>
        <p:txBody>
          <a:bodyPr/>
          <a:lstStyle/>
          <a:p>
            <a:endParaRPr lang="fi-FI" smtClean="0"/>
          </a:p>
        </p:txBody>
      </p:sp>
      <p:sp>
        <p:nvSpPr>
          <p:cNvPr id="264196" name="Slide Number Placeholder 3"/>
          <p:cNvSpPr>
            <a:spLocks noGrp="1"/>
          </p:cNvSpPr>
          <p:nvPr>
            <p:ph type="sldNum" sz="quarter" idx="5"/>
          </p:nvPr>
        </p:nvSpPr>
        <p:spPr>
          <a:noFill/>
        </p:spPr>
        <p:txBody>
          <a:bodyPr/>
          <a:lstStyle/>
          <a:p>
            <a:fld id="{3CCB86A8-E53B-4AEA-882B-033581F8D8D9}" type="slidenum">
              <a:rPr lang="en-US" smtClean="0"/>
              <a:pPr/>
              <a:t>134</a:t>
            </a:fld>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p:txBody>
          <a:bodyPr/>
          <a:lstStyle/>
          <a:p>
            <a:pPr>
              <a:defRPr/>
            </a:pPr>
            <a:fld id="{9F2CD648-CA33-477F-A96B-46CB5CA900CD}" type="slidenum">
              <a:rPr lang="en-US" smtClean="0"/>
              <a:pPr>
                <a:defRPr/>
              </a:pPr>
              <a:t>135</a:t>
            </a:fld>
            <a:endParaRPr lang="en-US" smtClean="0"/>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7"/>
          <p:cNvSpPr>
            <a:spLocks noGrp="1" noChangeArrowheads="1"/>
          </p:cNvSpPr>
          <p:nvPr>
            <p:ph type="sldNum" sz="quarter" idx="5"/>
          </p:nvPr>
        </p:nvSpPr>
        <p:spPr>
          <a:noFill/>
        </p:spPr>
        <p:txBody>
          <a:bodyPr/>
          <a:lstStyle/>
          <a:p>
            <a:fld id="{D5623625-9332-4223-B7C1-FF0CC7C7E2EB}" type="slidenum">
              <a:rPr lang="en-US" smtClean="0"/>
              <a:pPr/>
              <a:t>162</a:t>
            </a:fld>
            <a:endParaRPr lang="en-US" smtClean="0"/>
          </a:p>
        </p:txBody>
      </p:sp>
      <p:sp>
        <p:nvSpPr>
          <p:cNvPr id="280579" name="Rectangle 2"/>
          <p:cNvSpPr>
            <a:spLocks noGrp="1" noRot="1" noChangeAspect="1" noChangeArrowheads="1" noTextEdit="1"/>
          </p:cNvSpPr>
          <p:nvPr>
            <p:ph type="sldImg"/>
          </p:nvPr>
        </p:nvSpPr>
        <p:spPr>
          <a:ln/>
        </p:spPr>
      </p:sp>
      <p:sp>
        <p:nvSpPr>
          <p:cNvPr id="280580" name="Rectangle 3"/>
          <p:cNvSpPr>
            <a:spLocks noGrp="1" noChangeArrowheads="1"/>
          </p:cNvSpPr>
          <p:nvPr>
            <p:ph type="body" idx="1"/>
          </p:nvPr>
        </p:nvSpPr>
        <p:spPr>
          <a:noFill/>
          <a:ln/>
        </p:spPr>
        <p:txBody>
          <a:bodyPr/>
          <a:lstStyle/>
          <a:p>
            <a:pPr eaLnBrk="1" hangingPunct="1"/>
            <a:r>
              <a:rPr lang="fi-FI" smtClean="0"/>
              <a:t>Matti Kari</a:t>
            </a:r>
            <a:endParaRPr lang="en-GB"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7"/>
          <p:cNvSpPr>
            <a:spLocks noGrp="1" noChangeArrowheads="1"/>
          </p:cNvSpPr>
          <p:nvPr>
            <p:ph type="sldNum" sz="quarter" idx="5"/>
          </p:nvPr>
        </p:nvSpPr>
        <p:spPr>
          <a:noFill/>
        </p:spPr>
        <p:txBody>
          <a:bodyPr/>
          <a:lstStyle/>
          <a:p>
            <a:fld id="{A2035F39-E7B4-4AD0-A674-2B3398C041DA}" type="slidenum">
              <a:rPr lang="en-US" smtClean="0"/>
              <a:pPr/>
              <a:t>166</a:t>
            </a:fld>
            <a:endParaRPr lang="en-US" smtClean="0"/>
          </a:p>
        </p:txBody>
      </p:sp>
      <p:sp>
        <p:nvSpPr>
          <p:cNvPr id="281603" name="Rectangle 2"/>
          <p:cNvSpPr>
            <a:spLocks noGrp="1" noRot="1" noChangeAspect="1" noChangeArrowheads="1" noTextEdit="1"/>
          </p:cNvSpPr>
          <p:nvPr>
            <p:ph type="sldImg"/>
          </p:nvPr>
        </p:nvSpPr>
        <p:spPr>
          <a:ln/>
        </p:spPr>
      </p:sp>
      <p:sp>
        <p:nvSpPr>
          <p:cNvPr id="2816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lvl1pPr>
              <a:defRPr/>
            </a:lvl1pPr>
          </a:lstStyle>
          <a:p>
            <a:pPr>
              <a:defRPr/>
            </a:pPr>
            <a:fld id="{C99D7EEC-48EA-4327-9B86-E73AA1067930}" type="datetime1">
              <a:rPr lang="fi-FI" smtClean="0"/>
              <a:pPr>
                <a:defRPr/>
              </a:pPr>
              <a:t>12.12.2011</a:t>
            </a:fld>
            <a:endParaRPr lang="fi-FI"/>
          </a:p>
        </p:txBody>
      </p:sp>
      <p:sp>
        <p:nvSpPr>
          <p:cNvPr id="5" name="Footer Placeholder 4"/>
          <p:cNvSpPr>
            <a:spLocks noGrp="1"/>
          </p:cNvSpPr>
          <p:nvPr>
            <p:ph type="ftr" sz="quarter" idx="11"/>
          </p:nvPr>
        </p:nvSpPr>
        <p:spPr/>
        <p:txBody>
          <a:bodyPr/>
          <a:lstStyle>
            <a:lvl1pPr>
              <a:defRPr/>
            </a:lvl1pPr>
          </a:lstStyle>
          <a:p>
            <a:pPr>
              <a:defRPr/>
            </a:pPr>
            <a:r>
              <a:rPr lang="fi-FI" smtClean="0"/>
              <a:t>Sosiaalipolitiikan johdantokurssi 2011</a:t>
            </a:r>
            <a:endParaRPr lang="fi-FI"/>
          </a:p>
        </p:txBody>
      </p:sp>
      <p:sp>
        <p:nvSpPr>
          <p:cNvPr id="6" name="Slide Number Placeholder 5"/>
          <p:cNvSpPr>
            <a:spLocks noGrp="1"/>
          </p:cNvSpPr>
          <p:nvPr>
            <p:ph type="sldNum" sz="quarter" idx="12"/>
          </p:nvPr>
        </p:nvSpPr>
        <p:spPr/>
        <p:txBody>
          <a:bodyPr/>
          <a:lstStyle>
            <a:lvl1pPr>
              <a:defRPr/>
            </a:lvl1pPr>
          </a:lstStyle>
          <a:p>
            <a:pPr>
              <a:defRPr/>
            </a:pPr>
            <a:fld id="{9129A402-692D-491C-87D5-BFD1C5348C40}" type="slidenum">
              <a:rPr lang="fi-FI"/>
              <a:pPr>
                <a:defRPr/>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pPr>
              <a:defRPr/>
            </a:pPr>
            <a:fld id="{AEFDF348-6375-41A1-8551-E964EAEC20F4}" type="datetime1">
              <a:rPr lang="fi-FI" smtClean="0"/>
              <a:pPr>
                <a:defRPr/>
              </a:pPr>
              <a:t>12.12.2011</a:t>
            </a:fld>
            <a:endParaRPr lang="fi-FI"/>
          </a:p>
        </p:txBody>
      </p:sp>
      <p:sp>
        <p:nvSpPr>
          <p:cNvPr id="5" name="Footer Placeholder 4"/>
          <p:cNvSpPr>
            <a:spLocks noGrp="1"/>
          </p:cNvSpPr>
          <p:nvPr>
            <p:ph type="ftr" sz="quarter" idx="11"/>
          </p:nvPr>
        </p:nvSpPr>
        <p:spPr/>
        <p:txBody>
          <a:bodyPr/>
          <a:lstStyle>
            <a:lvl1pPr>
              <a:defRPr/>
            </a:lvl1pPr>
          </a:lstStyle>
          <a:p>
            <a:pPr>
              <a:defRPr/>
            </a:pPr>
            <a:r>
              <a:rPr lang="fi-FI" smtClean="0"/>
              <a:t>Sosiaalipolitiikan johdantokurssi 2011</a:t>
            </a:r>
            <a:endParaRPr lang="fi-FI"/>
          </a:p>
        </p:txBody>
      </p:sp>
      <p:sp>
        <p:nvSpPr>
          <p:cNvPr id="6" name="Slide Number Placeholder 5"/>
          <p:cNvSpPr>
            <a:spLocks noGrp="1"/>
          </p:cNvSpPr>
          <p:nvPr>
            <p:ph type="sldNum" sz="quarter" idx="12"/>
          </p:nvPr>
        </p:nvSpPr>
        <p:spPr/>
        <p:txBody>
          <a:bodyPr/>
          <a:lstStyle>
            <a:lvl1pPr>
              <a:defRPr/>
            </a:lvl1pPr>
          </a:lstStyle>
          <a:p>
            <a:pPr>
              <a:defRPr/>
            </a:pPr>
            <a:fld id="{1E48C8FB-D2EC-4436-B748-243D08196B5B}" type="slidenum">
              <a:rPr lang="fi-FI"/>
              <a:pPr>
                <a:defRPr/>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pPr>
              <a:defRPr/>
            </a:pPr>
            <a:fld id="{BA1EBE9B-62B8-4EBD-B907-D80C24AD4C00}" type="datetime1">
              <a:rPr lang="fi-FI" smtClean="0"/>
              <a:pPr>
                <a:defRPr/>
              </a:pPr>
              <a:t>12.12.2011</a:t>
            </a:fld>
            <a:endParaRPr lang="fi-FI"/>
          </a:p>
        </p:txBody>
      </p:sp>
      <p:sp>
        <p:nvSpPr>
          <p:cNvPr id="5" name="Footer Placeholder 4"/>
          <p:cNvSpPr>
            <a:spLocks noGrp="1"/>
          </p:cNvSpPr>
          <p:nvPr>
            <p:ph type="ftr" sz="quarter" idx="11"/>
          </p:nvPr>
        </p:nvSpPr>
        <p:spPr/>
        <p:txBody>
          <a:bodyPr/>
          <a:lstStyle>
            <a:lvl1pPr>
              <a:defRPr/>
            </a:lvl1pPr>
          </a:lstStyle>
          <a:p>
            <a:pPr>
              <a:defRPr/>
            </a:pPr>
            <a:r>
              <a:rPr lang="fi-FI" smtClean="0"/>
              <a:t>Sosiaalipolitiikan johdantokurssi 2011</a:t>
            </a:r>
            <a:endParaRPr lang="fi-FI"/>
          </a:p>
        </p:txBody>
      </p:sp>
      <p:sp>
        <p:nvSpPr>
          <p:cNvPr id="6" name="Slide Number Placeholder 5"/>
          <p:cNvSpPr>
            <a:spLocks noGrp="1"/>
          </p:cNvSpPr>
          <p:nvPr>
            <p:ph type="sldNum" sz="quarter" idx="12"/>
          </p:nvPr>
        </p:nvSpPr>
        <p:spPr/>
        <p:txBody>
          <a:bodyPr/>
          <a:lstStyle>
            <a:lvl1pPr>
              <a:defRPr/>
            </a:lvl1pPr>
          </a:lstStyle>
          <a:p>
            <a:pPr>
              <a:defRPr/>
            </a:pPr>
            <a:fld id="{5A22D3EC-420E-42C2-844C-B405754D2D5E}" type="slidenum">
              <a:rPr lang="fi-FI"/>
              <a:pPr>
                <a:defRPr/>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010400" cy="1116013"/>
          </a:xfrm>
        </p:spPr>
        <p:txBody>
          <a:bodyPr/>
          <a:lstStyle/>
          <a:p>
            <a:r>
              <a:rPr lang="en-US" smtClean="0"/>
              <a:t>Click to edit Master title style</a:t>
            </a:r>
            <a:endParaRPr lang="fi-FI"/>
          </a:p>
        </p:txBody>
      </p:sp>
      <p:sp>
        <p:nvSpPr>
          <p:cNvPr id="3" name="Chart Placeholder 2"/>
          <p:cNvSpPr>
            <a:spLocks noGrp="1"/>
          </p:cNvSpPr>
          <p:nvPr>
            <p:ph type="chart" idx="1"/>
          </p:nvPr>
        </p:nvSpPr>
        <p:spPr>
          <a:xfrm>
            <a:off x="1828800" y="1600200"/>
            <a:ext cx="7010400" cy="4953000"/>
          </a:xfrm>
        </p:spPr>
        <p:txBody>
          <a:bodyPr/>
          <a:lstStyle/>
          <a:p>
            <a:pPr lvl="0"/>
            <a:endParaRPr lang="fi-FI"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J P Roos 2008</a:t>
            </a:r>
          </a:p>
        </p:txBody>
      </p:sp>
      <p:sp>
        <p:nvSpPr>
          <p:cNvPr id="6" name="Rectangle 7"/>
          <p:cNvSpPr>
            <a:spLocks noGrp="1" noChangeArrowheads="1"/>
          </p:cNvSpPr>
          <p:nvPr>
            <p:ph type="sldNum" sz="quarter" idx="12"/>
          </p:nvPr>
        </p:nvSpPr>
        <p:spPr>
          <a:ln/>
        </p:spPr>
        <p:txBody>
          <a:bodyPr/>
          <a:lstStyle>
            <a:lvl1pPr>
              <a:defRPr/>
            </a:lvl1pPr>
          </a:lstStyle>
          <a:p>
            <a:pPr>
              <a:defRPr/>
            </a:pPr>
            <a:fld id="{B8EB278D-8C3D-427A-9B47-D8B53DEABC38}"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010400" cy="1116013"/>
          </a:xfrm>
        </p:spPr>
        <p:txBody>
          <a:bodyPr/>
          <a:lstStyle/>
          <a:p>
            <a:r>
              <a:rPr lang="en-US" smtClean="0"/>
              <a:t>Click to edit Master title style</a:t>
            </a:r>
            <a:endParaRPr lang="fi-FI"/>
          </a:p>
        </p:txBody>
      </p:sp>
      <p:sp>
        <p:nvSpPr>
          <p:cNvPr id="3" name="SmartArt Placeholder 2"/>
          <p:cNvSpPr>
            <a:spLocks noGrp="1"/>
          </p:cNvSpPr>
          <p:nvPr>
            <p:ph type="dgm" idx="1"/>
          </p:nvPr>
        </p:nvSpPr>
        <p:spPr>
          <a:xfrm>
            <a:off x="1828800" y="1600200"/>
            <a:ext cx="7010400" cy="4953000"/>
          </a:xfrm>
        </p:spPr>
        <p:txBody>
          <a:bodyPr/>
          <a:lstStyle/>
          <a:p>
            <a:pPr lvl="0"/>
            <a:endParaRPr lang="fi-FI"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J P Roos 2008</a:t>
            </a:r>
          </a:p>
        </p:txBody>
      </p:sp>
      <p:sp>
        <p:nvSpPr>
          <p:cNvPr id="6" name="Rectangle 7"/>
          <p:cNvSpPr>
            <a:spLocks noGrp="1" noChangeArrowheads="1"/>
          </p:cNvSpPr>
          <p:nvPr>
            <p:ph type="sldNum" sz="quarter" idx="12"/>
          </p:nvPr>
        </p:nvSpPr>
        <p:spPr>
          <a:ln/>
        </p:spPr>
        <p:txBody>
          <a:bodyPr/>
          <a:lstStyle>
            <a:lvl1pPr>
              <a:defRPr/>
            </a:lvl1pPr>
          </a:lstStyle>
          <a:p>
            <a:pPr>
              <a:defRPr/>
            </a:pPr>
            <a:fld id="{89A1AF09-0609-4208-8A72-30E182C5A45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010400" cy="1116013"/>
          </a:xfrm>
        </p:spPr>
        <p:txBody>
          <a:bodyPr/>
          <a:lstStyle/>
          <a:p>
            <a:r>
              <a:rPr lang="en-US" smtClean="0"/>
              <a:t>Click to edit Master title style</a:t>
            </a:r>
            <a:endParaRPr lang="fi-FI"/>
          </a:p>
        </p:txBody>
      </p:sp>
      <p:sp>
        <p:nvSpPr>
          <p:cNvPr id="3" name="Table Placeholder 2"/>
          <p:cNvSpPr>
            <a:spLocks noGrp="1"/>
          </p:cNvSpPr>
          <p:nvPr>
            <p:ph type="tbl" idx="1"/>
          </p:nvPr>
        </p:nvSpPr>
        <p:spPr>
          <a:xfrm>
            <a:off x="1828800" y="1600200"/>
            <a:ext cx="7010400" cy="4953000"/>
          </a:xfrm>
        </p:spPr>
        <p:txBody>
          <a:bodyPr/>
          <a:lstStyle/>
          <a:p>
            <a:pPr lvl="0"/>
            <a:endParaRPr lang="fi-FI" noProof="0" smtClean="0"/>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J P Roos 2008</a:t>
            </a:r>
          </a:p>
        </p:txBody>
      </p:sp>
      <p:sp>
        <p:nvSpPr>
          <p:cNvPr id="6" name="Rectangle 7"/>
          <p:cNvSpPr>
            <a:spLocks noGrp="1" noChangeArrowheads="1"/>
          </p:cNvSpPr>
          <p:nvPr>
            <p:ph type="sldNum" sz="quarter" idx="12"/>
          </p:nvPr>
        </p:nvSpPr>
        <p:spPr>
          <a:ln/>
        </p:spPr>
        <p:txBody>
          <a:bodyPr/>
          <a:lstStyle>
            <a:lvl1pPr>
              <a:defRPr/>
            </a:lvl1pPr>
          </a:lstStyle>
          <a:p>
            <a:pPr>
              <a:defRPr/>
            </a:pPr>
            <a:fld id="{1C78B4BB-9633-473B-A306-031745F5E2A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8013" cy="1143000"/>
          </a:xfrm>
        </p:spPr>
        <p:txBody>
          <a:bodyPr/>
          <a:lstStyle/>
          <a:p>
            <a:r>
              <a:rPr lang="en-US" smtClean="0"/>
              <a:t>Click to edit Master title style</a:t>
            </a:r>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lvl1pPr>
              <a:defRPr/>
            </a:lvl1pPr>
          </a:lstStyle>
          <a:p>
            <a:pPr>
              <a:defRPr/>
            </a:pPr>
            <a:fld id="{1C803532-53BB-4AD0-BB81-356097C5441B}" type="datetime1">
              <a:rPr lang="fi-FI" smtClean="0"/>
              <a:pPr>
                <a:defRPr/>
              </a:pPr>
              <a:t>12.12.2011</a:t>
            </a:fld>
            <a:endParaRPr lang="fi-FI"/>
          </a:p>
        </p:txBody>
      </p:sp>
      <p:sp>
        <p:nvSpPr>
          <p:cNvPr id="5" name="Footer Placeholder 4"/>
          <p:cNvSpPr>
            <a:spLocks noGrp="1"/>
          </p:cNvSpPr>
          <p:nvPr>
            <p:ph type="ftr" sz="quarter" idx="11"/>
          </p:nvPr>
        </p:nvSpPr>
        <p:spPr/>
        <p:txBody>
          <a:bodyPr/>
          <a:lstStyle>
            <a:lvl1pPr>
              <a:defRPr/>
            </a:lvl1pPr>
          </a:lstStyle>
          <a:p>
            <a:pPr>
              <a:defRPr/>
            </a:pPr>
            <a:r>
              <a:rPr lang="fi-FI" smtClean="0"/>
              <a:t>Sosiaalipolitiikan johdantokurssi 2011</a:t>
            </a:r>
            <a:endParaRPr lang="fi-FI"/>
          </a:p>
        </p:txBody>
      </p:sp>
      <p:sp>
        <p:nvSpPr>
          <p:cNvPr id="6" name="Slide Number Placeholder 5"/>
          <p:cNvSpPr>
            <a:spLocks noGrp="1"/>
          </p:cNvSpPr>
          <p:nvPr>
            <p:ph type="sldNum" sz="quarter" idx="12"/>
          </p:nvPr>
        </p:nvSpPr>
        <p:spPr/>
        <p:txBody>
          <a:bodyPr/>
          <a:lstStyle>
            <a:lvl1pPr>
              <a:defRPr/>
            </a:lvl1pPr>
          </a:lstStyle>
          <a:p>
            <a:pPr>
              <a:defRPr/>
            </a:pPr>
            <a:fld id="{C3564E30-D73B-49A5-B034-18C244C7F19F}" type="slidenum">
              <a:rPr lang="fi-FI"/>
              <a:pPr>
                <a:defRPr/>
              </a:pPr>
              <a:t>‹#›</a:t>
            </a:fld>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B90D85A-FC2A-4BEA-9F36-15A00C0B51D9}" type="datetime1">
              <a:rPr lang="fi-FI" smtClean="0"/>
              <a:pPr>
                <a:defRPr/>
              </a:pPr>
              <a:t>12.12.2011</a:t>
            </a:fld>
            <a:endParaRPr lang="fi-FI"/>
          </a:p>
        </p:txBody>
      </p:sp>
      <p:sp>
        <p:nvSpPr>
          <p:cNvPr id="5" name="Footer Placeholder 4"/>
          <p:cNvSpPr>
            <a:spLocks noGrp="1"/>
          </p:cNvSpPr>
          <p:nvPr>
            <p:ph type="ftr" sz="quarter" idx="11"/>
          </p:nvPr>
        </p:nvSpPr>
        <p:spPr/>
        <p:txBody>
          <a:bodyPr/>
          <a:lstStyle>
            <a:lvl1pPr>
              <a:defRPr/>
            </a:lvl1pPr>
          </a:lstStyle>
          <a:p>
            <a:pPr>
              <a:defRPr/>
            </a:pPr>
            <a:r>
              <a:rPr lang="fi-FI" smtClean="0"/>
              <a:t>Sosiaalipolitiikan johdantokurssi 2011</a:t>
            </a:r>
            <a:endParaRPr lang="fi-FI"/>
          </a:p>
        </p:txBody>
      </p:sp>
      <p:sp>
        <p:nvSpPr>
          <p:cNvPr id="6" name="Slide Number Placeholder 5"/>
          <p:cNvSpPr>
            <a:spLocks noGrp="1"/>
          </p:cNvSpPr>
          <p:nvPr>
            <p:ph type="sldNum" sz="quarter" idx="12"/>
          </p:nvPr>
        </p:nvSpPr>
        <p:spPr/>
        <p:txBody>
          <a:bodyPr/>
          <a:lstStyle>
            <a:lvl1pPr>
              <a:defRPr/>
            </a:lvl1pPr>
          </a:lstStyle>
          <a:p>
            <a:pPr>
              <a:defRPr/>
            </a:pPr>
            <a:fld id="{38CFAD5A-26C3-4CB4-AEB8-C3C29BDAD16E}" type="slidenum">
              <a:rPr lang="fi-FI"/>
              <a:pPr>
                <a:defRPr/>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3"/>
          <p:cNvSpPr>
            <a:spLocks noGrp="1"/>
          </p:cNvSpPr>
          <p:nvPr>
            <p:ph type="dt" sz="half" idx="10"/>
          </p:nvPr>
        </p:nvSpPr>
        <p:spPr/>
        <p:txBody>
          <a:bodyPr/>
          <a:lstStyle>
            <a:lvl1pPr>
              <a:defRPr/>
            </a:lvl1pPr>
          </a:lstStyle>
          <a:p>
            <a:pPr>
              <a:defRPr/>
            </a:pPr>
            <a:fld id="{C444D845-711E-4812-8A7D-788021E251A6}" type="datetime1">
              <a:rPr lang="fi-FI" smtClean="0"/>
              <a:pPr>
                <a:defRPr/>
              </a:pPr>
              <a:t>12.12.2011</a:t>
            </a:fld>
            <a:endParaRPr lang="fi-FI"/>
          </a:p>
        </p:txBody>
      </p:sp>
      <p:sp>
        <p:nvSpPr>
          <p:cNvPr id="6" name="Footer Placeholder 4"/>
          <p:cNvSpPr>
            <a:spLocks noGrp="1"/>
          </p:cNvSpPr>
          <p:nvPr>
            <p:ph type="ftr" sz="quarter" idx="11"/>
          </p:nvPr>
        </p:nvSpPr>
        <p:spPr/>
        <p:txBody>
          <a:bodyPr/>
          <a:lstStyle>
            <a:lvl1pPr>
              <a:defRPr/>
            </a:lvl1pPr>
          </a:lstStyle>
          <a:p>
            <a:pPr>
              <a:defRPr/>
            </a:pPr>
            <a:r>
              <a:rPr lang="fi-FI" smtClean="0"/>
              <a:t>Sosiaalipolitiikan johdantokurssi 2011</a:t>
            </a:r>
            <a:endParaRPr lang="fi-FI"/>
          </a:p>
        </p:txBody>
      </p:sp>
      <p:sp>
        <p:nvSpPr>
          <p:cNvPr id="7" name="Slide Number Placeholder 5"/>
          <p:cNvSpPr>
            <a:spLocks noGrp="1"/>
          </p:cNvSpPr>
          <p:nvPr>
            <p:ph type="sldNum" sz="quarter" idx="12"/>
          </p:nvPr>
        </p:nvSpPr>
        <p:spPr/>
        <p:txBody>
          <a:bodyPr/>
          <a:lstStyle>
            <a:lvl1pPr>
              <a:defRPr/>
            </a:lvl1pPr>
          </a:lstStyle>
          <a:p>
            <a:pPr>
              <a:defRPr/>
            </a:pPr>
            <a:fld id="{E926EB7B-1D15-4CBF-AE15-B7E822787193}" type="slidenum">
              <a:rPr lang="fi-FI"/>
              <a:pPr>
                <a:defRPr/>
              </a:pPr>
              <a:t>‹#›</a:t>
            </a:fld>
            <a:endParaRPr lang="fi-F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3"/>
          <p:cNvSpPr>
            <a:spLocks noGrp="1"/>
          </p:cNvSpPr>
          <p:nvPr>
            <p:ph type="dt" sz="half" idx="10"/>
          </p:nvPr>
        </p:nvSpPr>
        <p:spPr/>
        <p:txBody>
          <a:bodyPr/>
          <a:lstStyle>
            <a:lvl1pPr>
              <a:defRPr/>
            </a:lvl1pPr>
          </a:lstStyle>
          <a:p>
            <a:pPr>
              <a:defRPr/>
            </a:pPr>
            <a:fld id="{8EEDFE2E-332E-4458-A30B-0514AD4C4181}" type="datetime1">
              <a:rPr lang="fi-FI" smtClean="0"/>
              <a:pPr>
                <a:defRPr/>
              </a:pPr>
              <a:t>12.12.2011</a:t>
            </a:fld>
            <a:endParaRPr lang="fi-FI"/>
          </a:p>
        </p:txBody>
      </p:sp>
      <p:sp>
        <p:nvSpPr>
          <p:cNvPr id="8" name="Footer Placeholder 4"/>
          <p:cNvSpPr>
            <a:spLocks noGrp="1"/>
          </p:cNvSpPr>
          <p:nvPr>
            <p:ph type="ftr" sz="quarter" idx="11"/>
          </p:nvPr>
        </p:nvSpPr>
        <p:spPr/>
        <p:txBody>
          <a:bodyPr/>
          <a:lstStyle>
            <a:lvl1pPr>
              <a:defRPr/>
            </a:lvl1pPr>
          </a:lstStyle>
          <a:p>
            <a:pPr>
              <a:defRPr/>
            </a:pPr>
            <a:r>
              <a:rPr lang="fi-FI" smtClean="0"/>
              <a:t>Sosiaalipolitiikan johdantokurssi 2011</a:t>
            </a:r>
            <a:endParaRPr lang="fi-FI"/>
          </a:p>
        </p:txBody>
      </p:sp>
      <p:sp>
        <p:nvSpPr>
          <p:cNvPr id="9" name="Slide Number Placeholder 5"/>
          <p:cNvSpPr>
            <a:spLocks noGrp="1"/>
          </p:cNvSpPr>
          <p:nvPr>
            <p:ph type="sldNum" sz="quarter" idx="12"/>
          </p:nvPr>
        </p:nvSpPr>
        <p:spPr/>
        <p:txBody>
          <a:bodyPr/>
          <a:lstStyle>
            <a:lvl1pPr>
              <a:defRPr/>
            </a:lvl1pPr>
          </a:lstStyle>
          <a:p>
            <a:pPr>
              <a:defRPr/>
            </a:pPr>
            <a:fld id="{629C2755-2B91-4E69-911F-364E8BE16A97}" type="slidenum">
              <a:rPr lang="fi-FI"/>
              <a:pPr>
                <a:defRPr/>
              </a:pPr>
              <a:t>‹#›</a:t>
            </a:fld>
            <a:endParaRPr lang="fi-F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3"/>
          <p:cNvSpPr>
            <a:spLocks noGrp="1"/>
          </p:cNvSpPr>
          <p:nvPr>
            <p:ph type="dt" sz="half" idx="10"/>
          </p:nvPr>
        </p:nvSpPr>
        <p:spPr/>
        <p:txBody>
          <a:bodyPr/>
          <a:lstStyle>
            <a:lvl1pPr>
              <a:defRPr/>
            </a:lvl1pPr>
          </a:lstStyle>
          <a:p>
            <a:pPr>
              <a:defRPr/>
            </a:pPr>
            <a:fld id="{92B6B924-8A2E-4182-9BDA-D62F7A069BB8}" type="datetime1">
              <a:rPr lang="fi-FI" smtClean="0"/>
              <a:pPr>
                <a:defRPr/>
              </a:pPr>
              <a:t>12.12.2011</a:t>
            </a:fld>
            <a:endParaRPr lang="fi-FI"/>
          </a:p>
        </p:txBody>
      </p:sp>
      <p:sp>
        <p:nvSpPr>
          <p:cNvPr id="4" name="Footer Placeholder 4"/>
          <p:cNvSpPr>
            <a:spLocks noGrp="1"/>
          </p:cNvSpPr>
          <p:nvPr>
            <p:ph type="ftr" sz="quarter" idx="11"/>
          </p:nvPr>
        </p:nvSpPr>
        <p:spPr/>
        <p:txBody>
          <a:bodyPr/>
          <a:lstStyle>
            <a:lvl1pPr>
              <a:defRPr/>
            </a:lvl1pPr>
          </a:lstStyle>
          <a:p>
            <a:pPr>
              <a:defRPr/>
            </a:pPr>
            <a:r>
              <a:rPr lang="fi-FI" smtClean="0"/>
              <a:t>Sosiaalipolitiikan johdantokurssi 2011</a:t>
            </a:r>
            <a:endParaRPr lang="fi-FI"/>
          </a:p>
        </p:txBody>
      </p:sp>
      <p:sp>
        <p:nvSpPr>
          <p:cNvPr id="5" name="Slide Number Placeholder 5"/>
          <p:cNvSpPr>
            <a:spLocks noGrp="1"/>
          </p:cNvSpPr>
          <p:nvPr>
            <p:ph type="sldNum" sz="quarter" idx="12"/>
          </p:nvPr>
        </p:nvSpPr>
        <p:spPr/>
        <p:txBody>
          <a:bodyPr/>
          <a:lstStyle>
            <a:lvl1pPr>
              <a:defRPr/>
            </a:lvl1pPr>
          </a:lstStyle>
          <a:p>
            <a:pPr>
              <a:defRPr/>
            </a:pPr>
            <a:fld id="{F3D45F34-2DD6-4791-A425-3B86031FABDD}" type="slidenum">
              <a:rPr lang="fi-FI"/>
              <a:pPr>
                <a:defRPr/>
              </a:pPr>
              <a:t>‹#›</a:t>
            </a:fld>
            <a:endParaRPr lang="fi-F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EA3B11-AC47-4AF9-9D7B-58052616F1B5}" type="datetime1">
              <a:rPr lang="fi-FI" smtClean="0"/>
              <a:pPr>
                <a:defRPr/>
              </a:pPr>
              <a:t>12.12.2011</a:t>
            </a:fld>
            <a:endParaRPr lang="fi-FI"/>
          </a:p>
        </p:txBody>
      </p:sp>
      <p:sp>
        <p:nvSpPr>
          <p:cNvPr id="3" name="Footer Placeholder 4"/>
          <p:cNvSpPr>
            <a:spLocks noGrp="1"/>
          </p:cNvSpPr>
          <p:nvPr>
            <p:ph type="ftr" sz="quarter" idx="11"/>
          </p:nvPr>
        </p:nvSpPr>
        <p:spPr/>
        <p:txBody>
          <a:bodyPr/>
          <a:lstStyle>
            <a:lvl1pPr>
              <a:defRPr/>
            </a:lvl1pPr>
          </a:lstStyle>
          <a:p>
            <a:pPr>
              <a:defRPr/>
            </a:pPr>
            <a:r>
              <a:rPr lang="fi-FI" smtClean="0"/>
              <a:t>Sosiaalipolitiikan johdantokurssi 2011</a:t>
            </a:r>
            <a:endParaRPr lang="fi-FI"/>
          </a:p>
        </p:txBody>
      </p:sp>
      <p:sp>
        <p:nvSpPr>
          <p:cNvPr id="4" name="Slide Number Placeholder 5"/>
          <p:cNvSpPr>
            <a:spLocks noGrp="1"/>
          </p:cNvSpPr>
          <p:nvPr>
            <p:ph type="sldNum" sz="quarter" idx="12"/>
          </p:nvPr>
        </p:nvSpPr>
        <p:spPr/>
        <p:txBody>
          <a:bodyPr/>
          <a:lstStyle>
            <a:lvl1pPr>
              <a:defRPr/>
            </a:lvl1pPr>
          </a:lstStyle>
          <a:p>
            <a:pPr>
              <a:defRPr/>
            </a:pPr>
            <a:fld id="{DEB99670-8B90-47CF-8906-45753D158A6C}" type="slidenum">
              <a:rPr lang="fi-FI"/>
              <a:pPr>
                <a:defRPr/>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42324-D75B-4082-8CBD-E098297AF60E}" type="datetime1">
              <a:rPr lang="fi-FI" smtClean="0"/>
              <a:pPr>
                <a:defRPr/>
              </a:pPr>
              <a:t>12.12.2011</a:t>
            </a:fld>
            <a:endParaRPr lang="fi-FI"/>
          </a:p>
        </p:txBody>
      </p:sp>
      <p:sp>
        <p:nvSpPr>
          <p:cNvPr id="6" name="Footer Placeholder 4"/>
          <p:cNvSpPr>
            <a:spLocks noGrp="1"/>
          </p:cNvSpPr>
          <p:nvPr>
            <p:ph type="ftr" sz="quarter" idx="11"/>
          </p:nvPr>
        </p:nvSpPr>
        <p:spPr/>
        <p:txBody>
          <a:bodyPr/>
          <a:lstStyle>
            <a:lvl1pPr>
              <a:defRPr/>
            </a:lvl1pPr>
          </a:lstStyle>
          <a:p>
            <a:pPr>
              <a:defRPr/>
            </a:pPr>
            <a:r>
              <a:rPr lang="fi-FI" smtClean="0"/>
              <a:t>Sosiaalipolitiikan johdantokurssi 2011</a:t>
            </a:r>
            <a:endParaRPr lang="fi-FI"/>
          </a:p>
        </p:txBody>
      </p:sp>
      <p:sp>
        <p:nvSpPr>
          <p:cNvPr id="7" name="Slide Number Placeholder 5"/>
          <p:cNvSpPr>
            <a:spLocks noGrp="1"/>
          </p:cNvSpPr>
          <p:nvPr>
            <p:ph type="sldNum" sz="quarter" idx="12"/>
          </p:nvPr>
        </p:nvSpPr>
        <p:spPr/>
        <p:txBody>
          <a:bodyPr/>
          <a:lstStyle>
            <a:lvl1pPr>
              <a:defRPr/>
            </a:lvl1pPr>
          </a:lstStyle>
          <a:p>
            <a:pPr>
              <a:defRPr/>
            </a:pPr>
            <a:fld id="{6F34F141-2D23-4F5C-88F4-D805209A9882}" type="slidenum">
              <a:rPr lang="fi-FI"/>
              <a:pPr>
                <a:defRPr/>
              </a:pPr>
              <a:t>‹#›</a:t>
            </a:fld>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1B90CF-4213-4C28-A64B-9DE90ACDCFAE}" type="datetime1">
              <a:rPr lang="fi-FI" smtClean="0"/>
              <a:pPr>
                <a:defRPr/>
              </a:pPr>
              <a:t>12.12.2011</a:t>
            </a:fld>
            <a:endParaRPr lang="fi-FI"/>
          </a:p>
        </p:txBody>
      </p:sp>
      <p:sp>
        <p:nvSpPr>
          <p:cNvPr id="6" name="Footer Placeholder 4"/>
          <p:cNvSpPr>
            <a:spLocks noGrp="1"/>
          </p:cNvSpPr>
          <p:nvPr>
            <p:ph type="ftr" sz="quarter" idx="11"/>
          </p:nvPr>
        </p:nvSpPr>
        <p:spPr/>
        <p:txBody>
          <a:bodyPr/>
          <a:lstStyle>
            <a:lvl1pPr>
              <a:defRPr/>
            </a:lvl1pPr>
          </a:lstStyle>
          <a:p>
            <a:pPr>
              <a:defRPr/>
            </a:pPr>
            <a:r>
              <a:rPr lang="fi-FI" smtClean="0"/>
              <a:t>Sosiaalipolitiikan johdantokurssi 2011</a:t>
            </a:r>
            <a:endParaRPr lang="fi-FI"/>
          </a:p>
        </p:txBody>
      </p:sp>
      <p:sp>
        <p:nvSpPr>
          <p:cNvPr id="7" name="Slide Number Placeholder 5"/>
          <p:cNvSpPr>
            <a:spLocks noGrp="1"/>
          </p:cNvSpPr>
          <p:nvPr>
            <p:ph type="sldNum" sz="quarter" idx="12"/>
          </p:nvPr>
        </p:nvSpPr>
        <p:spPr/>
        <p:txBody>
          <a:bodyPr/>
          <a:lstStyle>
            <a:lvl1pPr>
              <a:defRPr/>
            </a:lvl1pPr>
          </a:lstStyle>
          <a:p>
            <a:pPr>
              <a:defRPr/>
            </a:pPr>
            <a:fld id="{BEB82A0B-B48C-4FA2-AA3F-45C79B8A5EF0}" type="slidenum">
              <a:rPr lang="fi-FI"/>
              <a:pPr>
                <a:defRPr/>
              </a:pPr>
              <a:t>‹#›</a:t>
            </a:fld>
            <a:endParaRPr lang="fi-F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i-FI"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4042A12-1082-45B0-ABF6-61312EFA4E87}" type="datetime1">
              <a:rPr lang="fi-FI" smtClean="0"/>
              <a:pPr>
                <a:defRPr/>
              </a:pPr>
              <a:t>12.12.2011</a:t>
            </a:fld>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fi-FI" smtClean="0"/>
              <a:t>Sosiaalipolitiikan johdantokurssi 2011</a:t>
            </a:r>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96BF916-4777-4065-AC28-A5D8EFCB56DE}"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www.velvetgloveironfist.com/pdfs/SpiritLevelDelusion_Chapter10.pdf" TargetMode="External"/><Relationship Id="rId2" Type="http://schemas.openxmlformats.org/officeDocument/2006/relationships/hyperlink" Target="http://www.equalitytrust.org.uk/why" TargetMode="External"/><Relationship Id="rId1" Type="http://schemas.openxmlformats.org/officeDocument/2006/relationships/slideLayout" Target="../slideLayouts/slideLayout2.xml"/><Relationship Id="rId4" Type="http://schemas.openxmlformats.org/officeDocument/2006/relationships/hyperlink" Target="http://esr.oxfordjournals.org/content/26/6/731.ful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esr.oxfordjournals.org/search?author1=John+H.+Goldthorpe&amp;sortspec=date&amp;submit=Submit"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www.stm.fi/c/document_library/get_file?folderId=39502&amp;name=DLFE-6827.pdf" TargetMode="External"/><Relationship Id="rId2" Type="http://schemas.openxmlformats.org/officeDocument/2006/relationships/hyperlink" Target="http://www.stakes.fi/yp/2011/1/roos.pdf" TargetMode="External"/><Relationship Id="rId1" Type="http://schemas.openxmlformats.org/officeDocument/2006/relationships/slideLayout" Target="../slideLayouts/slideLayout2.xml"/><Relationship Id="rId4" Type="http://schemas.openxmlformats.org/officeDocument/2006/relationships/hyperlink" Target="http://www.soininvaara.fi/category/sata-komitea/" TargetMode="Externa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www.stakes.fi/yp/2008/3/roos.pdf"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http://edge.org/conversation/mc2011-history-violence-pinker" TargetMode="External"/><Relationship Id="rId2" Type="http://schemas.openxmlformats.org/officeDocument/2006/relationships/hyperlink" Target="http://www.amazon.com/Better-Angels-Our-Nature-Violence/dp/0670022950/ref=sr_1_1?ie=UTF8&amp;qid=1320327187&amp;sr=8-1" TargetMode="Externa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hyperlink" Target="http://www.minedu.fi/export/sites/default/OPM/Julkaisut/2010/liitteet/okm21.pdf?lang=fi" TargetMode="Externa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hyperlink" Target="http://www.mv.helsinki.fi/home/jproos/lynnvanhanen.htm"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hyperlink" Target="http://www.sciencedirect.com/science/article/pii/S0160289606001425"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orlddatabaseofhappiness.eur.nl/" TargetMode="Externa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hyperlink" Target="http://www.mv.helsinki.fi/home/jproos/lynnvanhanen.htm" TargetMode="Externa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http://www.findikaattori.fi/81/?show=teema"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hyperlink" Target="http://www.swp-berlin.org/fileadmin/contents/products/arbeitspapiere/HealthDebt_EU_USA_formatiert_neu_KS.pdf" TargetMode="External"/><Relationship Id="rId2" Type="http://schemas.openxmlformats.org/officeDocument/2006/relationships/hyperlink" Target="http://www.vnk.fi/julkaisukansio/2009/j01-ikaantymisraportti-j04-ageing-report/pdf/fi.pdf"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hyperlink" Target="http://www.swp-berlin.org/fileadmin/contents/products/arbeitspapiere/HealthDebt_EU_USA_formatiert_neu_KS.pdf" TargetMode="External"/><Relationship Id="rId2" Type="http://schemas.openxmlformats.org/officeDocument/2006/relationships/hyperlink" Target="http://www.vnk.fi/julkaisukansio/2009/j01-ikaantymisraportti-j04-ageing-report/pdf/fi.pdf" TargetMode="Externa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hyperlink" Target="http://www.mckinsey.com/locations/helsinki/our_work/~/media/Helsinki/McKinsey%20%20%20Tyota%20tekijoita%20tuottavuutta%20%20%202020.ashx" TargetMode="Externa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orlddatabaseofhappiness.eur.nl/hap_nat/nat_fp.php?cntry=17&amp;name=Denmark&amp;mode=3" TargetMode="External"/><Relationship Id="rId2" Type="http://schemas.openxmlformats.org/officeDocument/2006/relationships/hyperlink" Target="http://worlddatabaseofhappiness.eur.nl/hap_nat/nat_fp.php?cntry=46&amp;name=Finland&amp;mode=3" TargetMode="Externa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orlddatabaseofhappiness.eur.nl/hap_nat/nat_fp.php?cntry=54&amp;name=Romania&amp;mode=3" TargetMode="External"/><Relationship Id="rId2" Type="http://schemas.openxmlformats.org/officeDocument/2006/relationships/hyperlink" Target="http://worlddatabaseofhappiness.eur.nl/hap_nat/nat_fp.php?cntry=55&amp;name=Russia&amp;mode=3" TargetMode="External"/><Relationship Id="rId1" Type="http://schemas.openxmlformats.org/officeDocument/2006/relationships/slideLayout" Target="../slideLayouts/slideLayout2.xml"/><Relationship Id="rId4" Type="http://schemas.openxmlformats.org/officeDocument/2006/relationships/hyperlink" Target="http://worlddatabaseofhappiness.eur.nl/hap_nat/nat_fp.php?mode=1" TargetMode="Externa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hyperlink" Target="http://www.valt.helsinki.fi/staff/jproos/cv.htm"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hyperlink" Target="http://blogit.helsinki.fi/gentrans"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8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hyperlink" Target="http://dx.doi.org/10.1787/9789264121164-en"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findikaattori.fi/103/?show=teema" TargetMode="External"/><Relationship Id="rId2" Type="http://schemas.openxmlformats.org/officeDocument/2006/relationships/hyperlink" Target="http://www.findikaattori.fi/" TargetMode="External"/><Relationship Id="rId1" Type="http://schemas.openxmlformats.org/officeDocument/2006/relationships/slideLayout" Target="../slideLayouts/slideLayout2.xml"/><Relationship Id="rId5" Type="http://schemas.openxmlformats.org/officeDocument/2006/relationships/hyperlink" Target="http://www.findikaattori.fi/60/?show=teema" TargetMode="External"/><Relationship Id="rId4" Type="http://schemas.openxmlformats.org/officeDocument/2006/relationships/hyperlink" Target="http://www.findikaattori.fi/58/?show=teema"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3.bp.blogspot.com/-WULa937wyMw/TmzreUYnHAI/AAAAAAAAAFQ/Z8OdswNHpAw/s1600/lama.p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www.share-project.or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black"/>
        <p:txBody>
          <a:bodyPr/>
          <a:lstStyle/>
          <a:p>
            <a:pPr eaLnBrk="1" hangingPunct="1"/>
            <a:r>
              <a:rPr lang="fi-FI" b="1" dirty="0" smtClean="0"/>
              <a:t>Sosiaalipolitiikan</a:t>
            </a:r>
            <a:br>
              <a:rPr lang="fi-FI" b="1" dirty="0" smtClean="0"/>
            </a:br>
            <a:r>
              <a:rPr lang="fi-FI" b="1" dirty="0" smtClean="0"/>
              <a:t>peruskurssi</a:t>
            </a:r>
            <a:br>
              <a:rPr lang="fi-FI" b="1" dirty="0" smtClean="0"/>
            </a:br>
            <a:r>
              <a:rPr lang="fi-FI" dirty="0" smtClean="0"/>
              <a:t/>
            </a:r>
            <a:br>
              <a:rPr lang="fi-FI" dirty="0" smtClean="0"/>
            </a:br>
            <a:endParaRPr lang="en-US" dirty="0" smtClean="0">
              <a:solidFill>
                <a:schemeClr val="tx2"/>
              </a:solidFill>
            </a:endParaRPr>
          </a:p>
        </p:txBody>
      </p:sp>
      <p:sp>
        <p:nvSpPr>
          <p:cNvPr id="10243" name="Rectangle 3"/>
          <p:cNvSpPr>
            <a:spLocks noGrp="1" noChangeArrowheads="1"/>
          </p:cNvSpPr>
          <p:nvPr>
            <p:ph type="subTitle" idx="1"/>
          </p:nvPr>
        </p:nvSpPr>
        <p:spPr bwMode="black">
          <a:xfrm>
            <a:off x="1357313" y="3284985"/>
            <a:ext cx="6400800" cy="2376263"/>
          </a:xfrm>
        </p:spPr>
        <p:txBody>
          <a:bodyPr/>
          <a:lstStyle/>
          <a:p>
            <a:pPr eaLnBrk="1" hangingPunct="1">
              <a:defRPr/>
            </a:pPr>
            <a:r>
              <a:rPr lang="fi-FI" b="1" dirty="0" smtClean="0"/>
              <a:t> </a:t>
            </a:r>
            <a:r>
              <a:rPr lang="fi-FI" dirty="0" smtClean="0"/>
              <a:t>maanantaisin ajalla 19.09.2011 - 17.10.2011 klo 16-18</a:t>
            </a:r>
            <a:endParaRPr lang="fi-FI" i="1" dirty="0" smtClean="0"/>
          </a:p>
          <a:p>
            <a:pPr eaLnBrk="1" hangingPunct="1">
              <a:defRPr/>
            </a:pPr>
            <a:r>
              <a:rPr lang="fi-FI" i="1" dirty="0" smtClean="0"/>
              <a:t>31.10.-12.12.2011 (U35)</a:t>
            </a:r>
            <a:r>
              <a:rPr lang="fi-FI" dirty="0" smtClean="0"/>
              <a:t/>
            </a:r>
            <a:br>
              <a:rPr lang="fi-FI" dirty="0" smtClean="0"/>
            </a:br>
            <a:endParaRPr lang="en-US" dirty="0"/>
          </a:p>
        </p:txBody>
      </p:sp>
      <p:sp>
        <p:nvSpPr>
          <p:cNvPr id="2052" name="Text Box 4"/>
          <p:cNvSpPr txBox="1">
            <a:spLocks noChangeArrowheads="1"/>
          </p:cNvSpPr>
          <p:nvPr/>
        </p:nvSpPr>
        <p:spPr bwMode="black">
          <a:xfrm>
            <a:off x="1063625" y="5197475"/>
            <a:ext cx="6937375" cy="895350"/>
          </a:xfrm>
          <a:prstGeom prst="rect">
            <a:avLst/>
          </a:prstGeom>
          <a:noFill/>
          <a:ln w="9525">
            <a:noFill/>
            <a:miter lim="800000"/>
            <a:headEnd/>
            <a:tailEnd/>
          </a:ln>
        </p:spPr>
        <p:txBody>
          <a:bodyPr anchor="b"/>
          <a:lstStyle/>
          <a:p>
            <a:pPr>
              <a:spcBef>
                <a:spcPct val="50000"/>
              </a:spcBef>
            </a:pPr>
            <a:r>
              <a:rPr lang="en-US" sz="1600" b="1" dirty="0" err="1"/>
              <a:t>Yhteiskuntapolitiikan</a:t>
            </a:r>
            <a:r>
              <a:rPr lang="en-US" sz="1600" b="1" dirty="0"/>
              <a:t> </a:t>
            </a:r>
            <a:r>
              <a:rPr lang="en-US" sz="1600" b="1" dirty="0" err="1"/>
              <a:t>laitos</a:t>
            </a:r>
            <a:r>
              <a:rPr lang="en-US" sz="1600" b="1" dirty="0"/>
              <a:t> </a:t>
            </a:r>
            <a:r>
              <a:rPr lang="en-US" sz="1600" b="1" dirty="0" err="1"/>
              <a:t>sl</a:t>
            </a:r>
            <a:r>
              <a:rPr lang="en-US" sz="1600" b="1" dirty="0"/>
              <a:t> </a:t>
            </a:r>
            <a:r>
              <a:rPr lang="en-US" sz="1600" b="1" dirty="0" smtClean="0"/>
              <a:t>2011</a:t>
            </a:r>
            <a:endParaRPr lang="en-US" sz="1600" b="1" dirty="0"/>
          </a:p>
        </p:txBody>
      </p:sp>
      <p:sp>
        <p:nvSpPr>
          <p:cNvPr id="2053" name="AutoShape 5"/>
          <p:cNvSpPr>
            <a:spLocks noChangeAspect="1" noChangeArrowheads="1" noTextEdit="1"/>
          </p:cNvSpPr>
          <p:nvPr/>
        </p:nvSpPr>
        <p:spPr bwMode="auto">
          <a:xfrm>
            <a:off x="6440488" y="1011238"/>
            <a:ext cx="2693987" cy="4867275"/>
          </a:xfrm>
          <a:prstGeom prst="rect">
            <a:avLst/>
          </a:prstGeom>
          <a:noFill/>
          <a:ln w="9525">
            <a:noFill/>
            <a:miter lim="800000"/>
            <a:headEnd/>
            <a:tailEnd/>
          </a:ln>
        </p:spPr>
        <p:txBody>
          <a:bodyPr/>
          <a:lstStyle/>
          <a:p>
            <a:endParaRPr lang="fi-FI"/>
          </a:p>
        </p:txBody>
      </p:sp>
      <p:grpSp>
        <p:nvGrpSpPr>
          <p:cNvPr id="2054" name="Group 6"/>
          <p:cNvGrpSpPr>
            <a:grpSpLocks/>
          </p:cNvGrpSpPr>
          <p:nvPr/>
        </p:nvGrpSpPr>
        <p:grpSpPr bwMode="auto">
          <a:xfrm>
            <a:off x="6491288" y="1033463"/>
            <a:ext cx="2652712" cy="4818062"/>
            <a:chOff x="4089" y="651"/>
            <a:chExt cx="1671" cy="3035"/>
          </a:xfrm>
        </p:grpSpPr>
        <p:sp>
          <p:nvSpPr>
            <p:cNvPr id="2060" name="Freeform 7"/>
            <p:cNvSpPr>
              <a:spLocks/>
            </p:cNvSpPr>
            <p:nvPr/>
          </p:nvSpPr>
          <p:spPr bwMode="auto">
            <a:xfrm>
              <a:off x="4089" y="1257"/>
              <a:ext cx="1671" cy="1756"/>
            </a:xfrm>
            <a:custGeom>
              <a:avLst/>
              <a:gdLst>
                <a:gd name="T0" fmla="*/ 1819661590 w 294"/>
                <a:gd name="T1" fmla="*/ 1910066798 h 309"/>
                <a:gd name="T2" fmla="*/ 1819661590 w 294"/>
                <a:gd name="T3" fmla="*/ 283870324 h 309"/>
                <a:gd name="T4" fmla="*/ 1801257044 w 294"/>
                <a:gd name="T5" fmla="*/ 290371863 h 309"/>
                <a:gd name="T6" fmla="*/ 1399486427 w 294"/>
                <a:gd name="T7" fmla="*/ 98956210 h 309"/>
                <a:gd name="T8" fmla="*/ 965859970 w 294"/>
                <a:gd name="T9" fmla="*/ 73897384 h 309"/>
                <a:gd name="T10" fmla="*/ 1169543827 w 294"/>
                <a:gd name="T11" fmla="*/ 228364471 h 309"/>
                <a:gd name="T12" fmla="*/ 1281834981 w 294"/>
                <a:gd name="T13" fmla="*/ 444834427 h 309"/>
                <a:gd name="T14" fmla="*/ 1492025686 w 294"/>
                <a:gd name="T15" fmla="*/ 593943204 h 309"/>
                <a:gd name="T16" fmla="*/ 1151169110 w 294"/>
                <a:gd name="T17" fmla="*/ 568854305 h 309"/>
                <a:gd name="T18" fmla="*/ 816820109 w 294"/>
                <a:gd name="T19" fmla="*/ 321963212 h 309"/>
                <a:gd name="T20" fmla="*/ 458508569 w 294"/>
                <a:gd name="T21" fmla="*/ 296873766 h 309"/>
                <a:gd name="T22" fmla="*/ 662186970 w 294"/>
                <a:gd name="T23" fmla="*/ 419947382 h 309"/>
                <a:gd name="T24" fmla="*/ 662186970 w 294"/>
                <a:gd name="T25" fmla="*/ 531935993 h 309"/>
                <a:gd name="T26" fmla="*/ 507553649 w 294"/>
                <a:gd name="T27" fmla="*/ 488485228 h 309"/>
                <a:gd name="T28" fmla="*/ 210191161 w 294"/>
                <a:gd name="T29" fmla="*/ 358881523 h 309"/>
                <a:gd name="T30" fmla="*/ 0 w 294"/>
                <a:gd name="T31" fmla="*/ 396031058 h 309"/>
                <a:gd name="T32" fmla="*/ 235304439 w 294"/>
                <a:gd name="T33" fmla="*/ 513343177 h 309"/>
                <a:gd name="T34" fmla="*/ 426882622 w 294"/>
                <a:gd name="T35" fmla="*/ 859221894 h 309"/>
                <a:gd name="T36" fmla="*/ 717744355 w 294"/>
                <a:gd name="T37" fmla="*/ 1025743638 h 309"/>
                <a:gd name="T38" fmla="*/ 1033517663 w 294"/>
                <a:gd name="T39" fmla="*/ 1020390670 h 309"/>
                <a:gd name="T40" fmla="*/ 1120695175 w 294"/>
                <a:gd name="T41" fmla="*/ 1255252043 h 309"/>
                <a:gd name="T42" fmla="*/ 1293703577 w 294"/>
                <a:gd name="T43" fmla="*/ 1421608666 h 309"/>
                <a:gd name="T44" fmla="*/ 1102089109 w 294"/>
                <a:gd name="T45" fmla="*/ 1465224552 h 309"/>
                <a:gd name="T46" fmla="*/ 885390827 w 294"/>
                <a:gd name="T47" fmla="*/ 1372770745 h 309"/>
                <a:gd name="T48" fmla="*/ 1040023784 w 294"/>
                <a:gd name="T49" fmla="*/ 1626194383 h 309"/>
                <a:gd name="T50" fmla="*/ 1349254778 w 294"/>
                <a:gd name="T51" fmla="*/ 1762098227 h 309"/>
                <a:gd name="T52" fmla="*/ 1584558035 w 294"/>
                <a:gd name="T53" fmla="*/ 1725179552 h 309"/>
                <a:gd name="T54" fmla="*/ 1732654315 w 294"/>
                <a:gd name="T55" fmla="*/ 1898204290 h 309"/>
                <a:gd name="T56" fmla="*/ 1819661590 w 294"/>
                <a:gd name="T57" fmla="*/ 1910066798 h 3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4"/>
                <a:gd name="T88" fmla="*/ 0 h 309"/>
                <a:gd name="T89" fmla="*/ 294 w 294"/>
                <a:gd name="T90" fmla="*/ 309 h 3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4" h="309">
                  <a:moveTo>
                    <a:pt x="294" y="309"/>
                  </a:moveTo>
                  <a:lnTo>
                    <a:pt x="294" y="46"/>
                  </a:lnTo>
                  <a:cubicBezTo>
                    <a:pt x="294" y="47"/>
                    <a:pt x="293" y="47"/>
                    <a:pt x="291" y="47"/>
                  </a:cubicBezTo>
                  <a:cubicBezTo>
                    <a:pt x="271" y="49"/>
                    <a:pt x="265" y="32"/>
                    <a:pt x="226" y="16"/>
                  </a:cubicBezTo>
                  <a:cubicBezTo>
                    <a:pt x="187" y="0"/>
                    <a:pt x="156" y="12"/>
                    <a:pt x="156" y="12"/>
                  </a:cubicBezTo>
                  <a:cubicBezTo>
                    <a:pt x="156" y="12"/>
                    <a:pt x="178" y="23"/>
                    <a:pt x="189" y="37"/>
                  </a:cubicBezTo>
                  <a:cubicBezTo>
                    <a:pt x="198" y="49"/>
                    <a:pt x="198" y="59"/>
                    <a:pt x="207" y="72"/>
                  </a:cubicBezTo>
                  <a:cubicBezTo>
                    <a:pt x="219" y="87"/>
                    <a:pt x="241" y="96"/>
                    <a:pt x="241" y="96"/>
                  </a:cubicBezTo>
                  <a:cubicBezTo>
                    <a:pt x="241" y="96"/>
                    <a:pt x="211" y="105"/>
                    <a:pt x="186" y="92"/>
                  </a:cubicBezTo>
                  <a:cubicBezTo>
                    <a:pt x="164" y="80"/>
                    <a:pt x="168" y="68"/>
                    <a:pt x="132" y="52"/>
                  </a:cubicBezTo>
                  <a:cubicBezTo>
                    <a:pt x="95" y="36"/>
                    <a:pt x="74" y="48"/>
                    <a:pt x="74" y="48"/>
                  </a:cubicBezTo>
                  <a:cubicBezTo>
                    <a:pt x="74" y="48"/>
                    <a:pt x="94" y="51"/>
                    <a:pt x="107" y="68"/>
                  </a:cubicBezTo>
                  <a:cubicBezTo>
                    <a:pt x="113" y="77"/>
                    <a:pt x="112" y="82"/>
                    <a:pt x="107" y="86"/>
                  </a:cubicBezTo>
                  <a:cubicBezTo>
                    <a:pt x="100" y="91"/>
                    <a:pt x="91" y="88"/>
                    <a:pt x="82" y="79"/>
                  </a:cubicBezTo>
                  <a:cubicBezTo>
                    <a:pt x="73" y="71"/>
                    <a:pt x="56" y="60"/>
                    <a:pt x="34" y="58"/>
                  </a:cubicBezTo>
                  <a:cubicBezTo>
                    <a:pt x="11" y="55"/>
                    <a:pt x="0" y="64"/>
                    <a:pt x="0" y="64"/>
                  </a:cubicBezTo>
                  <a:cubicBezTo>
                    <a:pt x="0" y="64"/>
                    <a:pt x="26" y="72"/>
                    <a:pt x="38" y="83"/>
                  </a:cubicBezTo>
                  <a:cubicBezTo>
                    <a:pt x="49" y="94"/>
                    <a:pt x="55" y="122"/>
                    <a:pt x="69" y="139"/>
                  </a:cubicBezTo>
                  <a:cubicBezTo>
                    <a:pt x="82" y="157"/>
                    <a:pt x="101" y="166"/>
                    <a:pt x="116" y="166"/>
                  </a:cubicBezTo>
                  <a:cubicBezTo>
                    <a:pt x="132" y="166"/>
                    <a:pt x="149" y="152"/>
                    <a:pt x="167" y="165"/>
                  </a:cubicBezTo>
                  <a:cubicBezTo>
                    <a:pt x="178" y="172"/>
                    <a:pt x="175" y="191"/>
                    <a:pt x="181" y="203"/>
                  </a:cubicBezTo>
                  <a:cubicBezTo>
                    <a:pt x="187" y="214"/>
                    <a:pt x="209" y="230"/>
                    <a:pt x="209" y="230"/>
                  </a:cubicBezTo>
                  <a:cubicBezTo>
                    <a:pt x="209" y="230"/>
                    <a:pt x="195" y="239"/>
                    <a:pt x="178" y="237"/>
                  </a:cubicBezTo>
                  <a:cubicBezTo>
                    <a:pt x="161" y="236"/>
                    <a:pt x="143" y="222"/>
                    <a:pt x="143" y="222"/>
                  </a:cubicBezTo>
                  <a:cubicBezTo>
                    <a:pt x="143" y="222"/>
                    <a:pt x="148" y="245"/>
                    <a:pt x="168" y="263"/>
                  </a:cubicBezTo>
                  <a:cubicBezTo>
                    <a:pt x="187" y="282"/>
                    <a:pt x="206" y="285"/>
                    <a:pt x="218" y="285"/>
                  </a:cubicBezTo>
                  <a:cubicBezTo>
                    <a:pt x="230" y="284"/>
                    <a:pt x="246" y="277"/>
                    <a:pt x="256" y="279"/>
                  </a:cubicBezTo>
                  <a:cubicBezTo>
                    <a:pt x="265" y="280"/>
                    <a:pt x="270" y="300"/>
                    <a:pt x="280" y="307"/>
                  </a:cubicBezTo>
                  <a:cubicBezTo>
                    <a:pt x="284" y="309"/>
                    <a:pt x="288" y="309"/>
                    <a:pt x="294" y="309"/>
                  </a:cubicBezTo>
                </a:path>
              </a:pathLst>
            </a:custGeom>
            <a:solidFill>
              <a:schemeClr val="bg2"/>
            </a:solidFill>
            <a:ln w="9525">
              <a:noFill/>
              <a:round/>
              <a:headEnd/>
              <a:tailEnd/>
            </a:ln>
          </p:spPr>
          <p:txBody>
            <a:bodyPr/>
            <a:lstStyle/>
            <a:p>
              <a:endParaRPr lang="fi-FI"/>
            </a:p>
          </p:txBody>
        </p:sp>
        <p:sp>
          <p:nvSpPr>
            <p:cNvPr id="2061" name="Rectangle 8"/>
            <p:cNvSpPr>
              <a:spLocks noChangeArrowheads="1"/>
            </p:cNvSpPr>
            <p:nvPr/>
          </p:nvSpPr>
          <p:spPr bwMode="auto">
            <a:xfrm>
              <a:off x="5613" y="2028"/>
              <a:ext cx="147" cy="284"/>
            </a:xfrm>
            <a:prstGeom prst="rect">
              <a:avLst/>
            </a:prstGeom>
            <a:solidFill>
              <a:srgbClr val="1E1C77"/>
            </a:solidFill>
            <a:ln w="9525">
              <a:noFill/>
              <a:miter lim="800000"/>
              <a:headEnd/>
              <a:tailEnd/>
            </a:ln>
          </p:spPr>
          <p:txBody>
            <a:bodyPr/>
            <a:lstStyle/>
            <a:p>
              <a:endParaRPr lang="fi-FI"/>
            </a:p>
          </p:txBody>
        </p:sp>
        <p:sp>
          <p:nvSpPr>
            <p:cNvPr id="2062" name="Rectangle 9"/>
            <p:cNvSpPr>
              <a:spLocks noChangeArrowheads="1"/>
            </p:cNvSpPr>
            <p:nvPr/>
          </p:nvSpPr>
          <p:spPr bwMode="auto">
            <a:xfrm>
              <a:off x="5613" y="3402"/>
              <a:ext cx="147" cy="284"/>
            </a:xfrm>
            <a:prstGeom prst="rect">
              <a:avLst/>
            </a:prstGeom>
            <a:solidFill>
              <a:srgbClr val="1E1C77"/>
            </a:solidFill>
            <a:ln w="9525">
              <a:noFill/>
              <a:miter lim="800000"/>
              <a:headEnd/>
              <a:tailEnd/>
            </a:ln>
          </p:spPr>
          <p:txBody>
            <a:bodyPr/>
            <a:lstStyle/>
            <a:p>
              <a:endParaRPr lang="fi-FI"/>
            </a:p>
          </p:txBody>
        </p:sp>
        <p:sp>
          <p:nvSpPr>
            <p:cNvPr id="2063" name="Rectangle 10"/>
            <p:cNvSpPr>
              <a:spLocks noChangeArrowheads="1"/>
            </p:cNvSpPr>
            <p:nvPr/>
          </p:nvSpPr>
          <p:spPr bwMode="auto">
            <a:xfrm>
              <a:off x="5613" y="651"/>
              <a:ext cx="147" cy="284"/>
            </a:xfrm>
            <a:prstGeom prst="rect">
              <a:avLst/>
            </a:prstGeom>
            <a:solidFill>
              <a:srgbClr val="1E1C77"/>
            </a:solidFill>
            <a:ln w="9525">
              <a:noFill/>
              <a:miter lim="800000"/>
              <a:headEnd/>
              <a:tailEnd/>
            </a:ln>
          </p:spPr>
          <p:txBody>
            <a:bodyPr/>
            <a:lstStyle/>
            <a:p>
              <a:endParaRPr lang="fi-FI"/>
            </a:p>
          </p:txBody>
        </p:sp>
      </p:grpSp>
      <p:grpSp>
        <p:nvGrpSpPr>
          <p:cNvPr id="2055" name="Group 11"/>
          <p:cNvGrpSpPr>
            <a:grpSpLocks/>
          </p:cNvGrpSpPr>
          <p:nvPr/>
        </p:nvGrpSpPr>
        <p:grpSpPr bwMode="auto">
          <a:xfrm>
            <a:off x="352425" y="477838"/>
            <a:ext cx="2076450" cy="698500"/>
            <a:chOff x="222" y="301"/>
            <a:chExt cx="1308" cy="440"/>
          </a:xfrm>
        </p:grpSpPr>
        <p:pic>
          <p:nvPicPr>
            <p:cNvPr id="2058" name="Picture 12" descr="3kVPR3V9_HY_3-kielta_v__RGB"/>
            <p:cNvPicPr>
              <a:picLocks noChangeAspect="1" noChangeArrowheads="1"/>
            </p:cNvPicPr>
            <p:nvPr/>
          </p:nvPicPr>
          <p:blipFill>
            <a:blip r:embed="rId3" cstate="print"/>
            <a:srcRect/>
            <a:stretch>
              <a:fillRect/>
            </a:stretch>
          </p:blipFill>
          <p:spPr bwMode="auto">
            <a:xfrm>
              <a:off x="222" y="301"/>
              <a:ext cx="1308" cy="440"/>
            </a:xfrm>
            <a:prstGeom prst="rect">
              <a:avLst/>
            </a:prstGeom>
            <a:noFill/>
            <a:ln w="9525">
              <a:noFill/>
              <a:miter lim="800000"/>
              <a:headEnd/>
              <a:tailEnd/>
            </a:ln>
          </p:spPr>
        </p:pic>
        <p:pic>
          <p:nvPicPr>
            <p:cNvPr id="2059" name="Picture 13" descr="rgb-vaaka-logo"/>
            <p:cNvPicPr>
              <a:picLocks noChangeAspect="1" noChangeArrowheads="1"/>
            </p:cNvPicPr>
            <p:nvPr/>
          </p:nvPicPr>
          <p:blipFill>
            <a:blip r:embed="rId4" cstate="print"/>
            <a:srcRect/>
            <a:stretch>
              <a:fillRect/>
            </a:stretch>
          </p:blipFill>
          <p:spPr bwMode="auto">
            <a:xfrm>
              <a:off x="222" y="301"/>
              <a:ext cx="456" cy="43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5E1F6901-6D7B-43F6-A7BC-75CEB614DD46}" type="slidenum">
              <a:rPr lang="en-US"/>
              <a:pPr>
                <a:defRPr/>
              </a:pPr>
              <a:t>10</a:t>
            </a:fld>
            <a:endParaRPr lang="en-US"/>
          </a:p>
        </p:txBody>
      </p:sp>
      <p:sp>
        <p:nvSpPr>
          <p:cNvPr id="6148" name="Rectangle 2"/>
          <p:cNvSpPr>
            <a:spLocks noGrp="1" noChangeArrowheads="1"/>
          </p:cNvSpPr>
          <p:nvPr>
            <p:ph type="title"/>
          </p:nvPr>
        </p:nvSpPr>
        <p:spPr/>
        <p:txBody>
          <a:bodyPr/>
          <a:lstStyle/>
          <a:p>
            <a:r>
              <a:rPr lang="fi-FI" smtClean="0"/>
              <a:t>Sosiaalipolitiikan monitieteisyys</a:t>
            </a:r>
          </a:p>
        </p:txBody>
      </p:sp>
      <p:sp>
        <p:nvSpPr>
          <p:cNvPr id="6149" name="Rectangle 3"/>
          <p:cNvSpPr>
            <a:spLocks noGrp="1" noChangeArrowheads="1"/>
          </p:cNvSpPr>
          <p:nvPr>
            <p:ph type="body" idx="1"/>
          </p:nvPr>
        </p:nvSpPr>
        <p:spPr/>
        <p:txBody>
          <a:bodyPr/>
          <a:lstStyle/>
          <a:p>
            <a:pPr>
              <a:lnSpc>
                <a:spcPct val="90000"/>
              </a:lnSpc>
            </a:pPr>
            <a:r>
              <a:rPr lang="fi-FI" sz="2000" dirty="0" smtClean="0"/>
              <a:t>Sosiologia teoriaperustana: yleinen teoria yhteiskunnasta, mutta onko sellaista ja onko se kelvollinen?</a:t>
            </a:r>
          </a:p>
          <a:p>
            <a:pPr>
              <a:lnSpc>
                <a:spcPct val="90000"/>
              </a:lnSpc>
            </a:pPr>
            <a:endParaRPr lang="fi-FI" sz="2000" dirty="0" smtClean="0"/>
          </a:p>
          <a:p>
            <a:pPr>
              <a:lnSpc>
                <a:spcPct val="90000"/>
              </a:lnSpc>
            </a:pPr>
            <a:r>
              <a:rPr lang="fi-FI" sz="2000" dirty="0" smtClean="0"/>
              <a:t>Taloustiede: aikaisemmin tärkeä</a:t>
            </a:r>
          </a:p>
          <a:p>
            <a:pPr>
              <a:lnSpc>
                <a:spcPct val="90000"/>
              </a:lnSpc>
            </a:pPr>
            <a:endParaRPr lang="fi-FI" sz="2000" dirty="0" smtClean="0"/>
          </a:p>
          <a:p>
            <a:pPr>
              <a:lnSpc>
                <a:spcPct val="90000"/>
              </a:lnSpc>
            </a:pPr>
            <a:r>
              <a:rPr lang="fi-FI" sz="2000" dirty="0" smtClean="0"/>
              <a:t>Psykologia</a:t>
            </a:r>
          </a:p>
          <a:p>
            <a:pPr>
              <a:lnSpc>
                <a:spcPct val="90000"/>
              </a:lnSpc>
            </a:pPr>
            <a:endParaRPr lang="fi-FI" sz="2000" dirty="0" smtClean="0"/>
          </a:p>
          <a:p>
            <a:pPr>
              <a:lnSpc>
                <a:spcPct val="90000"/>
              </a:lnSpc>
            </a:pPr>
            <a:r>
              <a:rPr lang="fi-FI" sz="2000" dirty="0" smtClean="0"/>
              <a:t>Politiikkatiede, valtio-oppi</a:t>
            </a:r>
          </a:p>
          <a:p>
            <a:pPr>
              <a:lnSpc>
                <a:spcPct val="90000"/>
              </a:lnSpc>
            </a:pPr>
            <a:endParaRPr lang="fi-FI" sz="2000" dirty="0" smtClean="0"/>
          </a:p>
          <a:p>
            <a:pPr>
              <a:lnSpc>
                <a:spcPct val="90000"/>
              </a:lnSpc>
            </a:pPr>
            <a:r>
              <a:rPr lang="fi-FI" sz="2000" dirty="0" smtClean="0"/>
              <a:t>Oikeustiede</a:t>
            </a:r>
          </a:p>
          <a:p>
            <a:pPr>
              <a:lnSpc>
                <a:spcPct val="90000"/>
              </a:lnSpc>
            </a:pPr>
            <a:endParaRPr lang="fi-FI" sz="2000" dirty="0" smtClean="0"/>
          </a:p>
          <a:p>
            <a:pPr>
              <a:lnSpc>
                <a:spcPct val="90000"/>
              </a:lnSpc>
            </a:pPr>
            <a:r>
              <a:rPr lang="fi-FI" sz="2000" dirty="0" smtClean="0"/>
              <a:t>ongelmana tieteiden jatkuva eriytymisprosessi ja erikoistuminen</a:t>
            </a:r>
          </a:p>
          <a:p>
            <a:pPr>
              <a:lnSpc>
                <a:spcPct val="90000"/>
              </a:lnSpc>
            </a:pPr>
            <a:endParaRPr lang="fi-FI" sz="2000" dirty="0" smtClean="0"/>
          </a:p>
          <a:p>
            <a:pPr>
              <a:lnSpc>
                <a:spcPct val="90000"/>
              </a:lnSpc>
            </a:pPr>
            <a:r>
              <a:rPr lang="fi-FI" sz="2000" dirty="0" smtClean="0"/>
              <a:t>vastavirta: ympäristökysymys, evoluutioteoria, </a:t>
            </a:r>
            <a:r>
              <a:rPr lang="fi-FI" sz="2000" dirty="0" err="1" smtClean="0"/>
              <a:t>so</a:t>
            </a:r>
            <a:r>
              <a:rPr lang="fi-FI" sz="2000" dirty="0" smtClean="0"/>
              <a:t> yhdistävä perspektiivi</a:t>
            </a:r>
            <a:endParaRPr lang="fi-FI" sz="1800" dirty="0" smtClean="0"/>
          </a:p>
          <a:p>
            <a:pPr>
              <a:lnSpc>
                <a:spcPct val="90000"/>
              </a:lnSpc>
              <a:buFont typeface="Wingdings" pitchFamily="2" charset="2"/>
              <a:buNone/>
            </a:pPr>
            <a:endParaRPr lang="fi-FI" sz="1800"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fi-FI" dirty="0" smtClean="0"/>
              <a:t>Tuloerojen merkitys</a:t>
            </a:r>
          </a:p>
        </p:txBody>
      </p:sp>
      <p:sp>
        <p:nvSpPr>
          <p:cNvPr id="30723" name="Content Placeholder 2"/>
          <p:cNvSpPr>
            <a:spLocks noGrp="1"/>
          </p:cNvSpPr>
          <p:nvPr>
            <p:ph idx="1"/>
          </p:nvPr>
        </p:nvSpPr>
        <p:spPr/>
        <p:txBody>
          <a:bodyPr/>
          <a:lstStyle/>
          <a:p>
            <a:r>
              <a:rPr lang="fi-FI" dirty="0" smtClean="0"/>
              <a:t>1970-1980-luvulla kaikkein tasaisin tulonjako</a:t>
            </a:r>
          </a:p>
          <a:p>
            <a:r>
              <a:rPr lang="fi-FI" dirty="0" smtClean="0"/>
              <a:t>Nyt tilanne on räjähtänyt käsiin</a:t>
            </a:r>
          </a:p>
          <a:p>
            <a:r>
              <a:rPr lang="fi-FI" dirty="0" smtClean="0"/>
              <a:t>Näin myös Suomessa </a:t>
            </a:r>
          </a:p>
          <a:p>
            <a:r>
              <a:rPr lang="fi-FI" dirty="0" smtClean="0"/>
              <a:t>Mutta voiko tämän kehityksen kääntää tulontasauksen suuntaan niin kuin 1960-luvulla</a:t>
            </a:r>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8FCF20D-AE23-4D4D-A1EB-64E53EF37FB5}" type="slidenum">
              <a:rPr lang="fi-FI" smtClean="0"/>
              <a:pPr>
                <a:defRPr/>
              </a:pPr>
              <a:t>104</a:t>
            </a:fld>
            <a:endParaRPr lang="fi-FI"/>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dirty="0" smtClean="0"/>
              <a:t>Rajua kritiikkiä!</a:t>
            </a:r>
            <a:endParaRPr lang="fi-FI" dirty="0"/>
          </a:p>
        </p:txBody>
      </p:sp>
      <p:sp>
        <p:nvSpPr>
          <p:cNvPr id="5" name="Content Placeholder 4"/>
          <p:cNvSpPr>
            <a:spLocks noGrp="1"/>
          </p:cNvSpPr>
          <p:nvPr>
            <p:ph idx="1"/>
          </p:nvPr>
        </p:nvSpPr>
        <p:spPr/>
        <p:txBody>
          <a:bodyPr/>
          <a:lstStyle/>
          <a:p>
            <a:r>
              <a:rPr lang="fi-FI" dirty="0" smtClean="0"/>
              <a:t>Tämä on herättänyt kovaa kritiikkiä, </a:t>
            </a:r>
            <a:r>
              <a:rPr lang="fi-FI" dirty="0" err="1" smtClean="0"/>
              <a:t>esim</a:t>
            </a:r>
            <a:r>
              <a:rPr lang="fi-FI" dirty="0" smtClean="0"/>
              <a:t> kun </a:t>
            </a:r>
          </a:p>
          <a:p>
            <a:r>
              <a:rPr lang="fi-FI" dirty="0" err="1" smtClean="0"/>
              <a:t>Wilkinson</a:t>
            </a:r>
            <a:r>
              <a:rPr lang="fi-FI" dirty="0" smtClean="0"/>
              <a:t> </a:t>
            </a:r>
            <a:r>
              <a:rPr lang="fi-FI" dirty="0" err="1" smtClean="0"/>
              <a:t>Pickett</a:t>
            </a:r>
            <a:r>
              <a:rPr lang="fi-FI" dirty="0" smtClean="0"/>
              <a:t> pääsykoekirjaksi</a:t>
            </a:r>
          </a:p>
          <a:p>
            <a:r>
              <a:rPr lang="fi-FI" dirty="0" smtClean="0"/>
              <a:t>Pelkkä pamfletti</a:t>
            </a:r>
          </a:p>
          <a:p>
            <a:r>
              <a:rPr lang="fi-FI" dirty="0" smtClean="0"/>
              <a:t>Liian yksipuolinen, ei ota huomioon muita vaihtoehtoja</a:t>
            </a:r>
          </a:p>
          <a:p>
            <a:r>
              <a:rPr lang="fi-FI" dirty="0" smtClean="0"/>
              <a:t>Voi tutustua keskusteluun </a:t>
            </a:r>
            <a:r>
              <a:rPr lang="fi-FI" dirty="0" err="1" smtClean="0"/>
              <a:t>webissä</a:t>
            </a:r>
            <a:r>
              <a:rPr lang="fi-FI" dirty="0" smtClean="0"/>
              <a:t>!</a:t>
            </a:r>
            <a:endParaRPr lang="fi-FI" dirty="0"/>
          </a:p>
        </p:txBody>
      </p:sp>
      <p:sp>
        <p:nvSpPr>
          <p:cNvPr id="2" name="Footer Placeholder 1"/>
          <p:cNvSpPr>
            <a:spLocks noGrp="1"/>
          </p:cNvSpPr>
          <p:nvPr>
            <p:ph type="ftr" sz="quarter" idx="11"/>
          </p:nvPr>
        </p:nvSpPr>
        <p:spPr/>
        <p:txBody>
          <a:bodyPr/>
          <a:lstStyle/>
          <a:p>
            <a:pPr>
              <a:defRPr/>
            </a:pPr>
            <a:r>
              <a:rPr lang="fi-FI" smtClean="0"/>
              <a:t>Sosiaalipolitiikan johdantokurssi 2011</a:t>
            </a:r>
            <a:endParaRPr lang="fi-FI"/>
          </a:p>
        </p:txBody>
      </p:sp>
      <p:sp>
        <p:nvSpPr>
          <p:cNvPr id="3" name="Slide Number Placeholder 2"/>
          <p:cNvSpPr>
            <a:spLocks noGrp="1"/>
          </p:cNvSpPr>
          <p:nvPr>
            <p:ph type="sldNum" sz="quarter" idx="12"/>
          </p:nvPr>
        </p:nvSpPr>
        <p:spPr/>
        <p:txBody>
          <a:bodyPr/>
          <a:lstStyle/>
          <a:p>
            <a:pPr>
              <a:defRPr/>
            </a:pPr>
            <a:fld id="{DEB99670-8B90-47CF-8906-45753D158A6C}" type="slidenum">
              <a:rPr lang="fi-FI" smtClean="0"/>
              <a:pPr>
                <a:defRPr/>
              </a:pPr>
              <a:t>108</a:t>
            </a:fld>
            <a:endParaRPr lang="fi-FI"/>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Keskustelua</a:t>
            </a:r>
            <a:endParaRPr lang="fi-FI" dirty="0"/>
          </a:p>
        </p:txBody>
      </p:sp>
      <p:sp>
        <p:nvSpPr>
          <p:cNvPr id="3" name="Content Placeholder 2"/>
          <p:cNvSpPr>
            <a:spLocks noGrp="1"/>
          </p:cNvSpPr>
          <p:nvPr>
            <p:ph idx="1"/>
          </p:nvPr>
        </p:nvSpPr>
        <p:spPr/>
        <p:txBody>
          <a:bodyPr/>
          <a:lstStyle/>
          <a:p>
            <a:r>
              <a:rPr lang="fi-FI" dirty="0" smtClean="0">
                <a:hlinkClick r:id="rId2"/>
              </a:rPr>
              <a:t>http://www.equalitytrust.org.uk/why</a:t>
            </a:r>
            <a:endParaRPr lang="fi-FI" dirty="0" smtClean="0"/>
          </a:p>
          <a:p>
            <a:r>
              <a:rPr lang="fi-FI" dirty="0" err="1" smtClean="0"/>
              <a:t>Spirit</a:t>
            </a:r>
            <a:r>
              <a:rPr lang="fi-FI" dirty="0" smtClean="0"/>
              <a:t> </a:t>
            </a:r>
            <a:r>
              <a:rPr lang="fi-FI" dirty="0" err="1" smtClean="0"/>
              <a:t>level</a:t>
            </a:r>
            <a:r>
              <a:rPr lang="fi-FI" dirty="0" smtClean="0"/>
              <a:t> </a:t>
            </a:r>
            <a:r>
              <a:rPr lang="fi-FI" dirty="0" err="1" smtClean="0"/>
              <a:t>delusion</a:t>
            </a:r>
            <a:r>
              <a:rPr lang="fi-FI" dirty="0" smtClean="0"/>
              <a:t> </a:t>
            </a:r>
            <a:r>
              <a:rPr lang="fi-FI" dirty="0" smtClean="0">
                <a:hlinkClick r:id="rId3"/>
              </a:rPr>
              <a:t>http://www.velvetgloveironfist.com/pdfs/SpiritLevelDelusion_Chapter10.pdf</a:t>
            </a:r>
            <a:endParaRPr lang="fi-FI" dirty="0" smtClean="0"/>
          </a:p>
          <a:p>
            <a:r>
              <a:rPr lang="fi-FI" dirty="0" err="1" smtClean="0"/>
              <a:t>Goldthorpe</a:t>
            </a:r>
            <a:r>
              <a:rPr lang="fi-FI" smtClean="0"/>
              <a:t>: </a:t>
            </a:r>
            <a:r>
              <a:rPr lang="fi-FI" smtClean="0">
                <a:hlinkClick r:id="rId4"/>
              </a:rPr>
              <a:t>http://esr.oxfordjournals.org/content/26/6/731.full</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109</a:t>
            </a:fld>
            <a:endParaRPr lang="fi-FI"/>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81C80FB0-E6A1-4C42-9604-71DCC6E8356E}" type="slidenum">
              <a:rPr lang="en-US"/>
              <a:pPr>
                <a:defRPr/>
              </a:pPr>
              <a:t>11</a:t>
            </a:fld>
            <a:endParaRPr lang="en-US"/>
          </a:p>
        </p:txBody>
      </p:sp>
      <p:sp>
        <p:nvSpPr>
          <p:cNvPr id="7172" name="Rectangle 2"/>
          <p:cNvSpPr>
            <a:spLocks noGrp="1" noChangeArrowheads="1"/>
          </p:cNvSpPr>
          <p:nvPr>
            <p:ph type="title"/>
          </p:nvPr>
        </p:nvSpPr>
        <p:spPr/>
        <p:txBody>
          <a:bodyPr/>
          <a:lstStyle/>
          <a:p>
            <a:r>
              <a:rPr lang="fi-FI" smtClean="0"/>
              <a:t>Sosiaalipolitiikan peruskysymys</a:t>
            </a:r>
            <a:endParaRPr lang="en-GB" smtClean="0"/>
          </a:p>
        </p:txBody>
      </p:sp>
      <p:sp>
        <p:nvSpPr>
          <p:cNvPr id="7173" name="Rectangle 3"/>
          <p:cNvSpPr>
            <a:spLocks noGrp="1" noChangeArrowheads="1"/>
          </p:cNvSpPr>
          <p:nvPr>
            <p:ph type="body" idx="1"/>
          </p:nvPr>
        </p:nvSpPr>
        <p:spPr/>
        <p:txBody>
          <a:bodyPr/>
          <a:lstStyle/>
          <a:p>
            <a:r>
              <a:rPr lang="fi-FI" sz="2800" smtClean="0"/>
              <a:t>Yhteiskunnan huono-osaisten auttaminen pärjäämään riittävän hyvin</a:t>
            </a:r>
          </a:p>
          <a:p>
            <a:r>
              <a:rPr lang="fi-FI" sz="2800" smtClean="0"/>
              <a:t>Sen selittäminen miksi jotkut eivät pärjää</a:t>
            </a:r>
          </a:p>
          <a:p>
            <a:r>
              <a:rPr lang="fi-FI" sz="2800" smtClean="0"/>
              <a:t>Millä keinoin ihmiset voisivat pärjätä paremmin, mitä yhteiskunta voi tehdä?</a:t>
            </a:r>
          </a:p>
          <a:p>
            <a:r>
              <a:rPr lang="fi-FI" sz="2800" smtClean="0"/>
              <a:t>Tieteellisempi muotoilu: kysymys hyvin- ja pahoinvoinnista, sen syistä JA jakautumisesta</a:t>
            </a:r>
          </a:p>
          <a:p>
            <a:r>
              <a:rPr lang="fi-FI" sz="2800" smtClean="0"/>
              <a:t>Keinoista vaikuttaa hyvin- ja pahoinvointiin</a:t>
            </a:r>
          </a:p>
          <a:p>
            <a:r>
              <a:rPr lang="fi-FI" sz="2800" smtClean="0"/>
              <a:t>Voiko niihin vaikuttaa? Kumpaan?</a:t>
            </a:r>
            <a:endParaRPr lang="en-GB" sz="2800" smtClean="0"/>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Goldthorpe-viite</a:t>
            </a:r>
            <a:endParaRPr lang="fi-FI" dirty="0"/>
          </a:p>
        </p:txBody>
      </p:sp>
      <p:sp>
        <p:nvSpPr>
          <p:cNvPr id="3" name="Content Placeholder 2"/>
          <p:cNvSpPr>
            <a:spLocks noGrp="1"/>
          </p:cNvSpPr>
          <p:nvPr>
            <p:ph idx="1"/>
          </p:nvPr>
        </p:nvSpPr>
        <p:spPr/>
        <p:txBody>
          <a:bodyPr/>
          <a:lstStyle/>
          <a:p>
            <a:r>
              <a:rPr lang="en-GB" b="1" dirty="0" smtClean="0"/>
              <a:t>Analysing Social Inequality: A Critique of Two Recent Contributions from Economics and Epidemiology</a:t>
            </a:r>
          </a:p>
          <a:p>
            <a:r>
              <a:rPr lang="en-GB" b="1" dirty="0" smtClean="0">
                <a:hlinkClick r:id="rId2"/>
              </a:rPr>
              <a:t>John H. </a:t>
            </a:r>
            <a:r>
              <a:rPr lang="en-GB" b="1" dirty="0" err="1" smtClean="0">
                <a:hlinkClick r:id="rId2"/>
              </a:rPr>
              <a:t>Goldthorpe</a:t>
            </a:r>
            <a:endParaRPr lang="en-GB" b="1" dirty="0" smtClean="0"/>
          </a:p>
          <a:p>
            <a:r>
              <a:rPr lang="fi-FI" dirty="0" err="1" smtClean="0"/>
              <a:t>European</a:t>
            </a:r>
            <a:r>
              <a:rPr lang="fi-FI" dirty="0" smtClean="0"/>
              <a:t> </a:t>
            </a:r>
            <a:r>
              <a:rPr lang="fi-FI" dirty="0" err="1" smtClean="0"/>
              <a:t>Sociological</a:t>
            </a:r>
            <a:r>
              <a:rPr lang="fi-FI" dirty="0" smtClean="0"/>
              <a:t> </a:t>
            </a:r>
            <a:r>
              <a:rPr lang="fi-FI" dirty="0" err="1" smtClean="0"/>
              <a:t>Review</a:t>
            </a:r>
            <a:r>
              <a:rPr lang="fi-FI" dirty="0" smtClean="0"/>
              <a:t> 26/6 (2009)</a:t>
            </a:r>
          </a:p>
          <a:p>
            <a:r>
              <a:rPr lang="fi-FI" dirty="0" smtClean="0"/>
              <a:t>Tiukkaa kritiikkiä!</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110</a:t>
            </a:fld>
            <a:endParaRPr lang="fi-FI"/>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dirty="0" smtClean="0"/>
              <a:t>Seuraavat luettavat tekstit</a:t>
            </a:r>
            <a:endParaRPr lang="fi-FI" dirty="0"/>
          </a:p>
        </p:txBody>
      </p:sp>
      <p:sp>
        <p:nvSpPr>
          <p:cNvPr id="5" name="Content Placeholder 4"/>
          <p:cNvSpPr>
            <a:spLocks noGrp="1"/>
          </p:cNvSpPr>
          <p:nvPr>
            <p:ph idx="1"/>
          </p:nvPr>
        </p:nvSpPr>
        <p:spPr/>
        <p:txBody>
          <a:bodyPr/>
          <a:lstStyle/>
          <a:p>
            <a:r>
              <a:rPr lang="fi-FI" dirty="0" err="1" smtClean="0"/>
              <a:t>Sata-komitean</a:t>
            </a:r>
            <a:r>
              <a:rPr lang="fi-FI" dirty="0" smtClean="0"/>
              <a:t> lyhyt ja surullinen historia</a:t>
            </a:r>
          </a:p>
          <a:p>
            <a:r>
              <a:rPr lang="fi-FI" dirty="0" smtClean="0">
                <a:hlinkClick r:id="rId2"/>
              </a:rPr>
              <a:t>http://www.stakes.fi/yp/2011/1/roos.pdf</a:t>
            </a:r>
            <a:endParaRPr lang="fi-FI" dirty="0" smtClean="0"/>
          </a:p>
          <a:p>
            <a:r>
              <a:rPr lang="fi-FI" dirty="0" err="1" smtClean="0"/>
              <a:t>Sata-komitean</a:t>
            </a:r>
            <a:r>
              <a:rPr lang="fi-FI" dirty="0" smtClean="0"/>
              <a:t> esitykset:</a:t>
            </a:r>
          </a:p>
          <a:p>
            <a:r>
              <a:rPr lang="fi-FI" dirty="0" smtClean="0">
                <a:hlinkClick r:id="rId3"/>
              </a:rPr>
              <a:t>http://www.stm.fi/c/document_library/get_file?folderId=39502&amp;name=DLFE-6827.pdf</a:t>
            </a:r>
            <a:endParaRPr lang="fi-FI" dirty="0" smtClean="0"/>
          </a:p>
          <a:p>
            <a:r>
              <a:rPr lang="fi-FI" dirty="0" smtClean="0"/>
              <a:t>Soininvaara: </a:t>
            </a:r>
            <a:r>
              <a:rPr lang="fi-FI" dirty="0" smtClean="0">
                <a:hlinkClick r:id="rId4"/>
              </a:rPr>
              <a:t>http://www.soininvaara.fi/category/sata-komitea/</a:t>
            </a:r>
            <a:endParaRPr lang="fi-FI" dirty="0"/>
          </a:p>
        </p:txBody>
      </p:sp>
      <p:sp>
        <p:nvSpPr>
          <p:cNvPr id="2" name="Footer Placeholder 1"/>
          <p:cNvSpPr>
            <a:spLocks noGrp="1"/>
          </p:cNvSpPr>
          <p:nvPr>
            <p:ph type="ftr" sz="quarter" idx="11"/>
          </p:nvPr>
        </p:nvSpPr>
        <p:spPr/>
        <p:txBody>
          <a:bodyPr/>
          <a:lstStyle/>
          <a:p>
            <a:pPr>
              <a:defRPr/>
            </a:pPr>
            <a:r>
              <a:rPr lang="fi-FI" smtClean="0"/>
              <a:t>Sosiaalipolitiikan johdantokurssi 2011</a:t>
            </a:r>
            <a:endParaRPr lang="fi-FI"/>
          </a:p>
        </p:txBody>
      </p:sp>
      <p:sp>
        <p:nvSpPr>
          <p:cNvPr id="3" name="Slide Number Placeholder 2"/>
          <p:cNvSpPr>
            <a:spLocks noGrp="1"/>
          </p:cNvSpPr>
          <p:nvPr>
            <p:ph type="sldNum" sz="quarter" idx="12"/>
          </p:nvPr>
        </p:nvSpPr>
        <p:spPr/>
        <p:txBody>
          <a:bodyPr/>
          <a:lstStyle/>
          <a:p>
            <a:pPr>
              <a:defRPr/>
            </a:pPr>
            <a:fld id="{DEB99670-8B90-47CF-8906-45753D158A6C}" type="slidenum">
              <a:rPr lang="fi-FI" smtClean="0"/>
              <a:pPr>
                <a:defRPr/>
              </a:pPr>
              <a:t>111</a:t>
            </a:fld>
            <a:endParaRPr lang="fi-FI"/>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1289C1EE-EB49-4DA1-B6CB-4DD6D34CCA3A}" type="slidenum">
              <a:rPr lang="en-US"/>
              <a:pPr>
                <a:defRPr/>
              </a:pPr>
              <a:t>112</a:t>
            </a:fld>
            <a:endParaRPr lang="en-US"/>
          </a:p>
        </p:txBody>
      </p:sp>
      <p:sp>
        <p:nvSpPr>
          <p:cNvPr id="75780" name="Rectangle 2"/>
          <p:cNvSpPr>
            <a:spLocks noGrp="1" noChangeArrowheads="1"/>
          </p:cNvSpPr>
          <p:nvPr>
            <p:ph type="title"/>
          </p:nvPr>
        </p:nvSpPr>
        <p:spPr/>
        <p:txBody>
          <a:bodyPr/>
          <a:lstStyle/>
          <a:p>
            <a:r>
              <a:rPr lang="fi-FI" smtClean="0"/>
              <a:t>Vertailu USA:n kanssa</a:t>
            </a:r>
            <a:endParaRPr lang="en-GB" smtClean="0"/>
          </a:p>
        </p:txBody>
      </p:sp>
      <p:sp>
        <p:nvSpPr>
          <p:cNvPr id="75781" name="Rectangle 3"/>
          <p:cNvSpPr>
            <a:spLocks noGrp="1" noChangeArrowheads="1"/>
          </p:cNvSpPr>
          <p:nvPr>
            <p:ph type="body" idx="1"/>
          </p:nvPr>
        </p:nvSpPr>
        <p:spPr/>
        <p:txBody>
          <a:bodyPr/>
          <a:lstStyle/>
          <a:p>
            <a:r>
              <a:rPr lang="fi-FI" smtClean="0"/>
              <a:t>Erittäin tuore Amerikan sosiologiliiton tekemä vertailu. Perusolettamuksenahan on että USA on dynaaminen, vapaa ja taloudellisesti ylivoimainen maa, kun taas Pohjoismaat ovat taantuvia, tosin turvallisia mutta äärimmäisen valvottuja ja verotettuja maita joissa kaikilla menee yhtä huonosti. Myös Suomessa usein ajatellaan näin!</a:t>
            </a:r>
          </a:p>
          <a:p>
            <a:r>
              <a:rPr lang="fi-FI" smtClean="0"/>
              <a:t>Hyvinvointivaltion kriisi ja pakko siirtyä amerikkalaistyyppiseen malliin: Suomessa Paul Lillrank, Risto Harisalo, Risto E J Penttilä</a:t>
            </a:r>
          </a:p>
          <a:p>
            <a:r>
              <a:rPr lang="fi-FI" smtClean="0"/>
              <a:t>Mutta onko näin?</a:t>
            </a:r>
            <a:endParaRPr lang="en-GB" smtClean="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AD3AD2C3-D4E0-4AC1-B787-4B559BC8B547}" type="slidenum">
              <a:rPr lang="en-US"/>
              <a:pPr>
                <a:defRPr/>
              </a:pPr>
              <a:t>113</a:t>
            </a:fld>
            <a:endParaRPr lang="en-US"/>
          </a:p>
        </p:txBody>
      </p:sp>
      <p:sp>
        <p:nvSpPr>
          <p:cNvPr id="76804" name="Rectangle 2"/>
          <p:cNvSpPr>
            <a:spLocks noGrp="1" noChangeArrowheads="1"/>
          </p:cNvSpPr>
          <p:nvPr>
            <p:ph type="title"/>
          </p:nvPr>
        </p:nvSpPr>
        <p:spPr/>
        <p:txBody>
          <a:bodyPr/>
          <a:lstStyle/>
          <a:p>
            <a:r>
              <a:rPr lang="fi-FI" smtClean="0"/>
              <a:t>Hyvinvointivaltioiden vertailu</a:t>
            </a:r>
            <a:endParaRPr lang="en-GB" smtClean="0"/>
          </a:p>
        </p:txBody>
      </p:sp>
      <p:sp>
        <p:nvSpPr>
          <p:cNvPr id="76805" name="Rectangle 3"/>
          <p:cNvSpPr>
            <a:spLocks noGrp="1" noChangeArrowheads="1"/>
          </p:cNvSpPr>
          <p:nvPr>
            <p:ph type="body" idx="1"/>
          </p:nvPr>
        </p:nvSpPr>
        <p:spPr/>
        <p:txBody>
          <a:bodyPr/>
          <a:lstStyle/>
          <a:p>
            <a:r>
              <a:rPr lang="fi-FI" sz="2400" dirty="0" smtClean="0"/>
              <a:t>Olli Kangas: Pohjoismaat: maailman paras kolkka? Yhteiskuntapolitiikka 4.2008</a:t>
            </a:r>
          </a:p>
          <a:p>
            <a:r>
              <a:rPr lang="fi-FI" sz="2400" dirty="0" smtClean="0"/>
              <a:t>Pohjoismainen hyvinvointivaltio on selvästi paras ja ns. liberaali on huonompi (mutta Suomi ei aina ole ihan samassa rintamassa muiden Pohjoismaiden kanssa!)</a:t>
            </a:r>
          </a:p>
          <a:p>
            <a:r>
              <a:rPr lang="fi-FI" sz="2400" dirty="0" smtClean="0"/>
              <a:t>Muut mallit ovat välissä joko välissä tai vielä huonompia</a:t>
            </a:r>
          </a:p>
          <a:p>
            <a:r>
              <a:rPr lang="fi-FI" sz="2400" dirty="0" smtClean="0"/>
              <a:t>Erityisesti: Lasten hyvinvointi,  subjektiivinen hyvinvointi,  tasa-arvoindeksi,  </a:t>
            </a:r>
          </a:p>
          <a:p>
            <a:r>
              <a:rPr lang="fi-FI" sz="2400" dirty="0" smtClean="0"/>
              <a:t>Hiukan huonommin : Human </a:t>
            </a:r>
            <a:r>
              <a:rPr lang="fi-FI" sz="2400" dirty="0" err="1" smtClean="0"/>
              <a:t>development</a:t>
            </a:r>
            <a:r>
              <a:rPr lang="fi-FI" sz="2400" dirty="0" smtClean="0"/>
              <a:t> </a:t>
            </a:r>
            <a:r>
              <a:rPr lang="fi-FI" sz="2400" dirty="0" err="1" smtClean="0"/>
              <a:t>index</a:t>
            </a:r>
            <a:r>
              <a:rPr lang="fi-FI" sz="2400" dirty="0" smtClean="0"/>
              <a:t> HDI tai </a:t>
            </a:r>
            <a:r>
              <a:rPr lang="fi-FI" sz="2400" dirty="0" err="1" smtClean="0"/>
              <a:t>Senin</a:t>
            </a:r>
            <a:r>
              <a:rPr lang="fi-FI" sz="2400" dirty="0" smtClean="0"/>
              <a:t> hyvinvointi-indeksi, Human </a:t>
            </a:r>
            <a:r>
              <a:rPr lang="fi-FI" sz="2400" dirty="0" err="1" smtClean="0"/>
              <a:t>poverty</a:t>
            </a:r>
            <a:r>
              <a:rPr lang="fi-FI" sz="2400" dirty="0" smtClean="0"/>
              <a:t> </a:t>
            </a:r>
            <a:r>
              <a:rPr lang="fi-FI" sz="2400" dirty="0" err="1" smtClean="0"/>
              <a:t>index</a:t>
            </a:r>
            <a:r>
              <a:rPr lang="fi-FI" sz="2400" dirty="0" smtClean="0"/>
              <a:t> 2 HPI-2</a:t>
            </a:r>
          </a:p>
          <a:p>
            <a:endParaRPr lang="fi-FI" dirty="0" smtClean="0"/>
          </a:p>
          <a:p>
            <a:endParaRPr lang="en-GB" dirty="0" smtClean="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114</a:t>
            </a:fld>
            <a:endParaRPr lang="fi-FI"/>
          </a:p>
        </p:txBody>
      </p:sp>
      <p:pic>
        <p:nvPicPr>
          <p:cNvPr id="63492" name="Picture 4" descr="http://graphics8.nytimes.com/images/2011/10/29/opinion/29blow-ch/29blow-ch-popup-v2.gif"/>
          <p:cNvPicPr>
            <a:picLocks noChangeAspect="1" noChangeArrowheads="1"/>
          </p:cNvPicPr>
          <p:nvPr/>
        </p:nvPicPr>
        <p:blipFill>
          <a:blip r:embed="rId2" cstate="print"/>
          <a:srcRect/>
          <a:stretch>
            <a:fillRect/>
          </a:stretch>
        </p:blipFill>
        <p:spPr bwMode="auto">
          <a:xfrm>
            <a:off x="899592" y="-1914526"/>
            <a:ext cx="6191250" cy="8772526"/>
          </a:xfrm>
          <a:prstGeom prst="rect">
            <a:avLst/>
          </a:prstGeom>
          <a:noFill/>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fi-FI" sz="3600" dirty="0" smtClean="0"/>
              <a:t>SATA komitea sosiaalipolitiikan uudistajana </a:t>
            </a:r>
            <a:endParaRPr lang="fi-FI" sz="4800" dirty="0" smtClean="0"/>
          </a:p>
        </p:txBody>
      </p:sp>
      <p:sp>
        <p:nvSpPr>
          <p:cNvPr id="58371" name="Rectangle 3"/>
          <p:cNvSpPr>
            <a:spLocks noGrp="1" noChangeArrowheads="1"/>
          </p:cNvSpPr>
          <p:nvPr>
            <p:ph type="body" idx="1"/>
          </p:nvPr>
        </p:nvSpPr>
        <p:spPr/>
        <p:txBody>
          <a:bodyPr/>
          <a:lstStyle/>
          <a:p>
            <a:pPr>
              <a:lnSpc>
                <a:spcPct val="80000"/>
              </a:lnSpc>
            </a:pPr>
            <a:r>
              <a:rPr lang="fi-FI" sz="2400" dirty="0" smtClean="0"/>
              <a:t>Riittävä perusturva (korkeampi kuin vähimmäisturva)</a:t>
            </a:r>
          </a:p>
          <a:p>
            <a:pPr>
              <a:lnSpc>
                <a:spcPct val="80000"/>
              </a:lnSpc>
            </a:pPr>
            <a:r>
              <a:rPr lang="fi-FI" sz="2400" dirty="0" smtClean="0"/>
              <a:t>Työn, sosiaaliturvan, verotuksen ja asiakasmaksujen yhdistäminen työhön kannustavalla tavalla</a:t>
            </a:r>
          </a:p>
          <a:p>
            <a:pPr>
              <a:lnSpc>
                <a:spcPct val="80000"/>
              </a:lnSpc>
            </a:pPr>
            <a:r>
              <a:rPr lang="fi-FI" sz="2400" dirty="0" smtClean="0"/>
              <a:t>Ansioturvan, erityisesti työttömyysturvan, kehittäminen aktiivivaihtoehtoja ja työurien pidentämistä tukevaksi</a:t>
            </a:r>
          </a:p>
          <a:p>
            <a:pPr>
              <a:lnSpc>
                <a:spcPct val="80000"/>
              </a:lnSpc>
            </a:pPr>
            <a:r>
              <a:rPr lang="fi-FI" sz="2400" dirty="0" smtClean="0"/>
              <a:t>Lainsäädännön, hallinnollisten prosessien ja menettelytapojen yksinkertaistaminen</a:t>
            </a:r>
          </a:p>
          <a:p>
            <a:pPr>
              <a:lnSpc>
                <a:spcPct val="80000"/>
              </a:lnSpc>
            </a:pPr>
            <a:r>
              <a:rPr lang="fi-FI" sz="2400" dirty="0" smtClean="0"/>
              <a:t>Rahoituksen kestävyyden varmistaminen</a:t>
            </a:r>
          </a:p>
          <a:p>
            <a:pPr>
              <a:lnSpc>
                <a:spcPct val="80000"/>
              </a:lnSpc>
            </a:pPr>
            <a:r>
              <a:rPr lang="fi-FI" sz="2400" dirty="0" smtClean="0"/>
              <a:t>Lisäksi ehdotukset hoitotuen, omaishoidon tuen ja kotitalousvähennyksen yhteensovittamisesta, sosiaalietuuksien verotuksesta ja asiakasmaksuista sekä pienimpien eläketulojen varassa elävien toimeentuloa parantavasta mallista</a:t>
            </a:r>
          </a:p>
          <a:p>
            <a:pPr>
              <a:lnSpc>
                <a:spcPct val="80000"/>
              </a:lnSpc>
            </a:pPr>
            <a:endParaRPr lang="fi-FI" sz="2400" dirty="0" smtClean="0"/>
          </a:p>
        </p:txBody>
      </p:sp>
      <p:sp>
        <p:nvSpPr>
          <p:cNvPr id="4" name="Slide Number Placeholder 3"/>
          <p:cNvSpPr>
            <a:spLocks noGrp="1"/>
          </p:cNvSpPr>
          <p:nvPr>
            <p:ph type="sldNum" sz="quarter" idx="12"/>
          </p:nvPr>
        </p:nvSpPr>
        <p:spPr/>
        <p:txBody>
          <a:bodyPr/>
          <a:lstStyle/>
          <a:p>
            <a:pPr>
              <a:defRPr/>
            </a:pPr>
            <a:fld id="{30FC6617-A4D3-41D0-A6DF-3A19015A3A86}" type="slidenum">
              <a:rPr lang="fi-FI" smtClean="0"/>
              <a:pPr>
                <a:defRPr/>
              </a:pPr>
              <a:t>115</a:t>
            </a:fld>
            <a:endParaRPr lang="fi-FI"/>
          </a:p>
        </p:txBody>
      </p:sp>
      <p:sp>
        <p:nvSpPr>
          <p:cNvPr id="5" name="Footer Placeholder 4"/>
          <p:cNvSpPr>
            <a:spLocks noGrp="1"/>
          </p:cNvSpPr>
          <p:nvPr>
            <p:ph type="ftr" sz="quarter" idx="11"/>
          </p:nvPr>
        </p:nvSpPr>
        <p:spPr/>
        <p:txBody>
          <a:bodyPr/>
          <a:lstStyle/>
          <a:p>
            <a:pPr>
              <a:defRPr/>
            </a:pPr>
            <a:r>
              <a:rPr lang="fi-FI" smtClean="0"/>
              <a:t>Sosiaalipolitiikan johdantokurssi 2011</a:t>
            </a:r>
            <a:endParaRPr lang="fi-FI"/>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fi-FI" dirty="0" smtClean="0"/>
              <a:t>Todella laaja tavoite</a:t>
            </a:r>
          </a:p>
        </p:txBody>
      </p:sp>
      <p:sp>
        <p:nvSpPr>
          <p:cNvPr id="59395" name="Rectangle 3"/>
          <p:cNvSpPr>
            <a:spLocks noGrp="1" noChangeArrowheads="1"/>
          </p:cNvSpPr>
          <p:nvPr>
            <p:ph type="body" idx="1"/>
          </p:nvPr>
        </p:nvSpPr>
        <p:spPr/>
        <p:txBody>
          <a:bodyPr/>
          <a:lstStyle/>
          <a:p>
            <a:r>
              <a:rPr lang="fi-FI" smtClean="0"/>
              <a:t>Koskee sekä perusturvaa = tuloista riippumaton riittävä toimeentulo, että</a:t>
            </a:r>
          </a:p>
          <a:p>
            <a:r>
              <a:rPr lang="fi-FI" smtClean="0"/>
              <a:t>Ansioturvaa = aikaisempiin tuloihin perustuva turva</a:t>
            </a:r>
          </a:p>
          <a:p>
            <a:r>
              <a:rPr lang="fi-FI" smtClean="0"/>
              <a:t>Tavoitteena ennen kaikkea työllistyminen, aktivointi, nk. workfare</a:t>
            </a:r>
          </a:p>
          <a:p>
            <a:r>
              <a:rPr lang="fi-FI" smtClean="0"/>
              <a:t>Paradoksi: tarvitaan paljon rahaa, mutta sitä ei ole tarkoitus käyttää!</a:t>
            </a:r>
          </a:p>
        </p:txBody>
      </p:sp>
      <p:sp>
        <p:nvSpPr>
          <p:cNvPr id="4" name="Slide Number Placeholder 3"/>
          <p:cNvSpPr>
            <a:spLocks noGrp="1"/>
          </p:cNvSpPr>
          <p:nvPr>
            <p:ph type="sldNum" sz="quarter" idx="12"/>
          </p:nvPr>
        </p:nvSpPr>
        <p:spPr/>
        <p:txBody>
          <a:bodyPr/>
          <a:lstStyle/>
          <a:p>
            <a:pPr>
              <a:defRPr/>
            </a:pPr>
            <a:fld id="{1730395C-C704-4B43-9CC7-D9AB152E0F38}" type="slidenum">
              <a:rPr lang="fi-FI" smtClean="0"/>
              <a:pPr>
                <a:defRPr/>
              </a:pPr>
              <a:t>116</a:t>
            </a:fld>
            <a:endParaRPr lang="fi-FI"/>
          </a:p>
        </p:txBody>
      </p:sp>
      <p:sp>
        <p:nvSpPr>
          <p:cNvPr id="5" name="Footer Placeholder 4"/>
          <p:cNvSpPr>
            <a:spLocks noGrp="1"/>
          </p:cNvSpPr>
          <p:nvPr>
            <p:ph type="ftr" sz="quarter" idx="11"/>
          </p:nvPr>
        </p:nvSpPr>
        <p:spPr/>
        <p:txBody>
          <a:bodyPr/>
          <a:lstStyle/>
          <a:p>
            <a:pPr>
              <a:defRPr/>
            </a:pPr>
            <a:r>
              <a:rPr lang="fi-FI" smtClean="0"/>
              <a:t>Sosiaalipolitiikan johdantokurssi 2011</a:t>
            </a:r>
            <a:endParaRPr lang="fi-FI"/>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fi-FI" dirty="0" smtClean="0"/>
              <a:t>Työ parasta sosiaalipolitiikkaa</a:t>
            </a:r>
            <a:br>
              <a:rPr lang="fi-FI" dirty="0" smtClean="0"/>
            </a:br>
            <a:r>
              <a:rPr lang="fi-FI" dirty="0" smtClean="0"/>
              <a:t>(Etlan/Sailaksen malli)</a:t>
            </a:r>
            <a:endParaRPr lang="en-GB" dirty="0" smtClean="0"/>
          </a:p>
        </p:txBody>
      </p:sp>
      <p:sp>
        <p:nvSpPr>
          <p:cNvPr id="60419" name="Rectangle 3"/>
          <p:cNvSpPr>
            <a:spLocks noGrp="1" noChangeArrowheads="1"/>
          </p:cNvSpPr>
          <p:nvPr>
            <p:ph type="body" idx="1"/>
          </p:nvPr>
        </p:nvSpPr>
        <p:spPr/>
        <p:txBody>
          <a:bodyPr/>
          <a:lstStyle/>
          <a:p>
            <a:pPr>
              <a:lnSpc>
                <a:spcPct val="90000"/>
              </a:lnSpc>
            </a:pPr>
            <a:endParaRPr lang="fi-FI" smtClean="0"/>
          </a:p>
          <a:p>
            <a:pPr>
              <a:lnSpc>
                <a:spcPct val="90000"/>
              </a:lnSpc>
            </a:pPr>
            <a:r>
              <a:rPr lang="fi-FI" smtClean="0"/>
              <a:t>Tiukka työperustainen malli jossa perusturva kytketään erilaisiin työmarkkinatoimiin: </a:t>
            </a:r>
          </a:p>
          <a:p>
            <a:pPr lvl="1">
              <a:lnSpc>
                <a:spcPct val="90000"/>
              </a:lnSpc>
            </a:pPr>
            <a:r>
              <a:rPr lang="fi-FI" smtClean="0"/>
              <a:t>lyhyempi työttömyyskorvausaika</a:t>
            </a:r>
          </a:p>
          <a:p>
            <a:pPr lvl="1">
              <a:lnSpc>
                <a:spcPct val="90000"/>
              </a:lnSpc>
            </a:pPr>
            <a:r>
              <a:rPr lang="fi-FI" smtClean="0"/>
              <a:t>työmarkkinoiden liberalisointi ja diversifiointi </a:t>
            </a:r>
          </a:p>
          <a:p>
            <a:pPr lvl="1">
              <a:lnSpc>
                <a:spcPct val="90000"/>
              </a:lnSpc>
            </a:pPr>
            <a:r>
              <a:rPr lang="fi-FI" smtClean="0"/>
              <a:t>eläkeiän nostaminen </a:t>
            </a:r>
          </a:p>
          <a:p>
            <a:pPr lvl="1">
              <a:lnSpc>
                <a:spcPct val="90000"/>
              </a:lnSpc>
            </a:pPr>
            <a:r>
              <a:rPr lang="fi-FI" smtClean="0"/>
              <a:t>viimesijaisen perusturvan houkuttavuuden alentaminen</a:t>
            </a:r>
          </a:p>
          <a:p>
            <a:pPr lvl="1">
              <a:lnSpc>
                <a:spcPct val="90000"/>
              </a:lnSpc>
            </a:pPr>
            <a:r>
              <a:rPr lang="fi-FI" smtClean="0"/>
              <a:t>kaikkien pitää tehdä lisää töitä!</a:t>
            </a:r>
          </a:p>
          <a:p>
            <a:pPr>
              <a:lnSpc>
                <a:spcPct val="90000"/>
              </a:lnSpc>
            </a:pPr>
            <a:r>
              <a:rPr lang="fi-FI" smtClean="0"/>
              <a:t>Mutta onko työtä kaikille?</a:t>
            </a:r>
            <a:endParaRPr lang="en-GB" smtClean="0"/>
          </a:p>
        </p:txBody>
      </p:sp>
      <p:sp>
        <p:nvSpPr>
          <p:cNvPr id="4" name="Slide Number Placeholder 3"/>
          <p:cNvSpPr>
            <a:spLocks noGrp="1"/>
          </p:cNvSpPr>
          <p:nvPr>
            <p:ph type="sldNum" sz="quarter" idx="12"/>
          </p:nvPr>
        </p:nvSpPr>
        <p:spPr/>
        <p:txBody>
          <a:bodyPr/>
          <a:lstStyle/>
          <a:p>
            <a:pPr>
              <a:defRPr/>
            </a:pPr>
            <a:fld id="{4E0AB0D9-24C3-494E-A2DB-FC93DA84C602}" type="slidenum">
              <a:rPr lang="fi-FI" smtClean="0"/>
              <a:pPr>
                <a:defRPr/>
              </a:pPr>
              <a:t>117</a:t>
            </a:fld>
            <a:endParaRPr lang="fi-FI"/>
          </a:p>
        </p:txBody>
      </p:sp>
      <p:sp>
        <p:nvSpPr>
          <p:cNvPr id="5" name="Footer Placeholder 4"/>
          <p:cNvSpPr>
            <a:spLocks noGrp="1"/>
          </p:cNvSpPr>
          <p:nvPr>
            <p:ph type="ftr" sz="quarter" idx="11"/>
          </p:nvPr>
        </p:nvSpPr>
        <p:spPr/>
        <p:txBody>
          <a:bodyPr/>
          <a:lstStyle/>
          <a:p>
            <a:pPr>
              <a:defRPr/>
            </a:pPr>
            <a:r>
              <a:rPr lang="fi-FI" smtClean="0"/>
              <a:t>Sosiaalipolitiikan johdantokurssi 2011</a:t>
            </a:r>
            <a:endParaRPr lang="fi-FI"/>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fi-FI" dirty="0" smtClean="0"/>
              <a:t>Perusturvan parantamistavoite</a:t>
            </a:r>
            <a:br>
              <a:rPr lang="fi-FI" dirty="0" smtClean="0"/>
            </a:br>
            <a:r>
              <a:rPr lang="fi-FI" dirty="0" smtClean="0"/>
              <a:t> </a:t>
            </a:r>
            <a:endParaRPr lang="en-GB" dirty="0" smtClean="0"/>
          </a:p>
        </p:txBody>
      </p:sp>
      <p:sp>
        <p:nvSpPr>
          <p:cNvPr id="61443" name="Rectangle 3"/>
          <p:cNvSpPr>
            <a:spLocks noGrp="1" noChangeArrowheads="1"/>
          </p:cNvSpPr>
          <p:nvPr>
            <p:ph type="body" idx="1"/>
          </p:nvPr>
        </p:nvSpPr>
        <p:spPr/>
        <p:txBody>
          <a:bodyPr/>
          <a:lstStyle/>
          <a:p>
            <a:r>
              <a:rPr lang="fi-FI" dirty="0" smtClean="0"/>
              <a:t>Nostetaan perusturvaa jatkuvasti siten, että se ei jää olennaisesti jälkeen ansioturvasta ja ansiotasosta</a:t>
            </a:r>
          </a:p>
          <a:p>
            <a:r>
              <a:rPr lang="fi-FI" dirty="0" smtClean="0"/>
              <a:t>Estetään pysyvä köyhyys ja syrjäytyminen</a:t>
            </a:r>
          </a:p>
          <a:p>
            <a:r>
              <a:rPr lang="fi-FI" dirty="0" smtClean="0"/>
              <a:t>Kannustetaan osittaista osallistumista työhön ja kolmannen sektorin toimintaan </a:t>
            </a:r>
          </a:p>
          <a:p>
            <a:r>
              <a:rPr lang="fi-FI" dirty="0" smtClean="0"/>
              <a:t>Olettamuksena on että työstä on pulaa ja vapaaehtoistyö on entistä tärkeämpää</a:t>
            </a:r>
            <a:endParaRPr lang="en-GB" dirty="0" smtClean="0"/>
          </a:p>
        </p:txBody>
      </p:sp>
      <p:sp>
        <p:nvSpPr>
          <p:cNvPr id="4" name="Slide Number Placeholder 3"/>
          <p:cNvSpPr>
            <a:spLocks noGrp="1"/>
          </p:cNvSpPr>
          <p:nvPr>
            <p:ph type="sldNum" sz="quarter" idx="12"/>
          </p:nvPr>
        </p:nvSpPr>
        <p:spPr/>
        <p:txBody>
          <a:bodyPr/>
          <a:lstStyle/>
          <a:p>
            <a:pPr>
              <a:defRPr/>
            </a:pPr>
            <a:fld id="{0A092004-1836-4284-BDB4-D9D0EEA9EC07}" type="slidenum">
              <a:rPr lang="fi-FI" smtClean="0"/>
              <a:pPr>
                <a:defRPr/>
              </a:pPr>
              <a:t>118</a:t>
            </a:fld>
            <a:endParaRPr lang="fi-FI"/>
          </a:p>
        </p:txBody>
      </p:sp>
      <p:sp>
        <p:nvSpPr>
          <p:cNvPr id="5" name="Footer Placeholder 4"/>
          <p:cNvSpPr>
            <a:spLocks noGrp="1"/>
          </p:cNvSpPr>
          <p:nvPr>
            <p:ph type="ftr" sz="quarter" idx="11"/>
          </p:nvPr>
        </p:nvSpPr>
        <p:spPr/>
        <p:txBody>
          <a:bodyPr/>
          <a:lstStyle/>
          <a:p>
            <a:pPr>
              <a:defRPr/>
            </a:pPr>
            <a:r>
              <a:rPr lang="fi-FI" smtClean="0"/>
              <a:t>Sosiaalipolitiikan johdantokurssi 2011</a:t>
            </a:r>
            <a:endParaRPr lang="fi-FI"/>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fi-FI" smtClean="0"/>
              <a:t>Perusturvan tason nostaminen</a:t>
            </a:r>
          </a:p>
        </p:txBody>
      </p:sp>
      <p:sp>
        <p:nvSpPr>
          <p:cNvPr id="62467" name="Rectangle 3"/>
          <p:cNvSpPr>
            <a:spLocks noGrp="1" noChangeArrowheads="1"/>
          </p:cNvSpPr>
          <p:nvPr>
            <p:ph type="body" idx="1"/>
          </p:nvPr>
        </p:nvSpPr>
        <p:spPr/>
        <p:txBody>
          <a:bodyPr/>
          <a:lstStyle/>
          <a:p>
            <a:pPr>
              <a:lnSpc>
                <a:spcPct val="80000"/>
              </a:lnSpc>
            </a:pPr>
            <a:r>
              <a:rPr lang="fi-FI" sz="2400" smtClean="0"/>
              <a:t>Perusturvan varassa elävien ja muun väestön välisen kuilun kasvun estäminen edellyttää perusturvan tason tuntuvaa korotusta</a:t>
            </a:r>
          </a:p>
          <a:p>
            <a:pPr>
              <a:lnSpc>
                <a:spcPct val="80000"/>
              </a:lnSpc>
            </a:pPr>
            <a:r>
              <a:rPr lang="fi-FI" sz="2400" smtClean="0"/>
              <a:t>Tarkastelun kohteena tulee olla sekä perusturva-etuuksien samanaikainen parantaminen (ml. asumistuki) että perusturvan varassa elävien verotuksen lieventäminen</a:t>
            </a:r>
          </a:p>
          <a:p>
            <a:pPr>
              <a:lnSpc>
                <a:spcPct val="80000"/>
              </a:lnSpc>
            </a:pPr>
            <a:r>
              <a:rPr lang="fi-FI" sz="2400" smtClean="0"/>
              <a:t>Syyperusteista turvaa on syytä korottaa siten, että toimeentulotukeen turvautumisesta tulee poikkeus</a:t>
            </a:r>
          </a:p>
          <a:p>
            <a:pPr>
              <a:lnSpc>
                <a:spcPct val="80000"/>
              </a:lnSpc>
            </a:pPr>
            <a:r>
              <a:rPr lang="fi-FI" sz="2400" smtClean="0"/>
              <a:t>On hyviä perusteita sille, että kansaneläkkeisiin ja muihinkin perusturvaetuuksiin sovellettaisiin työeläkeindeksiä (muuten nämä jäävät jatkuvasti jälkeen)</a:t>
            </a:r>
          </a:p>
          <a:p>
            <a:pPr>
              <a:lnSpc>
                <a:spcPct val="80000"/>
              </a:lnSpc>
            </a:pPr>
            <a:r>
              <a:rPr lang="fi-FI" sz="2400" smtClean="0"/>
              <a:t>Mutta kaikki tämä tulisi todella kalliiksi (vähintään 30 % korotus)</a:t>
            </a:r>
          </a:p>
          <a:p>
            <a:pPr>
              <a:lnSpc>
                <a:spcPct val="80000"/>
              </a:lnSpc>
            </a:pPr>
            <a:endParaRPr lang="fi-FI" sz="2400" smtClean="0"/>
          </a:p>
        </p:txBody>
      </p:sp>
      <p:sp>
        <p:nvSpPr>
          <p:cNvPr id="4" name="Slide Number Placeholder 3"/>
          <p:cNvSpPr>
            <a:spLocks noGrp="1"/>
          </p:cNvSpPr>
          <p:nvPr>
            <p:ph type="sldNum" sz="quarter" idx="12"/>
          </p:nvPr>
        </p:nvSpPr>
        <p:spPr/>
        <p:txBody>
          <a:bodyPr/>
          <a:lstStyle/>
          <a:p>
            <a:pPr>
              <a:defRPr/>
            </a:pPr>
            <a:fld id="{C6A2BD6A-F00E-4390-BD0C-89F6E455FEBE}" type="slidenum">
              <a:rPr lang="fi-FI" smtClean="0"/>
              <a:pPr>
                <a:defRPr/>
              </a:pPr>
              <a:t>119</a:t>
            </a:fld>
            <a:endParaRPr lang="fi-FI"/>
          </a:p>
        </p:txBody>
      </p:sp>
      <p:sp>
        <p:nvSpPr>
          <p:cNvPr id="5" name="Footer Placeholder 4"/>
          <p:cNvSpPr>
            <a:spLocks noGrp="1"/>
          </p:cNvSpPr>
          <p:nvPr>
            <p:ph type="ftr" sz="quarter" idx="11"/>
          </p:nvPr>
        </p:nvSpPr>
        <p:spPr/>
        <p:txBody>
          <a:bodyPr/>
          <a:lstStyle/>
          <a:p>
            <a:pPr>
              <a:defRPr/>
            </a:pPr>
            <a:r>
              <a:rPr lang="fi-FI" smtClean="0"/>
              <a:t>Sosiaalipolitiikan johdantokurssi 2011</a:t>
            </a:r>
            <a:endParaRPr lang="fi-FI"/>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fi-FI" smtClean="0"/>
              <a:t>Hyvinvointi</a:t>
            </a:r>
          </a:p>
        </p:txBody>
      </p:sp>
      <p:sp>
        <p:nvSpPr>
          <p:cNvPr id="8195" name="Content Placeholder 2"/>
          <p:cNvSpPr>
            <a:spLocks noGrp="1"/>
          </p:cNvSpPr>
          <p:nvPr>
            <p:ph idx="1"/>
          </p:nvPr>
        </p:nvSpPr>
        <p:spPr/>
        <p:txBody>
          <a:bodyPr/>
          <a:lstStyle/>
          <a:p>
            <a:r>
              <a:rPr lang="fi-FI" dirty="0" smtClean="0"/>
              <a:t>Terveys</a:t>
            </a:r>
          </a:p>
          <a:p>
            <a:r>
              <a:rPr lang="fi-FI" dirty="0" smtClean="0"/>
              <a:t>Sosiaaliset suhteet/luottamus</a:t>
            </a:r>
          </a:p>
          <a:p>
            <a:r>
              <a:rPr lang="fi-FI" dirty="0" smtClean="0"/>
              <a:t>Työ ja toimeentulo</a:t>
            </a:r>
          </a:p>
          <a:p>
            <a:r>
              <a:rPr lang="fi-FI" dirty="0" smtClean="0"/>
              <a:t>Asuminen</a:t>
            </a:r>
          </a:p>
          <a:p>
            <a:r>
              <a:rPr lang="fi-FI" dirty="0" smtClean="0"/>
              <a:t>Tarpeelliset tavarat/kulutus</a:t>
            </a:r>
          </a:p>
          <a:p>
            <a:r>
              <a:rPr lang="fi-FI" dirty="0" smtClean="0"/>
              <a:t>Ympäristö</a:t>
            </a:r>
          </a:p>
          <a:p>
            <a:r>
              <a:rPr lang="fi-FI" dirty="0" smtClean="0"/>
              <a:t>Koulutus</a:t>
            </a:r>
          </a:p>
          <a:p>
            <a:endParaRPr lang="fi-FI" dirty="0" smtClean="0"/>
          </a:p>
          <a:p>
            <a:endParaRPr lang="fi-FI" dirty="0" smtClean="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4B0FEDAB-55FF-4404-8C68-24FE62CD3951}" type="slidenum">
              <a:rPr lang="fi-FI" smtClean="0"/>
              <a:pPr>
                <a:defRPr/>
              </a:pPr>
              <a:t>12</a:t>
            </a:fld>
            <a:endParaRPr lang="fi-FI"/>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fi-FI" smtClean="0"/>
              <a:t>Hallinnollisia toiveita</a:t>
            </a:r>
          </a:p>
        </p:txBody>
      </p:sp>
      <p:sp>
        <p:nvSpPr>
          <p:cNvPr id="65539" name="Content Placeholder 2"/>
          <p:cNvSpPr>
            <a:spLocks noGrp="1"/>
          </p:cNvSpPr>
          <p:nvPr>
            <p:ph idx="1"/>
          </p:nvPr>
        </p:nvSpPr>
        <p:spPr/>
        <p:txBody>
          <a:bodyPr/>
          <a:lstStyle/>
          <a:p>
            <a:r>
              <a:rPr lang="fi-FI" sz="2800" smtClean="0"/>
              <a:t>Yhden asioinnin periaate</a:t>
            </a:r>
          </a:p>
          <a:p>
            <a:r>
              <a:rPr lang="fi-FI" sz="2800" smtClean="0"/>
              <a:t>Käsittelytakuu etuusasian ensikäsittelyyn</a:t>
            </a:r>
          </a:p>
          <a:p>
            <a:r>
              <a:rPr lang="fi-FI" sz="2800" smtClean="0"/>
              <a:t>Nopea ja laadullisesti hyvä muutoksenhakumenettely</a:t>
            </a:r>
          </a:p>
          <a:p>
            <a:r>
              <a:rPr lang="fi-FI" sz="2800" smtClean="0"/>
              <a:t>Käsittelyprosessien yksinkertaistaminen</a:t>
            </a:r>
          </a:p>
          <a:p>
            <a:r>
              <a:rPr lang="fi-FI" sz="2800" smtClean="0"/>
              <a:t>Toimeenpanon nopeuttamiseksi sähköinen</a:t>
            </a:r>
          </a:p>
          <a:p>
            <a:r>
              <a:rPr lang="fi-FI" sz="2800" smtClean="0"/>
              <a:t>palkkatodistus</a:t>
            </a:r>
          </a:p>
          <a:p>
            <a:r>
              <a:rPr lang="fi-FI" sz="2800" smtClean="0"/>
              <a:t>Selkeytetään käsitteitä ja määräytymisperusteita</a:t>
            </a:r>
          </a:p>
          <a:p>
            <a:r>
              <a:rPr lang="fi-FI" sz="2800" smtClean="0"/>
              <a:t>Lainsäädännön rakennetta uudistetaan</a:t>
            </a:r>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98B46C10-20C8-4DE3-81C9-820AF0DE93A0}" type="slidenum">
              <a:rPr lang="fi-FI" smtClean="0"/>
              <a:pPr>
                <a:defRPr/>
              </a:pPr>
              <a:t>120</a:t>
            </a:fld>
            <a:endParaRPr lang="fi-FI"/>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fi-FI" dirty="0" err="1" smtClean="0"/>
              <a:t>Sata-komitean</a:t>
            </a:r>
            <a:r>
              <a:rPr lang="fi-FI" dirty="0" smtClean="0"/>
              <a:t> esityksiä</a:t>
            </a:r>
            <a:endParaRPr lang="en-US" dirty="0" smtClean="0"/>
          </a:p>
        </p:txBody>
      </p:sp>
      <p:sp>
        <p:nvSpPr>
          <p:cNvPr id="63491" name="Content Placeholder 2"/>
          <p:cNvSpPr>
            <a:spLocks noGrp="1"/>
          </p:cNvSpPr>
          <p:nvPr>
            <p:ph idx="1"/>
          </p:nvPr>
        </p:nvSpPr>
        <p:spPr/>
        <p:txBody>
          <a:bodyPr/>
          <a:lstStyle/>
          <a:p>
            <a:r>
              <a:rPr lang="fi-FI" sz="2800" dirty="0" err="1" smtClean="0"/>
              <a:t>Perustoimeentulon</a:t>
            </a:r>
            <a:r>
              <a:rPr lang="fi-FI" sz="2800" dirty="0" smtClean="0"/>
              <a:t> indeksisidonnaisuus (ei toimeentulotuki)</a:t>
            </a:r>
          </a:p>
          <a:p>
            <a:r>
              <a:rPr lang="fi-FI" sz="2800" dirty="0" smtClean="0"/>
              <a:t>Takuueläke</a:t>
            </a:r>
          </a:p>
          <a:p>
            <a:r>
              <a:rPr lang="fi-FI" sz="2800" dirty="0" smtClean="0"/>
              <a:t>Työmarkkinatuen irrottaminen tarveharkinnasta (puolison tulot eivät vaikuta) Ei toteutunut vielä</a:t>
            </a:r>
          </a:p>
          <a:p>
            <a:r>
              <a:rPr lang="fi-FI" sz="2800" dirty="0" smtClean="0"/>
              <a:t>Ansiosidonnainen työttömyyskorvaus kaksiosaiseksi: lyhyt ”vapaa kausi” ja sen jälkeen ”aktivointikausi”</a:t>
            </a:r>
          </a:p>
          <a:p>
            <a:r>
              <a:rPr lang="fi-FI" sz="2800" dirty="0" smtClean="0"/>
              <a:t>Yhden luukun periaate</a:t>
            </a:r>
            <a:endParaRPr lang="en-US" sz="2800" dirty="0" smtClean="0"/>
          </a:p>
        </p:txBody>
      </p:sp>
      <p:sp>
        <p:nvSpPr>
          <p:cNvPr id="4" name="Footer Placeholder 3"/>
          <p:cNvSpPr>
            <a:spLocks noGrp="1"/>
          </p:cNvSpPr>
          <p:nvPr>
            <p:ph type="ftr" sz="quarter" idx="11"/>
          </p:nvPr>
        </p:nvSpPr>
        <p:spPr/>
        <p:txBody>
          <a:bodyPr/>
          <a:lstStyle/>
          <a:p>
            <a:pPr>
              <a:defRPr/>
            </a:pPr>
            <a:r>
              <a:rPr lang="en-US" smtClean="0"/>
              <a:t>Sosiaalipolitiikan johdantokurssi 2011</a:t>
            </a:r>
            <a:endParaRPr lang="en-US"/>
          </a:p>
        </p:txBody>
      </p:sp>
      <p:sp>
        <p:nvSpPr>
          <p:cNvPr id="5" name="Slide Number Placeholder 4"/>
          <p:cNvSpPr>
            <a:spLocks noGrp="1"/>
          </p:cNvSpPr>
          <p:nvPr>
            <p:ph type="sldNum" sz="quarter" idx="12"/>
          </p:nvPr>
        </p:nvSpPr>
        <p:spPr/>
        <p:txBody>
          <a:bodyPr/>
          <a:lstStyle/>
          <a:p>
            <a:pPr>
              <a:defRPr/>
            </a:pPr>
            <a:fld id="{6C6D0922-7AD4-49D7-8842-1243F4C7E025}" type="slidenum">
              <a:rPr lang="en-US" smtClean="0"/>
              <a:pPr>
                <a:defRPr/>
              </a:pPr>
              <a:t>121</a:t>
            </a:fld>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fi-FI" smtClean="0"/>
              <a:t>Mitä ei toteutunut</a:t>
            </a:r>
          </a:p>
        </p:txBody>
      </p:sp>
      <p:sp>
        <p:nvSpPr>
          <p:cNvPr id="64515" name="Content Placeholder 2"/>
          <p:cNvSpPr>
            <a:spLocks noGrp="1"/>
          </p:cNvSpPr>
          <p:nvPr>
            <p:ph idx="1"/>
          </p:nvPr>
        </p:nvSpPr>
        <p:spPr/>
        <p:txBody>
          <a:bodyPr/>
          <a:lstStyle/>
          <a:p>
            <a:r>
              <a:rPr lang="fi-FI" dirty="0" smtClean="0"/>
              <a:t>Toimeentulotuki Kelasta = kvasiperustulo</a:t>
            </a:r>
          </a:p>
          <a:p>
            <a:r>
              <a:rPr lang="fi-FI" dirty="0" smtClean="0"/>
              <a:t>Selkeä tasokorotus </a:t>
            </a:r>
            <a:r>
              <a:rPr lang="fi-FI" dirty="0" err="1" smtClean="0"/>
              <a:t>perustoimeentuloon</a:t>
            </a:r>
            <a:r>
              <a:rPr lang="fi-FI" dirty="0" smtClean="0"/>
              <a:t> (siis ei lisärahaa)</a:t>
            </a:r>
          </a:p>
          <a:p>
            <a:r>
              <a:rPr lang="fi-FI" dirty="0" smtClean="0"/>
              <a:t>Järjestelmän selkeyttäminen ja yksinkertaistaminen</a:t>
            </a:r>
          </a:p>
          <a:p>
            <a:r>
              <a:rPr lang="fi-FI" dirty="0" smtClean="0"/>
              <a:t>Perustulon ja ansiosidonnaisten etuuksien irrottaminen toisistaan</a:t>
            </a:r>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7D8C0E6-5B57-4DA1-B5FD-9D662CF52B2F}" type="slidenum">
              <a:rPr lang="fi-FI" smtClean="0"/>
              <a:pPr>
                <a:defRPr/>
              </a:pPr>
              <a:t>122</a:t>
            </a:fld>
            <a:endParaRPr lang="fi-FI"/>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Perustulo</a:t>
            </a:r>
            <a:endParaRPr lang="fi-FI" dirty="0"/>
          </a:p>
        </p:txBody>
      </p:sp>
      <p:sp>
        <p:nvSpPr>
          <p:cNvPr id="3" name="Content Placeholder 2"/>
          <p:cNvSpPr>
            <a:spLocks noGrp="1"/>
          </p:cNvSpPr>
          <p:nvPr>
            <p:ph idx="1"/>
          </p:nvPr>
        </p:nvSpPr>
        <p:spPr/>
        <p:txBody>
          <a:bodyPr/>
          <a:lstStyle/>
          <a:p>
            <a:r>
              <a:rPr lang="fi-FI" dirty="0" smtClean="0"/>
              <a:t>Soininvaaran oma esitys:</a:t>
            </a:r>
          </a:p>
          <a:p>
            <a:r>
              <a:rPr lang="fi-FI" dirty="0" smtClean="0"/>
              <a:t>N 350 euron suuruinen veroton kuukausitulo kaikille</a:t>
            </a:r>
          </a:p>
          <a:p>
            <a:r>
              <a:rPr lang="fi-FI" dirty="0" smtClean="0"/>
              <a:t>Tämän päälle sitten syyperustaisia etuuksia ja ansiosidonnaisia jotka verollisia</a:t>
            </a:r>
          </a:p>
          <a:p>
            <a:r>
              <a:rPr lang="fi-FI" dirty="0" smtClean="0"/>
              <a:t>Tulo- ja omaisuusveroprosentti n 42</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123</a:t>
            </a:fld>
            <a:endParaRPr lang="fi-FI"/>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Sidos työmarkkinatuen ja ansiosidonnaisen korvauksen välillä</a:t>
            </a:r>
            <a:endParaRPr lang="fi-FI" dirty="0"/>
          </a:p>
        </p:txBody>
      </p:sp>
      <p:sp>
        <p:nvSpPr>
          <p:cNvPr id="3" name="Content Placeholder 2"/>
          <p:cNvSpPr>
            <a:spLocks noGrp="1"/>
          </p:cNvSpPr>
          <p:nvPr>
            <p:ph idx="1"/>
          </p:nvPr>
        </p:nvSpPr>
        <p:spPr/>
        <p:txBody>
          <a:bodyPr/>
          <a:lstStyle/>
          <a:p>
            <a:r>
              <a:rPr lang="fi-FI" dirty="0" smtClean="0"/>
              <a:t>Peruspäiväraha (n 25.7 e)</a:t>
            </a:r>
          </a:p>
          <a:p>
            <a:r>
              <a:rPr lang="fi-FI" dirty="0" smtClean="0"/>
              <a:t>45% 105xperuspäiväraha (n 2700 e/kk) (68)</a:t>
            </a:r>
          </a:p>
          <a:p>
            <a:r>
              <a:rPr lang="fi-FI" dirty="0" smtClean="0"/>
              <a:t>20% ylimenevältä osalta (5000 e -&gt; 90 e)</a:t>
            </a:r>
          </a:p>
          <a:p>
            <a:r>
              <a:rPr lang="fi-FI" dirty="0" smtClean="0"/>
              <a:t>Peruspäivärahan maksaa valtio, ansiosidonnaisen osuuden työnantajat ja työntekijät</a:t>
            </a:r>
          </a:p>
          <a:p>
            <a:r>
              <a:rPr lang="fi-FI" dirty="0" smtClean="0"/>
              <a:t>Ratkaiseva ero</a:t>
            </a:r>
          </a:p>
          <a:p>
            <a:endParaRPr lang="fi-FI" dirty="0" smtClean="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124</a:t>
            </a:fld>
            <a:endParaRPr lang="fi-FI"/>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CE71B37B-E800-4E7A-8633-94DB6273C040}" type="slidenum">
              <a:rPr lang="en-US"/>
              <a:pPr>
                <a:defRPr/>
              </a:pPr>
              <a:t>125</a:t>
            </a:fld>
            <a:endParaRPr lang="en-US"/>
          </a:p>
        </p:txBody>
      </p:sp>
      <p:sp>
        <p:nvSpPr>
          <p:cNvPr id="50180" name="Rectangle 2"/>
          <p:cNvSpPr>
            <a:spLocks noGrp="1" noChangeArrowheads="1"/>
          </p:cNvSpPr>
          <p:nvPr>
            <p:ph type="title"/>
          </p:nvPr>
        </p:nvSpPr>
        <p:spPr/>
        <p:txBody>
          <a:bodyPr/>
          <a:lstStyle/>
          <a:p>
            <a:r>
              <a:rPr lang="fi-FI" smtClean="0"/>
              <a:t>Terveyden luokkaerot</a:t>
            </a:r>
            <a:endParaRPr lang="en-GB" smtClean="0"/>
          </a:p>
        </p:txBody>
      </p:sp>
      <p:sp>
        <p:nvSpPr>
          <p:cNvPr id="50181" name="Rectangle 3"/>
          <p:cNvSpPr>
            <a:spLocks noGrp="1" noChangeArrowheads="1"/>
          </p:cNvSpPr>
          <p:nvPr>
            <p:ph type="body" idx="1"/>
          </p:nvPr>
        </p:nvSpPr>
        <p:spPr/>
        <p:txBody>
          <a:bodyPr/>
          <a:lstStyle/>
          <a:p>
            <a:r>
              <a:rPr lang="fi-FI" sz="2400" dirty="0" err="1" smtClean="0"/>
              <a:t>STMn</a:t>
            </a:r>
            <a:r>
              <a:rPr lang="fi-FI" sz="2400" dirty="0" smtClean="0"/>
              <a:t> raportti (pre20090115.stm.fi/pr1200993384304/passthru.pdf) s 47!</a:t>
            </a:r>
          </a:p>
          <a:p>
            <a:r>
              <a:rPr lang="fi-FI" sz="2400" dirty="0" smtClean="0"/>
              <a:t>Erittäin merkittävä ongelma Suomessa</a:t>
            </a:r>
          </a:p>
          <a:p>
            <a:r>
              <a:rPr lang="fi-FI" sz="2400" dirty="0" smtClean="0"/>
              <a:t>Kaksi aspektia: sukupuoli ja luokka ovat yhtä vahvoja ja vaikuttavat samaan suuntaan: </a:t>
            </a:r>
          </a:p>
          <a:p>
            <a:r>
              <a:rPr lang="fi-FI" sz="2400" dirty="0" smtClean="0"/>
              <a:t>Luokkaa mitataan kuitenkin pääasiassa koulutustasolla, joka ei ole ihan sama asia</a:t>
            </a:r>
          </a:p>
          <a:p>
            <a:r>
              <a:rPr lang="fi-FI" sz="2400" dirty="0" smtClean="0"/>
              <a:t>Raskas ruumiillinen työ on joka tapauksessa erittäin epäterveellistä</a:t>
            </a:r>
          </a:p>
          <a:p>
            <a:r>
              <a:rPr lang="fi-FI" sz="2400" dirty="0" smtClean="0"/>
              <a:t>Mutta myös esim. työväenluokkaiset alkoholitavat ovat haitallisempia kuin ”sivistynyt juominen”.</a:t>
            </a:r>
            <a:endParaRPr lang="en-GB" sz="2400" dirty="0" smtClean="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C19ACEBD-6EFC-47B5-AA48-C0AE87B952D1}" type="slidenum">
              <a:rPr lang="en-US"/>
              <a:pPr>
                <a:defRPr/>
              </a:pPr>
              <a:t>126</a:t>
            </a:fld>
            <a:endParaRPr lang="en-US"/>
          </a:p>
        </p:txBody>
      </p:sp>
      <p:sp>
        <p:nvSpPr>
          <p:cNvPr id="51204" name="Rectangle 2"/>
          <p:cNvSpPr>
            <a:spLocks noGrp="1" noChangeArrowheads="1"/>
          </p:cNvSpPr>
          <p:nvPr>
            <p:ph type="title"/>
          </p:nvPr>
        </p:nvSpPr>
        <p:spPr/>
        <p:txBody>
          <a:bodyPr/>
          <a:lstStyle/>
          <a:p>
            <a:r>
              <a:rPr lang="fi-FI" sz="4000" dirty="0" smtClean="0"/>
              <a:t>Toimintakyky Suomessa surkea</a:t>
            </a:r>
            <a:endParaRPr lang="en-GB" sz="4000" dirty="0" smtClean="0"/>
          </a:p>
        </p:txBody>
      </p:sp>
      <p:pic>
        <p:nvPicPr>
          <p:cNvPr id="51205" name="Picture 3"/>
          <p:cNvPicPr>
            <a:picLocks noGrp="1" noChangeAspect="1" noChangeArrowheads="1"/>
          </p:cNvPicPr>
          <p:nvPr>
            <p:ph type="body" idx="1"/>
          </p:nvPr>
        </p:nvPicPr>
        <p:blipFill>
          <a:blip r:embed="rId3" cstate="print"/>
          <a:srcRect/>
          <a:stretch>
            <a:fillRect/>
          </a:stretch>
        </p:blipFill>
        <p:spPr>
          <a:xfrm>
            <a:off x="457200" y="1268760"/>
            <a:ext cx="8229600" cy="5089178"/>
          </a:xfr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CBDE017A-DF99-45C7-8EDB-E3A1DC33F85F}" type="slidenum">
              <a:rPr lang="en-US"/>
              <a:pPr>
                <a:defRPr/>
              </a:pPr>
              <a:t>127</a:t>
            </a:fld>
            <a:endParaRPr lang="en-US"/>
          </a:p>
        </p:txBody>
      </p:sp>
      <p:sp>
        <p:nvSpPr>
          <p:cNvPr id="52228" name="Rectangle 2"/>
          <p:cNvSpPr>
            <a:spLocks noGrp="1" noChangeArrowheads="1"/>
          </p:cNvSpPr>
          <p:nvPr>
            <p:ph type="title"/>
          </p:nvPr>
        </p:nvSpPr>
        <p:spPr/>
        <p:txBody>
          <a:bodyPr/>
          <a:lstStyle/>
          <a:p>
            <a:r>
              <a:rPr lang="fi-FI" smtClean="0"/>
              <a:t>STMn raportti</a:t>
            </a:r>
            <a:endParaRPr lang="en-GB" smtClean="0"/>
          </a:p>
        </p:txBody>
      </p:sp>
      <p:sp>
        <p:nvSpPr>
          <p:cNvPr id="52229" name="Rectangle 3"/>
          <p:cNvSpPr>
            <a:spLocks noGrp="1" noChangeArrowheads="1"/>
          </p:cNvSpPr>
          <p:nvPr>
            <p:ph type="body" idx="1"/>
          </p:nvPr>
        </p:nvSpPr>
        <p:spPr/>
        <p:txBody>
          <a:bodyPr/>
          <a:lstStyle/>
          <a:p>
            <a:pPr>
              <a:buNone/>
            </a:pPr>
            <a:r>
              <a:rPr lang="fi-FI" sz="2800" dirty="0" smtClean="0"/>
              <a:t>Terveyden eriarvoisuus Suomessa</a:t>
            </a:r>
          </a:p>
          <a:p>
            <a:pPr>
              <a:buNone/>
            </a:pPr>
            <a:r>
              <a:rPr lang="fi-FI" sz="2800" dirty="0" smtClean="0"/>
              <a:t>Sosioekonomisten terveyserojen muutokset 1980-2005</a:t>
            </a:r>
          </a:p>
          <a:p>
            <a:endParaRPr lang="fi-FI" sz="2800" dirty="0" smtClean="0"/>
          </a:p>
          <a:p>
            <a:r>
              <a:rPr lang="fi-FI" sz="2800" dirty="0" smtClean="0"/>
              <a:t>Sosiaali- ja terveysministeriö Julkaisuja 2007:23</a:t>
            </a:r>
          </a:p>
          <a:p>
            <a:endParaRPr lang="fi-FI" sz="2800" dirty="0" smtClean="0"/>
          </a:p>
          <a:p>
            <a:r>
              <a:rPr lang="fi-FI" sz="2800" dirty="0" smtClean="0"/>
              <a:t>JPR: </a:t>
            </a:r>
            <a:r>
              <a:rPr lang="fi-FI" sz="2800" dirty="0" err="1" smtClean="0"/>
              <a:t>arvosteluYhteiskuntapolitiikka-lehti</a:t>
            </a:r>
            <a:r>
              <a:rPr lang="fi-FI" sz="2800" dirty="0" smtClean="0"/>
              <a:t>:</a:t>
            </a:r>
          </a:p>
          <a:p>
            <a:pPr>
              <a:buNone/>
            </a:pPr>
            <a:r>
              <a:rPr lang="fi-FI" sz="2800" dirty="0" smtClean="0">
                <a:hlinkClick r:id="rId3"/>
              </a:rPr>
              <a:t>http://www.stakes.fi/yp/2008/3/roos.pdf</a:t>
            </a:r>
            <a:endParaRPr lang="fi-FI" sz="2800" dirty="0" smtClean="0"/>
          </a:p>
          <a:p>
            <a:endParaRPr lang="fi-FI" sz="2800" dirty="0" smtClean="0"/>
          </a:p>
          <a:p>
            <a:endParaRPr lang="fi-FI" dirty="0" smtClean="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fi-FI" smtClean="0"/>
              <a:t>Perusasetelma</a:t>
            </a:r>
            <a:endParaRPr lang="en-US" smtClean="0"/>
          </a:p>
        </p:txBody>
      </p:sp>
      <p:sp>
        <p:nvSpPr>
          <p:cNvPr id="53251" name="Content Placeholder 2"/>
          <p:cNvSpPr>
            <a:spLocks noGrp="1"/>
          </p:cNvSpPr>
          <p:nvPr>
            <p:ph idx="1"/>
          </p:nvPr>
        </p:nvSpPr>
        <p:spPr/>
        <p:txBody>
          <a:bodyPr/>
          <a:lstStyle/>
          <a:p>
            <a:r>
              <a:rPr lang="fi-FI" sz="2800" dirty="0" smtClean="0"/>
              <a:t>Suomessa poikkeuksellisen isot erot (ja kasvavat)</a:t>
            </a:r>
          </a:p>
          <a:p>
            <a:r>
              <a:rPr lang="fi-FI" sz="2800" dirty="0" smtClean="0"/>
              <a:t>Sukupuolierot huomattavan suuria</a:t>
            </a:r>
          </a:p>
          <a:p>
            <a:r>
              <a:rPr lang="fi-FI" sz="2800" dirty="0" smtClean="0"/>
              <a:t>Luokka- ja koulutuserot lähes saman suuruisia</a:t>
            </a:r>
          </a:p>
          <a:p>
            <a:r>
              <a:rPr lang="fi-FI" sz="2800" dirty="0" smtClean="0"/>
              <a:t>Sukupuolierot kaventumassa lievästi, koulutuserot kasvussa (yksi vuosi koulutusta – 8-9 % alempi kuolleisuus!)</a:t>
            </a:r>
          </a:p>
          <a:p>
            <a:r>
              <a:rPr lang="fi-FI" sz="2800" dirty="0" smtClean="0"/>
              <a:t>Miksi näin?</a:t>
            </a:r>
          </a:p>
          <a:p>
            <a:r>
              <a:rPr lang="fi-FI" sz="2800" dirty="0" smtClean="0"/>
              <a:t>Voiko eroja kaventaa?</a:t>
            </a:r>
          </a:p>
          <a:p>
            <a:endParaRPr lang="en-US" dirty="0" smtClean="0"/>
          </a:p>
        </p:txBody>
      </p:sp>
      <p:sp>
        <p:nvSpPr>
          <p:cNvPr id="4" name="Footer Placeholder 3"/>
          <p:cNvSpPr>
            <a:spLocks noGrp="1"/>
          </p:cNvSpPr>
          <p:nvPr>
            <p:ph type="ftr" sz="quarter" idx="11"/>
          </p:nvPr>
        </p:nvSpPr>
        <p:spPr/>
        <p:txBody>
          <a:bodyPr/>
          <a:lstStyle/>
          <a:p>
            <a:pPr>
              <a:defRPr/>
            </a:pPr>
            <a:r>
              <a:rPr lang="en-US" smtClean="0"/>
              <a:t>Sosiaalipolitiikan johdantokurssi 2011</a:t>
            </a:r>
            <a:endParaRPr lang="en-US"/>
          </a:p>
        </p:txBody>
      </p:sp>
      <p:sp>
        <p:nvSpPr>
          <p:cNvPr id="5" name="Slide Number Placeholder 4"/>
          <p:cNvSpPr>
            <a:spLocks noGrp="1"/>
          </p:cNvSpPr>
          <p:nvPr>
            <p:ph type="sldNum" sz="quarter" idx="12"/>
          </p:nvPr>
        </p:nvSpPr>
        <p:spPr/>
        <p:txBody>
          <a:bodyPr/>
          <a:lstStyle/>
          <a:p>
            <a:pPr>
              <a:defRPr/>
            </a:pPr>
            <a:fld id="{59BD077B-0918-4184-A3C1-C9E2C33E6C88}" type="slidenum">
              <a:rPr lang="en-US" smtClean="0"/>
              <a:pPr>
                <a:defRPr/>
              </a:pPr>
              <a:t>128</a:t>
            </a:fld>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fi-FI" smtClean="0"/>
              <a:t>Perusselitykset: Ympäristöselitykset</a:t>
            </a:r>
            <a:br>
              <a:rPr lang="fi-FI" smtClean="0"/>
            </a:br>
            <a:endParaRPr lang="en-US" smtClean="0"/>
          </a:p>
        </p:txBody>
      </p:sp>
      <p:sp>
        <p:nvSpPr>
          <p:cNvPr id="54275" name="Content Placeholder 2"/>
          <p:cNvSpPr>
            <a:spLocks noGrp="1"/>
          </p:cNvSpPr>
          <p:nvPr>
            <p:ph idx="1"/>
          </p:nvPr>
        </p:nvSpPr>
        <p:spPr/>
        <p:txBody>
          <a:bodyPr/>
          <a:lstStyle/>
          <a:p>
            <a:r>
              <a:rPr lang="fi-FI" dirty="0" err="1" smtClean="0"/>
              <a:t>Artefakta</a:t>
            </a:r>
            <a:r>
              <a:rPr lang="fi-FI" dirty="0" smtClean="0"/>
              <a:t> – näennäisyhteys  KUMOTTU</a:t>
            </a:r>
          </a:p>
          <a:p>
            <a:r>
              <a:rPr lang="fi-FI" dirty="0" smtClean="0"/>
              <a:t>Kulttuuri (ja elämäntapa)selitys: luokkakulttuurit vaikuttavat elämäntapoihin jotka vaikuttavat terveyteen KYLLÄ, mutta mistä luokkakulttuurit tulevat? </a:t>
            </a:r>
          </a:p>
          <a:p>
            <a:r>
              <a:rPr lang="fi-FI" dirty="0" smtClean="0"/>
              <a:t>Lapsuuden olosuhteet, biografinen malli KYLLÄ</a:t>
            </a:r>
          </a:p>
          <a:p>
            <a:r>
              <a:rPr lang="fi-FI" dirty="0" smtClean="0"/>
              <a:t>Aineelliset tekijät (resurssien saatavuus) KYLLÄ</a:t>
            </a:r>
          </a:p>
          <a:p>
            <a:pPr>
              <a:buFont typeface="Wingdings" pitchFamily="2" charset="2"/>
              <a:buNone/>
            </a:pPr>
            <a:endParaRPr lang="fi-FI" dirty="0" smtClean="0"/>
          </a:p>
          <a:p>
            <a:endParaRPr lang="en-US" dirty="0" smtClean="0"/>
          </a:p>
        </p:txBody>
      </p:sp>
      <p:sp>
        <p:nvSpPr>
          <p:cNvPr id="4" name="Footer Placeholder 3"/>
          <p:cNvSpPr>
            <a:spLocks noGrp="1"/>
          </p:cNvSpPr>
          <p:nvPr>
            <p:ph type="ftr" sz="quarter" idx="11"/>
          </p:nvPr>
        </p:nvSpPr>
        <p:spPr/>
        <p:txBody>
          <a:bodyPr/>
          <a:lstStyle/>
          <a:p>
            <a:pPr>
              <a:defRPr/>
            </a:pPr>
            <a:r>
              <a:rPr lang="en-US" smtClean="0"/>
              <a:t>Sosiaalipolitiikan johdantokurssi 2011</a:t>
            </a:r>
            <a:endParaRPr lang="en-US"/>
          </a:p>
        </p:txBody>
      </p:sp>
      <p:sp>
        <p:nvSpPr>
          <p:cNvPr id="5" name="Slide Number Placeholder 4"/>
          <p:cNvSpPr>
            <a:spLocks noGrp="1"/>
          </p:cNvSpPr>
          <p:nvPr>
            <p:ph type="sldNum" sz="quarter" idx="12"/>
          </p:nvPr>
        </p:nvSpPr>
        <p:spPr/>
        <p:txBody>
          <a:bodyPr/>
          <a:lstStyle/>
          <a:p>
            <a:pPr>
              <a:defRPr/>
            </a:pPr>
            <a:fld id="{134CD1FD-2E01-4C49-9303-11B133906E03}" type="slidenum">
              <a:rPr lang="en-US" smtClean="0"/>
              <a:pPr>
                <a:defRPr/>
              </a:pPr>
              <a:t>129</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i-FI" smtClean="0"/>
              <a:t>Pahoinvointi</a:t>
            </a:r>
          </a:p>
        </p:txBody>
      </p:sp>
      <p:sp>
        <p:nvSpPr>
          <p:cNvPr id="9219" name="Content Placeholder 2"/>
          <p:cNvSpPr>
            <a:spLocks noGrp="1"/>
          </p:cNvSpPr>
          <p:nvPr>
            <p:ph idx="1"/>
          </p:nvPr>
        </p:nvSpPr>
        <p:spPr/>
        <p:txBody>
          <a:bodyPr/>
          <a:lstStyle/>
          <a:p>
            <a:r>
              <a:rPr lang="fi-FI" smtClean="0"/>
              <a:t>Ei hyvinvoinnin peilikuva, ei 100% korrelaatio</a:t>
            </a:r>
          </a:p>
          <a:p>
            <a:r>
              <a:rPr lang="fi-FI" smtClean="0"/>
              <a:t>Ei sama asia kuin köyhyys tai kurjuus</a:t>
            </a:r>
          </a:p>
          <a:p>
            <a:r>
              <a:rPr lang="fi-FI" smtClean="0"/>
              <a:t>Puutteen kokemus</a:t>
            </a:r>
          </a:p>
          <a:p>
            <a:r>
              <a:rPr lang="fi-FI" smtClean="0"/>
              <a:t>Ratkaisemattomat ongelmat</a:t>
            </a:r>
          </a:p>
          <a:p>
            <a:r>
              <a:rPr lang="fi-FI" smtClean="0"/>
              <a:t>Ahdistus</a:t>
            </a:r>
          </a:p>
          <a:p>
            <a:r>
              <a:rPr lang="fi-FI" smtClean="0"/>
              <a:t>Suomi samanaikaisesti hyvinvoiva ja pahoinvoiva maa!</a:t>
            </a:r>
          </a:p>
          <a:p>
            <a:endParaRPr lang="fi-FI" smtClean="0"/>
          </a:p>
          <a:p>
            <a:endParaRPr lang="fi-FI" smtClean="0"/>
          </a:p>
          <a:p>
            <a:endParaRPr lang="fi-FI" smtClean="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3CCD1E24-47B5-44BF-BCE6-DF43EF7EAF9F}" type="slidenum">
              <a:rPr lang="fi-FI" smtClean="0"/>
              <a:pPr>
                <a:defRPr/>
              </a:pPr>
              <a:t>13</a:t>
            </a:fld>
            <a:endParaRPr lang="fi-FI"/>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fi-FI" smtClean="0"/>
              <a:t>Perusselitykset: Valikoitumisselitykset</a:t>
            </a:r>
            <a:endParaRPr lang="en-US" smtClean="0"/>
          </a:p>
        </p:txBody>
      </p:sp>
      <p:sp>
        <p:nvSpPr>
          <p:cNvPr id="55299" name="Content Placeholder 2"/>
          <p:cNvSpPr>
            <a:spLocks noGrp="1"/>
          </p:cNvSpPr>
          <p:nvPr>
            <p:ph idx="1"/>
          </p:nvPr>
        </p:nvSpPr>
        <p:spPr/>
        <p:txBody>
          <a:bodyPr/>
          <a:lstStyle/>
          <a:p>
            <a:r>
              <a:rPr lang="fi-FI" dirty="0" smtClean="0"/>
              <a:t>Valikoitumisselitys 1: ne joilla on hyvä terveys, pääsevät parempiin asemiin PIENI MERKITYS</a:t>
            </a:r>
          </a:p>
          <a:p>
            <a:r>
              <a:rPr lang="fi-FI" dirty="0" smtClean="0"/>
              <a:t>Valikoitumisselitys 2:  ne jotka pärjäävät paremmin koulussa osaavat myös huolehtia terveydestään SUUREMPI MERKITYS</a:t>
            </a:r>
          </a:p>
          <a:p>
            <a:r>
              <a:rPr lang="fi-FI" dirty="0" smtClean="0"/>
              <a:t>Sukupuoliero TODELLINEN, mutta miksi naiset elävät pitempään (adaptaatio)?</a:t>
            </a:r>
          </a:p>
          <a:p>
            <a:r>
              <a:rPr lang="fi-FI" dirty="0" smtClean="0"/>
              <a:t>Lapsuuden olosuhteet, biologinen selitys, geenit TÄRKEÄ</a:t>
            </a:r>
            <a:endParaRPr lang="en-US" dirty="0" smtClean="0"/>
          </a:p>
        </p:txBody>
      </p:sp>
      <p:sp>
        <p:nvSpPr>
          <p:cNvPr id="4" name="Footer Placeholder 3"/>
          <p:cNvSpPr>
            <a:spLocks noGrp="1"/>
          </p:cNvSpPr>
          <p:nvPr>
            <p:ph type="ftr" sz="quarter" idx="11"/>
          </p:nvPr>
        </p:nvSpPr>
        <p:spPr/>
        <p:txBody>
          <a:bodyPr/>
          <a:lstStyle/>
          <a:p>
            <a:pPr>
              <a:defRPr/>
            </a:pPr>
            <a:r>
              <a:rPr lang="en-US" smtClean="0"/>
              <a:t>Sosiaalipolitiikan johdantokurssi 2011</a:t>
            </a:r>
            <a:endParaRPr lang="en-US"/>
          </a:p>
        </p:txBody>
      </p:sp>
      <p:sp>
        <p:nvSpPr>
          <p:cNvPr id="5" name="Slide Number Placeholder 4"/>
          <p:cNvSpPr>
            <a:spLocks noGrp="1"/>
          </p:cNvSpPr>
          <p:nvPr>
            <p:ph type="sldNum" sz="quarter" idx="12"/>
          </p:nvPr>
        </p:nvSpPr>
        <p:spPr/>
        <p:txBody>
          <a:bodyPr/>
          <a:lstStyle/>
          <a:p>
            <a:pPr>
              <a:defRPr/>
            </a:pPr>
            <a:fld id="{C136A536-2DD7-48BC-A04D-D55403509E45}" type="slidenum">
              <a:rPr lang="en-US" smtClean="0"/>
              <a:pPr>
                <a:defRPr/>
              </a:pPr>
              <a:t>130</a:t>
            </a:fld>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fi-FI" smtClean="0"/>
              <a:t>Voiko eroihin vaikuttaa?</a:t>
            </a:r>
            <a:endParaRPr lang="en-US" smtClean="0"/>
          </a:p>
        </p:txBody>
      </p:sp>
      <p:sp>
        <p:nvSpPr>
          <p:cNvPr id="56323" name="Content Placeholder 2"/>
          <p:cNvSpPr>
            <a:spLocks noGrp="1"/>
          </p:cNvSpPr>
          <p:nvPr>
            <p:ph idx="1"/>
          </p:nvPr>
        </p:nvSpPr>
        <p:spPr/>
        <p:txBody>
          <a:bodyPr/>
          <a:lstStyle/>
          <a:p>
            <a:r>
              <a:rPr lang="fi-FI" sz="2800" dirty="0" smtClean="0"/>
              <a:t>Elämäntavat : voi vaikuttaa valistuksella</a:t>
            </a:r>
          </a:p>
          <a:p>
            <a:r>
              <a:rPr lang="fi-FI" sz="2800" dirty="0" smtClean="0"/>
              <a:t>Aineelliset tekijät: voi vaikuttaa, tulontasaus, lapsiköyhyys</a:t>
            </a:r>
          </a:p>
          <a:p>
            <a:r>
              <a:rPr lang="fi-FI" sz="2800" dirty="0" smtClean="0"/>
              <a:t>Lapsuuden olosuhteet  (vaikeampi vaikuttaa, ainakin jälkikäteen, mutta vanhempiin kohdistuva valistus)</a:t>
            </a:r>
          </a:p>
          <a:p>
            <a:r>
              <a:rPr lang="fi-FI" sz="2800" dirty="0" smtClean="0"/>
              <a:t>Koulutus: kaikille ei voi antaa korkeakoulututkintoa?</a:t>
            </a:r>
          </a:p>
          <a:p>
            <a:r>
              <a:rPr lang="fi-FI" sz="2800" dirty="0" smtClean="0"/>
              <a:t>Eivät sulje pois toisiaan </a:t>
            </a:r>
          </a:p>
          <a:p>
            <a:r>
              <a:rPr lang="fi-FI" sz="2800" dirty="0" smtClean="0"/>
              <a:t>Politiikan vaikutukset eivät toteudu heti, vaan vasta 50-100 vuoden kuluttua!</a:t>
            </a:r>
            <a:endParaRPr lang="en-US" sz="2800" dirty="0" smtClean="0"/>
          </a:p>
        </p:txBody>
      </p:sp>
      <p:sp>
        <p:nvSpPr>
          <p:cNvPr id="4" name="Footer Placeholder 3"/>
          <p:cNvSpPr>
            <a:spLocks noGrp="1"/>
          </p:cNvSpPr>
          <p:nvPr>
            <p:ph type="ftr" sz="quarter" idx="11"/>
          </p:nvPr>
        </p:nvSpPr>
        <p:spPr/>
        <p:txBody>
          <a:bodyPr/>
          <a:lstStyle/>
          <a:p>
            <a:pPr>
              <a:defRPr/>
            </a:pPr>
            <a:r>
              <a:rPr lang="en-US" smtClean="0"/>
              <a:t>Sosiaalipolitiikan johdantokurssi 2011</a:t>
            </a:r>
            <a:endParaRPr lang="en-US"/>
          </a:p>
        </p:txBody>
      </p:sp>
      <p:sp>
        <p:nvSpPr>
          <p:cNvPr id="5" name="Slide Number Placeholder 4"/>
          <p:cNvSpPr>
            <a:spLocks noGrp="1"/>
          </p:cNvSpPr>
          <p:nvPr>
            <p:ph type="sldNum" sz="quarter" idx="12"/>
          </p:nvPr>
        </p:nvSpPr>
        <p:spPr/>
        <p:txBody>
          <a:bodyPr/>
          <a:lstStyle/>
          <a:p>
            <a:pPr>
              <a:defRPr/>
            </a:pPr>
            <a:fld id="{2E22F733-D86B-41EF-97DE-F2FFAF29B6ED}" type="slidenum">
              <a:rPr lang="en-US" smtClean="0"/>
              <a:pPr>
                <a:defRPr/>
              </a:pPr>
              <a:t>131</a:t>
            </a:fld>
            <a:endParaRPr 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fi-FI" dirty="0" smtClean="0"/>
              <a:t>Koulutuksen merkitys</a:t>
            </a:r>
            <a:endParaRPr lang="en-US" dirty="0" smtClean="0"/>
          </a:p>
        </p:txBody>
      </p:sp>
      <p:sp>
        <p:nvSpPr>
          <p:cNvPr id="95235" name="Content Placeholder 2"/>
          <p:cNvSpPr>
            <a:spLocks noGrp="1"/>
          </p:cNvSpPr>
          <p:nvPr>
            <p:ph idx="1"/>
          </p:nvPr>
        </p:nvSpPr>
        <p:spPr/>
        <p:txBody>
          <a:bodyPr/>
          <a:lstStyle/>
          <a:p>
            <a:r>
              <a:rPr lang="fi-FI" dirty="0" smtClean="0"/>
              <a:t>Koulutuksella on universaaleja positiivisia vaikutuksia</a:t>
            </a:r>
          </a:p>
          <a:p>
            <a:r>
              <a:rPr lang="fi-FI" dirty="0" smtClean="0"/>
              <a:t>Mitä enemmän koulutusta sitä enemmän kaikkea muuta</a:t>
            </a:r>
          </a:p>
          <a:p>
            <a:r>
              <a:rPr lang="fi-FI" dirty="0" smtClean="0"/>
              <a:t>Mutta koulutus on vahvasti periytyvää: vanhempien koulutus vaikuttaa lasten koulutukseen</a:t>
            </a:r>
          </a:p>
          <a:p>
            <a:r>
              <a:rPr lang="fi-FI" dirty="0" smtClean="0"/>
              <a:t>Koulutuksella vahva taipumus eriytyä ja luoda eroja</a:t>
            </a:r>
          </a:p>
        </p:txBody>
      </p:sp>
      <p:sp>
        <p:nvSpPr>
          <p:cNvPr id="4" name="Footer Placeholder 3"/>
          <p:cNvSpPr>
            <a:spLocks noGrp="1"/>
          </p:cNvSpPr>
          <p:nvPr>
            <p:ph type="ftr" sz="quarter" idx="11"/>
          </p:nvPr>
        </p:nvSpPr>
        <p:spPr/>
        <p:txBody>
          <a:bodyPr/>
          <a:lstStyle/>
          <a:p>
            <a:pPr>
              <a:defRPr/>
            </a:pPr>
            <a:r>
              <a:rPr lang="en-US" smtClean="0"/>
              <a:t>J P Roos 2008</a:t>
            </a:r>
            <a:endParaRPr lang="en-US"/>
          </a:p>
        </p:txBody>
      </p:sp>
      <p:sp>
        <p:nvSpPr>
          <p:cNvPr id="5" name="Slide Number Placeholder 4"/>
          <p:cNvSpPr>
            <a:spLocks noGrp="1"/>
          </p:cNvSpPr>
          <p:nvPr>
            <p:ph type="sldNum" sz="quarter" idx="12"/>
          </p:nvPr>
        </p:nvSpPr>
        <p:spPr/>
        <p:txBody>
          <a:bodyPr/>
          <a:lstStyle/>
          <a:p>
            <a:pPr>
              <a:defRPr/>
            </a:pPr>
            <a:fld id="{85181BC0-2BB3-4C40-820A-C71E004944DD}" type="slidenum">
              <a:rPr lang="en-US" smtClean="0"/>
              <a:pPr>
                <a:defRPr/>
              </a:pPr>
              <a:t>132</a:t>
            </a:fld>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Koulutuksen merkitys 2</a:t>
            </a:r>
            <a:endParaRPr lang="fi-FI" dirty="0"/>
          </a:p>
        </p:txBody>
      </p:sp>
      <p:sp>
        <p:nvSpPr>
          <p:cNvPr id="3" name="Content Placeholder 2"/>
          <p:cNvSpPr>
            <a:spLocks noGrp="1"/>
          </p:cNvSpPr>
          <p:nvPr>
            <p:ph idx="1"/>
          </p:nvPr>
        </p:nvSpPr>
        <p:spPr/>
        <p:txBody>
          <a:bodyPr/>
          <a:lstStyle/>
          <a:p>
            <a:r>
              <a:rPr lang="fi-FI" dirty="0" smtClean="0"/>
              <a:t>Toisaalta koulutus liittyy lahjakkuuteen: kaikki eivät pärjää</a:t>
            </a:r>
          </a:p>
          <a:p>
            <a:r>
              <a:rPr lang="fi-FI" dirty="0" smtClean="0"/>
              <a:t>Mutta sosiaalisella taustalla myös merkitystä</a:t>
            </a:r>
          </a:p>
          <a:p>
            <a:r>
              <a:rPr lang="fi-FI" dirty="0" smtClean="0"/>
              <a:t>Raha synnyttää myös luokkaeroja, mutta ilmaisuuskaan ei takaa tasa-arvoa</a:t>
            </a:r>
          </a:p>
          <a:p>
            <a:r>
              <a:rPr lang="fi-FI" dirty="0" smtClean="0"/>
              <a:t>Koulutus tuottaa siis myös terveyttä ja hyvinvointia ja antaa pääsyn mukaviin töihin</a:t>
            </a:r>
          </a:p>
          <a:p>
            <a:r>
              <a:rPr lang="fi-FI" dirty="0" smtClean="0"/>
              <a:t>Aika epäreilua?</a:t>
            </a:r>
            <a:endParaRPr lang="en-US" dirty="0" smtClean="0"/>
          </a:p>
          <a:p>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133</a:t>
            </a:fld>
            <a:endParaRPr lang="fi-FI"/>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fi-FI" dirty="0" smtClean="0"/>
              <a:t>ISO ongelma</a:t>
            </a:r>
            <a:endParaRPr lang="en-US" dirty="0" smtClean="0"/>
          </a:p>
        </p:txBody>
      </p:sp>
      <p:sp>
        <p:nvSpPr>
          <p:cNvPr id="94211" name="Content Placeholder 2"/>
          <p:cNvSpPr>
            <a:spLocks noGrp="1"/>
          </p:cNvSpPr>
          <p:nvPr>
            <p:ph idx="1"/>
          </p:nvPr>
        </p:nvSpPr>
        <p:spPr/>
        <p:txBody>
          <a:bodyPr/>
          <a:lstStyle/>
          <a:p>
            <a:r>
              <a:rPr lang="fi-FI" sz="2800" dirty="0" smtClean="0"/>
              <a:t>Miten saada köyhät, huonosti koulutetut, huonosti elävät, huonosti pärjäävät huolehtimaan itsestään (ja lapsistaan) kunnolla/riittävästi niin etteivät vahingoita omaa ja lastensa terveyttä?</a:t>
            </a:r>
          </a:p>
          <a:p>
            <a:r>
              <a:rPr lang="fi-FI" sz="2800" dirty="0" smtClean="0"/>
              <a:t>Kaikki liittyy kaikkeen: geenit, ympäristö,  lapsuuden olosuhteet, luokat, koulutus, sukupolvet…</a:t>
            </a:r>
          </a:p>
          <a:p>
            <a:r>
              <a:rPr lang="fi-FI" sz="2800" dirty="0" smtClean="0"/>
              <a:t>”hyvät” kehät ja ”huonot” kehät eivät leikkaa</a:t>
            </a:r>
          </a:p>
          <a:p>
            <a:r>
              <a:rPr lang="fi-FI" sz="2800" dirty="0" smtClean="0"/>
              <a:t>Tarvitaan toimivia teorioita!</a:t>
            </a:r>
          </a:p>
          <a:p>
            <a:endParaRPr lang="en-US" dirty="0" smtClean="0"/>
          </a:p>
        </p:txBody>
      </p:sp>
      <p:sp>
        <p:nvSpPr>
          <p:cNvPr id="4" name="Footer Placeholder 3"/>
          <p:cNvSpPr>
            <a:spLocks noGrp="1"/>
          </p:cNvSpPr>
          <p:nvPr>
            <p:ph type="ftr" sz="quarter" idx="11"/>
          </p:nvPr>
        </p:nvSpPr>
        <p:spPr/>
        <p:txBody>
          <a:bodyPr/>
          <a:lstStyle/>
          <a:p>
            <a:pPr>
              <a:defRPr/>
            </a:pPr>
            <a:r>
              <a:rPr lang="en-US" smtClean="0"/>
              <a:t>J P Roos 2008</a:t>
            </a:r>
            <a:endParaRPr lang="en-US"/>
          </a:p>
        </p:txBody>
      </p:sp>
      <p:sp>
        <p:nvSpPr>
          <p:cNvPr id="5" name="Slide Number Placeholder 4"/>
          <p:cNvSpPr>
            <a:spLocks noGrp="1"/>
          </p:cNvSpPr>
          <p:nvPr>
            <p:ph type="sldNum" sz="quarter" idx="12"/>
          </p:nvPr>
        </p:nvSpPr>
        <p:spPr/>
        <p:txBody>
          <a:bodyPr/>
          <a:lstStyle/>
          <a:p>
            <a:pPr>
              <a:defRPr/>
            </a:pPr>
            <a:fld id="{45F6C98A-2DB2-4750-A0E4-15DA81EBCC08}" type="slidenum">
              <a:rPr lang="en-US" smtClean="0"/>
              <a:pPr>
                <a:defRPr/>
              </a:pPr>
              <a:t>134</a:t>
            </a:fld>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2108C9C6-BC10-4E6B-8C9A-19E2708D1A15}" type="slidenum">
              <a:rPr lang="en-US"/>
              <a:pPr>
                <a:defRPr/>
              </a:pPr>
              <a:t>135</a:t>
            </a:fld>
            <a:endParaRPr lang="en-US"/>
          </a:p>
        </p:txBody>
      </p:sp>
      <p:sp>
        <p:nvSpPr>
          <p:cNvPr id="32772" name="Rectangle 2"/>
          <p:cNvSpPr>
            <a:spLocks noGrp="1" noChangeArrowheads="1"/>
          </p:cNvSpPr>
          <p:nvPr>
            <p:ph type="title"/>
          </p:nvPr>
        </p:nvSpPr>
        <p:spPr/>
        <p:txBody>
          <a:bodyPr/>
          <a:lstStyle/>
          <a:p>
            <a:r>
              <a:rPr lang="fi-FI" smtClean="0"/>
              <a:t>Yhteiskuntatieteiden perusongelma</a:t>
            </a:r>
            <a:endParaRPr lang="en-GB" smtClean="0"/>
          </a:p>
        </p:txBody>
      </p:sp>
      <p:sp>
        <p:nvSpPr>
          <p:cNvPr id="32773" name="Rectangle 3"/>
          <p:cNvSpPr>
            <a:spLocks noGrp="1" noChangeArrowheads="1"/>
          </p:cNvSpPr>
          <p:nvPr>
            <p:ph type="body" idx="1"/>
          </p:nvPr>
        </p:nvSpPr>
        <p:spPr/>
        <p:txBody>
          <a:bodyPr/>
          <a:lstStyle/>
          <a:p>
            <a:r>
              <a:rPr lang="fi-FI" sz="2400" dirty="0" smtClean="0"/>
              <a:t>Yhteiskuntatieteiden merkitys on supistunut, koska ne eivät tutki relevantteja ongelmia konkreettisesti</a:t>
            </a:r>
          </a:p>
          <a:p>
            <a:r>
              <a:rPr lang="fi-FI" sz="2400" dirty="0" smtClean="0"/>
              <a:t>Ne rakastavat hyödyttömiä käsitteitä, sosiaalista konstruktiota, erilaisia keinotekoisia asetelmia (refleksiivisyyttä, ”toista” tietoa, riskiä ym.). </a:t>
            </a:r>
          </a:p>
          <a:p>
            <a:r>
              <a:rPr lang="fi-FI" sz="2400" dirty="0" smtClean="0"/>
              <a:t>Ne eivät kysy kiinnostavia, selkeitä kysymyksiä</a:t>
            </a:r>
          </a:p>
          <a:p>
            <a:r>
              <a:rPr lang="fi-FI" sz="2400" dirty="0" smtClean="0"/>
              <a:t>Ne eivät anna konkreettisia vastauksia</a:t>
            </a:r>
          </a:p>
          <a:p>
            <a:r>
              <a:rPr lang="fi-FI" sz="2400" dirty="0" smtClean="0"/>
              <a:t>Ne eivät edes yritä testata mahdollisia teorioitaan </a:t>
            </a:r>
          </a:p>
          <a:p>
            <a:r>
              <a:rPr lang="fi-FI" sz="2400" dirty="0" smtClean="0"/>
              <a:t>Ne eivät tuota kasautuvaa tietoa</a:t>
            </a:r>
          </a:p>
          <a:p>
            <a:r>
              <a:rPr lang="fi-FI" sz="2400" dirty="0" smtClean="0"/>
              <a:t>Ne torjuvat uuden relevantin tutkimustiedon muista tieteistä, erityisesti biologiasta</a:t>
            </a:r>
            <a:endParaRPr lang="en-GB" sz="2400" dirty="0" smtClean="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Maailman selittäminen</a:t>
            </a:r>
            <a:endParaRPr lang="fi-FI" dirty="0"/>
          </a:p>
        </p:txBody>
      </p:sp>
      <p:sp>
        <p:nvSpPr>
          <p:cNvPr id="3" name="Content Placeholder 2"/>
          <p:cNvSpPr>
            <a:spLocks noGrp="1"/>
          </p:cNvSpPr>
          <p:nvPr>
            <p:ph idx="1"/>
          </p:nvPr>
        </p:nvSpPr>
        <p:spPr/>
        <p:txBody>
          <a:bodyPr/>
          <a:lstStyle/>
          <a:p>
            <a:r>
              <a:rPr lang="fi-FI" dirty="0" smtClean="0"/>
              <a:t>Mitä tapahtuu todella?</a:t>
            </a:r>
          </a:p>
          <a:p>
            <a:r>
              <a:rPr lang="fi-FI" dirty="0" smtClean="0"/>
              <a:t>Miten yhteiskunta toimii?</a:t>
            </a:r>
          </a:p>
          <a:p>
            <a:r>
              <a:rPr lang="fi-FI" dirty="0" smtClean="0"/>
              <a:t>Mitä on yhteiskunta?</a:t>
            </a:r>
          </a:p>
          <a:p>
            <a:r>
              <a:rPr lang="fi-FI" dirty="0" smtClean="0"/>
              <a:t>Onko yhteiskunta oikeasti olemassa?</a:t>
            </a:r>
          </a:p>
          <a:p>
            <a:r>
              <a:rPr lang="fi-FI" dirty="0" smtClean="0"/>
              <a:t>Seuraavassa joitakin positiivisia esimerkkejä</a:t>
            </a:r>
          </a:p>
          <a:p>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136</a:t>
            </a:fld>
            <a:endParaRPr lang="fi-FI"/>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Teorian ja empirian suhde</a:t>
            </a:r>
            <a:endParaRPr lang="fi-FI" dirty="0"/>
          </a:p>
        </p:txBody>
      </p:sp>
      <p:sp>
        <p:nvSpPr>
          <p:cNvPr id="3" name="Content Placeholder 2"/>
          <p:cNvSpPr>
            <a:spLocks noGrp="1"/>
          </p:cNvSpPr>
          <p:nvPr>
            <p:ph idx="1"/>
          </p:nvPr>
        </p:nvSpPr>
        <p:spPr/>
        <p:txBody>
          <a:bodyPr/>
          <a:lstStyle/>
          <a:p>
            <a:r>
              <a:rPr lang="fi-FI" dirty="0" smtClean="0"/>
              <a:t>Teorioiden paremmuus?</a:t>
            </a:r>
          </a:p>
          <a:p>
            <a:r>
              <a:rPr lang="fi-FI" dirty="0" smtClean="0"/>
              <a:t>Olennaista: teorian tulee toimia empiirisesti</a:t>
            </a:r>
          </a:p>
          <a:p>
            <a:r>
              <a:rPr lang="fi-FI" dirty="0" smtClean="0"/>
              <a:t>(esimerkki: kvanttiteoria selitti empiirisiä havaintoja paremmin kuin klassinen fysiikka)</a:t>
            </a:r>
          </a:p>
          <a:p>
            <a:r>
              <a:rPr lang="fi-FI" dirty="0" smtClean="0"/>
              <a:t>Yhteiskuntatieteissä tarvitaan myös empiiristä selitystä pohjalle ja teorian pitäisi nojata empiriaan</a:t>
            </a:r>
          </a:p>
          <a:p>
            <a:r>
              <a:rPr lang="fi-FI" dirty="0" smtClean="0"/>
              <a:t>Yhä enemmän empiriasta irrallista teorianmuodostusta</a:t>
            </a:r>
          </a:p>
          <a:p>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137</a:t>
            </a:fld>
            <a:endParaRPr lang="fi-FI"/>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Pinker</a:t>
            </a:r>
            <a:r>
              <a:rPr lang="fi-FI" dirty="0" smtClean="0"/>
              <a:t>: väkivallan historia</a:t>
            </a:r>
            <a:endParaRPr lang="fi-FI" dirty="0"/>
          </a:p>
        </p:txBody>
      </p:sp>
      <p:sp>
        <p:nvSpPr>
          <p:cNvPr id="3" name="Content Placeholder 2"/>
          <p:cNvSpPr>
            <a:spLocks noGrp="1"/>
          </p:cNvSpPr>
          <p:nvPr>
            <p:ph idx="1"/>
          </p:nvPr>
        </p:nvSpPr>
        <p:spPr/>
        <p:txBody>
          <a:bodyPr/>
          <a:lstStyle/>
          <a:p>
            <a:r>
              <a:rPr lang="fi-FI" sz="2400" dirty="0" smtClean="0"/>
              <a:t>Teesi: väkivalta on historiallisesti vähentynyt dramaattisesti</a:t>
            </a:r>
          </a:p>
          <a:p>
            <a:r>
              <a:rPr lang="fi-FI" sz="2400" dirty="0" smtClean="0"/>
              <a:t>Eniten väkivaltaa primitiivisissä yhteisöissä</a:t>
            </a:r>
          </a:p>
          <a:p>
            <a:r>
              <a:rPr lang="fi-FI" sz="2400" dirty="0" smtClean="0"/>
              <a:t>Suurin vähennys liittyy </a:t>
            </a:r>
            <a:r>
              <a:rPr lang="fi-FI" sz="2400" dirty="0" err="1" smtClean="0"/>
              <a:t>Pinkerin</a:t>
            </a:r>
            <a:r>
              <a:rPr lang="fi-FI" sz="2400" dirty="0" smtClean="0"/>
              <a:t> mielestä siihen että ihmisen hyvät ominaisuudet ovat päässeet esille koska yhteiskunta tekee sen mahdolliseksi</a:t>
            </a:r>
          </a:p>
          <a:p>
            <a:r>
              <a:rPr lang="fi-FI" sz="2400" dirty="0" smtClean="0"/>
              <a:t>Lähteitä:  </a:t>
            </a:r>
            <a:r>
              <a:rPr lang="fi-FI" sz="2400" dirty="0" smtClean="0">
                <a:hlinkClick r:id="rId2"/>
              </a:rPr>
              <a:t>http://www.amazon.com/Better-Angels-Our-Nature-Violence/dp/0670022950/ref=sr_1_1?ie=UTF8&amp;qid=1320327187&amp;sr=8-1</a:t>
            </a:r>
            <a:endParaRPr lang="fi-FI" sz="2400" dirty="0" smtClean="0"/>
          </a:p>
          <a:p>
            <a:r>
              <a:rPr lang="fi-FI" sz="2400" dirty="0" smtClean="0">
                <a:hlinkClick r:id="rId3"/>
              </a:rPr>
              <a:t>http://edge.org/conversation/mc2011-history-violence-pinker</a:t>
            </a:r>
            <a:endParaRPr lang="fi-FI" sz="2400"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138</a:t>
            </a:fld>
            <a:endParaRPr lang="fi-FI"/>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Göran </a:t>
            </a:r>
            <a:r>
              <a:rPr lang="fi-FI" dirty="0" err="1" smtClean="0"/>
              <a:t>Therborn</a:t>
            </a:r>
            <a:r>
              <a:rPr lang="fi-FI" dirty="0" smtClean="0"/>
              <a:t>: The World. A </a:t>
            </a:r>
            <a:r>
              <a:rPr lang="fi-FI" dirty="0" err="1" smtClean="0"/>
              <a:t>Beginner’s</a:t>
            </a:r>
            <a:r>
              <a:rPr lang="fi-FI" dirty="0" smtClean="0"/>
              <a:t> Guide</a:t>
            </a:r>
            <a:endParaRPr lang="fi-FI" dirty="0"/>
          </a:p>
        </p:txBody>
      </p:sp>
      <p:sp>
        <p:nvSpPr>
          <p:cNvPr id="3" name="Content Placeholder 2"/>
          <p:cNvSpPr>
            <a:spLocks noGrp="1"/>
          </p:cNvSpPr>
          <p:nvPr>
            <p:ph idx="1"/>
          </p:nvPr>
        </p:nvSpPr>
        <p:spPr/>
        <p:txBody>
          <a:bodyPr/>
          <a:lstStyle/>
          <a:p>
            <a:r>
              <a:rPr lang="fi-FI" dirty="0" smtClean="0"/>
              <a:t>Kolme osaa:</a:t>
            </a:r>
          </a:p>
          <a:p>
            <a:r>
              <a:rPr lang="fi-FI" dirty="0" smtClean="0"/>
              <a:t>Ihmiskunnan evoluutio</a:t>
            </a:r>
          </a:p>
          <a:p>
            <a:r>
              <a:rPr lang="fi-FI" dirty="0" smtClean="0"/>
              <a:t>Poliittistaloudellinen kehitys ja tilanne</a:t>
            </a:r>
          </a:p>
          <a:p>
            <a:r>
              <a:rPr lang="fi-FI" dirty="0" smtClean="0"/>
              <a:t>Ihmisen elämä syntymästä kuolemaan</a:t>
            </a:r>
          </a:p>
          <a:p>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139</a:t>
            </a:fld>
            <a:endParaRPr lang="fi-FI"/>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fi-FI" smtClean="0"/>
              <a:t>Onnellisuus</a:t>
            </a:r>
          </a:p>
        </p:txBody>
      </p:sp>
      <p:sp>
        <p:nvSpPr>
          <p:cNvPr id="10243" name="Content Placeholder 2"/>
          <p:cNvSpPr>
            <a:spLocks noGrp="1"/>
          </p:cNvSpPr>
          <p:nvPr>
            <p:ph idx="1"/>
          </p:nvPr>
        </p:nvSpPr>
        <p:spPr/>
        <p:txBody>
          <a:bodyPr/>
          <a:lstStyle/>
          <a:p>
            <a:r>
              <a:rPr lang="fi-FI" dirty="0" smtClean="0"/>
              <a:t>Eri asia kuin hyvinvointi</a:t>
            </a:r>
          </a:p>
          <a:p>
            <a:r>
              <a:rPr lang="fi-FI" dirty="0" smtClean="0"/>
              <a:t>Yksi määritelmä: tehdä asioita joista pitää, niiden kanssa joista pitää…</a:t>
            </a:r>
          </a:p>
          <a:p>
            <a:r>
              <a:rPr lang="fi-FI" dirty="0" smtClean="0"/>
              <a:t>Onnellisuus ei seuraa tuloja, mutta ei ole niistä riippumatonkaan (raja n. 5000 €/kk)</a:t>
            </a:r>
          </a:p>
          <a:p>
            <a:r>
              <a:rPr lang="fi-FI" dirty="0" smtClean="0"/>
              <a:t>Onnellisuus on myös temperamenttikysymys</a:t>
            </a:r>
          </a:p>
          <a:p>
            <a:r>
              <a:rPr lang="fi-FI" dirty="0" smtClean="0"/>
              <a:t>Onnellisuus ei missään nimessä hetkellinen asia, vaan pysyvä mielentila</a:t>
            </a:r>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13CCF748-B98D-472F-B607-918FEEE7C22E}" type="slidenum">
              <a:rPr lang="fi-FI" smtClean="0"/>
              <a:pPr>
                <a:defRPr/>
              </a:pPr>
              <a:t>14</a:t>
            </a:fld>
            <a:endParaRPr lang="fi-FI"/>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Ihmisen toiminnan viisi voimakenttää</a:t>
            </a:r>
            <a:endParaRPr lang="fi-FI" dirty="0"/>
          </a:p>
        </p:txBody>
      </p:sp>
      <p:sp>
        <p:nvSpPr>
          <p:cNvPr id="3" name="Content Placeholder 2"/>
          <p:cNvSpPr>
            <a:spLocks noGrp="1"/>
          </p:cNvSpPr>
          <p:nvPr>
            <p:ph idx="1"/>
          </p:nvPr>
        </p:nvSpPr>
        <p:spPr/>
        <p:txBody>
          <a:bodyPr/>
          <a:lstStyle/>
          <a:p>
            <a:r>
              <a:rPr lang="en-US" dirty="0" err="1" smtClean="0"/>
              <a:t>toimeentulon</a:t>
            </a:r>
            <a:r>
              <a:rPr lang="en-US" dirty="0" smtClean="0"/>
              <a:t> </a:t>
            </a:r>
            <a:r>
              <a:rPr lang="en-US" dirty="0" err="1" smtClean="0"/>
              <a:t>tavat</a:t>
            </a:r>
            <a:r>
              <a:rPr lang="en-US" dirty="0" smtClean="0"/>
              <a:t> (</a:t>
            </a:r>
            <a:r>
              <a:rPr lang="en-US" dirty="0" err="1" smtClean="0"/>
              <a:t>biologia+kulttuuri</a:t>
            </a:r>
            <a:r>
              <a:rPr lang="en-US" dirty="0" smtClean="0"/>
              <a:t>), </a:t>
            </a:r>
          </a:p>
          <a:p>
            <a:r>
              <a:rPr lang="en-US" dirty="0" err="1" smtClean="0"/>
              <a:t>Demografia</a:t>
            </a:r>
            <a:r>
              <a:rPr lang="en-US" dirty="0" smtClean="0"/>
              <a:t> (</a:t>
            </a:r>
            <a:r>
              <a:rPr lang="en-US" dirty="0" err="1" smtClean="0"/>
              <a:t>biologia</a:t>
            </a:r>
            <a:r>
              <a:rPr lang="en-US" dirty="0" smtClean="0"/>
              <a:t>) </a:t>
            </a:r>
          </a:p>
          <a:p>
            <a:r>
              <a:rPr lang="en-US" dirty="0" err="1" smtClean="0"/>
              <a:t>kulttuurinen</a:t>
            </a:r>
            <a:r>
              <a:rPr lang="en-US" dirty="0" smtClean="0"/>
              <a:t> </a:t>
            </a:r>
            <a:r>
              <a:rPr lang="en-US" dirty="0" err="1" smtClean="0"/>
              <a:t>kommunikaatio</a:t>
            </a:r>
            <a:r>
              <a:rPr lang="en-US" dirty="0" smtClean="0"/>
              <a:t>, </a:t>
            </a:r>
          </a:p>
          <a:p>
            <a:r>
              <a:rPr lang="en-US" dirty="0" err="1" smtClean="0"/>
              <a:t>tunnustus</a:t>
            </a:r>
            <a:r>
              <a:rPr lang="en-US" dirty="0" smtClean="0"/>
              <a:t> </a:t>
            </a:r>
            <a:r>
              <a:rPr lang="en-US" dirty="0" err="1" smtClean="0"/>
              <a:t>ja</a:t>
            </a:r>
            <a:r>
              <a:rPr lang="en-US" dirty="0" smtClean="0"/>
              <a:t> </a:t>
            </a:r>
            <a:r>
              <a:rPr lang="en-US" dirty="0" err="1" smtClean="0"/>
              <a:t>kunnioitus</a:t>
            </a:r>
            <a:r>
              <a:rPr lang="en-US" dirty="0" smtClean="0"/>
              <a:t>, </a:t>
            </a:r>
          </a:p>
          <a:p>
            <a:r>
              <a:rPr lang="en-US" dirty="0" err="1" smtClean="0"/>
              <a:t>oppiminen</a:t>
            </a:r>
            <a:r>
              <a:rPr lang="en-US" dirty="0" smtClean="0"/>
              <a:t> </a:t>
            </a:r>
            <a:r>
              <a:rPr lang="en-US" dirty="0" err="1" smtClean="0"/>
              <a:t>ja</a:t>
            </a:r>
            <a:r>
              <a:rPr lang="en-US" dirty="0" smtClean="0"/>
              <a:t> </a:t>
            </a:r>
          </a:p>
          <a:p>
            <a:r>
              <a:rPr lang="en-US" dirty="0" err="1" smtClean="0"/>
              <a:t>kollektiivinen</a:t>
            </a:r>
            <a:r>
              <a:rPr lang="en-US" dirty="0" smtClean="0"/>
              <a:t> </a:t>
            </a:r>
            <a:r>
              <a:rPr lang="en-US" dirty="0" err="1" smtClean="0"/>
              <a:t>poliittinen</a:t>
            </a:r>
            <a:r>
              <a:rPr lang="en-US" dirty="0" smtClean="0"/>
              <a:t> </a:t>
            </a:r>
            <a:r>
              <a:rPr lang="en-US" dirty="0" err="1" smtClean="0"/>
              <a:t>organisaatio</a:t>
            </a:r>
            <a:r>
              <a:rPr lang="en-US" dirty="0" smtClean="0"/>
              <a:t>.</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140</a:t>
            </a:fld>
            <a:endParaRPr lang="fi-FI"/>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Viisi sivilisaatiota</a:t>
            </a:r>
            <a:endParaRPr lang="fi-FI" dirty="0"/>
          </a:p>
        </p:txBody>
      </p:sp>
      <p:sp>
        <p:nvSpPr>
          <p:cNvPr id="3" name="Content Placeholder 2"/>
          <p:cNvSpPr>
            <a:spLocks noGrp="1"/>
          </p:cNvSpPr>
          <p:nvPr>
            <p:ph idx="1"/>
          </p:nvPr>
        </p:nvSpPr>
        <p:spPr/>
        <p:txBody>
          <a:bodyPr/>
          <a:lstStyle/>
          <a:p>
            <a:r>
              <a:rPr lang="fi-FI" dirty="0" smtClean="0"/>
              <a:t>Kiinalainen</a:t>
            </a:r>
          </a:p>
          <a:p>
            <a:r>
              <a:rPr lang="fi-FI" dirty="0" smtClean="0"/>
              <a:t>Intialainen</a:t>
            </a:r>
          </a:p>
          <a:p>
            <a:r>
              <a:rPr lang="fi-FI" dirty="0" smtClean="0"/>
              <a:t>Länsiaasialainen (islamilainen)</a:t>
            </a:r>
          </a:p>
          <a:p>
            <a:r>
              <a:rPr lang="fi-FI" dirty="0" smtClean="0"/>
              <a:t>Eurooppalainen</a:t>
            </a:r>
          </a:p>
          <a:p>
            <a:r>
              <a:rPr lang="fi-FI" dirty="0" smtClean="0"/>
              <a:t>Saharan eteläpuolinen afrikkalainen</a:t>
            </a:r>
          </a:p>
          <a:p>
            <a:r>
              <a:rPr lang="fi-FI" dirty="0" smtClean="0"/>
              <a:t>Perustuvat perhejärjestelmiin (toimeentulo plus demografia)</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141</a:t>
            </a:fld>
            <a:endParaRPr lang="fi-FI"/>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Kuusi globalisaatioaaltoa</a:t>
            </a:r>
            <a:endParaRPr lang="fi-FI" dirty="0"/>
          </a:p>
        </p:txBody>
      </p:sp>
      <p:sp>
        <p:nvSpPr>
          <p:cNvPr id="3" name="Content Placeholder 2"/>
          <p:cNvSpPr>
            <a:spLocks noGrp="1"/>
          </p:cNvSpPr>
          <p:nvPr>
            <p:ph idx="1"/>
          </p:nvPr>
        </p:nvSpPr>
        <p:spPr/>
        <p:txBody>
          <a:bodyPr/>
          <a:lstStyle/>
          <a:p>
            <a:r>
              <a:rPr lang="fi-FI" dirty="0" err="1" smtClean="0"/>
              <a:t>Tuhat-luvun</a:t>
            </a:r>
            <a:r>
              <a:rPr lang="fi-FI" dirty="0" smtClean="0"/>
              <a:t> puoliväli, suuret maailmanuskonnot jäsentyvät plus sivilisaatiot</a:t>
            </a:r>
          </a:p>
          <a:p>
            <a:r>
              <a:rPr lang="fi-FI" dirty="0" smtClean="0"/>
              <a:t>1500-luvun löytöretket</a:t>
            </a:r>
          </a:p>
          <a:p>
            <a:r>
              <a:rPr lang="fi-FI" dirty="0" smtClean="0"/>
              <a:t>”</a:t>
            </a:r>
            <a:r>
              <a:rPr lang="fi-FI" dirty="0" err="1" smtClean="0"/>
              <a:t>nollas</a:t>
            </a:r>
            <a:r>
              <a:rPr lang="fi-FI" dirty="0" smtClean="0"/>
              <a:t>” maailmansota 1750-1815 (Englanti </a:t>
            </a:r>
            <a:r>
              <a:rPr lang="fi-FI" dirty="0" err="1" smtClean="0"/>
              <a:t>vs</a:t>
            </a:r>
            <a:r>
              <a:rPr lang="fi-FI" dirty="0" smtClean="0"/>
              <a:t> Ranska liittolaisineen)</a:t>
            </a:r>
          </a:p>
          <a:p>
            <a:r>
              <a:rPr lang="fi-FI" dirty="0" smtClean="0"/>
              <a:t>1800-luvun teollistuminen ja vapaakauppa</a:t>
            </a:r>
          </a:p>
          <a:p>
            <a:r>
              <a:rPr lang="fi-FI" dirty="0" smtClean="0"/>
              <a:t>Kylmä sota toisen maailmansodan jälkeen </a:t>
            </a:r>
          </a:p>
          <a:p>
            <a:r>
              <a:rPr lang="fi-FI" dirty="0" smtClean="0"/>
              <a:t>Informaatio ja uusliberalismi</a:t>
            </a:r>
          </a:p>
          <a:p>
            <a:endParaRPr lang="fi-FI" dirty="0" smtClean="0"/>
          </a:p>
          <a:p>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142</a:t>
            </a:fld>
            <a:endParaRPr lang="fi-FI"/>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Elämänkulun muutos</a:t>
            </a:r>
            <a:endParaRPr lang="fi-FI" dirty="0"/>
          </a:p>
        </p:txBody>
      </p:sp>
      <p:sp>
        <p:nvSpPr>
          <p:cNvPr id="3" name="Content Placeholder 2"/>
          <p:cNvSpPr>
            <a:spLocks noGrp="1"/>
          </p:cNvSpPr>
          <p:nvPr>
            <p:ph idx="1"/>
          </p:nvPr>
        </p:nvSpPr>
        <p:spPr/>
        <p:txBody>
          <a:bodyPr/>
          <a:lstStyle/>
          <a:p>
            <a:r>
              <a:rPr lang="fi-FI" dirty="0" smtClean="0"/>
              <a:t>1800-luvulle asti elintaso pysyi samana, vain heilahteluja huonojen ja hyvien aikojen välillä</a:t>
            </a:r>
          </a:p>
          <a:p>
            <a:r>
              <a:rPr lang="fi-FI" dirty="0" smtClean="0"/>
              <a:t>Intialaiset työläiset paremmin palkattuja kuin eurooppalaiset aina 1800-luvun lopulle asti</a:t>
            </a:r>
          </a:p>
          <a:p>
            <a:r>
              <a:rPr lang="fi-FI" dirty="0" smtClean="0"/>
              <a:t>Tälläkin hetkellä sisäiset erot usein isompia kuin alueelliset erot: Glasgow’ssa köyhät kurjempia kuin Venäjällä, USA:ssa surkeampia alueita kuin Intiassa</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143</a:t>
            </a:fld>
            <a:endParaRPr lang="fi-FI"/>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”Ihanteellinen elämänkulku”</a:t>
            </a:r>
            <a:endParaRPr lang="fi-FI" dirty="0"/>
          </a:p>
        </p:txBody>
      </p:sp>
      <p:sp>
        <p:nvSpPr>
          <p:cNvPr id="3" name="Content Placeholder 2"/>
          <p:cNvSpPr>
            <a:spLocks noGrp="1"/>
          </p:cNvSpPr>
          <p:nvPr>
            <p:ph idx="1"/>
          </p:nvPr>
        </p:nvSpPr>
        <p:spPr/>
        <p:txBody>
          <a:bodyPr/>
          <a:lstStyle/>
          <a:p>
            <a:pPr>
              <a:buNone/>
            </a:pPr>
            <a:r>
              <a:rPr lang="en-US" dirty="0" err="1" smtClean="0"/>
              <a:t>Paras</a:t>
            </a:r>
            <a:r>
              <a:rPr lang="en-US" dirty="0" smtClean="0"/>
              <a:t> </a:t>
            </a:r>
            <a:r>
              <a:rPr lang="en-US" dirty="0" err="1" smtClean="0"/>
              <a:t>syntyä</a:t>
            </a:r>
            <a:r>
              <a:rPr lang="en-US" dirty="0" smtClean="0"/>
              <a:t> </a:t>
            </a:r>
            <a:r>
              <a:rPr lang="en-US" dirty="0" err="1" smtClean="0"/>
              <a:t>pohjoismaissa</a:t>
            </a:r>
            <a:r>
              <a:rPr lang="en-US" dirty="0" smtClean="0"/>
              <a:t>, </a:t>
            </a:r>
            <a:r>
              <a:rPr lang="en-US" dirty="0" err="1" smtClean="0"/>
              <a:t>käydä</a:t>
            </a:r>
            <a:r>
              <a:rPr lang="en-US" dirty="0" smtClean="0"/>
              <a:t> </a:t>
            </a:r>
            <a:r>
              <a:rPr lang="en-US" dirty="0" err="1" smtClean="0"/>
              <a:t>koulua</a:t>
            </a:r>
            <a:r>
              <a:rPr lang="en-US" dirty="0" smtClean="0"/>
              <a:t> </a:t>
            </a:r>
            <a:r>
              <a:rPr lang="en-US" dirty="0" err="1" smtClean="0"/>
              <a:t>Suomessa</a:t>
            </a:r>
            <a:r>
              <a:rPr lang="en-US" dirty="0" smtClean="0"/>
              <a:t>, </a:t>
            </a:r>
            <a:r>
              <a:rPr lang="en-US" dirty="0" err="1" smtClean="0"/>
              <a:t>matkustaa</a:t>
            </a:r>
            <a:r>
              <a:rPr lang="en-US" dirty="0" smtClean="0"/>
              <a:t>, </a:t>
            </a:r>
            <a:r>
              <a:rPr lang="en-US" dirty="0" err="1" smtClean="0"/>
              <a:t>opiskella</a:t>
            </a:r>
            <a:r>
              <a:rPr lang="en-US" dirty="0" smtClean="0"/>
              <a:t> </a:t>
            </a:r>
            <a:r>
              <a:rPr lang="en-US" dirty="0" err="1" smtClean="0"/>
              <a:t>Oxbridgessä</a:t>
            </a:r>
            <a:r>
              <a:rPr lang="en-US" dirty="0" smtClean="0"/>
              <a:t>, </a:t>
            </a:r>
            <a:r>
              <a:rPr lang="en-US" dirty="0" err="1" smtClean="0"/>
              <a:t>mennä</a:t>
            </a:r>
            <a:r>
              <a:rPr lang="en-US" dirty="0" smtClean="0"/>
              <a:t> </a:t>
            </a:r>
            <a:r>
              <a:rPr lang="en-US" dirty="0" err="1" smtClean="0"/>
              <a:t>naimisiin</a:t>
            </a:r>
            <a:r>
              <a:rPr lang="en-US" dirty="0" smtClean="0"/>
              <a:t> </a:t>
            </a:r>
            <a:r>
              <a:rPr lang="en-US" dirty="0" err="1" smtClean="0"/>
              <a:t>Aasiassa</a:t>
            </a:r>
            <a:r>
              <a:rPr lang="en-US" dirty="0" smtClean="0"/>
              <a:t> </a:t>
            </a:r>
            <a:r>
              <a:rPr lang="en-US" dirty="0" err="1" smtClean="0"/>
              <a:t>jonkun</a:t>
            </a:r>
            <a:r>
              <a:rPr lang="en-US" dirty="0" smtClean="0"/>
              <a:t> </a:t>
            </a:r>
            <a:r>
              <a:rPr lang="en-US" dirty="0" err="1" smtClean="0"/>
              <a:t>muusta</a:t>
            </a:r>
            <a:r>
              <a:rPr lang="en-US" dirty="0" smtClean="0"/>
              <a:t> </a:t>
            </a:r>
            <a:r>
              <a:rPr lang="en-US" dirty="0" err="1" smtClean="0"/>
              <a:t>kulttuurista</a:t>
            </a:r>
            <a:r>
              <a:rPr lang="en-US" dirty="0" smtClean="0"/>
              <a:t> </a:t>
            </a:r>
            <a:r>
              <a:rPr lang="en-US" dirty="0" err="1" smtClean="0"/>
              <a:t>tulevan</a:t>
            </a:r>
            <a:r>
              <a:rPr lang="en-US" dirty="0" smtClean="0"/>
              <a:t> </a:t>
            </a:r>
            <a:r>
              <a:rPr lang="en-US" dirty="0" err="1" smtClean="0"/>
              <a:t>kanssa</a:t>
            </a:r>
            <a:r>
              <a:rPr lang="en-US" dirty="0" smtClean="0"/>
              <a:t>, </a:t>
            </a:r>
            <a:r>
              <a:rPr lang="en-US" dirty="0" err="1" smtClean="0"/>
              <a:t>työelämä</a:t>
            </a:r>
            <a:r>
              <a:rPr lang="en-US" dirty="0" smtClean="0"/>
              <a:t> </a:t>
            </a:r>
            <a:r>
              <a:rPr lang="en-US" dirty="0" err="1" smtClean="0"/>
              <a:t>Eteläisessa</a:t>
            </a:r>
            <a:r>
              <a:rPr lang="en-US" dirty="0" smtClean="0"/>
              <a:t> </a:t>
            </a:r>
            <a:r>
              <a:rPr lang="en-US" dirty="0" err="1" smtClean="0"/>
              <a:t>Aasiassa</a:t>
            </a:r>
            <a:r>
              <a:rPr lang="en-US" dirty="0" smtClean="0"/>
              <a:t> tai </a:t>
            </a:r>
            <a:r>
              <a:rPr lang="en-US" dirty="0" err="1" smtClean="0"/>
              <a:t>Intiassa</a:t>
            </a:r>
            <a:r>
              <a:rPr lang="en-US" dirty="0" smtClean="0"/>
              <a:t>, </a:t>
            </a:r>
            <a:r>
              <a:rPr lang="en-US" dirty="0" err="1" smtClean="0"/>
              <a:t>eläkkeelle</a:t>
            </a:r>
            <a:r>
              <a:rPr lang="en-US" dirty="0" smtClean="0"/>
              <a:t> </a:t>
            </a:r>
            <a:r>
              <a:rPr lang="en-US" dirty="0" err="1" smtClean="0"/>
              <a:t>jossain</a:t>
            </a:r>
            <a:r>
              <a:rPr lang="en-US" dirty="0" smtClean="0"/>
              <a:t> </a:t>
            </a:r>
            <a:r>
              <a:rPr lang="en-US" dirty="0" err="1" smtClean="0"/>
              <a:t>rauhallisessa</a:t>
            </a:r>
            <a:r>
              <a:rPr lang="en-US" dirty="0" smtClean="0"/>
              <a:t> </a:t>
            </a:r>
            <a:r>
              <a:rPr lang="en-US" dirty="0" err="1" smtClean="0"/>
              <a:t>ympäristössä</a:t>
            </a:r>
            <a:r>
              <a:rPr lang="en-US" dirty="0" smtClean="0"/>
              <a:t> (</a:t>
            </a:r>
            <a:r>
              <a:rPr lang="en-US" dirty="0" err="1" smtClean="0"/>
              <a:t>Geneve</a:t>
            </a:r>
            <a:r>
              <a:rPr lang="en-US" dirty="0" smtClean="0"/>
              <a:t> tai Vancouver!) </a:t>
            </a:r>
            <a:r>
              <a:rPr lang="en-US" dirty="0" err="1" smtClean="0"/>
              <a:t>ja</a:t>
            </a:r>
            <a:r>
              <a:rPr lang="en-US" dirty="0" smtClean="0"/>
              <a:t> </a:t>
            </a:r>
            <a:r>
              <a:rPr lang="en-US" dirty="0" err="1" smtClean="0"/>
              <a:t>lopulta</a:t>
            </a:r>
            <a:r>
              <a:rPr lang="en-US" dirty="0" smtClean="0"/>
              <a:t> </a:t>
            </a:r>
            <a:r>
              <a:rPr lang="en-US" dirty="0" err="1" smtClean="0"/>
              <a:t>taas</a:t>
            </a:r>
            <a:r>
              <a:rPr lang="en-US" dirty="0" smtClean="0"/>
              <a:t> </a:t>
            </a:r>
            <a:r>
              <a:rPr lang="en-US" dirty="0" err="1" smtClean="0"/>
              <a:t>hoitoon</a:t>
            </a:r>
            <a:r>
              <a:rPr lang="en-US" dirty="0" smtClean="0"/>
              <a:t> </a:t>
            </a:r>
            <a:r>
              <a:rPr lang="en-US" dirty="0" err="1" smtClean="0"/>
              <a:t>Pohjoismaissa</a:t>
            </a:r>
            <a:r>
              <a:rPr lang="en-US" dirty="0" smtClean="0"/>
              <a:t> (</a:t>
            </a:r>
            <a:r>
              <a:rPr lang="en-US" dirty="0" err="1" smtClean="0"/>
              <a:t>mutta</a:t>
            </a:r>
            <a:r>
              <a:rPr lang="en-US" dirty="0" smtClean="0"/>
              <a:t> </a:t>
            </a:r>
            <a:r>
              <a:rPr lang="en-US" dirty="0" err="1" smtClean="0"/>
              <a:t>tulla</a:t>
            </a:r>
            <a:r>
              <a:rPr lang="en-US" dirty="0" smtClean="0"/>
              <a:t> </a:t>
            </a:r>
            <a:r>
              <a:rPr lang="en-US" dirty="0" err="1" smtClean="0"/>
              <a:t>haudatuksi</a:t>
            </a:r>
            <a:r>
              <a:rPr lang="en-US" dirty="0" smtClean="0"/>
              <a:t> </a:t>
            </a:r>
            <a:r>
              <a:rPr lang="en-US" dirty="0" err="1" smtClean="0"/>
              <a:t>Etelä-Afrikassa</a:t>
            </a:r>
            <a:r>
              <a:rPr lang="en-US" dirty="0" smtClean="0"/>
              <a:t> tai </a:t>
            </a:r>
            <a:r>
              <a:rPr lang="en-US" dirty="0" err="1" smtClean="0"/>
              <a:t>Lagosissa</a:t>
            </a:r>
            <a:r>
              <a:rPr lang="en-US" dirty="0" smtClean="0"/>
              <a:t>!)</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144</a:t>
            </a:fld>
            <a:endParaRPr lang="fi-FI"/>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Rasismia?</a:t>
            </a:r>
            <a:endParaRPr lang="fi-FI" dirty="0"/>
          </a:p>
        </p:txBody>
      </p:sp>
      <p:sp>
        <p:nvSpPr>
          <p:cNvPr id="3" name="Content Placeholder 2"/>
          <p:cNvSpPr>
            <a:spLocks noGrp="1"/>
          </p:cNvSpPr>
          <p:nvPr>
            <p:ph idx="1"/>
          </p:nvPr>
        </p:nvSpPr>
        <p:spPr/>
        <p:txBody>
          <a:bodyPr/>
          <a:lstStyle/>
          <a:p>
            <a:r>
              <a:rPr lang="fi-FI" dirty="0" smtClean="0"/>
              <a:t>HS lauantai 12.11.2011</a:t>
            </a:r>
          </a:p>
          <a:p>
            <a:r>
              <a:rPr lang="fi-FI" dirty="0" smtClean="0"/>
              <a:t>”on tunnustettava tosiasia että jotkut kansat ovat älykkäämpiä kuin muut”</a:t>
            </a:r>
          </a:p>
          <a:p>
            <a:r>
              <a:rPr lang="fi-FI" dirty="0" smtClean="0"/>
              <a:t>Samaa tai osittain samaa mieltä: 21%</a:t>
            </a:r>
          </a:p>
          <a:p>
            <a:r>
              <a:rPr lang="fi-FI" dirty="0" smtClean="0"/>
              <a:t>Osittain tai täysin eri mieltä 74%</a:t>
            </a:r>
          </a:p>
          <a:p>
            <a:r>
              <a:rPr lang="fi-FI" dirty="0" smtClean="0"/>
              <a:t>MUTTA on täysin varmaa että ihmisten älykkyys vaihtelee yksilöllisesti</a:t>
            </a:r>
          </a:p>
          <a:p>
            <a:endParaRPr lang="fi-FI" dirty="0" smtClean="0"/>
          </a:p>
          <a:p>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145</a:t>
            </a:fld>
            <a:endParaRPr lang="fi-FI"/>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Älykkyys on normaalijakautunut</a:t>
            </a:r>
            <a:endParaRPr lang="fi-FI" dirty="0"/>
          </a:p>
        </p:txBody>
      </p:sp>
      <p:sp>
        <p:nvSpPr>
          <p:cNvPr id="3" name="Content Placeholder 2"/>
          <p:cNvSpPr>
            <a:spLocks noGrp="1"/>
          </p:cNvSpPr>
          <p:nvPr>
            <p:ph idx="1"/>
          </p:nvPr>
        </p:nvSpPr>
        <p:spPr/>
        <p:txBody>
          <a:bodyPr/>
          <a:lstStyle/>
          <a:p>
            <a:r>
              <a:rPr lang="fi-FI" dirty="0" smtClean="0"/>
              <a:t>Suurin osa ihmisiä on lähellä keskiarvoa</a:t>
            </a:r>
          </a:p>
          <a:p>
            <a:r>
              <a:rPr lang="fi-FI" dirty="0" smtClean="0"/>
              <a:t>Jakautuman ääripäissä on vähän väkeä</a:t>
            </a:r>
          </a:p>
          <a:p>
            <a:r>
              <a:rPr lang="fi-FI" dirty="0" smtClean="0"/>
              <a:t>Älykkyyttä on mitattu paljon</a:t>
            </a:r>
          </a:p>
          <a:p>
            <a:r>
              <a:rPr lang="fi-FI" dirty="0" smtClean="0"/>
              <a:t>Keskiarvo vaihtelee maittain</a:t>
            </a:r>
          </a:p>
          <a:p>
            <a:r>
              <a:rPr lang="fi-FI" dirty="0" smtClean="0"/>
              <a:t>Älykkyys on noussut jatkuvasti (</a:t>
            </a:r>
            <a:r>
              <a:rPr lang="fi-FI" dirty="0" err="1" smtClean="0"/>
              <a:t>Flynn-efekti</a:t>
            </a:r>
            <a:r>
              <a:rPr lang="fi-FI" dirty="0" smtClean="0"/>
              <a:t>)</a:t>
            </a:r>
          </a:p>
          <a:p>
            <a:r>
              <a:rPr lang="fi-FI" dirty="0" smtClean="0"/>
              <a:t>Älykkyyden perusmääritelmä: yleinen kyky ratkaista ongelmia ja oppia uutta</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146</a:t>
            </a:fld>
            <a:endParaRPr lang="fi-FI"/>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PISA tutkimus</a:t>
            </a:r>
            <a:endParaRPr lang="fi-FI" dirty="0"/>
          </a:p>
        </p:txBody>
      </p:sp>
      <p:sp>
        <p:nvSpPr>
          <p:cNvPr id="3" name="Content Placeholder 2"/>
          <p:cNvSpPr>
            <a:spLocks noGrp="1"/>
          </p:cNvSpPr>
          <p:nvPr>
            <p:ph idx="1"/>
          </p:nvPr>
        </p:nvSpPr>
        <p:spPr/>
        <p:txBody>
          <a:bodyPr/>
          <a:lstStyle/>
          <a:p>
            <a:r>
              <a:rPr lang="fi-FI" dirty="0" smtClean="0"/>
              <a:t>PISA tutkimuksessa mitataan koululaisten lukemisen ymmärtämistä ja matemaattista oppimista</a:t>
            </a:r>
          </a:p>
          <a:p>
            <a:r>
              <a:rPr lang="fi-FI" dirty="0" smtClean="0"/>
              <a:t>Alkaa olla jo maailmanlaajuinen</a:t>
            </a:r>
          </a:p>
          <a:p>
            <a:r>
              <a:rPr lang="fi-FI" dirty="0" smtClean="0"/>
              <a:t>Isot erot eri maiden välillä: Suomi kärjessä,  </a:t>
            </a:r>
          </a:p>
          <a:p>
            <a:r>
              <a:rPr lang="fi-FI" sz="2400" dirty="0" smtClean="0">
                <a:hlinkClick r:id="rId2"/>
              </a:rPr>
              <a:t>http://www.minedu.fi/export/sites/default/OPM/Julkaisut/2010/liitteet/okm21.pdf?lang=fi</a:t>
            </a:r>
            <a:endParaRPr lang="fi-FI" sz="2400"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147</a:t>
            </a:fld>
            <a:endParaRPr lang="fi-FI"/>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Lynn-Vanhanen</a:t>
            </a:r>
            <a:endParaRPr lang="fi-FI" dirty="0"/>
          </a:p>
        </p:txBody>
      </p:sp>
      <p:sp>
        <p:nvSpPr>
          <p:cNvPr id="3" name="Content Placeholder 2"/>
          <p:cNvSpPr>
            <a:spLocks noGrp="1"/>
          </p:cNvSpPr>
          <p:nvPr>
            <p:ph idx="1"/>
          </p:nvPr>
        </p:nvSpPr>
        <p:spPr/>
        <p:txBody>
          <a:bodyPr/>
          <a:lstStyle/>
          <a:p>
            <a:r>
              <a:rPr lang="fi-FI" dirty="0" err="1" smtClean="0"/>
              <a:t>Lynn-Vanhanen</a:t>
            </a:r>
            <a:r>
              <a:rPr lang="fi-FI" dirty="0" smtClean="0"/>
              <a:t> IQ and </a:t>
            </a:r>
            <a:r>
              <a:rPr lang="fi-FI" dirty="0" err="1" smtClean="0"/>
              <a:t>Global</a:t>
            </a:r>
            <a:r>
              <a:rPr lang="fi-FI" dirty="0" smtClean="0"/>
              <a:t> </a:t>
            </a:r>
            <a:r>
              <a:rPr lang="fi-FI" dirty="0" err="1" smtClean="0"/>
              <a:t>inequality</a:t>
            </a:r>
            <a:endParaRPr lang="fi-FI" dirty="0" smtClean="0"/>
          </a:p>
          <a:p>
            <a:r>
              <a:rPr lang="fi-FI" sz="2400" dirty="0" smtClean="0">
                <a:hlinkClick r:id="rId2"/>
              </a:rPr>
              <a:t>http://www.mv.helsinki.fi/home/jproos//lynnvanhanen.htm</a:t>
            </a:r>
            <a:endParaRPr lang="fi-FI" sz="2400" dirty="0" smtClean="0"/>
          </a:p>
          <a:p>
            <a:r>
              <a:rPr lang="fi-FI" dirty="0" smtClean="0"/>
              <a:t>Taloudellisen kehittyneisyyden selityksenä kansakuntien älykkyyserot</a:t>
            </a:r>
          </a:p>
          <a:p>
            <a:r>
              <a:rPr lang="fi-FI" dirty="0" smtClean="0"/>
              <a:t>Kiistanalainen!</a:t>
            </a:r>
          </a:p>
          <a:p>
            <a:r>
              <a:rPr lang="fi-FI" dirty="0" smtClean="0"/>
              <a:t>Kuitenkin: </a:t>
            </a:r>
            <a:r>
              <a:rPr lang="fi-FI" dirty="0" err="1" smtClean="0"/>
              <a:t>esim</a:t>
            </a:r>
            <a:r>
              <a:rPr lang="fi-FI" dirty="0" smtClean="0"/>
              <a:t> </a:t>
            </a:r>
            <a:r>
              <a:rPr lang="fi-FI" dirty="0" err="1" smtClean="0"/>
              <a:t>PISA:n</a:t>
            </a:r>
            <a:r>
              <a:rPr lang="fi-FI" dirty="0" smtClean="0"/>
              <a:t> ja ÄO:n korrelaatio erittäin korkea. PISA ok selittäjänä, ÄO ei…</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148</a:t>
            </a:fld>
            <a:endParaRPr lang="fi-FI"/>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IQ ja PISA </a:t>
            </a:r>
            <a:endParaRPr lang="fi-FI" dirty="0"/>
          </a:p>
        </p:txBody>
      </p:sp>
      <p:sp>
        <p:nvSpPr>
          <p:cNvPr id="3" name="Content Placeholder 2"/>
          <p:cNvSpPr>
            <a:spLocks noGrp="1"/>
          </p:cNvSpPr>
          <p:nvPr>
            <p:ph idx="1"/>
          </p:nvPr>
        </p:nvSpPr>
        <p:spPr/>
        <p:txBody>
          <a:bodyPr/>
          <a:lstStyle/>
          <a:p>
            <a:r>
              <a:rPr lang="fi-FI" dirty="0" smtClean="0"/>
              <a:t>Mitattu täysin riippumattomasti</a:t>
            </a:r>
          </a:p>
          <a:p>
            <a:r>
              <a:rPr lang="fi-FI" dirty="0" smtClean="0"/>
              <a:t>Kv. IQ mittauksissa pyritty eliminoimaan koulutuksen vaikutus</a:t>
            </a:r>
          </a:p>
          <a:p>
            <a:r>
              <a:rPr lang="fi-FI" dirty="0" smtClean="0"/>
              <a:t>PISA mittaa eksplisiittisesti lukutaitoa ja matemaattisia kykyjä (koulussa saatuja)</a:t>
            </a:r>
          </a:p>
          <a:p>
            <a:r>
              <a:rPr lang="fi-FI" dirty="0" smtClean="0"/>
              <a:t>Korrelaatio 0.8!</a:t>
            </a:r>
          </a:p>
          <a:p>
            <a:r>
              <a:rPr lang="fi-FI" sz="2800" dirty="0" smtClean="0">
                <a:hlinkClick r:id="rId2"/>
              </a:rPr>
              <a:t>http://www.sciencedirect.com/science/article/pii/S0160289606001425</a:t>
            </a:r>
            <a:endParaRPr lang="fi-FI" sz="2800"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149</a:t>
            </a:fld>
            <a:endParaRPr lang="fi-FI"/>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World </a:t>
            </a:r>
            <a:r>
              <a:rPr lang="fi-FI" dirty="0" err="1" smtClean="0"/>
              <a:t>Happiness</a:t>
            </a:r>
            <a:r>
              <a:rPr lang="fi-FI" dirty="0" smtClean="0"/>
              <a:t> </a:t>
            </a:r>
            <a:r>
              <a:rPr lang="fi-FI" dirty="0" err="1" smtClean="0"/>
              <a:t>Database</a:t>
            </a:r>
            <a:endParaRPr lang="fi-FI" dirty="0"/>
          </a:p>
        </p:txBody>
      </p:sp>
      <p:sp>
        <p:nvSpPr>
          <p:cNvPr id="3" name="Content Placeholder 2"/>
          <p:cNvSpPr>
            <a:spLocks noGrp="1"/>
          </p:cNvSpPr>
          <p:nvPr>
            <p:ph idx="1"/>
          </p:nvPr>
        </p:nvSpPr>
        <p:spPr/>
        <p:txBody>
          <a:bodyPr/>
          <a:lstStyle/>
          <a:p>
            <a:r>
              <a:rPr lang="fi-FI" dirty="0" smtClean="0"/>
              <a:t>Ruut </a:t>
            </a:r>
            <a:r>
              <a:rPr lang="fi-FI" dirty="0" err="1" smtClean="0"/>
              <a:t>Veenhoven</a:t>
            </a:r>
            <a:endParaRPr lang="fi-FI" dirty="0" smtClean="0"/>
          </a:p>
          <a:p>
            <a:r>
              <a:rPr lang="fi-FI" dirty="0" smtClean="0">
                <a:hlinkClick r:id="rId2"/>
              </a:rPr>
              <a:t>http://worlddatabaseofhappiness.eur.nl</a:t>
            </a:r>
            <a:endParaRPr lang="fi-FI" dirty="0" smtClean="0"/>
          </a:p>
          <a:p>
            <a:r>
              <a:rPr lang="fi-FI" dirty="0" smtClean="0"/>
              <a:t>KAIKKI onnellisuudesta!</a:t>
            </a:r>
          </a:p>
          <a:p>
            <a:r>
              <a:rPr lang="fi-FI" dirty="0" smtClean="0"/>
              <a:t>Onnellisuus perinnöllistä (n 30% varianssista)</a:t>
            </a:r>
          </a:p>
          <a:p>
            <a:r>
              <a:rPr lang="fi-FI" dirty="0" smtClean="0"/>
              <a:t>Korreloi tuloihin(.65), hyvään hallintoon (.62), oikeusvaltioon (.58), demokratiaan (.50)</a:t>
            </a:r>
          </a:p>
          <a:p>
            <a:r>
              <a:rPr lang="fi-FI" dirty="0" smtClean="0"/>
              <a:t>Mutta ei sosiaalimenoihin (.22) eikä tuloeroihin (.18)</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15</a:t>
            </a:fld>
            <a:endParaRPr lang="fi-FI"/>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Ongelma</a:t>
            </a:r>
            <a:endParaRPr lang="fi-FI" dirty="0"/>
          </a:p>
        </p:txBody>
      </p:sp>
      <p:sp>
        <p:nvSpPr>
          <p:cNvPr id="3" name="Content Placeholder 2"/>
          <p:cNvSpPr>
            <a:spLocks noGrp="1"/>
          </p:cNvSpPr>
          <p:nvPr>
            <p:ph idx="1"/>
          </p:nvPr>
        </p:nvSpPr>
        <p:spPr/>
        <p:txBody>
          <a:bodyPr/>
          <a:lstStyle/>
          <a:p>
            <a:r>
              <a:rPr lang="fi-FI" dirty="0" smtClean="0"/>
              <a:t>Älykkyys vahvasti perinnöllistä</a:t>
            </a:r>
          </a:p>
          <a:p>
            <a:r>
              <a:rPr lang="fi-FI" dirty="0" smtClean="0"/>
              <a:t>Ei voi muuttaa juurikaan koulutuksella tai kasvatuksella</a:t>
            </a:r>
          </a:p>
          <a:p>
            <a:r>
              <a:rPr lang="fi-FI" dirty="0" smtClean="0"/>
              <a:t>Jos siis väitetään että älykkyydellä on vaikutusta, ollaan deterministejä ja rasisteja: älykkyys -&gt; taloudellinen kehitys EI</a:t>
            </a:r>
          </a:p>
          <a:p>
            <a:r>
              <a:rPr lang="fi-FI" dirty="0" smtClean="0"/>
              <a:t>Jos sanotaan että </a:t>
            </a:r>
            <a:r>
              <a:rPr lang="fi-FI" dirty="0" err="1" smtClean="0"/>
              <a:t>PISA-tuloksilla</a:t>
            </a:r>
            <a:r>
              <a:rPr lang="fi-FI" dirty="0" smtClean="0"/>
              <a:t> on vaikutusta niin ollaan ihan normaaleja sosiologeja: koulutus -&gt; PISA -&gt; taloudellinen kehitys OK</a:t>
            </a:r>
          </a:p>
          <a:p>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150</a:t>
            </a:fld>
            <a:endParaRPr lang="fi-FI"/>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Eli näin</a:t>
            </a:r>
            <a:endParaRPr lang="fi-FI" dirty="0"/>
          </a:p>
        </p:txBody>
      </p:sp>
      <p:sp>
        <p:nvSpPr>
          <p:cNvPr id="3" name="Content Placeholder 2"/>
          <p:cNvSpPr>
            <a:spLocks noGrp="1"/>
          </p:cNvSpPr>
          <p:nvPr>
            <p:ph idx="1"/>
          </p:nvPr>
        </p:nvSpPr>
        <p:spPr/>
        <p:txBody>
          <a:bodyPr/>
          <a:lstStyle/>
          <a:p>
            <a:r>
              <a:rPr lang="fi-FI" sz="2000" dirty="0" smtClean="0"/>
              <a:t>Älykkyydellä ei ole juurikaan merkitystä, vaan kasvatus on paljon tärkeämpi.</a:t>
            </a:r>
          </a:p>
          <a:p>
            <a:r>
              <a:rPr lang="fi-FI" sz="2000" dirty="0" smtClean="0"/>
              <a:t>Vaikka älykkyydellä olisikin merkitystä, niin se on erittäin kulttuurisidonnainen ilmiö ja älykkyyden objektiivinen mittaaminen on mahdotonta.</a:t>
            </a:r>
          </a:p>
          <a:p>
            <a:r>
              <a:rPr lang="fi-FI" sz="2000" dirty="0" smtClean="0"/>
              <a:t>Älykkyyden lajeja on niin erilaisia ja ne ovat toisistaan niin riippumattomia, ettei yleisälykkyydestä voi puhua.</a:t>
            </a:r>
          </a:p>
          <a:p>
            <a:r>
              <a:rPr lang="fi-FI" sz="2000" dirty="0" smtClean="0"/>
              <a:t>Älykkyyden mittaaminen ja vertaileminen väestöllisesti on vaarallista ja se voi johtaa moraalisesti arveluttaviin tuloksiin (rasismiin).</a:t>
            </a:r>
          </a:p>
          <a:p>
            <a:r>
              <a:rPr lang="fi-FI" sz="2000" dirty="0" smtClean="0"/>
              <a:t>Jokainen sosiologi joka ottaa älykkyyden vakavasti, tulee leimatuksi pysyvästi.</a:t>
            </a:r>
          </a:p>
          <a:p>
            <a:r>
              <a:rPr lang="fi-FI" sz="2000" dirty="0" smtClean="0"/>
              <a:t>Näistä vain viimeinen on varmasti tosi</a:t>
            </a:r>
          </a:p>
          <a:p>
            <a:r>
              <a:rPr lang="fi-FI" sz="2000" dirty="0" smtClean="0">
                <a:hlinkClick r:id="rId2"/>
              </a:rPr>
              <a:t>http://www.mv.helsinki.fi/home/jproos//lynnvanhanen.htm</a:t>
            </a:r>
            <a:endParaRPr lang="fi-FI" sz="2000" dirty="0" smtClean="0"/>
          </a:p>
          <a:p>
            <a:pPr>
              <a:buNone/>
            </a:pPr>
            <a:r>
              <a:rPr lang="fi-FI" sz="2000" dirty="0" smtClean="0"/>
              <a:t> </a:t>
            </a:r>
          </a:p>
          <a:p>
            <a:endParaRPr lang="fi-FI" sz="2000"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151</a:t>
            </a:fld>
            <a:endParaRPr lang="fi-FI"/>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Kestävyysvaje </a:t>
            </a:r>
            <a:endParaRPr lang="fi-FI" dirty="0"/>
          </a:p>
        </p:txBody>
      </p:sp>
      <p:sp>
        <p:nvSpPr>
          <p:cNvPr id="3" name="Content Placeholder 2"/>
          <p:cNvSpPr>
            <a:spLocks noGrp="1"/>
          </p:cNvSpPr>
          <p:nvPr>
            <p:ph idx="1"/>
          </p:nvPr>
        </p:nvSpPr>
        <p:spPr/>
        <p:txBody>
          <a:bodyPr/>
          <a:lstStyle/>
          <a:p>
            <a:r>
              <a:rPr lang="fi-FI" sz="2800" dirty="0" smtClean="0"/>
              <a:t>Yleisimmässä mielessä: tulevat vanhuudesta ja terveydenhoidosta johtuvat kustannukset suhteessa tulevaan talouskasvuun</a:t>
            </a:r>
          </a:p>
          <a:p>
            <a:r>
              <a:rPr lang="fi-FI" sz="2800" dirty="0" smtClean="0"/>
              <a:t>Suomessa usein vielä laajempi: odotettavissa olevat julkisten menojen kasvu nykyisillä olettamuksilla suhteessa odotettavissa oleviin julkisiin tuloihin nykyisillä olettamuksilla</a:t>
            </a:r>
          </a:p>
          <a:p>
            <a:r>
              <a:rPr lang="fi-FI" sz="2800" dirty="0" smtClean="0"/>
              <a:t>Valtavia eroja arvioissa! (0.5-8% </a:t>
            </a:r>
            <a:r>
              <a:rPr lang="fi-FI" sz="2800" dirty="0" err="1" smtClean="0"/>
              <a:t>BKT:sta</a:t>
            </a:r>
            <a:r>
              <a:rPr lang="fi-FI" sz="2800" dirty="0" smtClean="0"/>
              <a:t>)</a:t>
            </a:r>
          </a:p>
          <a:p>
            <a:r>
              <a:rPr lang="fi-FI" sz="2800" dirty="0" smtClean="0"/>
              <a:t>Mutta </a:t>
            </a:r>
            <a:r>
              <a:rPr lang="fi-FI" sz="2800" dirty="0" err="1" smtClean="0"/>
              <a:t>perustosiasia</a:t>
            </a:r>
            <a:r>
              <a:rPr lang="fi-FI" sz="2800" dirty="0" smtClean="0"/>
              <a:t>: v 2008 huoltosuhde 25% ja v 2030 45%  (yli 65/15-64 v)</a:t>
            </a:r>
          </a:p>
          <a:p>
            <a:r>
              <a:rPr lang="fi-FI" sz="2800" dirty="0" smtClean="0">
                <a:hlinkClick r:id="rId2"/>
              </a:rPr>
              <a:t>http://www.findikaattori.fi/81/?show=teema</a:t>
            </a:r>
            <a:endParaRPr lang="fi-FI" sz="2800" dirty="0" smtClean="0"/>
          </a:p>
          <a:p>
            <a:pPr>
              <a:buNone/>
            </a:pP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152</a:t>
            </a:fld>
            <a:endParaRPr lang="fi-FI"/>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Keskeiset muuttujat</a:t>
            </a:r>
            <a:endParaRPr lang="fi-FI" dirty="0"/>
          </a:p>
        </p:txBody>
      </p:sp>
      <p:sp>
        <p:nvSpPr>
          <p:cNvPr id="3" name="Content Placeholder 2"/>
          <p:cNvSpPr>
            <a:spLocks noGrp="1"/>
          </p:cNvSpPr>
          <p:nvPr>
            <p:ph idx="1"/>
          </p:nvPr>
        </p:nvSpPr>
        <p:spPr/>
        <p:txBody>
          <a:bodyPr/>
          <a:lstStyle/>
          <a:p>
            <a:r>
              <a:rPr lang="fi-FI" dirty="0" smtClean="0"/>
              <a:t>Väestön ikääntyminen ja terveys</a:t>
            </a:r>
          </a:p>
          <a:p>
            <a:pPr lvl="1"/>
            <a:r>
              <a:rPr lang="fi-FI" dirty="0" smtClean="0"/>
              <a:t>Melko varma, riippuu parametreista (eläkeikä, terveydentila, </a:t>
            </a:r>
            <a:r>
              <a:rPr lang="fi-FI" dirty="0" err="1" smtClean="0"/>
              <a:t>työhönosallistuminen</a:t>
            </a:r>
            <a:r>
              <a:rPr lang="fi-FI" dirty="0" smtClean="0"/>
              <a:t>)</a:t>
            </a:r>
          </a:p>
          <a:p>
            <a:r>
              <a:rPr lang="fi-FI" dirty="0" smtClean="0"/>
              <a:t>Talouskasvu ja tuottavuus</a:t>
            </a:r>
          </a:p>
          <a:p>
            <a:pPr lvl="1"/>
            <a:r>
              <a:rPr lang="fi-FI" dirty="0" smtClean="0"/>
              <a:t>Odotukset tällä hetkellä hyvin alhaisia mutta tilanne voi muuttua</a:t>
            </a:r>
          </a:p>
          <a:p>
            <a:r>
              <a:rPr lang="fi-FI" dirty="0" smtClean="0"/>
              <a:t>Verotus</a:t>
            </a:r>
          </a:p>
          <a:p>
            <a:pPr lvl="1"/>
            <a:r>
              <a:rPr lang="fi-FI" dirty="0" smtClean="0"/>
              <a:t>Tarkoitus alentaa verotusta</a:t>
            </a:r>
          </a:p>
          <a:p>
            <a:pPr lvl="1"/>
            <a:r>
              <a:rPr lang="fi-FI" dirty="0" smtClean="0"/>
              <a:t>Verotuksen koostumus: kulutus </a:t>
            </a:r>
            <a:r>
              <a:rPr lang="fi-FI" dirty="0" err="1" smtClean="0"/>
              <a:t>vs</a:t>
            </a:r>
            <a:r>
              <a:rPr lang="fi-FI" dirty="0" smtClean="0"/>
              <a:t> työ</a:t>
            </a:r>
          </a:p>
          <a:p>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153</a:t>
            </a:fld>
            <a:endParaRPr lang="fi-FI"/>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Sustainability</a:t>
            </a:r>
            <a:r>
              <a:rPr lang="fi-FI" dirty="0" smtClean="0"/>
              <a:t> </a:t>
            </a:r>
            <a:r>
              <a:rPr lang="fi-FI" dirty="0" err="1" smtClean="0"/>
              <a:t>gap</a:t>
            </a:r>
            <a:endParaRPr lang="fi-FI" dirty="0"/>
          </a:p>
        </p:txBody>
      </p:sp>
      <p:sp>
        <p:nvSpPr>
          <p:cNvPr id="3" name="Content Placeholder 2"/>
          <p:cNvSpPr>
            <a:spLocks noGrp="1"/>
          </p:cNvSpPr>
          <p:nvPr>
            <p:ph idx="1"/>
          </p:nvPr>
        </p:nvSpPr>
        <p:spPr/>
        <p:txBody>
          <a:bodyPr/>
          <a:lstStyle/>
          <a:p>
            <a:endParaRPr lang="fi-FI" sz="1800" dirty="0" smtClean="0">
              <a:hlinkClick r:id="rId2"/>
            </a:endParaRPr>
          </a:p>
          <a:p>
            <a:r>
              <a:rPr lang="fi-FI" sz="2400" dirty="0" smtClean="0">
                <a:hlinkClick r:id="rId2"/>
              </a:rPr>
              <a:t>Tärkeitä julkaisuja:</a:t>
            </a:r>
          </a:p>
          <a:p>
            <a:r>
              <a:rPr lang="fi-FI" sz="2400" dirty="0" smtClean="0">
                <a:hlinkClick r:id="rId2"/>
              </a:rPr>
              <a:t>Ikääntymisraportti:</a:t>
            </a:r>
          </a:p>
          <a:p>
            <a:r>
              <a:rPr lang="fi-FI" sz="1800" dirty="0" smtClean="0">
                <a:hlinkClick r:id="rId2"/>
              </a:rPr>
              <a:t>http://www.vnk.fi/julkaisukansio/2009/j01-ikaantymisraportti-j04-ageing-report/pdf/fi.pdf</a:t>
            </a:r>
            <a:endParaRPr lang="fi-FI" sz="1800" dirty="0" smtClean="0">
              <a:hlinkClick r:id="rId3"/>
            </a:endParaRPr>
          </a:p>
          <a:p>
            <a:r>
              <a:rPr lang="fi-FI" sz="2400" dirty="0" smtClean="0">
                <a:hlinkClick r:id="rId3"/>
              </a:rPr>
              <a:t>Terveydenhoidon kestävyysvaje</a:t>
            </a:r>
            <a:r>
              <a:rPr lang="fi-FI" sz="1800" dirty="0" smtClean="0">
                <a:hlinkClick r:id="rId3"/>
              </a:rPr>
              <a:t>:</a:t>
            </a:r>
          </a:p>
          <a:p>
            <a:r>
              <a:rPr lang="fi-FI" sz="1800" dirty="0" smtClean="0">
                <a:hlinkClick r:id="rId3"/>
              </a:rPr>
              <a:t>http://www.swp-berlin.org/fileadmin/contents/products/arbeitspapiere/HealthDebt_EU_USA_formatiert_neu_KS.pdf</a:t>
            </a:r>
            <a:endParaRPr lang="fi-FI" sz="1800"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154</a:t>
            </a:fld>
            <a:endParaRPr lang="fi-FI"/>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Ikääntymisraportti</a:t>
            </a:r>
            <a:endParaRPr lang="fi-FI" dirty="0"/>
          </a:p>
        </p:txBody>
      </p:sp>
      <p:sp>
        <p:nvSpPr>
          <p:cNvPr id="3" name="Content Placeholder 2"/>
          <p:cNvSpPr>
            <a:spLocks noGrp="1"/>
          </p:cNvSpPr>
          <p:nvPr>
            <p:ph idx="1"/>
          </p:nvPr>
        </p:nvSpPr>
        <p:spPr/>
        <p:txBody>
          <a:bodyPr/>
          <a:lstStyle/>
          <a:p>
            <a:r>
              <a:rPr lang="fi-FI" sz="2400" dirty="0" smtClean="0">
                <a:hlinkClick r:id="rId2"/>
              </a:rPr>
              <a:t>http://www.vnk.fi/julkaisukansio/2009/j01-ikaantymisraportti-j04-ageing-report/pdf/fi.pdf</a:t>
            </a:r>
            <a:endParaRPr lang="fi-FI" sz="2400" dirty="0" smtClean="0">
              <a:hlinkClick r:id="rId3"/>
            </a:endParaRPr>
          </a:p>
          <a:p>
            <a:r>
              <a:rPr lang="fi-FI" dirty="0" smtClean="0"/>
              <a:t>Tulokset </a:t>
            </a:r>
          </a:p>
          <a:p>
            <a:r>
              <a:rPr lang="fi-FI" dirty="0" smtClean="0"/>
              <a:t>Ikääntyminen on ongelma jos</a:t>
            </a:r>
          </a:p>
          <a:p>
            <a:r>
              <a:rPr lang="fi-FI" dirty="0" smtClean="0"/>
              <a:t>Väestönkasvu pieni</a:t>
            </a:r>
          </a:p>
          <a:p>
            <a:r>
              <a:rPr lang="fi-FI" dirty="0" smtClean="0"/>
              <a:t>Julkisen sektorin tuottavuuden kasvu alhainen</a:t>
            </a:r>
          </a:p>
          <a:p>
            <a:r>
              <a:rPr lang="fi-FI" dirty="0" smtClean="0"/>
              <a:t>Väestön terveydentila ja toimintakyky ei parane</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155</a:t>
            </a:fld>
            <a:endParaRPr lang="fi-FI"/>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Ikääntymisraportti</a:t>
            </a:r>
            <a:endParaRPr lang="fi-FI" dirty="0"/>
          </a:p>
        </p:txBody>
      </p:sp>
      <p:sp>
        <p:nvSpPr>
          <p:cNvPr id="3" name="Content Placeholder 2"/>
          <p:cNvSpPr>
            <a:spLocks noGrp="1"/>
          </p:cNvSpPr>
          <p:nvPr>
            <p:ph idx="1"/>
          </p:nvPr>
        </p:nvSpPr>
        <p:spPr/>
        <p:txBody>
          <a:bodyPr/>
          <a:lstStyle/>
          <a:p>
            <a:r>
              <a:rPr lang="fi-FI" dirty="0" smtClean="0"/>
              <a:t>Jos työhön osallistumisasteet muuttuvat pohjoismaisiksi </a:t>
            </a:r>
          </a:p>
          <a:p>
            <a:r>
              <a:rPr lang="fi-FI" dirty="0" smtClean="0"/>
              <a:t>Jos julkisen talouden tuottavuus nousee 0.5% vuodessa</a:t>
            </a:r>
          </a:p>
          <a:p>
            <a:r>
              <a:rPr lang="fi-FI" dirty="0" smtClean="0"/>
              <a:t>Jos väestön terveydentila ja toimintakyky paranee niin että lisävuodet ovat terveitä</a:t>
            </a:r>
          </a:p>
          <a:p>
            <a:r>
              <a:rPr lang="fi-FI" dirty="0" smtClean="0"/>
              <a:t>Kestävyysvaje supistuu hallittavaksi</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156</a:t>
            </a:fld>
            <a:endParaRPr lang="fi-FI"/>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Yksityissektorin näkökulma!</a:t>
            </a:r>
            <a:endParaRPr lang="fi-FI" dirty="0"/>
          </a:p>
        </p:txBody>
      </p:sp>
      <p:sp>
        <p:nvSpPr>
          <p:cNvPr id="3" name="Content Placeholder 2"/>
          <p:cNvSpPr>
            <a:spLocks noGrp="1"/>
          </p:cNvSpPr>
          <p:nvPr>
            <p:ph idx="1"/>
          </p:nvPr>
        </p:nvSpPr>
        <p:spPr/>
        <p:txBody>
          <a:bodyPr/>
          <a:lstStyle/>
          <a:p>
            <a:r>
              <a:rPr lang="fi-FI" dirty="0" smtClean="0"/>
              <a:t>Mikä on ylipäänsä tuottavaa</a:t>
            </a:r>
          </a:p>
          <a:p>
            <a:r>
              <a:rPr lang="fi-FI" dirty="0" smtClean="0"/>
              <a:t>Ovatko julkiset palvelut ”oikeaa” työtä?</a:t>
            </a:r>
          </a:p>
          <a:p>
            <a:r>
              <a:rPr lang="fi-FI" dirty="0" err="1" smtClean="0"/>
              <a:t>McKinsey</a:t>
            </a:r>
            <a:r>
              <a:rPr lang="fi-FI" dirty="0" smtClean="0"/>
              <a:t> Helsinki: vain yksityisesti rahoitettu toiminta on tuottavaa, se maksaa kaiken muun</a:t>
            </a:r>
          </a:p>
          <a:p>
            <a:r>
              <a:rPr lang="fi-FI" dirty="0" smtClean="0">
                <a:hlinkClick r:id="rId2"/>
              </a:rPr>
              <a:t>http://www.mckinsey.com/locations/helsinki/our_work/~/media/Helsinki/McKinsey%20%20%20Tyota%20tekijoita%20tuottavuutta%20%20%202020.ashx</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157</a:t>
            </a:fld>
            <a:endParaRPr lang="fi-FI"/>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Kantosuhde</a:t>
            </a:r>
            <a:endParaRPr lang="fi-FI" dirty="0"/>
          </a:p>
        </p:txBody>
      </p:sp>
      <p:sp>
        <p:nvSpPr>
          <p:cNvPr id="3" name="Content Placeholder 2"/>
          <p:cNvSpPr>
            <a:spLocks noGrp="1"/>
          </p:cNvSpPr>
          <p:nvPr>
            <p:ph idx="1"/>
          </p:nvPr>
        </p:nvSpPr>
        <p:spPr/>
        <p:txBody>
          <a:bodyPr/>
          <a:lstStyle/>
          <a:p>
            <a:r>
              <a:rPr lang="fi-FI" dirty="0" smtClean="0"/>
              <a:t>Kantosuhde: väestö jonka toimeentulo katetaan julkisella rahoituksella (joko tulonsiirroin tai palkkamenoin) /</a:t>
            </a:r>
          </a:p>
          <a:p>
            <a:r>
              <a:rPr lang="fi-FI" dirty="0" smtClean="0"/>
              <a:t>Yksityisrahoitteisilla sektoreilla työskentelevä väestö</a:t>
            </a:r>
          </a:p>
          <a:p>
            <a:r>
              <a:rPr lang="fi-FI" dirty="0" smtClean="0"/>
              <a:t>Vaihdellut 1.6:sta 2.6:een</a:t>
            </a:r>
          </a:p>
          <a:p>
            <a:r>
              <a:rPr lang="fi-FI" dirty="0" smtClean="0"/>
              <a:t>Nykyään  n 2.1</a:t>
            </a:r>
          </a:p>
          <a:p>
            <a:endParaRPr lang="fi-FI" dirty="0" smtClean="0"/>
          </a:p>
          <a:p>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158</a:t>
            </a:fld>
            <a:endParaRPr lang="fi-FI"/>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Resepti</a:t>
            </a:r>
            <a:endParaRPr lang="fi-FI" dirty="0"/>
          </a:p>
        </p:txBody>
      </p:sp>
      <p:sp>
        <p:nvSpPr>
          <p:cNvPr id="3" name="Content Placeholder 2"/>
          <p:cNvSpPr>
            <a:spLocks noGrp="1"/>
          </p:cNvSpPr>
          <p:nvPr>
            <p:ph idx="1"/>
          </p:nvPr>
        </p:nvSpPr>
        <p:spPr/>
        <p:txBody>
          <a:bodyPr/>
          <a:lstStyle/>
          <a:p>
            <a:r>
              <a:rPr lang="fi-FI" dirty="0" smtClean="0"/>
              <a:t>Lisätään yksityisen sektorin työpaikkoja</a:t>
            </a:r>
          </a:p>
          <a:p>
            <a:r>
              <a:rPr lang="fi-FI" dirty="0" smtClean="0"/>
              <a:t>(n 250-300 000)</a:t>
            </a:r>
          </a:p>
          <a:p>
            <a:r>
              <a:rPr lang="fi-FI" dirty="0" smtClean="0"/>
              <a:t>Lisätään työvoiman tarjontaa</a:t>
            </a:r>
          </a:p>
          <a:p>
            <a:r>
              <a:rPr lang="fi-FI" dirty="0" smtClean="0"/>
              <a:t>(eläkeläiset, opiskelijat, työttömät, maahanmuutto)</a:t>
            </a:r>
          </a:p>
          <a:p>
            <a:r>
              <a:rPr lang="fi-FI" dirty="0" smtClean="0"/>
              <a:t>Julkisen sektorin tuottavuuden lisäys (1.2.%/v)</a:t>
            </a:r>
          </a:p>
          <a:p>
            <a:r>
              <a:rPr lang="fi-FI" dirty="0" smtClean="0"/>
              <a:t>Pikku ongelma: julkisen sektorin tuottavuuden kasvu on nolla</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159</a:t>
            </a:fld>
            <a:endParaRPr lang="fi-FI"/>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Onnellisuus lisääntyy hitaasti</a:t>
            </a:r>
            <a:endParaRPr lang="fi-FI" dirty="0"/>
          </a:p>
        </p:txBody>
      </p:sp>
      <p:sp>
        <p:nvSpPr>
          <p:cNvPr id="3" name="Content Placeholder 2"/>
          <p:cNvSpPr>
            <a:spLocks noGrp="1"/>
          </p:cNvSpPr>
          <p:nvPr>
            <p:ph idx="1"/>
          </p:nvPr>
        </p:nvSpPr>
        <p:spPr/>
        <p:txBody>
          <a:bodyPr/>
          <a:lstStyle/>
          <a:p>
            <a:r>
              <a:rPr lang="fi-FI" dirty="0" smtClean="0"/>
              <a:t>Korkean onnellisuuden maissa onnellisuus vakaata ja kasvaa hitaasti</a:t>
            </a:r>
          </a:p>
          <a:p>
            <a:r>
              <a:rPr lang="fi-FI" dirty="0" smtClean="0"/>
              <a:t>Suomi: vuonna 2003 pieni hyppäys ylöspäin</a:t>
            </a:r>
          </a:p>
          <a:p>
            <a:r>
              <a:rPr lang="fi-FI" dirty="0" smtClean="0">
                <a:hlinkClick r:id="rId2"/>
              </a:rPr>
              <a:t>http://worlddatabaseofhappiness.eur.nl/hap_nat/nat_fp.php?cntry=46&amp;name=Finland&amp;mode=3</a:t>
            </a:r>
            <a:endParaRPr lang="fi-FI" dirty="0" smtClean="0"/>
          </a:p>
          <a:p>
            <a:r>
              <a:rPr lang="fi-FI" dirty="0" smtClean="0"/>
              <a:t>Tanska (maailman onnellisin maa) </a:t>
            </a:r>
            <a:r>
              <a:rPr lang="fi-FI" dirty="0" smtClean="0">
                <a:hlinkClick r:id="rId3"/>
              </a:rPr>
              <a:t>http://worlddatabaseofhappiness.eur.nl/hap_nat/nat_fp.php?cntry=17&amp;name=Denmark&amp;mode=3</a:t>
            </a:r>
            <a:endParaRPr lang="fi-FI" dirty="0" smtClean="0"/>
          </a:p>
          <a:p>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16</a:t>
            </a:fld>
            <a:endParaRPr lang="fi-FI"/>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Yksityinen sektori pelastajana</a:t>
            </a:r>
            <a:endParaRPr lang="fi-FI" dirty="0"/>
          </a:p>
        </p:txBody>
      </p:sp>
      <p:sp>
        <p:nvSpPr>
          <p:cNvPr id="3" name="Content Placeholder 2"/>
          <p:cNvSpPr>
            <a:spLocks noGrp="1"/>
          </p:cNvSpPr>
          <p:nvPr>
            <p:ph idx="1"/>
          </p:nvPr>
        </p:nvSpPr>
        <p:spPr/>
        <p:txBody>
          <a:bodyPr/>
          <a:lstStyle/>
          <a:p>
            <a:r>
              <a:rPr lang="fi-FI" dirty="0" smtClean="0"/>
              <a:t>Pääomaintensiivisen sektorin kilpailukyky</a:t>
            </a:r>
          </a:p>
          <a:p>
            <a:r>
              <a:rPr lang="fi-FI" dirty="0" smtClean="0"/>
              <a:t>Tutkimuskeskeiset kasvualat</a:t>
            </a:r>
          </a:p>
          <a:p>
            <a:r>
              <a:rPr lang="fi-FI" dirty="0" smtClean="0"/>
              <a:t>Paikalliset palvelut (</a:t>
            </a:r>
            <a:r>
              <a:rPr lang="fi-FI" dirty="0" err="1" smtClean="0"/>
              <a:t>huom</a:t>
            </a:r>
            <a:r>
              <a:rPr lang="fi-FI" dirty="0" smtClean="0"/>
              <a:t>, ei </a:t>
            </a:r>
            <a:r>
              <a:rPr lang="fi-FI" dirty="0" err="1" smtClean="0"/>
              <a:t>julkisrahotteiset</a:t>
            </a:r>
            <a:r>
              <a:rPr lang="fi-FI" dirty="0" smtClean="0"/>
              <a:t>)</a:t>
            </a:r>
          </a:p>
          <a:p>
            <a:r>
              <a:rPr lang="fi-FI" dirty="0" err="1" smtClean="0"/>
              <a:t>Kasvuritykset</a:t>
            </a:r>
            <a:endParaRPr lang="fi-FI" dirty="0" smtClean="0"/>
          </a:p>
          <a:p>
            <a:r>
              <a:rPr lang="fi-FI" dirty="0" smtClean="0"/>
              <a:t>Hyvä kuvio 26 (Suomen tuotantosektorit)</a:t>
            </a:r>
          </a:p>
          <a:p>
            <a:r>
              <a:rPr lang="fi-FI" dirty="0" smtClean="0"/>
              <a:t>Palvelut ja matalapalkka sektori (kuva 36)</a:t>
            </a:r>
          </a:p>
          <a:p>
            <a:r>
              <a:rPr lang="fi-FI" dirty="0" smtClean="0"/>
              <a:t>Ei kovin uskottava!</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160</a:t>
            </a:fld>
            <a:endParaRPr lang="fi-FI"/>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Onko julkinen sektori oikeasti ongelma?</a:t>
            </a:r>
            <a:endParaRPr lang="fi-FI" dirty="0"/>
          </a:p>
        </p:txBody>
      </p:sp>
      <p:sp>
        <p:nvSpPr>
          <p:cNvPr id="3" name="Content Placeholder 2"/>
          <p:cNvSpPr>
            <a:spLocks noGrp="1"/>
          </p:cNvSpPr>
          <p:nvPr>
            <p:ph idx="1"/>
          </p:nvPr>
        </p:nvSpPr>
        <p:spPr/>
        <p:txBody>
          <a:bodyPr/>
          <a:lstStyle/>
          <a:p>
            <a:r>
              <a:rPr lang="fi-FI" dirty="0" smtClean="0"/>
              <a:t>Ei tietenkään</a:t>
            </a:r>
          </a:p>
          <a:p>
            <a:r>
              <a:rPr lang="fi-FI" dirty="0" smtClean="0"/>
              <a:t>Sosialismi on täysin mahdollinen!</a:t>
            </a:r>
          </a:p>
          <a:p>
            <a:r>
              <a:rPr lang="fi-FI" dirty="0" smtClean="0"/>
              <a:t>Yksityinen sektori on ongelma kaikessa missä voitontavoittelu on ristiriidassa palvelun laadun kanssa</a:t>
            </a:r>
          </a:p>
          <a:p>
            <a:r>
              <a:rPr lang="fi-FI" dirty="0" smtClean="0"/>
              <a:t>Ja missä ihmisen maksukyky ei saisi vaikuttaa tulokseen</a:t>
            </a:r>
          </a:p>
          <a:p>
            <a:r>
              <a:rPr lang="fi-FI" dirty="0" smtClean="0"/>
              <a:t>Mutta iso keskusteluilmapiirin muutos!</a:t>
            </a:r>
          </a:p>
          <a:p>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161</a:t>
            </a:fld>
            <a:endParaRPr lang="fi-FI"/>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CC1EC306-E2E0-4953-BF3A-15412C3BFCB5}" type="slidenum">
              <a:rPr lang="en-US"/>
              <a:pPr>
                <a:defRPr/>
              </a:pPr>
              <a:t>162</a:t>
            </a:fld>
            <a:endParaRPr lang="en-US"/>
          </a:p>
        </p:txBody>
      </p:sp>
      <p:sp>
        <p:nvSpPr>
          <p:cNvPr id="110596" name="Rectangle 2"/>
          <p:cNvSpPr>
            <a:spLocks noGrp="1" noChangeArrowheads="1"/>
          </p:cNvSpPr>
          <p:nvPr>
            <p:ph type="title"/>
          </p:nvPr>
        </p:nvSpPr>
        <p:spPr/>
        <p:txBody>
          <a:bodyPr/>
          <a:lstStyle/>
          <a:p>
            <a:r>
              <a:rPr lang="fi-FI" smtClean="0"/>
              <a:t>Eläketurvan tulevaisuus</a:t>
            </a:r>
            <a:endParaRPr lang="en-GB" smtClean="0"/>
          </a:p>
        </p:txBody>
      </p:sp>
      <p:sp>
        <p:nvSpPr>
          <p:cNvPr id="110597" name="Rectangle 3"/>
          <p:cNvSpPr>
            <a:spLocks noGrp="1" noChangeArrowheads="1"/>
          </p:cNvSpPr>
          <p:nvPr>
            <p:ph type="body" idx="1"/>
          </p:nvPr>
        </p:nvSpPr>
        <p:spPr/>
        <p:txBody>
          <a:bodyPr/>
          <a:lstStyle/>
          <a:p>
            <a:r>
              <a:rPr lang="fi-FI" smtClean="0"/>
              <a:t>Ovatko suuret ikäluokat nykyisten työssäkäyvien ja opiskelevien nuorten suurin uhka?</a:t>
            </a:r>
          </a:p>
          <a:p>
            <a:endParaRPr lang="fi-FI" smtClean="0"/>
          </a:p>
          <a:p>
            <a:r>
              <a:rPr lang="fi-FI" smtClean="0"/>
              <a:t>Ovatko suuret ikäluokat ahneita törkimyksiä vai anteliaita?</a:t>
            </a:r>
          </a:p>
          <a:p>
            <a:endParaRPr lang="fi-FI" smtClean="0"/>
          </a:p>
          <a:p>
            <a:r>
              <a:rPr lang="fi-FI" smtClean="0"/>
              <a:t>Kuka maksaa kenen eläkkeet?</a:t>
            </a:r>
          </a:p>
          <a:p>
            <a:endParaRPr lang="fi-FI" smtClean="0"/>
          </a:p>
          <a:p>
            <a:endParaRPr lang="fi-FI" smtClean="0"/>
          </a:p>
          <a:p>
            <a:endParaRPr lang="en-GB" smtClean="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Eläkepolitiikka</a:t>
            </a:r>
            <a:endParaRPr lang="fi-FI" dirty="0"/>
          </a:p>
        </p:txBody>
      </p:sp>
      <p:sp>
        <p:nvSpPr>
          <p:cNvPr id="3" name="Content Placeholder 2"/>
          <p:cNvSpPr>
            <a:spLocks noGrp="1"/>
          </p:cNvSpPr>
          <p:nvPr>
            <p:ph idx="1"/>
          </p:nvPr>
        </p:nvSpPr>
        <p:spPr/>
        <p:txBody>
          <a:bodyPr/>
          <a:lstStyle/>
          <a:p>
            <a:r>
              <a:rPr lang="fi-FI" dirty="0" smtClean="0"/>
              <a:t>Vain pieni kurkistus</a:t>
            </a:r>
          </a:p>
          <a:p>
            <a:r>
              <a:rPr lang="fi-FI" dirty="0" smtClean="0"/>
              <a:t>Suomalainen eläkejärjestelmä merkillinen kompromissi</a:t>
            </a:r>
          </a:p>
          <a:p>
            <a:r>
              <a:rPr lang="fi-FI" dirty="0" smtClean="0"/>
              <a:t>Kansaneläke tasaeläkkeenä </a:t>
            </a:r>
            <a:r>
              <a:rPr lang="fi-FI" dirty="0" err="1" smtClean="0"/>
              <a:t>vs</a:t>
            </a:r>
            <a:endParaRPr lang="fi-FI" dirty="0" smtClean="0"/>
          </a:p>
          <a:p>
            <a:r>
              <a:rPr lang="fi-FI" dirty="0" smtClean="0"/>
              <a:t>Ansioeläke joka on tuloista riippuvainen ilman kattoa (ansaintaperiaate)</a:t>
            </a:r>
          </a:p>
          <a:p>
            <a:r>
              <a:rPr lang="fi-FI" dirty="0" smtClean="0"/>
              <a:t>Rahoitus joko rahastoiva tai </a:t>
            </a:r>
            <a:r>
              <a:rPr lang="fi-FI" dirty="0" err="1" smtClean="0"/>
              <a:t>pay</a:t>
            </a:r>
            <a:r>
              <a:rPr lang="fi-FI" dirty="0" smtClean="0"/>
              <a:t> as </a:t>
            </a:r>
            <a:r>
              <a:rPr lang="fi-FI" dirty="0" err="1" smtClean="0"/>
              <a:t>you</a:t>
            </a:r>
            <a:r>
              <a:rPr lang="fi-FI" dirty="0" smtClean="0"/>
              <a:t> </a:t>
            </a:r>
            <a:r>
              <a:rPr lang="fi-FI" dirty="0" err="1" smtClean="0"/>
              <a:t>go</a:t>
            </a:r>
            <a:endParaRPr lang="fi-FI" dirty="0" smtClean="0"/>
          </a:p>
          <a:p>
            <a:r>
              <a:rPr lang="fi-FI" dirty="0" smtClean="0"/>
              <a:t>Etuudet joko määriteltyjä tai maksuperusteisia </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163</a:t>
            </a:fld>
            <a:endParaRPr lang="fi-FI"/>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Rahastointi</a:t>
            </a:r>
            <a:endParaRPr lang="fi-FI" dirty="0"/>
          </a:p>
        </p:txBody>
      </p:sp>
      <p:sp>
        <p:nvSpPr>
          <p:cNvPr id="3" name="Content Placeholder 2"/>
          <p:cNvSpPr>
            <a:spLocks noGrp="1"/>
          </p:cNvSpPr>
          <p:nvPr>
            <p:ph idx="1"/>
          </p:nvPr>
        </p:nvSpPr>
        <p:spPr/>
        <p:txBody>
          <a:bodyPr/>
          <a:lstStyle/>
          <a:p>
            <a:r>
              <a:rPr lang="fi-FI" dirty="0" smtClean="0"/>
              <a:t>Suomessa rahastoiva järjestelmä mutta rahastot eivät kata läheskään koko etuutta</a:t>
            </a:r>
          </a:p>
          <a:p>
            <a:r>
              <a:rPr lang="fi-FI" dirty="0" smtClean="0"/>
              <a:t>Kysymys kuuluu, missä vaiheessa rahastoja yleensä käytetään</a:t>
            </a:r>
          </a:p>
          <a:p>
            <a:r>
              <a:rPr lang="fi-FI" dirty="0" err="1" smtClean="0"/>
              <a:t>Ponzi-systeemi</a:t>
            </a:r>
            <a:r>
              <a:rPr lang="fi-FI" dirty="0" smtClean="0"/>
              <a:t>: rahaa tulee sisään enemmän kuin menee, mutta kohta päinvastoin</a:t>
            </a:r>
          </a:p>
          <a:p>
            <a:r>
              <a:rPr lang="fi-FI" dirty="0" smtClean="0"/>
              <a:t>Silloin pitää olla maksettavaa</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164</a:t>
            </a:fld>
            <a:endParaRPr lang="fi-FI"/>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Yksityisen ja julkisen kompromissi</a:t>
            </a:r>
            <a:endParaRPr lang="fi-FI" dirty="0"/>
          </a:p>
        </p:txBody>
      </p:sp>
      <p:sp>
        <p:nvSpPr>
          <p:cNvPr id="3" name="Content Placeholder 2"/>
          <p:cNvSpPr>
            <a:spLocks noGrp="1"/>
          </p:cNvSpPr>
          <p:nvPr>
            <p:ph idx="1"/>
          </p:nvPr>
        </p:nvSpPr>
        <p:spPr/>
        <p:txBody>
          <a:bodyPr/>
          <a:lstStyle/>
          <a:p>
            <a:r>
              <a:rPr lang="fi-FI" dirty="0" smtClean="0"/>
              <a:t>Pakollinen</a:t>
            </a:r>
          </a:p>
          <a:p>
            <a:r>
              <a:rPr lang="fi-FI" dirty="0" smtClean="0"/>
              <a:t>Rahastot yksityisessä omistuksessa</a:t>
            </a:r>
          </a:p>
          <a:p>
            <a:r>
              <a:rPr lang="fi-FI" dirty="0" smtClean="0"/>
              <a:t>Rahoitus kolmikantapohjalla</a:t>
            </a:r>
          </a:p>
          <a:p>
            <a:r>
              <a:rPr lang="fi-FI" dirty="0" smtClean="0"/>
              <a:t>Eläkkeet ja niiden maksatus julkisen vallan käyttöä</a:t>
            </a:r>
          </a:p>
          <a:p>
            <a:r>
              <a:rPr lang="fi-FI" dirty="0" smtClean="0"/>
              <a:t>Rahastojen hoito yksityistä mutta valvottua</a:t>
            </a:r>
          </a:p>
          <a:p>
            <a:r>
              <a:rPr lang="fi-FI" dirty="0" smtClean="0"/>
              <a:t>Suomessa ei juuri vapaaehtoista yksityiseläkevakuutusta (kolmas pilari)</a:t>
            </a:r>
          </a:p>
          <a:p>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165</a:t>
            </a:fld>
            <a:endParaRPr lang="fi-FI"/>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486CEE0C-3A5E-4694-9F5F-101600E15D8D}" type="slidenum">
              <a:rPr lang="en-US"/>
              <a:pPr>
                <a:defRPr/>
              </a:pPr>
              <a:t>166</a:t>
            </a:fld>
            <a:endParaRPr lang="en-US"/>
          </a:p>
        </p:txBody>
      </p:sp>
      <p:sp>
        <p:nvSpPr>
          <p:cNvPr id="111620" name="Rectangle 2"/>
          <p:cNvSpPr>
            <a:spLocks noGrp="1" noChangeArrowheads="1"/>
          </p:cNvSpPr>
          <p:nvPr>
            <p:ph type="title"/>
          </p:nvPr>
        </p:nvSpPr>
        <p:spPr/>
        <p:txBody>
          <a:bodyPr/>
          <a:lstStyle/>
          <a:p>
            <a:r>
              <a:rPr lang="fi-FI" smtClean="0"/>
              <a:t>Eläkepommi?</a:t>
            </a:r>
            <a:endParaRPr lang="en-GB" smtClean="0"/>
          </a:p>
        </p:txBody>
      </p:sp>
      <p:sp>
        <p:nvSpPr>
          <p:cNvPr id="111621" name="Rectangle 3"/>
          <p:cNvSpPr>
            <a:spLocks noGrp="1" noChangeArrowheads="1"/>
          </p:cNvSpPr>
          <p:nvPr>
            <p:ph type="body" idx="1"/>
          </p:nvPr>
        </p:nvSpPr>
        <p:spPr/>
        <p:txBody>
          <a:bodyPr/>
          <a:lstStyle/>
          <a:p>
            <a:r>
              <a:rPr lang="fi-FI" sz="2800" dirty="0" smtClean="0"/>
              <a:t>Erittäin mielenkiintoista, että eläkerahastoja ei mitenkään huomioida nykyisessä eläkekeskustelussa</a:t>
            </a:r>
          </a:p>
          <a:p>
            <a:r>
              <a:rPr lang="fi-FI" sz="2800" dirty="0" smtClean="0"/>
              <a:t>100 </a:t>
            </a:r>
            <a:r>
              <a:rPr lang="fi-FI" sz="2800" dirty="0" err="1" smtClean="0"/>
              <a:t>mrd</a:t>
            </a:r>
            <a:r>
              <a:rPr lang="fi-FI" sz="2800" dirty="0" smtClean="0"/>
              <a:t> on n. 100 000 € /eläkeläinen eli sillä pärjätään aika hyvin jos </a:t>
            </a:r>
            <a:r>
              <a:rPr lang="fi-FI" sz="2800" dirty="0" err="1" smtClean="0"/>
              <a:t>työssäolevat</a:t>
            </a:r>
            <a:r>
              <a:rPr lang="fi-FI" sz="2800" dirty="0" smtClean="0"/>
              <a:t> kartuttavat omia rahastojaan ja osallistuvat jossain määrin nykyeläkkeiden kattamiseen</a:t>
            </a:r>
          </a:p>
          <a:p>
            <a:r>
              <a:rPr lang="fi-FI" sz="2800" dirty="0" smtClean="0"/>
              <a:t>Toinen kysymys on se kuinka paljon ja millä tavoin suuret ikäluokat ovat valmiita osallistumaan lastensa ja lastenlastensa elättämiseen omilla eläkkeillään</a:t>
            </a:r>
          </a:p>
          <a:p>
            <a:endParaRPr lang="en-GB" dirty="0" smtClean="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a:xfrm>
            <a:off x="428625" y="142875"/>
            <a:ext cx="7866063" cy="785813"/>
          </a:xfrm>
        </p:spPr>
        <p:txBody>
          <a:bodyPr/>
          <a:lstStyle/>
          <a:p>
            <a:pPr eaLnBrk="1" hangingPunct="1"/>
            <a:r>
              <a:rPr lang="fi-FI" sz="2400" smtClean="0"/>
              <a:t>Eläkevarat suhteessa BKT:hen 2007, %.</a:t>
            </a:r>
            <a:endParaRPr lang="en-US" sz="2400" smtClean="0"/>
          </a:p>
        </p:txBody>
      </p:sp>
      <p:sp>
        <p:nvSpPr>
          <p:cNvPr id="3075" name="Text Box 12"/>
          <p:cNvSpPr txBox="1">
            <a:spLocks noChangeArrowheads="1"/>
          </p:cNvSpPr>
          <p:nvPr/>
        </p:nvSpPr>
        <p:spPr bwMode="auto">
          <a:xfrm>
            <a:off x="785813" y="6183313"/>
            <a:ext cx="3508375" cy="246062"/>
          </a:xfrm>
          <a:prstGeom prst="rect">
            <a:avLst/>
          </a:prstGeom>
          <a:noFill/>
          <a:ln w="9525">
            <a:noFill/>
            <a:miter lim="800000"/>
            <a:headEnd/>
            <a:tailEnd/>
          </a:ln>
        </p:spPr>
        <p:txBody>
          <a:bodyPr wrap="none">
            <a:spAutoFit/>
          </a:bodyPr>
          <a:lstStyle/>
          <a:p>
            <a:r>
              <a:rPr lang="fi-FI" sz="1000"/>
              <a:t>Lähde: OECD  Global Pension Statistics; Kansalliset tiedot </a:t>
            </a:r>
            <a:endParaRPr lang="en-US" sz="1000"/>
          </a:p>
        </p:txBody>
      </p:sp>
      <p:graphicFrame>
        <p:nvGraphicFramePr>
          <p:cNvPr id="11" name="Chart 8"/>
          <p:cNvGraphicFramePr>
            <a:graphicFrameLocks/>
          </p:cNvGraphicFramePr>
          <p:nvPr/>
        </p:nvGraphicFramePr>
        <p:xfrm>
          <a:off x="785786" y="714356"/>
          <a:ext cx="7286676" cy="55007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ED9E5422-B91B-4062-9C2B-BC8FD1AF98FE}" type="slidenum">
              <a:rPr lang="en-US"/>
              <a:pPr>
                <a:defRPr/>
              </a:pPr>
              <a:t>168</a:t>
            </a:fld>
            <a:endParaRPr lang="en-US"/>
          </a:p>
        </p:txBody>
      </p:sp>
      <p:sp>
        <p:nvSpPr>
          <p:cNvPr id="112644" name="Rectangle 2"/>
          <p:cNvSpPr>
            <a:spLocks noGrp="1" noChangeArrowheads="1"/>
          </p:cNvSpPr>
          <p:nvPr>
            <p:ph type="title"/>
          </p:nvPr>
        </p:nvSpPr>
        <p:spPr/>
        <p:txBody>
          <a:bodyPr/>
          <a:lstStyle/>
          <a:p>
            <a:r>
              <a:rPr lang="fi-FI" smtClean="0"/>
              <a:t>Suomen eläkerahastojen paradoksi</a:t>
            </a:r>
            <a:endParaRPr lang="en-GB" smtClean="0"/>
          </a:p>
        </p:txBody>
      </p:sp>
      <p:sp>
        <p:nvSpPr>
          <p:cNvPr id="112645" name="Rectangle 3"/>
          <p:cNvSpPr>
            <a:spLocks noGrp="1" noChangeArrowheads="1"/>
          </p:cNvSpPr>
          <p:nvPr>
            <p:ph type="body" idx="1"/>
          </p:nvPr>
        </p:nvSpPr>
        <p:spPr/>
        <p:txBody>
          <a:bodyPr/>
          <a:lstStyle/>
          <a:p>
            <a:r>
              <a:rPr lang="fi-FI" smtClean="0"/>
              <a:t>ERITTÄIN mielenkiintoinen ja odottamaton seuraus:</a:t>
            </a:r>
          </a:p>
          <a:p>
            <a:r>
              <a:rPr lang="fi-FI" smtClean="0"/>
              <a:t>Suomi yksi harvoista maista joissa on edelleen olemassa iso eläkerahasto (tällä hetkellä n 120 mrd € ja kasvaa koko ajan)</a:t>
            </a:r>
          </a:p>
          <a:p>
            <a:r>
              <a:rPr lang="fi-FI" smtClean="0"/>
              <a:t>Mistä tämä johtui: siitä että rahasto perustettiin sekamuotoisena: valtiollinen pakko mutta yksityinen omistus</a:t>
            </a:r>
          </a:p>
          <a:p>
            <a:r>
              <a:rPr lang="fi-FI" smtClean="0"/>
              <a:t>Politiikka ei siis päässyt vaikuttamaan rahastojen käyttöön kun useimmissa muissa maissa!</a:t>
            </a:r>
            <a:endParaRPr lang="en-GB" smtClean="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Tulevaisuus</a:t>
            </a:r>
            <a:endParaRPr lang="fi-FI" dirty="0"/>
          </a:p>
        </p:txBody>
      </p:sp>
      <p:sp>
        <p:nvSpPr>
          <p:cNvPr id="3" name="Content Placeholder 2"/>
          <p:cNvSpPr>
            <a:spLocks noGrp="1"/>
          </p:cNvSpPr>
          <p:nvPr>
            <p:ph idx="1"/>
          </p:nvPr>
        </p:nvSpPr>
        <p:spPr/>
        <p:txBody>
          <a:bodyPr/>
          <a:lstStyle/>
          <a:p>
            <a:r>
              <a:rPr lang="fi-FI" dirty="0" smtClean="0"/>
              <a:t>Eläke-etuuksien heikennykset:</a:t>
            </a:r>
          </a:p>
          <a:p>
            <a:r>
              <a:rPr lang="fi-FI" dirty="0" smtClean="0"/>
              <a:t>Karttumisaika</a:t>
            </a:r>
          </a:p>
          <a:p>
            <a:r>
              <a:rPr lang="fi-FI" dirty="0" smtClean="0"/>
              <a:t>Eläkeprosentti</a:t>
            </a:r>
          </a:p>
          <a:p>
            <a:r>
              <a:rPr lang="fi-FI" dirty="0" smtClean="0"/>
              <a:t>Eläkeikä</a:t>
            </a:r>
          </a:p>
          <a:p>
            <a:r>
              <a:rPr lang="fi-FI" dirty="0" smtClean="0"/>
              <a:t>Indeksisuoja</a:t>
            </a:r>
          </a:p>
          <a:p>
            <a:r>
              <a:rPr lang="fi-FI" dirty="0" smtClean="0"/>
              <a:t>Eliniän pitenemisestä johtuva </a:t>
            </a:r>
            <a:r>
              <a:rPr lang="fi-FI" smtClean="0"/>
              <a:t>eläkkeen aleneminen</a:t>
            </a:r>
            <a:endParaRPr lang="fi-FI"/>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169</a:t>
            </a:fld>
            <a:endParaRPr lang="fi-FI"/>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Onnettomissa maissa hajonta on iso</a:t>
            </a:r>
            <a:endParaRPr lang="fi-FI" dirty="0"/>
          </a:p>
        </p:txBody>
      </p:sp>
      <p:sp>
        <p:nvSpPr>
          <p:cNvPr id="3" name="Content Placeholder 2"/>
          <p:cNvSpPr>
            <a:spLocks noGrp="1"/>
          </p:cNvSpPr>
          <p:nvPr>
            <p:ph idx="1"/>
          </p:nvPr>
        </p:nvSpPr>
        <p:spPr/>
        <p:txBody>
          <a:bodyPr/>
          <a:lstStyle/>
          <a:p>
            <a:r>
              <a:rPr lang="fi-FI" sz="2800" dirty="0" smtClean="0"/>
              <a:t>Venäjä </a:t>
            </a:r>
            <a:r>
              <a:rPr lang="fi-FI" sz="2800" dirty="0" smtClean="0">
                <a:hlinkClick r:id="rId2"/>
              </a:rPr>
              <a:t>http://worlddatabaseofhappiness.eur.nl/hap_nat/nat_fp.php?cntry=55&amp;name=Russia&amp;mode=3</a:t>
            </a:r>
            <a:endParaRPr lang="fi-FI" sz="2800" dirty="0" smtClean="0"/>
          </a:p>
          <a:p>
            <a:r>
              <a:rPr lang="fi-FI" sz="2800" dirty="0" smtClean="0"/>
              <a:t>Romania </a:t>
            </a:r>
            <a:r>
              <a:rPr lang="fi-FI" sz="2800" dirty="0" smtClean="0">
                <a:hlinkClick r:id="rId3"/>
              </a:rPr>
              <a:t>http://worlddatabaseofhappiness.eur.nl/hap_nat/nat_fp.php?cntry=54&amp;name=Romania&amp;mode=3</a:t>
            </a:r>
            <a:endParaRPr lang="fi-FI" sz="2800" dirty="0" smtClean="0"/>
          </a:p>
          <a:p>
            <a:r>
              <a:rPr lang="fi-FI" sz="2800" dirty="0" smtClean="0"/>
              <a:t>Togo, </a:t>
            </a:r>
            <a:r>
              <a:rPr lang="fi-FI" sz="2800" dirty="0" err="1" smtClean="0"/>
              <a:t>Zimbabve</a:t>
            </a:r>
            <a:r>
              <a:rPr lang="fi-FI" sz="2800" dirty="0" smtClean="0"/>
              <a:t>! </a:t>
            </a:r>
            <a:r>
              <a:rPr lang="fi-FI" sz="2800" dirty="0" smtClean="0">
                <a:hlinkClick r:id="rId4"/>
              </a:rPr>
              <a:t>http://worlddatabaseofhappiness.eur.nl/hap_nat/nat_fp.php?mode=1</a:t>
            </a:r>
            <a:endParaRPr lang="fi-FI" sz="2800" dirty="0" smtClean="0"/>
          </a:p>
          <a:p>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17</a:t>
            </a:fld>
            <a:endParaRPr lang="fi-FI"/>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E8A12762-B365-444F-A07E-31FE1676C7CB}" type="slidenum">
              <a:rPr lang="en-US"/>
              <a:pPr>
                <a:defRPr/>
              </a:pPr>
              <a:t>170</a:t>
            </a:fld>
            <a:endParaRPr lang="en-US"/>
          </a:p>
        </p:txBody>
      </p:sp>
      <p:sp>
        <p:nvSpPr>
          <p:cNvPr id="128004" name="Rectangle 2"/>
          <p:cNvSpPr>
            <a:spLocks noGrp="1" noChangeArrowheads="1"/>
          </p:cNvSpPr>
          <p:nvPr>
            <p:ph type="title"/>
          </p:nvPr>
        </p:nvSpPr>
        <p:spPr/>
        <p:txBody>
          <a:bodyPr/>
          <a:lstStyle/>
          <a:p>
            <a:r>
              <a:rPr lang="fi-FI" smtClean="0"/>
              <a:t>Sukupolven käsitteestä</a:t>
            </a:r>
            <a:endParaRPr lang="en-GB" smtClean="0"/>
          </a:p>
        </p:txBody>
      </p:sp>
      <p:sp>
        <p:nvSpPr>
          <p:cNvPr id="128005" name="Rectangle 3"/>
          <p:cNvSpPr>
            <a:spLocks noGrp="1" noChangeArrowheads="1"/>
          </p:cNvSpPr>
          <p:nvPr>
            <p:ph type="body" idx="1"/>
          </p:nvPr>
        </p:nvSpPr>
        <p:spPr/>
        <p:txBody>
          <a:bodyPr/>
          <a:lstStyle/>
          <a:p>
            <a:r>
              <a:rPr lang="fi-FI" dirty="0" smtClean="0"/>
              <a:t>Paras tuore katsaus: Purhonen: Sukupolvien ongelma (väitöskirja 2007)</a:t>
            </a:r>
          </a:p>
          <a:p>
            <a:r>
              <a:rPr lang="fi-FI" dirty="0" smtClean="0"/>
              <a:t>Sukupolvella kaksi päämerkitystä: </a:t>
            </a:r>
          </a:p>
          <a:p>
            <a:r>
              <a:rPr lang="fi-FI" dirty="0" smtClean="0"/>
              <a:t>”perhesukupolvi”: vanhemmat ja lapset ovat eri sukupolvia</a:t>
            </a:r>
          </a:p>
          <a:p>
            <a:r>
              <a:rPr lang="fi-FI" dirty="0" smtClean="0"/>
              <a:t>Yhteiskunnallinen sukupolvi: tiettynä ajankohtana tietyn ikäiset muodostavat sukupolven</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8C7E02A8-58B6-421E-B910-E25B4061E83C}" type="slidenum">
              <a:rPr lang="en-US"/>
              <a:pPr>
                <a:defRPr/>
              </a:pPr>
              <a:t>171</a:t>
            </a:fld>
            <a:endParaRPr lang="en-US"/>
          </a:p>
        </p:txBody>
      </p:sp>
      <p:sp>
        <p:nvSpPr>
          <p:cNvPr id="83972" name="Rectangle 2"/>
          <p:cNvSpPr>
            <a:spLocks noGrp="1" noChangeArrowheads="1"/>
          </p:cNvSpPr>
          <p:nvPr>
            <p:ph type="title"/>
          </p:nvPr>
        </p:nvSpPr>
        <p:spPr/>
        <p:txBody>
          <a:bodyPr/>
          <a:lstStyle/>
          <a:p>
            <a:r>
              <a:rPr lang="fi-FI" smtClean="0"/>
              <a:t>Esimerkki: omat tutkimusalueeni (1)</a:t>
            </a:r>
          </a:p>
        </p:txBody>
      </p:sp>
      <p:sp>
        <p:nvSpPr>
          <p:cNvPr id="83973" name="Rectangle 3"/>
          <p:cNvSpPr>
            <a:spLocks noGrp="1" noChangeArrowheads="1"/>
          </p:cNvSpPr>
          <p:nvPr>
            <p:ph type="body" idx="1"/>
          </p:nvPr>
        </p:nvSpPr>
        <p:spPr/>
        <p:txBody>
          <a:bodyPr/>
          <a:lstStyle/>
          <a:p>
            <a:pPr>
              <a:lnSpc>
                <a:spcPct val="80000"/>
              </a:lnSpc>
            </a:pPr>
            <a:r>
              <a:rPr lang="fi-FI" sz="2800" smtClean="0">
                <a:hlinkClick r:id="rId3"/>
              </a:rPr>
              <a:t>www.valt.helsinki.fi/staff/jproos/cv.htm</a:t>
            </a:r>
            <a:endParaRPr lang="fi-FI" sz="2800" smtClean="0"/>
          </a:p>
          <a:p>
            <a:pPr>
              <a:lnSpc>
                <a:spcPct val="80000"/>
              </a:lnSpc>
            </a:pPr>
            <a:endParaRPr lang="fi-FI" sz="2800" smtClean="0"/>
          </a:p>
          <a:p>
            <a:pPr>
              <a:lnSpc>
                <a:spcPct val="80000"/>
              </a:lnSpc>
            </a:pPr>
            <a:r>
              <a:rPr lang="fi-FI" sz="2800" smtClean="0"/>
              <a:t>kehitysmaatutkimus (gradu)</a:t>
            </a:r>
          </a:p>
          <a:p>
            <a:pPr>
              <a:lnSpc>
                <a:spcPct val="80000"/>
              </a:lnSpc>
            </a:pPr>
            <a:endParaRPr lang="fi-FI" sz="2800" smtClean="0"/>
          </a:p>
          <a:p>
            <a:pPr>
              <a:lnSpc>
                <a:spcPct val="80000"/>
              </a:lnSpc>
            </a:pPr>
            <a:r>
              <a:rPr lang="fi-FI" sz="2800" smtClean="0"/>
              <a:t>Ammattiyhdistyshistoria</a:t>
            </a:r>
          </a:p>
          <a:p>
            <a:pPr>
              <a:lnSpc>
                <a:spcPct val="80000"/>
              </a:lnSpc>
            </a:pPr>
            <a:endParaRPr lang="fi-FI" sz="2800" smtClean="0"/>
          </a:p>
          <a:p>
            <a:pPr>
              <a:lnSpc>
                <a:spcPct val="80000"/>
              </a:lnSpc>
            </a:pPr>
            <a:r>
              <a:rPr lang="fi-FI" sz="2800" smtClean="0"/>
              <a:t>hyvinvointi- ja elintasotutkimus</a:t>
            </a:r>
          </a:p>
          <a:p>
            <a:pPr>
              <a:lnSpc>
                <a:spcPct val="80000"/>
              </a:lnSpc>
            </a:pPr>
            <a:endParaRPr lang="fi-FI" sz="2800" smtClean="0"/>
          </a:p>
          <a:p>
            <a:pPr>
              <a:lnSpc>
                <a:spcPct val="80000"/>
              </a:lnSpc>
            </a:pPr>
            <a:r>
              <a:rPr lang="fi-FI" sz="2800" smtClean="0"/>
              <a:t>Suunnittelu</a:t>
            </a:r>
          </a:p>
          <a:p>
            <a:pPr>
              <a:lnSpc>
                <a:spcPct val="80000"/>
              </a:lnSpc>
            </a:pPr>
            <a:endParaRPr lang="fi-FI" sz="2800" smtClean="0"/>
          </a:p>
          <a:p>
            <a:pPr>
              <a:lnSpc>
                <a:spcPct val="80000"/>
              </a:lnSpc>
            </a:pPr>
            <a:r>
              <a:rPr lang="fi-FI" sz="2800" smtClean="0"/>
              <a:t>Elämäntapatutkimus</a:t>
            </a:r>
            <a:endParaRPr lang="fi-FI" smtClean="0"/>
          </a:p>
          <a:p>
            <a:pPr>
              <a:lnSpc>
                <a:spcPct val="80000"/>
              </a:lnSpc>
            </a:pPr>
            <a:endParaRPr lang="fi-FI" smtClean="0"/>
          </a:p>
          <a:p>
            <a:pPr>
              <a:lnSpc>
                <a:spcPct val="80000"/>
              </a:lnSpc>
            </a:pPr>
            <a:endParaRPr lang="fi-FI" smtClean="0"/>
          </a:p>
          <a:p>
            <a:pPr>
              <a:lnSpc>
                <a:spcPct val="80000"/>
              </a:lnSpc>
              <a:buFont typeface="Wingdings" pitchFamily="2" charset="2"/>
              <a:buNone/>
            </a:pPr>
            <a:endParaRPr lang="fi-FI" smtClean="0"/>
          </a:p>
          <a:p>
            <a:pPr>
              <a:lnSpc>
                <a:spcPct val="80000"/>
              </a:lnSpc>
            </a:pPr>
            <a:endParaRPr lang="fi-FI" smtClean="0"/>
          </a:p>
          <a:p>
            <a:pPr>
              <a:lnSpc>
                <a:spcPct val="80000"/>
              </a:lnSpc>
              <a:buFont typeface="Wingdings" pitchFamily="2" charset="2"/>
              <a:buNone/>
            </a:pPr>
            <a:endParaRPr lang="fi-FI" smtClean="0"/>
          </a:p>
          <a:p>
            <a:pPr>
              <a:lnSpc>
                <a:spcPct val="80000"/>
              </a:lnSpc>
            </a:pPr>
            <a:endParaRPr lang="fi-FI" smtClean="0"/>
          </a:p>
          <a:p>
            <a:pPr>
              <a:lnSpc>
                <a:spcPct val="80000"/>
              </a:lnSpc>
              <a:buFont typeface="Wingdings" pitchFamily="2" charset="2"/>
              <a:buNone/>
            </a:pPr>
            <a:endParaRPr lang="fi-FI" smtClean="0"/>
          </a:p>
          <a:p>
            <a:pPr>
              <a:lnSpc>
                <a:spcPct val="80000"/>
              </a:lnSpc>
            </a:pPr>
            <a:endParaRPr lang="fi-FI" smtClean="0"/>
          </a:p>
          <a:p>
            <a:pPr>
              <a:lnSpc>
                <a:spcPct val="80000"/>
              </a:lnSpc>
              <a:buFont typeface="Wingdings" pitchFamily="2" charset="2"/>
              <a:buNone/>
            </a:pPr>
            <a:endParaRPr lang="fi-FI" smtClean="0"/>
          </a:p>
          <a:p>
            <a:pPr>
              <a:lnSpc>
                <a:spcPct val="80000"/>
              </a:lnSpc>
              <a:buFont typeface="Wingdings" pitchFamily="2" charset="2"/>
              <a:buNone/>
            </a:pPr>
            <a:endParaRPr lang="fi-FI" smtClean="0"/>
          </a:p>
          <a:p>
            <a:pPr>
              <a:lnSpc>
                <a:spcPct val="80000"/>
              </a:lnSpc>
            </a:pPr>
            <a:endParaRPr lang="fi-FI" smtClean="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D6C8E601-6D6E-4321-9286-A7B3BCD68004}" type="slidenum">
              <a:rPr lang="en-US"/>
              <a:pPr>
                <a:defRPr/>
              </a:pPr>
              <a:t>172</a:t>
            </a:fld>
            <a:endParaRPr lang="en-US"/>
          </a:p>
        </p:txBody>
      </p:sp>
      <p:sp>
        <p:nvSpPr>
          <p:cNvPr id="84996" name="Rectangle 2"/>
          <p:cNvSpPr>
            <a:spLocks noGrp="1" noChangeArrowheads="1"/>
          </p:cNvSpPr>
          <p:nvPr>
            <p:ph type="title"/>
          </p:nvPr>
        </p:nvSpPr>
        <p:spPr/>
        <p:txBody>
          <a:bodyPr/>
          <a:lstStyle/>
          <a:p>
            <a:r>
              <a:rPr lang="fi-FI" smtClean="0"/>
              <a:t>Omat tutkimusalueeni (2)</a:t>
            </a:r>
            <a:endParaRPr lang="en-GB" smtClean="0"/>
          </a:p>
        </p:txBody>
      </p:sp>
      <p:sp>
        <p:nvSpPr>
          <p:cNvPr id="84997" name="Rectangle 3"/>
          <p:cNvSpPr>
            <a:spLocks noGrp="1" noChangeArrowheads="1"/>
          </p:cNvSpPr>
          <p:nvPr>
            <p:ph type="body" idx="1"/>
          </p:nvPr>
        </p:nvSpPr>
        <p:spPr/>
        <p:txBody>
          <a:bodyPr/>
          <a:lstStyle/>
          <a:p>
            <a:pPr>
              <a:lnSpc>
                <a:spcPct val="80000"/>
              </a:lnSpc>
            </a:pPr>
            <a:r>
              <a:rPr lang="fi-FI" sz="2400" smtClean="0"/>
              <a:t>Elämäkerrat (suomalainen elämä) </a:t>
            </a:r>
          </a:p>
          <a:p>
            <a:pPr>
              <a:lnSpc>
                <a:spcPct val="80000"/>
              </a:lnSpc>
            </a:pPr>
            <a:endParaRPr lang="fi-FI" sz="2400" smtClean="0"/>
          </a:p>
          <a:p>
            <a:pPr>
              <a:lnSpc>
                <a:spcPct val="80000"/>
              </a:lnSpc>
            </a:pPr>
            <a:r>
              <a:rPr lang="fi-FI" sz="2400" smtClean="0"/>
              <a:t>Elämänpolitiikka</a:t>
            </a:r>
          </a:p>
          <a:p>
            <a:pPr>
              <a:lnSpc>
                <a:spcPct val="80000"/>
              </a:lnSpc>
            </a:pPr>
            <a:endParaRPr lang="fi-FI" sz="2400" smtClean="0"/>
          </a:p>
          <a:p>
            <a:pPr>
              <a:lnSpc>
                <a:spcPct val="80000"/>
              </a:lnSpc>
            </a:pPr>
            <a:r>
              <a:rPr lang="fi-FI" sz="2400" smtClean="0"/>
              <a:t>Matkapuhelimet</a:t>
            </a:r>
          </a:p>
          <a:p>
            <a:pPr>
              <a:lnSpc>
                <a:spcPct val="80000"/>
              </a:lnSpc>
            </a:pPr>
            <a:endParaRPr lang="fi-FI" sz="2400" smtClean="0"/>
          </a:p>
          <a:p>
            <a:pPr>
              <a:lnSpc>
                <a:spcPct val="80000"/>
              </a:lnSpc>
            </a:pPr>
            <a:r>
              <a:rPr lang="fi-FI" sz="2400" smtClean="0"/>
              <a:t>Lastensuojelukysymykset</a:t>
            </a:r>
          </a:p>
          <a:p>
            <a:pPr>
              <a:lnSpc>
                <a:spcPct val="80000"/>
              </a:lnSpc>
            </a:pPr>
            <a:endParaRPr lang="fi-FI" sz="2400" smtClean="0"/>
          </a:p>
          <a:p>
            <a:pPr>
              <a:lnSpc>
                <a:spcPct val="80000"/>
              </a:lnSpc>
            </a:pPr>
            <a:r>
              <a:rPr lang="fi-FI" sz="2400" smtClean="0"/>
              <a:t>Sukupolvet (suuret ikäluokat)</a:t>
            </a:r>
          </a:p>
          <a:p>
            <a:pPr>
              <a:lnSpc>
                <a:spcPct val="80000"/>
              </a:lnSpc>
            </a:pPr>
            <a:endParaRPr lang="fi-FI" sz="2400" smtClean="0"/>
          </a:p>
          <a:p>
            <a:pPr>
              <a:lnSpc>
                <a:spcPct val="80000"/>
              </a:lnSpc>
            </a:pPr>
            <a:r>
              <a:rPr lang="fi-FI" sz="2400" smtClean="0"/>
              <a:t>Evoluutiotutkimus</a:t>
            </a:r>
          </a:p>
          <a:p>
            <a:pPr>
              <a:lnSpc>
                <a:spcPct val="80000"/>
              </a:lnSpc>
            </a:pPr>
            <a:endParaRPr lang="fi-FI" sz="2400" smtClean="0"/>
          </a:p>
          <a:p>
            <a:pPr>
              <a:lnSpc>
                <a:spcPct val="80000"/>
              </a:lnSpc>
            </a:pPr>
            <a:r>
              <a:rPr lang="fi-FI" sz="2400" smtClean="0"/>
              <a:t>Kannanotot julkiseen keskusteluun</a:t>
            </a:r>
          </a:p>
          <a:p>
            <a:pPr>
              <a:lnSpc>
                <a:spcPct val="80000"/>
              </a:lnSpc>
            </a:pPr>
            <a:endParaRPr lang="fi-FI" smtClean="0"/>
          </a:p>
          <a:p>
            <a:endParaRPr lang="en-GB" smtClean="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Sukupolven käsite 2</a:t>
            </a:r>
            <a:endParaRPr lang="fi-FI" dirty="0"/>
          </a:p>
        </p:txBody>
      </p:sp>
      <p:sp>
        <p:nvSpPr>
          <p:cNvPr id="3" name="Content Placeholder 2"/>
          <p:cNvSpPr>
            <a:spLocks noGrp="1"/>
          </p:cNvSpPr>
          <p:nvPr>
            <p:ph idx="1"/>
          </p:nvPr>
        </p:nvSpPr>
        <p:spPr/>
        <p:txBody>
          <a:bodyPr/>
          <a:lstStyle/>
          <a:p>
            <a:r>
              <a:rPr lang="fi-FI" dirty="0" smtClean="0"/>
              <a:t>Jälkimmäisessä mielessä sukupolvi sekoittuu usein kohorttiin: ”suuret ikäluokat” (45-50 syntyneet) muodostavat kohortin mutta ei sukupolvea</a:t>
            </a:r>
          </a:p>
          <a:p>
            <a:r>
              <a:rPr lang="fi-FI" dirty="0" smtClean="0"/>
              <a:t>Suuret ikäluokat kuitenkin hyvin tärkeä ikäluokka joilla on ollut ja on suuri sosiaalipoliittinen merkitys</a:t>
            </a:r>
            <a:endParaRPr lang="en-GB" dirty="0" smtClean="0"/>
          </a:p>
          <a:p>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173</a:t>
            </a:fld>
            <a:endParaRPr lang="fi-FI"/>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93664584-EA9B-46A1-B7CF-F01BD1505C76}" type="slidenum">
              <a:rPr lang="en-US"/>
              <a:pPr>
                <a:defRPr/>
              </a:pPr>
              <a:t>174</a:t>
            </a:fld>
            <a:endParaRPr lang="en-US"/>
          </a:p>
        </p:txBody>
      </p:sp>
      <p:sp>
        <p:nvSpPr>
          <p:cNvPr id="129028" name="Rectangle 2"/>
          <p:cNvSpPr>
            <a:spLocks noGrp="1" noChangeArrowheads="1"/>
          </p:cNvSpPr>
          <p:nvPr>
            <p:ph type="title"/>
          </p:nvPr>
        </p:nvSpPr>
        <p:spPr/>
        <p:txBody>
          <a:bodyPr/>
          <a:lstStyle/>
          <a:p>
            <a:r>
              <a:rPr lang="fi-FI" smtClean="0"/>
              <a:t>Gentrans projekti</a:t>
            </a:r>
            <a:endParaRPr lang="en-GB" smtClean="0"/>
          </a:p>
        </p:txBody>
      </p:sp>
      <p:sp>
        <p:nvSpPr>
          <p:cNvPr id="129029" name="Rectangle 3"/>
          <p:cNvSpPr>
            <a:spLocks noGrp="1" noChangeArrowheads="1"/>
          </p:cNvSpPr>
          <p:nvPr>
            <p:ph type="body" idx="1"/>
          </p:nvPr>
        </p:nvSpPr>
        <p:spPr/>
        <p:txBody>
          <a:bodyPr/>
          <a:lstStyle/>
          <a:p>
            <a:r>
              <a:rPr lang="fi-FI" sz="2800" dirty="0" smtClean="0">
                <a:hlinkClick r:id="rId3"/>
              </a:rPr>
              <a:t>http://blogit.helsinki.fi/gentrans</a:t>
            </a:r>
            <a:endParaRPr lang="fi-FI" sz="2800" dirty="0" smtClean="0"/>
          </a:p>
          <a:p>
            <a:r>
              <a:rPr lang="fi-FI" sz="2800" dirty="0" smtClean="0"/>
              <a:t>Akatemian tutkimusprojekti 2006-2009.</a:t>
            </a:r>
          </a:p>
          <a:p>
            <a:r>
              <a:rPr lang="fi-FI" sz="2800" dirty="0" smtClean="0"/>
              <a:t>Tarkoituksena tutkia kolmea sukupolvea: suuret ikäluokat, näiden vanhemmat ja lapset. Siis Ankkurina 45-50 syntyneet, sitten n 20-30 syntyneet ja 70-80 syntyneet.</a:t>
            </a:r>
          </a:p>
          <a:p>
            <a:r>
              <a:rPr lang="fi-FI" sz="2800" dirty="0" smtClean="0"/>
              <a:t>Tutkitaan kokonaisia perheitä: siis otoksena suuret ikäluokat ja näiden lapset ja vanhemmat</a:t>
            </a:r>
          </a:p>
          <a:p>
            <a:r>
              <a:rPr lang="fi-FI" sz="2800" dirty="0" smtClean="0"/>
              <a:t>Kysytään kaikenlaista auttamista: rahaa, työtä, tukea.</a:t>
            </a:r>
            <a:endParaRPr lang="en-GB" sz="2800" dirty="0" smtClean="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7A9DA826-7FB5-4DB5-B83C-878D0B22BA92}" type="slidenum">
              <a:rPr lang="en-US"/>
              <a:pPr>
                <a:defRPr/>
              </a:pPr>
              <a:t>175</a:t>
            </a:fld>
            <a:endParaRPr lang="en-US"/>
          </a:p>
        </p:txBody>
      </p:sp>
      <p:sp>
        <p:nvSpPr>
          <p:cNvPr id="130052" name="Rectangle 2"/>
          <p:cNvSpPr>
            <a:spLocks noGrp="1" noChangeArrowheads="1"/>
          </p:cNvSpPr>
          <p:nvPr>
            <p:ph type="title"/>
          </p:nvPr>
        </p:nvSpPr>
        <p:spPr/>
        <p:txBody>
          <a:bodyPr/>
          <a:lstStyle/>
          <a:p>
            <a:r>
              <a:rPr lang="fi-FI" smtClean="0"/>
              <a:t>Kysymyslomakkeet</a:t>
            </a:r>
            <a:endParaRPr lang="en-GB" smtClean="0"/>
          </a:p>
        </p:txBody>
      </p:sp>
      <p:sp>
        <p:nvSpPr>
          <p:cNvPr id="130053" name="Rectangle 3"/>
          <p:cNvSpPr>
            <a:spLocks noGrp="1" noChangeArrowheads="1"/>
          </p:cNvSpPr>
          <p:nvPr>
            <p:ph type="body" idx="1"/>
          </p:nvPr>
        </p:nvSpPr>
        <p:spPr/>
        <p:txBody>
          <a:bodyPr/>
          <a:lstStyle/>
          <a:p>
            <a:r>
              <a:rPr lang="fi-FI" sz="2800" dirty="0" smtClean="0"/>
              <a:t>Löytyvät projektin kotisivuilta </a:t>
            </a:r>
          </a:p>
          <a:p>
            <a:r>
              <a:rPr lang="fi-FI" sz="2800" dirty="0" smtClean="0"/>
              <a:t>Kaikille kolmelle perhesukupolvelle oma</a:t>
            </a:r>
          </a:p>
          <a:p>
            <a:r>
              <a:rPr lang="fi-FI" sz="2800" dirty="0" smtClean="0"/>
              <a:t>Nivelsukupolvena suuret ikäluokat (SI)</a:t>
            </a:r>
          </a:p>
          <a:p>
            <a:r>
              <a:rPr lang="fi-FI" sz="2800" dirty="0" smtClean="0"/>
              <a:t>Muut ovat Suurten ikäluokkien lapset (SIL) ja Suurten ikäluokkien vanhemmat (SIV)</a:t>
            </a:r>
          </a:p>
          <a:p>
            <a:r>
              <a:rPr lang="fi-FI" sz="2800" dirty="0" smtClean="0"/>
              <a:t>Olemme saaneet tulokset lapsilta ja suurilta ikäluokilta, vanhemmilta (jotka ovat n 75-85)</a:t>
            </a:r>
          </a:p>
          <a:p>
            <a:r>
              <a:rPr lang="fi-FI" sz="2800" dirty="0" smtClean="0"/>
              <a:t>Lisäksi olemme valinneet syvähaastateltavia ison joukon, kriteerinä suostumus, auttamisintensiteetti, riidat, </a:t>
            </a:r>
            <a:r>
              <a:rPr lang="fi-FI" sz="2800" dirty="0" err="1" smtClean="0"/>
              <a:t>yms</a:t>
            </a:r>
            <a:endParaRPr lang="en-GB" sz="2800" dirty="0" smtClean="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176</a:t>
            </a:fld>
            <a:endParaRPr lang="fi-FI"/>
          </a:p>
        </p:txBody>
      </p:sp>
      <p:graphicFrame>
        <p:nvGraphicFramePr>
          <p:cNvPr id="6" name="Chart 5"/>
          <p:cNvGraphicFramePr/>
          <p:nvPr/>
        </p:nvGraphicFramePr>
        <p:xfrm>
          <a:off x="1600200" y="1612265"/>
          <a:ext cx="5943600" cy="363347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Footer Placeholder 4"/>
          <p:cNvSpPr>
            <a:spLocks noGrp="1"/>
          </p:cNvSpPr>
          <p:nvPr>
            <p:ph type="ftr" sz="quarter" idx="11"/>
          </p:nvPr>
        </p:nvSpPr>
        <p:spPr/>
        <p:txBody>
          <a:bodyPr/>
          <a:lstStyle/>
          <a:p>
            <a:pPr>
              <a:defRPr/>
            </a:pPr>
            <a:r>
              <a:rPr lang="en-US"/>
              <a:t>J P Roos 2008</a:t>
            </a:r>
          </a:p>
        </p:txBody>
      </p:sp>
      <p:sp>
        <p:nvSpPr>
          <p:cNvPr id="117" name="Slide Number Placeholder 5"/>
          <p:cNvSpPr>
            <a:spLocks noGrp="1"/>
          </p:cNvSpPr>
          <p:nvPr>
            <p:ph type="sldNum" sz="quarter" idx="12"/>
          </p:nvPr>
        </p:nvSpPr>
        <p:spPr/>
        <p:txBody>
          <a:bodyPr/>
          <a:lstStyle/>
          <a:p>
            <a:pPr>
              <a:defRPr/>
            </a:pPr>
            <a:fld id="{88D577D6-3021-416E-9B4C-D20CFB591A4C}" type="slidenum">
              <a:rPr lang="en-US"/>
              <a:pPr>
                <a:defRPr/>
              </a:pPr>
              <a:t>177</a:t>
            </a:fld>
            <a:endParaRPr lang="en-US"/>
          </a:p>
        </p:txBody>
      </p:sp>
      <p:sp>
        <p:nvSpPr>
          <p:cNvPr id="131078" name="Rectangle 113"/>
          <p:cNvSpPr>
            <a:spLocks noChangeArrowheads="1"/>
          </p:cNvSpPr>
          <p:nvPr/>
        </p:nvSpPr>
        <p:spPr bwMode="auto">
          <a:xfrm>
            <a:off x="-334963" y="-415925"/>
            <a:ext cx="9144001" cy="0"/>
          </a:xfrm>
          <a:prstGeom prst="rect">
            <a:avLst/>
          </a:prstGeom>
          <a:noFill/>
          <a:ln w="9525">
            <a:noFill/>
            <a:miter lim="800000"/>
            <a:headEnd/>
            <a:tailEnd/>
          </a:ln>
        </p:spPr>
        <p:txBody>
          <a:bodyPr wrap="none" anchor="ctr">
            <a:spAutoFit/>
          </a:bodyPr>
          <a:lstStyle/>
          <a:p>
            <a:pPr eaLnBrk="1" hangingPunct="1"/>
            <a:endParaRPr lang="en-GB" sz="1800">
              <a:latin typeface="Arial" charset="0"/>
            </a:endParaRPr>
          </a:p>
        </p:txBody>
      </p:sp>
      <p:grpSp>
        <p:nvGrpSpPr>
          <p:cNvPr id="2" name="Group 4"/>
          <p:cNvGrpSpPr>
            <a:grpSpLocks noChangeAspect="1"/>
          </p:cNvGrpSpPr>
          <p:nvPr/>
        </p:nvGrpSpPr>
        <p:grpSpPr bwMode="auto">
          <a:xfrm>
            <a:off x="395536" y="-101600"/>
            <a:ext cx="7705725" cy="6959600"/>
            <a:chOff x="0" y="0"/>
            <a:chExt cx="7113" cy="10959"/>
          </a:xfrm>
        </p:grpSpPr>
        <p:sp>
          <p:nvSpPr>
            <p:cNvPr id="131081" name="AutoShape 112"/>
            <p:cNvSpPr>
              <a:spLocks noChangeAspect="1" noChangeArrowheads="1" noTextEdit="1"/>
            </p:cNvSpPr>
            <p:nvPr/>
          </p:nvSpPr>
          <p:spPr bwMode="auto">
            <a:xfrm>
              <a:off x="0" y="0"/>
              <a:ext cx="7113" cy="10959"/>
            </a:xfrm>
            <a:prstGeom prst="rect">
              <a:avLst/>
            </a:prstGeom>
            <a:noFill/>
            <a:ln w="9525">
              <a:noFill/>
              <a:miter lim="800000"/>
              <a:headEnd/>
              <a:tailEnd/>
            </a:ln>
          </p:spPr>
          <p:txBody>
            <a:bodyPr/>
            <a:lstStyle/>
            <a:p>
              <a:endParaRPr lang="fi-FI"/>
            </a:p>
          </p:txBody>
        </p:sp>
        <p:sp>
          <p:nvSpPr>
            <p:cNvPr id="131082" name="Rectangle 111"/>
            <p:cNvSpPr>
              <a:spLocks noChangeArrowheads="1"/>
            </p:cNvSpPr>
            <p:nvPr/>
          </p:nvSpPr>
          <p:spPr bwMode="auto">
            <a:xfrm>
              <a:off x="72" y="0"/>
              <a:ext cx="7041" cy="10440"/>
            </a:xfrm>
            <a:prstGeom prst="rect">
              <a:avLst/>
            </a:prstGeom>
            <a:solidFill>
              <a:srgbClr val="FFFFFF"/>
            </a:solidFill>
            <a:ln w="5715">
              <a:solidFill>
                <a:srgbClr val="000000"/>
              </a:solidFill>
              <a:miter lim="800000"/>
              <a:headEnd/>
              <a:tailEnd/>
            </a:ln>
          </p:spPr>
          <p:txBody>
            <a:bodyPr/>
            <a:lstStyle/>
            <a:p>
              <a:endParaRPr lang="fi-FI"/>
            </a:p>
          </p:txBody>
        </p:sp>
        <p:sp>
          <p:nvSpPr>
            <p:cNvPr id="131083" name="Rectangle 110"/>
            <p:cNvSpPr>
              <a:spLocks noChangeArrowheads="1"/>
            </p:cNvSpPr>
            <p:nvPr/>
          </p:nvSpPr>
          <p:spPr bwMode="auto">
            <a:xfrm>
              <a:off x="1277" y="829"/>
              <a:ext cx="3913" cy="9226"/>
            </a:xfrm>
            <a:prstGeom prst="rect">
              <a:avLst/>
            </a:prstGeom>
            <a:solidFill>
              <a:srgbClr val="C0C0C0"/>
            </a:solidFill>
            <a:ln w="9525">
              <a:noFill/>
              <a:miter lim="800000"/>
              <a:headEnd/>
              <a:tailEnd/>
            </a:ln>
          </p:spPr>
          <p:txBody>
            <a:bodyPr/>
            <a:lstStyle/>
            <a:p>
              <a:endParaRPr lang="fi-FI"/>
            </a:p>
          </p:txBody>
        </p:sp>
        <p:sp>
          <p:nvSpPr>
            <p:cNvPr id="131084" name="Line 109"/>
            <p:cNvSpPr>
              <a:spLocks noChangeShapeType="1"/>
            </p:cNvSpPr>
            <p:nvPr/>
          </p:nvSpPr>
          <p:spPr bwMode="auto">
            <a:xfrm>
              <a:off x="2059" y="829"/>
              <a:ext cx="0" cy="9226"/>
            </a:xfrm>
            <a:prstGeom prst="line">
              <a:avLst/>
            </a:prstGeom>
            <a:noFill/>
            <a:ln w="0">
              <a:solidFill>
                <a:srgbClr val="000000"/>
              </a:solidFill>
              <a:round/>
              <a:headEnd/>
              <a:tailEnd/>
            </a:ln>
          </p:spPr>
          <p:txBody>
            <a:bodyPr/>
            <a:lstStyle/>
            <a:p>
              <a:endParaRPr lang="fi-FI"/>
            </a:p>
          </p:txBody>
        </p:sp>
        <p:sp>
          <p:nvSpPr>
            <p:cNvPr id="131085" name="Line 108"/>
            <p:cNvSpPr>
              <a:spLocks noChangeShapeType="1"/>
            </p:cNvSpPr>
            <p:nvPr/>
          </p:nvSpPr>
          <p:spPr bwMode="auto">
            <a:xfrm>
              <a:off x="2842" y="829"/>
              <a:ext cx="0" cy="9226"/>
            </a:xfrm>
            <a:prstGeom prst="line">
              <a:avLst/>
            </a:prstGeom>
            <a:noFill/>
            <a:ln w="0">
              <a:solidFill>
                <a:srgbClr val="000000"/>
              </a:solidFill>
              <a:round/>
              <a:headEnd/>
              <a:tailEnd/>
            </a:ln>
          </p:spPr>
          <p:txBody>
            <a:bodyPr/>
            <a:lstStyle/>
            <a:p>
              <a:endParaRPr lang="fi-FI"/>
            </a:p>
          </p:txBody>
        </p:sp>
        <p:sp>
          <p:nvSpPr>
            <p:cNvPr id="131086" name="Line 107"/>
            <p:cNvSpPr>
              <a:spLocks noChangeShapeType="1"/>
            </p:cNvSpPr>
            <p:nvPr/>
          </p:nvSpPr>
          <p:spPr bwMode="auto">
            <a:xfrm>
              <a:off x="3625" y="829"/>
              <a:ext cx="0" cy="9226"/>
            </a:xfrm>
            <a:prstGeom prst="line">
              <a:avLst/>
            </a:prstGeom>
            <a:noFill/>
            <a:ln w="0">
              <a:solidFill>
                <a:srgbClr val="000000"/>
              </a:solidFill>
              <a:round/>
              <a:headEnd/>
              <a:tailEnd/>
            </a:ln>
          </p:spPr>
          <p:txBody>
            <a:bodyPr/>
            <a:lstStyle/>
            <a:p>
              <a:endParaRPr lang="fi-FI"/>
            </a:p>
          </p:txBody>
        </p:sp>
        <p:sp>
          <p:nvSpPr>
            <p:cNvPr id="131087" name="Line 106"/>
            <p:cNvSpPr>
              <a:spLocks noChangeShapeType="1"/>
            </p:cNvSpPr>
            <p:nvPr/>
          </p:nvSpPr>
          <p:spPr bwMode="auto">
            <a:xfrm>
              <a:off x="4408" y="829"/>
              <a:ext cx="0" cy="9226"/>
            </a:xfrm>
            <a:prstGeom prst="line">
              <a:avLst/>
            </a:prstGeom>
            <a:noFill/>
            <a:ln w="0">
              <a:solidFill>
                <a:srgbClr val="000000"/>
              </a:solidFill>
              <a:round/>
              <a:headEnd/>
              <a:tailEnd/>
            </a:ln>
          </p:spPr>
          <p:txBody>
            <a:bodyPr/>
            <a:lstStyle/>
            <a:p>
              <a:endParaRPr lang="fi-FI"/>
            </a:p>
          </p:txBody>
        </p:sp>
        <p:sp>
          <p:nvSpPr>
            <p:cNvPr id="131088" name="Line 105"/>
            <p:cNvSpPr>
              <a:spLocks noChangeShapeType="1"/>
            </p:cNvSpPr>
            <p:nvPr/>
          </p:nvSpPr>
          <p:spPr bwMode="auto">
            <a:xfrm>
              <a:off x="5190" y="829"/>
              <a:ext cx="0" cy="9226"/>
            </a:xfrm>
            <a:prstGeom prst="line">
              <a:avLst/>
            </a:prstGeom>
            <a:noFill/>
            <a:ln w="0">
              <a:solidFill>
                <a:srgbClr val="000000"/>
              </a:solidFill>
              <a:round/>
              <a:headEnd/>
              <a:tailEnd/>
            </a:ln>
          </p:spPr>
          <p:txBody>
            <a:bodyPr/>
            <a:lstStyle/>
            <a:p>
              <a:endParaRPr lang="fi-FI"/>
            </a:p>
          </p:txBody>
        </p:sp>
        <p:sp>
          <p:nvSpPr>
            <p:cNvPr id="131089" name="Rectangle 104"/>
            <p:cNvSpPr>
              <a:spLocks noChangeArrowheads="1"/>
            </p:cNvSpPr>
            <p:nvPr/>
          </p:nvSpPr>
          <p:spPr bwMode="auto">
            <a:xfrm>
              <a:off x="1277" y="1440"/>
              <a:ext cx="3913" cy="8615"/>
            </a:xfrm>
            <a:prstGeom prst="rect">
              <a:avLst/>
            </a:prstGeom>
            <a:noFill/>
            <a:ln w="5715">
              <a:solidFill>
                <a:srgbClr val="808080"/>
              </a:solidFill>
              <a:miter lim="800000"/>
              <a:headEnd/>
              <a:tailEnd/>
            </a:ln>
          </p:spPr>
          <p:txBody>
            <a:bodyPr/>
            <a:lstStyle/>
            <a:p>
              <a:endParaRPr lang="fi-FI"/>
            </a:p>
          </p:txBody>
        </p:sp>
        <p:sp>
          <p:nvSpPr>
            <p:cNvPr id="131090" name="Rectangle 103"/>
            <p:cNvSpPr>
              <a:spLocks noChangeArrowheads="1"/>
            </p:cNvSpPr>
            <p:nvPr/>
          </p:nvSpPr>
          <p:spPr bwMode="auto">
            <a:xfrm>
              <a:off x="1277" y="9695"/>
              <a:ext cx="2190" cy="208"/>
            </a:xfrm>
            <a:prstGeom prst="rect">
              <a:avLst/>
            </a:prstGeom>
            <a:solidFill>
              <a:srgbClr val="9999FF"/>
            </a:solidFill>
            <a:ln w="5715">
              <a:solidFill>
                <a:srgbClr val="000000"/>
              </a:solidFill>
              <a:miter lim="800000"/>
              <a:headEnd/>
              <a:tailEnd/>
            </a:ln>
          </p:spPr>
          <p:txBody>
            <a:bodyPr/>
            <a:lstStyle/>
            <a:p>
              <a:endParaRPr lang="fi-FI"/>
            </a:p>
          </p:txBody>
        </p:sp>
        <p:sp>
          <p:nvSpPr>
            <p:cNvPr id="131091" name="Rectangle 102"/>
            <p:cNvSpPr>
              <a:spLocks noChangeArrowheads="1"/>
            </p:cNvSpPr>
            <p:nvPr/>
          </p:nvSpPr>
          <p:spPr bwMode="auto">
            <a:xfrm>
              <a:off x="1277" y="8990"/>
              <a:ext cx="1491" cy="201"/>
            </a:xfrm>
            <a:prstGeom prst="rect">
              <a:avLst/>
            </a:prstGeom>
            <a:solidFill>
              <a:srgbClr val="9999FF"/>
            </a:solidFill>
            <a:ln w="5715">
              <a:solidFill>
                <a:srgbClr val="000000"/>
              </a:solidFill>
              <a:miter lim="800000"/>
              <a:headEnd/>
              <a:tailEnd/>
            </a:ln>
          </p:spPr>
          <p:txBody>
            <a:bodyPr/>
            <a:lstStyle/>
            <a:p>
              <a:endParaRPr lang="fi-FI"/>
            </a:p>
          </p:txBody>
        </p:sp>
        <p:sp>
          <p:nvSpPr>
            <p:cNvPr id="131092" name="Rectangle 101"/>
            <p:cNvSpPr>
              <a:spLocks noChangeArrowheads="1"/>
            </p:cNvSpPr>
            <p:nvPr/>
          </p:nvSpPr>
          <p:spPr bwMode="auto">
            <a:xfrm>
              <a:off x="1277" y="8279"/>
              <a:ext cx="782" cy="207"/>
            </a:xfrm>
            <a:prstGeom prst="rect">
              <a:avLst/>
            </a:prstGeom>
            <a:solidFill>
              <a:srgbClr val="9999FF"/>
            </a:solidFill>
            <a:ln w="5715">
              <a:solidFill>
                <a:srgbClr val="000000"/>
              </a:solidFill>
              <a:miter lim="800000"/>
              <a:headEnd/>
              <a:tailEnd/>
            </a:ln>
          </p:spPr>
          <p:txBody>
            <a:bodyPr/>
            <a:lstStyle/>
            <a:p>
              <a:endParaRPr lang="fi-FI"/>
            </a:p>
          </p:txBody>
        </p:sp>
        <p:sp>
          <p:nvSpPr>
            <p:cNvPr id="131093" name="Rectangle 100"/>
            <p:cNvSpPr>
              <a:spLocks noChangeArrowheads="1"/>
            </p:cNvSpPr>
            <p:nvPr/>
          </p:nvSpPr>
          <p:spPr bwMode="auto">
            <a:xfrm>
              <a:off x="1277" y="7567"/>
              <a:ext cx="2739" cy="207"/>
            </a:xfrm>
            <a:prstGeom prst="rect">
              <a:avLst/>
            </a:prstGeom>
            <a:solidFill>
              <a:srgbClr val="9999FF"/>
            </a:solidFill>
            <a:ln w="5715">
              <a:solidFill>
                <a:srgbClr val="000000"/>
              </a:solidFill>
              <a:miter lim="800000"/>
              <a:headEnd/>
              <a:tailEnd/>
            </a:ln>
          </p:spPr>
          <p:txBody>
            <a:bodyPr/>
            <a:lstStyle/>
            <a:p>
              <a:endParaRPr lang="fi-FI"/>
            </a:p>
          </p:txBody>
        </p:sp>
        <p:sp>
          <p:nvSpPr>
            <p:cNvPr id="131094" name="Rectangle 99"/>
            <p:cNvSpPr>
              <a:spLocks noChangeArrowheads="1"/>
            </p:cNvSpPr>
            <p:nvPr/>
          </p:nvSpPr>
          <p:spPr bwMode="auto">
            <a:xfrm>
              <a:off x="1277" y="6862"/>
              <a:ext cx="1724" cy="200"/>
            </a:xfrm>
            <a:prstGeom prst="rect">
              <a:avLst/>
            </a:prstGeom>
            <a:solidFill>
              <a:srgbClr val="9999FF"/>
            </a:solidFill>
            <a:ln w="5715">
              <a:solidFill>
                <a:srgbClr val="000000"/>
              </a:solidFill>
              <a:miter lim="800000"/>
              <a:headEnd/>
              <a:tailEnd/>
            </a:ln>
          </p:spPr>
          <p:txBody>
            <a:bodyPr/>
            <a:lstStyle/>
            <a:p>
              <a:endParaRPr lang="fi-FI"/>
            </a:p>
          </p:txBody>
        </p:sp>
        <p:sp>
          <p:nvSpPr>
            <p:cNvPr id="131095" name="Rectangle 98"/>
            <p:cNvSpPr>
              <a:spLocks noChangeArrowheads="1"/>
            </p:cNvSpPr>
            <p:nvPr/>
          </p:nvSpPr>
          <p:spPr bwMode="auto">
            <a:xfrm>
              <a:off x="1277" y="6150"/>
              <a:ext cx="1640" cy="208"/>
            </a:xfrm>
            <a:prstGeom prst="rect">
              <a:avLst/>
            </a:prstGeom>
            <a:solidFill>
              <a:srgbClr val="9999FF"/>
            </a:solidFill>
            <a:ln w="5715">
              <a:solidFill>
                <a:srgbClr val="000000"/>
              </a:solidFill>
              <a:miter lim="800000"/>
              <a:headEnd/>
              <a:tailEnd/>
            </a:ln>
          </p:spPr>
          <p:txBody>
            <a:bodyPr/>
            <a:lstStyle/>
            <a:p>
              <a:endParaRPr lang="fi-FI"/>
            </a:p>
          </p:txBody>
        </p:sp>
        <p:sp>
          <p:nvSpPr>
            <p:cNvPr id="131096" name="Rectangle 97"/>
            <p:cNvSpPr>
              <a:spLocks noChangeArrowheads="1"/>
            </p:cNvSpPr>
            <p:nvPr/>
          </p:nvSpPr>
          <p:spPr bwMode="auto">
            <a:xfrm>
              <a:off x="1277" y="5439"/>
              <a:ext cx="1407" cy="207"/>
            </a:xfrm>
            <a:prstGeom prst="rect">
              <a:avLst/>
            </a:prstGeom>
            <a:solidFill>
              <a:srgbClr val="9999FF"/>
            </a:solidFill>
            <a:ln w="5715">
              <a:solidFill>
                <a:srgbClr val="000000"/>
              </a:solidFill>
              <a:miter lim="800000"/>
              <a:headEnd/>
              <a:tailEnd/>
            </a:ln>
          </p:spPr>
          <p:txBody>
            <a:bodyPr/>
            <a:lstStyle/>
            <a:p>
              <a:endParaRPr lang="fi-FI"/>
            </a:p>
          </p:txBody>
        </p:sp>
        <p:sp>
          <p:nvSpPr>
            <p:cNvPr id="131097" name="Rectangle 96"/>
            <p:cNvSpPr>
              <a:spLocks noChangeArrowheads="1"/>
            </p:cNvSpPr>
            <p:nvPr/>
          </p:nvSpPr>
          <p:spPr bwMode="auto">
            <a:xfrm>
              <a:off x="1277" y="4727"/>
              <a:ext cx="2348" cy="207"/>
            </a:xfrm>
            <a:prstGeom prst="rect">
              <a:avLst/>
            </a:prstGeom>
            <a:solidFill>
              <a:srgbClr val="9999FF"/>
            </a:solidFill>
            <a:ln w="5715">
              <a:solidFill>
                <a:srgbClr val="000000"/>
              </a:solidFill>
              <a:miter lim="800000"/>
              <a:headEnd/>
              <a:tailEnd/>
            </a:ln>
          </p:spPr>
          <p:txBody>
            <a:bodyPr/>
            <a:lstStyle/>
            <a:p>
              <a:endParaRPr lang="fi-FI"/>
            </a:p>
          </p:txBody>
        </p:sp>
        <p:sp>
          <p:nvSpPr>
            <p:cNvPr id="131098" name="Rectangle 95"/>
            <p:cNvSpPr>
              <a:spLocks noChangeArrowheads="1"/>
            </p:cNvSpPr>
            <p:nvPr/>
          </p:nvSpPr>
          <p:spPr bwMode="auto">
            <a:xfrm>
              <a:off x="1277" y="4022"/>
              <a:ext cx="1957" cy="200"/>
            </a:xfrm>
            <a:prstGeom prst="rect">
              <a:avLst/>
            </a:prstGeom>
            <a:solidFill>
              <a:srgbClr val="9999FF"/>
            </a:solidFill>
            <a:ln w="5715">
              <a:solidFill>
                <a:srgbClr val="000000"/>
              </a:solidFill>
              <a:miter lim="800000"/>
              <a:headEnd/>
              <a:tailEnd/>
            </a:ln>
          </p:spPr>
          <p:txBody>
            <a:bodyPr/>
            <a:lstStyle/>
            <a:p>
              <a:endParaRPr lang="fi-FI"/>
            </a:p>
          </p:txBody>
        </p:sp>
        <p:sp>
          <p:nvSpPr>
            <p:cNvPr id="131099" name="Rectangle 94"/>
            <p:cNvSpPr>
              <a:spLocks noChangeArrowheads="1"/>
            </p:cNvSpPr>
            <p:nvPr/>
          </p:nvSpPr>
          <p:spPr bwMode="auto">
            <a:xfrm>
              <a:off x="1277" y="3310"/>
              <a:ext cx="1798" cy="207"/>
            </a:xfrm>
            <a:prstGeom prst="rect">
              <a:avLst/>
            </a:prstGeom>
            <a:solidFill>
              <a:srgbClr val="9999FF"/>
            </a:solidFill>
            <a:ln w="5715">
              <a:solidFill>
                <a:srgbClr val="000000"/>
              </a:solidFill>
              <a:miter lim="800000"/>
              <a:headEnd/>
              <a:tailEnd/>
            </a:ln>
          </p:spPr>
          <p:txBody>
            <a:bodyPr/>
            <a:lstStyle/>
            <a:p>
              <a:endParaRPr lang="fi-FI"/>
            </a:p>
          </p:txBody>
        </p:sp>
        <p:sp>
          <p:nvSpPr>
            <p:cNvPr id="131100" name="Rectangle 93"/>
            <p:cNvSpPr>
              <a:spLocks noChangeArrowheads="1"/>
            </p:cNvSpPr>
            <p:nvPr/>
          </p:nvSpPr>
          <p:spPr bwMode="auto">
            <a:xfrm>
              <a:off x="1277" y="2598"/>
              <a:ext cx="1798" cy="208"/>
            </a:xfrm>
            <a:prstGeom prst="rect">
              <a:avLst/>
            </a:prstGeom>
            <a:solidFill>
              <a:srgbClr val="9999FF"/>
            </a:solidFill>
            <a:ln w="5715">
              <a:solidFill>
                <a:srgbClr val="000000"/>
              </a:solidFill>
              <a:miter lim="800000"/>
              <a:headEnd/>
              <a:tailEnd/>
            </a:ln>
          </p:spPr>
          <p:txBody>
            <a:bodyPr/>
            <a:lstStyle/>
            <a:p>
              <a:endParaRPr lang="fi-FI"/>
            </a:p>
          </p:txBody>
        </p:sp>
        <p:sp>
          <p:nvSpPr>
            <p:cNvPr id="131101" name="Rectangle 92"/>
            <p:cNvSpPr>
              <a:spLocks noChangeArrowheads="1"/>
            </p:cNvSpPr>
            <p:nvPr/>
          </p:nvSpPr>
          <p:spPr bwMode="auto">
            <a:xfrm>
              <a:off x="1277" y="1893"/>
              <a:ext cx="2972" cy="201"/>
            </a:xfrm>
            <a:prstGeom prst="rect">
              <a:avLst/>
            </a:prstGeom>
            <a:solidFill>
              <a:srgbClr val="9999FF"/>
            </a:solidFill>
            <a:ln w="5715">
              <a:solidFill>
                <a:srgbClr val="000000"/>
              </a:solidFill>
              <a:miter lim="800000"/>
              <a:headEnd/>
              <a:tailEnd/>
            </a:ln>
          </p:spPr>
          <p:txBody>
            <a:bodyPr/>
            <a:lstStyle/>
            <a:p>
              <a:endParaRPr lang="fi-FI"/>
            </a:p>
          </p:txBody>
        </p:sp>
        <p:sp>
          <p:nvSpPr>
            <p:cNvPr id="131102" name="Rectangle 91"/>
            <p:cNvSpPr>
              <a:spLocks noChangeArrowheads="1"/>
            </p:cNvSpPr>
            <p:nvPr/>
          </p:nvSpPr>
          <p:spPr bwMode="auto">
            <a:xfrm>
              <a:off x="1277" y="1182"/>
              <a:ext cx="3205" cy="207"/>
            </a:xfrm>
            <a:prstGeom prst="rect">
              <a:avLst/>
            </a:prstGeom>
            <a:solidFill>
              <a:srgbClr val="9999FF"/>
            </a:solidFill>
            <a:ln w="5715">
              <a:solidFill>
                <a:srgbClr val="000000"/>
              </a:solidFill>
              <a:miter lim="800000"/>
              <a:headEnd/>
              <a:tailEnd/>
            </a:ln>
          </p:spPr>
          <p:txBody>
            <a:bodyPr/>
            <a:lstStyle/>
            <a:p>
              <a:endParaRPr lang="fi-FI"/>
            </a:p>
          </p:txBody>
        </p:sp>
        <p:sp>
          <p:nvSpPr>
            <p:cNvPr id="131103" name="Rectangle 90"/>
            <p:cNvSpPr>
              <a:spLocks noChangeArrowheads="1"/>
            </p:cNvSpPr>
            <p:nvPr/>
          </p:nvSpPr>
          <p:spPr bwMode="auto">
            <a:xfrm>
              <a:off x="1277" y="9495"/>
              <a:ext cx="2665" cy="200"/>
            </a:xfrm>
            <a:prstGeom prst="rect">
              <a:avLst/>
            </a:prstGeom>
            <a:solidFill>
              <a:srgbClr val="993366"/>
            </a:solidFill>
            <a:ln w="5715">
              <a:solidFill>
                <a:srgbClr val="000000"/>
              </a:solidFill>
              <a:miter lim="800000"/>
              <a:headEnd/>
              <a:tailEnd/>
            </a:ln>
          </p:spPr>
          <p:txBody>
            <a:bodyPr/>
            <a:lstStyle/>
            <a:p>
              <a:endParaRPr lang="fi-FI"/>
            </a:p>
          </p:txBody>
        </p:sp>
        <p:sp>
          <p:nvSpPr>
            <p:cNvPr id="131104" name="Rectangle 89"/>
            <p:cNvSpPr>
              <a:spLocks noChangeArrowheads="1"/>
            </p:cNvSpPr>
            <p:nvPr/>
          </p:nvSpPr>
          <p:spPr bwMode="auto">
            <a:xfrm>
              <a:off x="1277" y="8790"/>
              <a:ext cx="2814" cy="200"/>
            </a:xfrm>
            <a:prstGeom prst="rect">
              <a:avLst/>
            </a:prstGeom>
            <a:solidFill>
              <a:srgbClr val="993366"/>
            </a:solidFill>
            <a:ln w="5715">
              <a:solidFill>
                <a:srgbClr val="000000"/>
              </a:solidFill>
              <a:miter lim="800000"/>
              <a:headEnd/>
              <a:tailEnd/>
            </a:ln>
          </p:spPr>
          <p:txBody>
            <a:bodyPr/>
            <a:lstStyle/>
            <a:p>
              <a:endParaRPr lang="fi-FI"/>
            </a:p>
          </p:txBody>
        </p:sp>
        <p:sp>
          <p:nvSpPr>
            <p:cNvPr id="131105" name="Rectangle 88"/>
            <p:cNvSpPr>
              <a:spLocks noChangeArrowheads="1"/>
            </p:cNvSpPr>
            <p:nvPr/>
          </p:nvSpPr>
          <p:spPr bwMode="auto">
            <a:xfrm>
              <a:off x="1277" y="8078"/>
              <a:ext cx="2665" cy="201"/>
            </a:xfrm>
            <a:prstGeom prst="rect">
              <a:avLst/>
            </a:prstGeom>
            <a:solidFill>
              <a:srgbClr val="993366"/>
            </a:solidFill>
            <a:ln w="5715">
              <a:solidFill>
                <a:srgbClr val="000000"/>
              </a:solidFill>
              <a:miter lim="800000"/>
              <a:headEnd/>
              <a:tailEnd/>
            </a:ln>
          </p:spPr>
          <p:txBody>
            <a:bodyPr/>
            <a:lstStyle/>
            <a:p>
              <a:endParaRPr lang="fi-FI"/>
            </a:p>
          </p:txBody>
        </p:sp>
        <p:sp>
          <p:nvSpPr>
            <p:cNvPr id="131106" name="Rectangle 87"/>
            <p:cNvSpPr>
              <a:spLocks noChangeArrowheads="1"/>
            </p:cNvSpPr>
            <p:nvPr/>
          </p:nvSpPr>
          <p:spPr bwMode="auto">
            <a:xfrm>
              <a:off x="1277" y="7367"/>
              <a:ext cx="2422" cy="200"/>
            </a:xfrm>
            <a:prstGeom prst="rect">
              <a:avLst/>
            </a:prstGeom>
            <a:solidFill>
              <a:srgbClr val="993366"/>
            </a:solidFill>
            <a:ln w="5715">
              <a:solidFill>
                <a:srgbClr val="000000"/>
              </a:solidFill>
              <a:miter lim="800000"/>
              <a:headEnd/>
              <a:tailEnd/>
            </a:ln>
          </p:spPr>
          <p:txBody>
            <a:bodyPr/>
            <a:lstStyle/>
            <a:p>
              <a:endParaRPr lang="fi-FI"/>
            </a:p>
          </p:txBody>
        </p:sp>
        <p:sp>
          <p:nvSpPr>
            <p:cNvPr id="131107" name="Rectangle 86"/>
            <p:cNvSpPr>
              <a:spLocks noChangeArrowheads="1"/>
            </p:cNvSpPr>
            <p:nvPr/>
          </p:nvSpPr>
          <p:spPr bwMode="auto">
            <a:xfrm>
              <a:off x="1277" y="6662"/>
              <a:ext cx="2739" cy="200"/>
            </a:xfrm>
            <a:prstGeom prst="rect">
              <a:avLst/>
            </a:prstGeom>
            <a:solidFill>
              <a:srgbClr val="993366"/>
            </a:solidFill>
            <a:ln w="5715">
              <a:solidFill>
                <a:srgbClr val="000000"/>
              </a:solidFill>
              <a:miter lim="800000"/>
              <a:headEnd/>
              <a:tailEnd/>
            </a:ln>
          </p:spPr>
          <p:txBody>
            <a:bodyPr/>
            <a:lstStyle/>
            <a:p>
              <a:endParaRPr lang="fi-FI"/>
            </a:p>
          </p:txBody>
        </p:sp>
        <p:sp>
          <p:nvSpPr>
            <p:cNvPr id="131108" name="Rectangle 85"/>
            <p:cNvSpPr>
              <a:spLocks noChangeArrowheads="1"/>
            </p:cNvSpPr>
            <p:nvPr/>
          </p:nvSpPr>
          <p:spPr bwMode="auto">
            <a:xfrm>
              <a:off x="1277" y="5950"/>
              <a:ext cx="2348" cy="200"/>
            </a:xfrm>
            <a:prstGeom prst="rect">
              <a:avLst/>
            </a:prstGeom>
            <a:solidFill>
              <a:srgbClr val="993366"/>
            </a:solidFill>
            <a:ln w="5715">
              <a:solidFill>
                <a:srgbClr val="000000"/>
              </a:solidFill>
              <a:miter lim="800000"/>
              <a:headEnd/>
              <a:tailEnd/>
            </a:ln>
          </p:spPr>
          <p:txBody>
            <a:bodyPr/>
            <a:lstStyle/>
            <a:p>
              <a:endParaRPr lang="fi-FI"/>
            </a:p>
          </p:txBody>
        </p:sp>
        <p:sp>
          <p:nvSpPr>
            <p:cNvPr id="131109" name="Rectangle 84"/>
            <p:cNvSpPr>
              <a:spLocks noChangeArrowheads="1"/>
            </p:cNvSpPr>
            <p:nvPr/>
          </p:nvSpPr>
          <p:spPr bwMode="auto">
            <a:xfrm>
              <a:off x="1277" y="5238"/>
              <a:ext cx="1957" cy="201"/>
            </a:xfrm>
            <a:prstGeom prst="rect">
              <a:avLst/>
            </a:prstGeom>
            <a:solidFill>
              <a:srgbClr val="993366"/>
            </a:solidFill>
            <a:ln w="5715">
              <a:solidFill>
                <a:srgbClr val="000000"/>
              </a:solidFill>
              <a:miter lim="800000"/>
              <a:headEnd/>
              <a:tailEnd/>
            </a:ln>
          </p:spPr>
          <p:txBody>
            <a:bodyPr/>
            <a:lstStyle/>
            <a:p>
              <a:endParaRPr lang="fi-FI"/>
            </a:p>
          </p:txBody>
        </p:sp>
        <p:sp>
          <p:nvSpPr>
            <p:cNvPr id="131110" name="Rectangle 83"/>
            <p:cNvSpPr>
              <a:spLocks noChangeArrowheads="1"/>
            </p:cNvSpPr>
            <p:nvPr/>
          </p:nvSpPr>
          <p:spPr bwMode="auto">
            <a:xfrm>
              <a:off x="1277" y="4526"/>
              <a:ext cx="2190" cy="201"/>
            </a:xfrm>
            <a:prstGeom prst="rect">
              <a:avLst/>
            </a:prstGeom>
            <a:solidFill>
              <a:srgbClr val="993366"/>
            </a:solidFill>
            <a:ln w="5715">
              <a:solidFill>
                <a:srgbClr val="000000"/>
              </a:solidFill>
              <a:miter lim="800000"/>
              <a:headEnd/>
              <a:tailEnd/>
            </a:ln>
          </p:spPr>
          <p:txBody>
            <a:bodyPr/>
            <a:lstStyle/>
            <a:p>
              <a:endParaRPr lang="fi-FI"/>
            </a:p>
          </p:txBody>
        </p:sp>
        <p:sp>
          <p:nvSpPr>
            <p:cNvPr id="131111" name="Rectangle 82"/>
            <p:cNvSpPr>
              <a:spLocks noChangeArrowheads="1"/>
            </p:cNvSpPr>
            <p:nvPr/>
          </p:nvSpPr>
          <p:spPr bwMode="auto">
            <a:xfrm>
              <a:off x="1277" y="3821"/>
              <a:ext cx="2273" cy="201"/>
            </a:xfrm>
            <a:prstGeom prst="rect">
              <a:avLst/>
            </a:prstGeom>
            <a:solidFill>
              <a:srgbClr val="993366"/>
            </a:solidFill>
            <a:ln w="5715">
              <a:solidFill>
                <a:srgbClr val="000000"/>
              </a:solidFill>
              <a:miter lim="800000"/>
              <a:headEnd/>
              <a:tailEnd/>
            </a:ln>
          </p:spPr>
          <p:txBody>
            <a:bodyPr/>
            <a:lstStyle/>
            <a:p>
              <a:endParaRPr lang="fi-FI"/>
            </a:p>
          </p:txBody>
        </p:sp>
        <p:sp>
          <p:nvSpPr>
            <p:cNvPr id="131112" name="Rectangle 81"/>
            <p:cNvSpPr>
              <a:spLocks noChangeArrowheads="1"/>
            </p:cNvSpPr>
            <p:nvPr/>
          </p:nvSpPr>
          <p:spPr bwMode="auto">
            <a:xfrm>
              <a:off x="1277" y="3110"/>
              <a:ext cx="2031" cy="200"/>
            </a:xfrm>
            <a:prstGeom prst="rect">
              <a:avLst/>
            </a:prstGeom>
            <a:solidFill>
              <a:srgbClr val="993366"/>
            </a:solidFill>
            <a:ln w="5715">
              <a:solidFill>
                <a:srgbClr val="000000"/>
              </a:solidFill>
              <a:miter lim="800000"/>
              <a:headEnd/>
              <a:tailEnd/>
            </a:ln>
          </p:spPr>
          <p:txBody>
            <a:bodyPr/>
            <a:lstStyle/>
            <a:p>
              <a:endParaRPr lang="fi-FI"/>
            </a:p>
          </p:txBody>
        </p:sp>
        <p:sp>
          <p:nvSpPr>
            <p:cNvPr id="131113" name="Rectangle 80"/>
            <p:cNvSpPr>
              <a:spLocks noChangeArrowheads="1"/>
            </p:cNvSpPr>
            <p:nvPr/>
          </p:nvSpPr>
          <p:spPr bwMode="auto">
            <a:xfrm>
              <a:off x="1277" y="2398"/>
              <a:ext cx="1957" cy="200"/>
            </a:xfrm>
            <a:prstGeom prst="rect">
              <a:avLst/>
            </a:prstGeom>
            <a:solidFill>
              <a:srgbClr val="993366"/>
            </a:solidFill>
            <a:ln w="5715">
              <a:solidFill>
                <a:srgbClr val="000000"/>
              </a:solidFill>
              <a:miter lim="800000"/>
              <a:headEnd/>
              <a:tailEnd/>
            </a:ln>
          </p:spPr>
          <p:txBody>
            <a:bodyPr/>
            <a:lstStyle/>
            <a:p>
              <a:endParaRPr lang="fi-FI"/>
            </a:p>
          </p:txBody>
        </p:sp>
        <p:sp>
          <p:nvSpPr>
            <p:cNvPr id="131114" name="Rectangle 79"/>
            <p:cNvSpPr>
              <a:spLocks noChangeArrowheads="1"/>
            </p:cNvSpPr>
            <p:nvPr/>
          </p:nvSpPr>
          <p:spPr bwMode="auto">
            <a:xfrm>
              <a:off x="1277" y="1693"/>
              <a:ext cx="2190" cy="200"/>
            </a:xfrm>
            <a:prstGeom prst="rect">
              <a:avLst/>
            </a:prstGeom>
            <a:solidFill>
              <a:srgbClr val="993366"/>
            </a:solidFill>
            <a:ln w="5715">
              <a:solidFill>
                <a:srgbClr val="000000"/>
              </a:solidFill>
              <a:miter lim="800000"/>
              <a:headEnd/>
              <a:tailEnd/>
            </a:ln>
          </p:spPr>
          <p:txBody>
            <a:bodyPr/>
            <a:lstStyle/>
            <a:p>
              <a:endParaRPr lang="fi-FI"/>
            </a:p>
          </p:txBody>
        </p:sp>
        <p:sp>
          <p:nvSpPr>
            <p:cNvPr id="131115" name="Rectangle 78"/>
            <p:cNvSpPr>
              <a:spLocks noChangeArrowheads="1"/>
            </p:cNvSpPr>
            <p:nvPr/>
          </p:nvSpPr>
          <p:spPr bwMode="auto">
            <a:xfrm>
              <a:off x="1277" y="981"/>
              <a:ext cx="2031" cy="201"/>
            </a:xfrm>
            <a:prstGeom prst="rect">
              <a:avLst/>
            </a:prstGeom>
            <a:solidFill>
              <a:srgbClr val="993366"/>
            </a:solidFill>
            <a:ln w="5715">
              <a:solidFill>
                <a:srgbClr val="000000"/>
              </a:solidFill>
              <a:miter lim="800000"/>
              <a:headEnd/>
              <a:tailEnd/>
            </a:ln>
          </p:spPr>
          <p:txBody>
            <a:bodyPr/>
            <a:lstStyle/>
            <a:p>
              <a:endParaRPr lang="fi-FI"/>
            </a:p>
          </p:txBody>
        </p:sp>
        <p:sp>
          <p:nvSpPr>
            <p:cNvPr id="131116" name="Line 77"/>
            <p:cNvSpPr>
              <a:spLocks noChangeShapeType="1"/>
            </p:cNvSpPr>
            <p:nvPr/>
          </p:nvSpPr>
          <p:spPr bwMode="auto">
            <a:xfrm>
              <a:off x="1277" y="10055"/>
              <a:ext cx="3913" cy="0"/>
            </a:xfrm>
            <a:prstGeom prst="line">
              <a:avLst/>
            </a:prstGeom>
            <a:noFill/>
            <a:ln w="0">
              <a:solidFill>
                <a:srgbClr val="000000"/>
              </a:solidFill>
              <a:round/>
              <a:headEnd/>
              <a:tailEnd/>
            </a:ln>
          </p:spPr>
          <p:txBody>
            <a:bodyPr/>
            <a:lstStyle/>
            <a:p>
              <a:endParaRPr lang="fi-FI"/>
            </a:p>
          </p:txBody>
        </p:sp>
        <p:sp>
          <p:nvSpPr>
            <p:cNvPr id="131117" name="Line 76"/>
            <p:cNvSpPr>
              <a:spLocks noChangeShapeType="1"/>
            </p:cNvSpPr>
            <p:nvPr/>
          </p:nvSpPr>
          <p:spPr bwMode="auto">
            <a:xfrm flipV="1">
              <a:off x="1277" y="10055"/>
              <a:ext cx="0" cy="41"/>
            </a:xfrm>
            <a:prstGeom prst="line">
              <a:avLst/>
            </a:prstGeom>
            <a:noFill/>
            <a:ln w="0">
              <a:solidFill>
                <a:srgbClr val="000000"/>
              </a:solidFill>
              <a:round/>
              <a:headEnd/>
              <a:tailEnd/>
            </a:ln>
          </p:spPr>
          <p:txBody>
            <a:bodyPr/>
            <a:lstStyle/>
            <a:p>
              <a:endParaRPr lang="fi-FI"/>
            </a:p>
          </p:txBody>
        </p:sp>
        <p:sp>
          <p:nvSpPr>
            <p:cNvPr id="131118" name="Line 75"/>
            <p:cNvSpPr>
              <a:spLocks noChangeShapeType="1"/>
            </p:cNvSpPr>
            <p:nvPr/>
          </p:nvSpPr>
          <p:spPr bwMode="auto">
            <a:xfrm flipV="1">
              <a:off x="2059" y="10055"/>
              <a:ext cx="0" cy="41"/>
            </a:xfrm>
            <a:prstGeom prst="line">
              <a:avLst/>
            </a:prstGeom>
            <a:noFill/>
            <a:ln w="0">
              <a:solidFill>
                <a:srgbClr val="000000"/>
              </a:solidFill>
              <a:round/>
              <a:headEnd/>
              <a:tailEnd/>
            </a:ln>
          </p:spPr>
          <p:txBody>
            <a:bodyPr/>
            <a:lstStyle/>
            <a:p>
              <a:endParaRPr lang="fi-FI"/>
            </a:p>
          </p:txBody>
        </p:sp>
        <p:sp>
          <p:nvSpPr>
            <p:cNvPr id="131119" name="Line 74"/>
            <p:cNvSpPr>
              <a:spLocks noChangeShapeType="1"/>
            </p:cNvSpPr>
            <p:nvPr/>
          </p:nvSpPr>
          <p:spPr bwMode="auto">
            <a:xfrm flipV="1">
              <a:off x="2842" y="10055"/>
              <a:ext cx="0" cy="41"/>
            </a:xfrm>
            <a:prstGeom prst="line">
              <a:avLst/>
            </a:prstGeom>
            <a:noFill/>
            <a:ln w="0">
              <a:solidFill>
                <a:srgbClr val="000000"/>
              </a:solidFill>
              <a:round/>
              <a:headEnd/>
              <a:tailEnd/>
            </a:ln>
          </p:spPr>
          <p:txBody>
            <a:bodyPr/>
            <a:lstStyle/>
            <a:p>
              <a:endParaRPr lang="fi-FI"/>
            </a:p>
          </p:txBody>
        </p:sp>
        <p:sp>
          <p:nvSpPr>
            <p:cNvPr id="131120" name="Line 73"/>
            <p:cNvSpPr>
              <a:spLocks noChangeShapeType="1"/>
            </p:cNvSpPr>
            <p:nvPr/>
          </p:nvSpPr>
          <p:spPr bwMode="auto">
            <a:xfrm flipV="1">
              <a:off x="3625" y="10055"/>
              <a:ext cx="0" cy="41"/>
            </a:xfrm>
            <a:prstGeom prst="line">
              <a:avLst/>
            </a:prstGeom>
            <a:noFill/>
            <a:ln w="0">
              <a:solidFill>
                <a:srgbClr val="000000"/>
              </a:solidFill>
              <a:round/>
              <a:headEnd/>
              <a:tailEnd/>
            </a:ln>
          </p:spPr>
          <p:txBody>
            <a:bodyPr/>
            <a:lstStyle/>
            <a:p>
              <a:endParaRPr lang="fi-FI"/>
            </a:p>
          </p:txBody>
        </p:sp>
        <p:sp>
          <p:nvSpPr>
            <p:cNvPr id="131121" name="Line 72"/>
            <p:cNvSpPr>
              <a:spLocks noChangeShapeType="1"/>
            </p:cNvSpPr>
            <p:nvPr/>
          </p:nvSpPr>
          <p:spPr bwMode="auto">
            <a:xfrm flipV="1">
              <a:off x="4408" y="10055"/>
              <a:ext cx="0" cy="41"/>
            </a:xfrm>
            <a:prstGeom prst="line">
              <a:avLst/>
            </a:prstGeom>
            <a:noFill/>
            <a:ln w="0">
              <a:solidFill>
                <a:srgbClr val="000000"/>
              </a:solidFill>
              <a:round/>
              <a:headEnd/>
              <a:tailEnd/>
            </a:ln>
          </p:spPr>
          <p:txBody>
            <a:bodyPr/>
            <a:lstStyle/>
            <a:p>
              <a:endParaRPr lang="fi-FI"/>
            </a:p>
          </p:txBody>
        </p:sp>
        <p:sp>
          <p:nvSpPr>
            <p:cNvPr id="131122" name="Line 71"/>
            <p:cNvSpPr>
              <a:spLocks noChangeShapeType="1"/>
            </p:cNvSpPr>
            <p:nvPr/>
          </p:nvSpPr>
          <p:spPr bwMode="auto">
            <a:xfrm flipV="1">
              <a:off x="5190" y="10055"/>
              <a:ext cx="0" cy="41"/>
            </a:xfrm>
            <a:prstGeom prst="line">
              <a:avLst/>
            </a:prstGeom>
            <a:noFill/>
            <a:ln w="0">
              <a:solidFill>
                <a:srgbClr val="000000"/>
              </a:solidFill>
              <a:round/>
              <a:headEnd/>
              <a:tailEnd/>
            </a:ln>
          </p:spPr>
          <p:txBody>
            <a:bodyPr/>
            <a:lstStyle/>
            <a:p>
              <a:endParaRPr lang="fi-FI"/>
            </a:p>
          </p:txBody>
        </p:sp>
        <p:sp>
          <p:nvSpPr>
            <p:cNvPr id="131123" name="Line 70"/>
            <p:cNvSpPr>
              <a:spLocks noChangeShapeType="1"/>
            </p:cNvSpPr>
            <p:nvPr/>
          </p:nvSpPr>
          <p:spPr bwMode="auto">
            <a:xfrm>
              <a:off x="1277" y="829"/>
              <a:ext cx="0" cy="9226"/>
            </a:xfrm>
            <a:prstGeom prst="line">
              <a:avLst/>
            </a:prstGeom>
            <a:noFill/>
            <a:ln w="0">
              <a:solidFill>
                <a:srgbClr val="000000"/>
              </a:solidFill>
              <a:round/>
              <a:headEnd/>
              <a:tailEnd/>
            </a:ln>
          </p:spPr>
          <p:txBody>
            <a:bodyPr/>
            <a:lstStyle/>
            <a:p>
              <a:endParaRPr lang="fi-FI"/>
            </a:p>
          </p:txBody>
        </p:sp>
        <p:sp>
          <p:nvSpPr>
            <p:cNvPr id="131124" name="Line 69"/>
            <p:cNvSpPr>
              <a:spLocks noChangeShapeType="1"/>
            </p:cNvSpPr>
            <p:nvPr/>
          </p:nvSpPr>
          <p:spPr bwMode="auto">
            <a:xfrm>
              <a:off x="1221" y="10055"/>
              <a:ext cx="56" cy="0"/>
            </a:xfrm>
            <a:prstGeom prst="line">
              <a:avLst/>
            </a:prstGeom>
            <a:noFill/>
            <a:ln w="0">
              <a:solidFill>
                <a:srgbClr val="000000"/>
              </a:solidFill>
              <a:round/>
              <a:headEnd/>
              <a:tailEnd/>
            </a:ln>
          </p:spPr>
          <p:txBody>
            <a:bodyPr/>
            <a:lstStyle/>
            <a:p>
              <a:endParaRPr lang="fi-FI"/>
            </a:p>
          </p:txBody>
        </p:sp>
        <p:sp>
          <p:nvSpPr>
            <p:cNvPr id="131125" name="Line 68"/>
            <p:cNvSpPr>
              <a:spLocks noChangeShapeType="1"/>
            </p:cNvSpPr>
            <p:nvPr/>
          </p:nvSpPr>
          <p:spPr bwMode="auto">
            <a:xfrm>
              <a:off x="1221" y="9343"/>
              <a:ext cx="56" cy="0"/>
            </a:xfrm>
            <a:prstGeom prst="line">
              <a:avLst/>
            </a:prstGeom>
            <a:noFill/>
            <a:ln w="0">
              <a:solidFill>
                <a:srgbClr val="000000"/>
              </a:solidFill>
              <a:round/>
              <a:headEnd/>
              <a:tailEnd/>
            </a:ln>
          </p:spPr>
          <p:txBody>
            <a:bodyPr/>
            <a:lstStyle/>
            <a:p>
              <a:endParaRPr lang="fi-FI"/>
            </a:p>
          </p:txBody>
        </p:sp>
        <p:sp>
          <p:nvSpPr>
            <p:cNvPr id="131126" name="Line 67"/>
            <p:cNvSpPr>
              <a:spLocks noChangeShapeType="1"/>
            </p:cNvSpPr>
            <p:nvPr/>
          </p:nvSpPr>
          <p:spPr bwMode="auto">
            <a:xfrm>
              <a:off x="1221" y="8638"/>
              <a:ext cx="56" cy="0"/>
            </a:xfrm>
            <a:prstGeom prst="line">
              <a:avLst/>
            </a:prstGeom>
            <a:noFill/>
            <a:ln w="0">
              <a:solidFill>
                <a:srgbClr val="000000"/>
              </a:solidFill>
              <a:round/>
              <a:headEnd/>
              <a:tailEnd/>
            </a:ln>
          </p:spPr>
          <p:txBody>
            <a:bodyPr/>
            <a:lstStyle/>
            <a:p>
              <a:endParaRPr lang="fi-FI"/>
            </a:p>
          </p:txBody>
        </p:sp>
        <p:sp>
          <p:nvSpPr>
            <p:cNvPr id="131127" name="Line 66"/>
            <p:cNvSpPr>
              <a:spLocks noChangeShapeType="1"/>
            </p:cNvSpPr>
            <p:nvPr/>
          </p:nvSpPr>
          <p:spPr bwMode="auto">
            <a:xfrm>
              <a:off x="1221" y="7926"/>
              <a:ext cx="56" cy="0"/>
            </a:xfrm>
            <a:prstGeom prst="line">
              <a:avLst/>
            </a:prstGeom>
            <a:noFill/>
            <a:ln w="0">
              <a:solidFill>
                <a:srgbClr val="000000"/>
              </a:solidFill>
              <a:round/>
              <a:headEnd/>
              <a:tailEnd/>
            </a:ln>
          </p:spPr>
          <p:txBody>
            <a:bodyPr/>
            <a:lstStyle/>
            <a:p>
              <a:endParaRPr lang="fi-FI"/>
            </a:p>
          </p:txBody>
        </p:sp>
        <p:sp>
          <p:nvSpPr>
            <p:cNvPr id="131128" name="Line 65"/>
            <p:cNvSpPr>
              <a:spLocks noChangeShapeType="1"/>
            </p:cNvSpPr>
            <p:nvPr/>
          </p:nvSpPr>
          <p:spPr bwMode="auto">
            <a:xfrm>
              <a:off x="1221" y="7214"/>
              <a:ext cx="56" cy="0"/>
            </a:xfrm>
            <a:prstGeom prst="line">
              <a:avLst/>
            </a:prstGeom>
            <a:noFill/>
            <a:ln w="0">
              <a:solidFill>
                <a:srgbClr val="000000"/>
              </a:solidFill>
              <a:round/>
              <a:headEnd/>
              <a:tailEnd/>
            </a:ln>
          </p:spPr>
          <p:txBody>
            <a:bodyPr/>
            <a:lstStyle/>
            <a:p>
              <a:endParaRPr lang="fi-FI"/>
            </a:p>
          </p:txBody>
        </p:sp>
        <p:sp>
          <p:nvSpPr>
            <p:cNvPr id="131129" name="Line 64"/>
            <p:cNvSpPr>
              <a:spLocks noChangeShapeType="1"/>
            </p:cNvSpPr>
            <p:nvPr/>
          </p:nvSpPr>
          <p:spPr bwMode="auto">
            <a:xfrm>
              <a:off x="1221" y="6510"/>
              <a:ext cx="56" cy="0"/>
            </a:xfrm>
            <a:prstGeom prst="line">
              <a:avLst/>
            </a:prstGeom>
            <a:noFill/>
            <a:ln w="0">
              <a:solidFill>
                <a:srgbClr val="000000"/>
              </a:solidFill>
              <a:round/>
              <a:headEnd/>
              <a:tailEnd/>
            </a:ln>
          </p:spPr>
          <p:txBody>
            <a:bodyPr/>
            <a:lstStyle/>
            <a:p>
              <a:endParaRPr lang="fi-FI"/>
            </a:p>
          </p:txBody>
        </p:sp>
        <p:sp>
          <p:nvSpPr>
            <p:cNvPr id="131130" name="Line 63"/>
            <p:cNvSpPr>
              <a:spLocks noChangeShapeType="1"/>
            </p:cNvSpPr>
            <p:nvPr/>
          </p:nvSpPr>
          <p:spPr bwMode="auto">
            <a:xfrm>
              <a:off x="1221" y="5798"/>
              <a:ext cx="56" cy="0"/>
            </a:xfrm>
            <a:prstGeom prst="line">
              <a:avLst/>
            </a:prstGeom>
            <a:noFill/>
            <a:ln w="0">
              <a:solidFill>
                <a:srgbClr val="000000"/>
              </a:solidFill>
              <a:round/>
              <a:headEnd/>
              <a:tailEnd/>
            </a:ln>
          </p:spPr>
          <p:txBody>
            <a:bodyPr/>
            <a:lstStyle/>
            <a:p>
              <a:endParaRPr lang="fi-FI"/>
            </a:p>
          </p:txBody>
        </p:sp>
        <p:sp>
          <p:nvSpPr>
            <p:cNvPr id="131131" name="Line 62"/>
            <p:cNvSpPr>
              <a:spLocks noChangeShapeType="1"/>
            </p:cNvSpPr>
            <p:nvPr/>
          </p:nvSpPr>
          <p:spPr bwMode="auto">
            <a:xfrm>
              <a:off x="1221" y="5086"/>
              <a:ext cx="56" cy="0"/>
            </a:xfrm>
            <a:prstGeom prst="line">
              <a:avLst/>
            </a:prstGeom>
            <a:noFill/>
            <a:ln w="0">
              <a:solidFill>
                <a:srgbClr val="000000"/>
              </a:solidFill>
              <a:round/>
              <a:headEnd/>
              <a:tailEnd/>
            </a:ln>
          </p:spPr>
          <p:txBody>
            <a:bodyPr/>
            <a:lstStyle/>
            <a:p>
              <a:endParaRPr lang="fi-FI"/>
            </a:p>
          </p:txBody>
        </p:sp>
        <p:sp>
          <p:nvSpPr>
            <p:cNvPr id="131132" name="Line 61"/>
            <p:cNvSpPr>
              <a:spLocks noChangeShapeType="1"/>
            </p:cNvSpPr>
            <p:nvPr/>
          </p:nvSpPr>
          <p:spPr bwMode="auto">
            <a:xfrm>
              <a:off x="1221" y="4374"/>
              <a:ext cx="56" cy="0"/>
            </a:xfrm>
            <a:prstGeom prst="line">
              <a:avLst/>
            </a:prstGeom>
            <a:noFill/>
            <a:ln w="0">
              <a:solidFill>
                <a:srgbClr val="000000"/>
              </a:solidFill>
              <a:round/>
              <a:headEnd/>
              <a:tailEnd/>
            </a:ln>
          </p:spPr>
          <p:txBody>
            <a:bodyPr/>
            <a:lstStyle/>
            <a:p>
              <a:endParaRPr lang="fi-FI"/>
            </a:p>
          </p:txBody>
        </p:sp>
        <p:sp>
          <p:nvSpPr>
            <p:cNvPr id="131133" name="Line 60"/>
            <p:cNvSpPr>
              <a:spLocks noChangeShapeType="1"/>
            </p:cNvSpPr>
            <p:nvPr/>
          </p:nvSpPr>
          <p:spPr bwMode="auto">
            <a:xfrm>
              <a:off x="1221" y="3669"/>
              <a:ext cx="56" cy="0"/>
            </a:xfrm>
            <a:prstGeom prst="line">
              <a:avLst/>
            </a:prstGeom>
            <a:noFill/>
            <a:ln w="0">
              <a:solidFill>
                <a:srgbClr val="000000"/>
              </a:solidFill>
              <a:round/>
              <a:headEnd/>
              <a:tailEnd/>
            </a:ln>
          </p:spPr>
          <p:txBody>
            <a:bodyPr/>
            <a:lstStyle/>
            <a:p>
              <a:endParaRPr lang="fi-FI"/>
            </a:p>
          </p:txBody>
        </p:sp>
        <p:sp>
          <p:nvSpPr>
            <p:cNvPr id="131134" name="Line 59"/>
            <p:cNvSpPr>
              <a:spLocks noChangeShapeType="1"/>
            </p:cNvSpPr>
            <p:nvPr/>
          </p:nvSpPr>
          <p:spPr bwMode="auto">
            <a:xfrm>
              <a:off x="1221" y="2958"/>
              <a:ext cx="56" cy="0"/>
            </a:xfrm>
            <a:prstGeom prst="line">
              <a:avLst/>
            </a:prstGeom>
            <a:noFill/>
            <a:ln w="0">
              <a:solidFill>
                <a:srgbClr val="000000"/>
              </a:solidFill>
              <a:round/>
              <a:headEnd/>
              <a:tailEnd/>
            </a:ln>
          </p:spPr>
          <p:txBody>
            <a:bodyPr/>
            <a:lstStyle/>
            <a:p>
              <a:endParaRPr lang="fi-FI"/>
            </a:p>
          </p:txBody>
        </p:sp>
        <p:sp>
          <p:nvSpPr>
            <p:cNvPr id="131135" name="Line 58"/>
            <p:cNvSpPr>
              <a:spLocks noChangeShapeType="1"/>
            </p:cNvSpPr>
            <p:nvPr/>
          </p:nvSpPr>
          <p:spPr bwMode="auto">
            <a:xfrm>
              <a:off x="1221" y="2246"/>
              <a:ext cx="56" cy="0"/>
            </a:xfrm>
            <a:prstGeom prst="line">
              <a:avLst/>
            </a:prstGeom>
            <a:noFill/>
            <a:ln w="0">
              <a:solidFill>
                <a:srgbClr val="000000"/>
              </a:solidFill>
              <a:round/>
              <a:headEnd/>
              <a:tailEnd/>
            </a:ln>
          </p:spPr>
          <p:txBody>
            <a:bodyPr/>
            <a:lstStyle/>
            <a:p>
              <a:endParaRPr lang="fi-FI"/>
            </a:p>
          </p:txBody>
        </p:sp>
        <p:sp>
          <p:nvSpPr>
            <p:cNvPr id="131136" name="Line 57"/>
            <p:cNvSpPr>
              <a:spLocks noChangeShapeType="1"/>
            </p:cNvSpPr>
            <p:nvPr/>
          </p:nvSpPr>
          <p:spPr bwMode="auto">
            <a:xfrm>
              <a:off x="1221" y="1541"/>
              <a:ext cx="56" cy="0"/>
            </a:xfrm>
            <a:prstGeom prst="line">
              <a:avLst/>
            </a:prstGeom>
            <a:noFill/>
            <a:ln w="0">
              <a:solidFill>
                <a:srgbClr val="000000"/>
              </a:solidFill>
              <a:round/>
              <a:headEnd/>
              <a:tailEnd/>
            </a:ln>
          </p:spPr>
          <p:txBody>
            <a:bodyPr/>
            <a:lstStyle/>
            <a:p>
              <a:endParaRPr lang="fi-FI"/>
            </a:p>
          </p:txBody>
        </p:sp>
        <p:sp>
          <p:nvSpPr>
            <p:cNvPr id="131137" name="Line 56"/>
            <p:cNvSpPr>
              <a:spLocks noChangeShapeType="1"/>
            </p:cNvSpPr>
            <p:nvPr/>
          </p:nvSpPr>
          <p:spPr bwMode="auto">
            <a:xfrm>
              <a:off x="1221" y="829"/>
              <a:ext cx="56" cy="0"/>
            </a:xfrm>
            <a:prstGeom prst="line">
              <a:avLst/>
            </a:prstGeom>
            <a:noFill/>
            <a:ln w="0">
              <a:solidFill>
                <a:srgbClr val="000000"/>
              </a:solidFill>
              <a:round/>
              <a:headEnd/>
              <a:tailEnd/>
            </a:ln>
          </p:spPr>
          <p:txBody>
            <a:bodyPr/>
            <a:lstStyle/>
            <a:p>
              <a:endParaRPr lang="fi-FI"/>
            </a:p>
          </p:txBody>
        </p:sp>
        <p:sp>
          <p:nvSpPr>
            <p:cNvPr id="131138" name="Rectangle 55"/>
            <p:cNvSpPr>
              <a:spLocks noChangeArrowheads="1"/>
            </p:cNvSpPr>
            <p:nvPr/>
          </p:nvSpPr>
          <p:spPr bwMode="auto">
            <a:xfrm>
              <a:off x="540" y="297"/>
              <a:ext cx="5980" cy="335"/>
            </a:xfrm>
            <a:prstGeom prst="rect">
              <a:avLst/>
            </a:prstGeom>
            <a:noFill/>
            <a:ln w="9525">
              <a:noFill/>
              <a:miter lim="800000"/>
              <a:headEnd/>
              <a:tailEnd/>
            </a:ln>
          </p:spPr>
          <p:txBody>
            <a:bodyPr lIns="0" tIns="0" rIns="0" bIns="0">
              <a:spAutoFit/>
            </a:bodyPr>
            <a:lstStyle/>
            <a:p>
              <a:pPr eaLnBrk="1" hangingPunct="1"/>
              <a:r>
                <a:rPr lang="en-US" sz="1400" b="1">
                  <a:solidFill>
                    <a:srgbClr val="000000"/>
                  </a:solidFill>
                  <a:latin typeface="Arial" charset="0"/>
                  <a:ea typeface="Times New Roman" pitchFamily="18" charset="0"/>
                  <a:cs typeface="Arial" charset="0"/>
                </a:rPr>
                <a:t>Figure 1. Intergenerational transfers</a:t>
              </a:r>
              <a:endParaRPr lang="en-US" sz="1800">
                <a:latin typeface="Arial" charset="0"/>
                <a:ea typeface="Times New Roman" pitchFamily="18" charset="0"/>
                <a:cs typeface="Arial" charset="0"/>
              </a:endParaRPr>
            </a:p>
          </p:txBody>
        </p:sp>
        <p:sp>
          <p:nvSpPr>
            <p:cNvPr id="131139" name="Rectangle 54"/>
            <p:cNvSpPr>
              <a:spLocks noChangeArrowheads="1"/>
            </p:cNvSpPr>
            <p:nvPr/>
          </p:nvSpPr>
          <p:spPr bwMode="auto">
            <a:xfrm>
              <a:off x="3514" y="9724"/>
              <a:ext cx="91" cy="168"/>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28</a:t>
              </a:r>
              <a:endParaRPr lang="en-US" sz="1800">
                <a:latin typeface="Arial" charset="0"/>
                <a:ea typeface="Times New Roman" pitchFamily="18" charset="0"/>
                <a:cs typeface="Arial" charset="0"/>
              </a:endParaRPr>
            </a:p>
          </p:txBody>
        </p:sp>
        <p:sp>
          <p:nvSpPr>
            <p:cNvPr id="131140" name="Rectangle 53"/>
            <p:cNvSpPr>
              <a:spLocks noChangeArrowheads="1"/>
            </p:cNvSpPr>
            <p:nvPr/>
          </p:nvSpPr>
          <p:spPr bwMode="auto">
            <a:xfrm>
              <a:off x="2814" y="9012"/>
              <a:ext cx="90"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19</a:t>
              </a:r>
              <a:endParaRPr lang="en-US" sz="1800">
                <a:latin typeface="Arial" charset="0"/>
                <a:ea typeface="Times New Roman" pitchFamily="18" charset="0"/>
                <a:cs typeface="Arial" charset="0"/>
              </a:endParaRPr>
            </a:p>
          </p:txBody>
        </p:sp>
        <p:sp>
          <p:nvSpPr>
            <p:cNvPr id="131141" name="Rectangle 52"/>
            <p:cNvSpPr>
              <a:spLocks noChangeArrowheads="1"/>
            </p:cNvSpPr>
            <p:nvPr/>
          </p:nvSpPr>
          <p:spPr bwMode="auto">
            <a:xfrm>
              <a:off x="2104" y="8307"/>
              <a:ext cx="91"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10</a:t>
              </a:r>
              <a:endParaRPr lang="en-US" sz="1800">
                <a:latin typeface="Arial" charset="0"/>
                <a:ea typeface="Times New Roman" pitchFamily="18" charset="0"/>
                <a:cs typeface="Arial" charset="0"/>
              </a:endParaRPr>
            </a:p>
          </p:txBody>
        </p:sp>
        <p:sp>
          <p:nvSpPr>
            <p:cNvPr id="131142" name="Rectangle 51"/>
            <p:cNvSpPr>
              <a:spLocks noChangeArrowheads="1"/>
            </p:cNvSpPr>
            <p:nvPr/>
          </p:nvSpPr>
          <p:spPr bwMode="auto">
            <a:xfrm>
              <a:off x="4064" y="7594"/>
              <a:ext cx="90" cy="168"/>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35</a:t>
              </a:r>
              <a:endParaRPr lang="en-US" sz="1800">
                <a:latin typeface="Arial" charset="0"/>
                <a:ea typeface="Times New Roman" pitchFamily="18" charset="0"/>
                <a:cs typeface="Arial" charset="0"/>
              </a:endParaRPr>
            </a:p>
          </p:txBody>
        </p:sp>
        <p:sp>
          <p:nvSpPr>
            <p:cNvPr id="131143" name="Rectangle 50"/>
            <p:cNvSpPr>
              <a:spLocks noChangeArrowheads="1"/>
            </p:cNvSpPr>
            <p:nvPr/>
          </p:nvSpPr>
          <p:spPr bwMode="auto">
            <a:xfrm>
              <a:off x="3047" y="6882"/>
              <a:ext cx="90"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22</a:t>
              </a:r>
              <a:endParaRPr lang="en-US" sz="1800">
                <a:latin typeface="Arial" charset="0"/>
                <a:ea typeface="Times New Roman" pitchFamily="18" charset="0"/>
                <a:cs typeface="Arial" charset="0"/>
              </a:endParaRPr>
            </a:p>
          </p:txBody>
        </p:sp>
        <p:sp>
          <p:nvSpPr>
            <p:cNvPr id="131144" name="Rectangle 49"/>
            <p:cNvSpPr>
              <a:spLocks noChangeArrowheads="1"/>
            </p:cNvSpPr>
            <p:nvPr/>
          </p:nvSpPr>
          <p:spPr bwMode="auto">
            <a:xfrm>
              <a:off x="2963" y="6177"/>
              <a:ext cx="91"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21</a:t>
              </a:r>
              <a:endParaRPr lang="en-US" sz="1800">
                <a:latin typeface="Arial" charset="0"/>
                <a:ea typeface="Times New Roman" pitchFamily="18" charset="0"/>
                <a:cs typeface="Arial" charset="0"/>
              </a:endParaRPr>
            </a:p>
          </p:txBody>
        </p:sp>
        <p:sp>
          <p:nvSpPr>
            <p:cNvPr id="131145" name="Rectangle 48"/>
            <p:cNvSpPr>
              <a:spLocks noChangeArrowheads="1"/>
            </p:cNvSpPr>
            <p:nvPr/>
          </p:nvSpPr>
          <p:spPr bwMode="auto">
            <a:xfrm>
              <a:off x="2730" y="5467"/>
              <a:ext cx="91"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18</a:t>
              </a:r>
              <a:endParaRPr lang="en-US" sz="1800">
                <a:latin typeface="Arial" charset="0"/>
                <a:ea typeface="Times New Roman" pitchFamily="18" charset="0"/>
                <a:cs typeface="Arial" charset="0"/>
              </a:endParaRPr>
            </a:p>
          </p:txBody>
        </p:sp>
        <p:sp>
          <p:nvSpPr>
            <p:cNvPr id="131146" name="Rectangle 47"/>
            <p:cNvSpPr>
              <a:spLocks noChangeArrowheads="1"/>
            </p:cNvSpPr>
            <p:nvPr/>
          </p:nvSpPr>
          <p:spPr bwMode="auto">
            <a:xfrm>
              <a:off x="3674" y="4755"/>
              <a:ext cx="91"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30</a:t>
              </a:r>
              <a:endParaRPr lang="en-US" sz="1800">
                <a:latin typeface="Arial" charset="0"/>
                <a:ea typeface="Times New Roman" pitchFamily="18" charset="0"/>
                <a:cs typeface="Arial" charset="0"/>
              </a:endParaRPr>
            </a:p>
          </p:txBody>
        </p:sp>
        <p:sp>
          <p:nvSpPr>
            <p:cNvPr id="131147" name="Rectangle 46"/>
            <p:cNvSpPr>
              <a:spLocks noChangeArrowheads="1"/>
            </p:cNvSpPr>
            <p:nvPr/>
          </p:nvSpPr>
          <p:spPr bwMode="auto">
            <a:xfrm>
              <a:off x="3280" y="4042"/>
              <a:ext cx="90" cy="168"/>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25</a:t>
              </a:r>
              <a:endParaRPr lang="en-US" sz="1800">
                <a:latin typeface="Arial" charset="0"/>
                <a:ea typeface="Times New Roman" pitchFamily="18" charset="0"/>
                <a:cs typeface="Arial" charset="0"/>
              </a:endParaRPr>
            </a:p>
          </p:txBody>
        </p:sp>
        <p:sp>
          <p:nvSpPr>
            <p:cNvPr id="131148" name="Rectangle 45"/>
            <p:cNvSpPr>
              <a:spLocks noChangeArrowheads="1"/>
            </p:cNvSpPr>
            <p:nvPr/>
          </p:nvSpPr>
          <p:spPr bwMode="auto">
            <a:xfrm>
              <a:off x="3123" y="3337"/>
              <a:ext cx="91" cy="168"/>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23</a:t>
              </a:r>
              <a:endParaRPr lang="en-US" sz="1800">
                <a:latin typeface="Arial" charset="0"/>
                <a:ea typeface="Times New Roman" pitchFamily="18" charset="0"/>
                <a:cs typeface="Arial" charset="0"/>
              </a:endParaRPr>
            </a:p>
          </p:txBody>
        </p:sp>
        <p:sp>
          <p:nvSpPr>
            <p:cNvPr id="131149" name="Rectangle 44"/>
            <p:cNvSpPr>
              <a:spLocks noChangeArrowheads="1"/>
            </p:cNvSpPr>
            <p:nvPr/>
          </p:nvSpPr>
          <p:spPr bwMode="auto">
            <a:xfrm>
              <a:off x="3123" y="2625"/>
              <a:ext cx="91"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23</a:t>
              </a:r>
              <a:endParaRPr lang="en-US" sz="1800">
                <a:latin typeface="Arial" charset="0"/>
                <a:ea typeface="Times New Roman" pitchFamily="18" charset="0"/>
                <a:cs typeface="Arial" charset="0"/>
              </a:endParaRPr>
            </a:p>
          </p:txBody>
        </p:sp>
        <p:sp>
          <p:nvSpPr>
            <p:cNvPr id="131150" name="Rectangle 43"/>
            <p:cNvSpPr>
              <a:spLocks noChangeArrowheads="1"/>
            </p:cNvSpPr>
            <p:nvPr/>
          </p:nvSpPr>
          <p:spPr bwMode="auto">
            <a:xfrm>
              <a:off x="4295" y="1915"/>
              <a:ext cx="91"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38</a:t>
              </a:r>
              <a:endParaRPr lang="en-US" sz="1800">
                <a:latin typeface="Arial" charset="0"/>
                <a:ea typeface="Times New Roman" pitchFamily="18" charset="0"/>
                <a:cs typeface="Arial" charset="0"/>
              </a:endParaRPr>
            </a:p>
          </p:txBody>
        </p:sp>
        <p:sp>
          <p:nvSpPr>
            <p:cNvPr id="131151" name="Rectangle 42"/>
            <p:cNvSpPr>
              <a:spLocks noChangeArrowheads="1"/>
            </p:cNvSpPr>
            <p:nvPr/>
          </p:nvSpPr>
          <p:spPr bwMode="auto">
            <a:xfrm>
              <a:off x="4528" y="1210"/>
              <a:ext cx="91"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41</a:t>
              </a:r>
              <a:endParaRPr lang="en-US" sz="1800">
                <a:latin typeface="Arial" charset="0"/>
                <a:ea typeface="Times New Roman" pitchFamily="18" charset="0"/>
                <a:cs typeface="Arial" charset="0"/>
              </a:endParaRPr>
            </a:p>
          </p:txBody>
        </p:sp>
        <p:sp>
          <p:nvSpPr>
            <p:cNvPr id="131152" name="Rectangle 41"/>
            <p:cNvSpPr>
              <a:spLocks noChangeArrowheads="1"/>
            </p:cNvSpPr>
            <p:nvPr/>
          </p:nvSpPr>
          <p:spPr bwMode="auto">
            <a:xfrm>
              <a:off x="3987" y="9517"/>
              <a:ext cx="91"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34</a:t>
              </a:r>
              <a:endParaRPr lang="en-US" sz="1800">
                <a:latin typeface="Arial" charset="0"/>
                <a:ea typeface="Times New Roman" pitchFamily="18" charset="0"/>
                <a:cs typeface="Arial" charset="0"/>
              </a:endParaRPr>
            </a:p>
          </p:txBody>
        </p:sp>
        <p:sp>
          <p:nvSpPr>
            <p:cNvPr id="131153" name="Rectangle 40"/>
            <p:cNvSpPr>
              <a:spLocks noChangeArrowheads="1"/>
            </p:cNvSpPr>
            <p:nvPr/>
          </p:nvSpPr>
          <p:spPr bwMode="auto">
            <a:xfrm>
              <a:off x="4137" y="8812"/>
              <a:ext cx="91"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36</a:t>
              </a:r>
              <a:endParaRPr lang="en-US" sz="1800">
                <a:latin typeface="Arial" charset="0"/>
                <a:ea typeface="Times New Roman" pitchFamily="18" charset="0"/>
                <a:cs typeface="Arial" charset="0"/>
              </a:endParaRPr>
            </a:p>
          </p:txBody>
        </p:sp>
        <p:sp>
          <p:nvSpPr>
            <p:cNvPr id="131154" name="Rectangle 39"/>
            <p:cNvSpPr>
              <a:spLocks noChangeArrowheads="1"/>
            </p:cNvSpPr>
            <p:nvPr/>
          </p:nvSpPr>
          <p:spPr bwMode="auto">
            <a:xfrm>
              <a:off x="3987" y="8099"/>
              <a:ext cx="91" cy="168"/>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34</a:t>
              </a:r>
              <a:endParaRPr lang="en-US" sz="1800">
                <a:latin typeface="Arial" charset="0"/>
                <a:ea typeface="Times New Roman" pitchFamily="18" charset="0"/>
                <a:cs typeface="Arial" charset="0"/>
              </a:endParaRPr>
            </a:p>
          </p:txBody>
        </p:sp>
        <p:sp>
          <p:nvSpPr>
            <p:cNvPr id="131155" name="Rectangle 38"/>
            <p:cNvSpPr>
              <a:spLocks noChangeArrowheads="1"/>
            </p:cNvSpPr>
            <p:nvPr/>
          </p:nvSpPr>
          <p:spPr bwMode="auto">
            <a:xfrm>
              <a:off x="3744" y="7387"/>
              <a:ext cx="91"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31</a:t>
              </a:r>
              <a:endParaRPr lang="en-US" sz="1800">
                <a:latin typeface="Arial" charset="0"/>
                <a:ea typeface="Times New Roman" pitchFamily="18" charset="0"/>
                <a:cs typeface="Arial" charset="0"/>
              </a:endParaRPr>
            </a:p>
          </p:txBody>
        </p:sp>
        <p:sp>
          <p:nvSpPr>
            <p:cNvPr id="131156" name="Rectangle 37"/>
            <p:cNvSpPr>
              <a:spLocks noChangeArrowheads="1"/>
            </p:cNvSpPr>
            <p:nvPr/>
          </p:nvSpPr>
          <p:spPr bwMode="auto">
            <a:xfrm>
              <a:off x="4064" y="6682"/>
              <a:ext cx="90"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35</a:t>
              </a:r>
              <a:endParaRPr lang="en-US" sz="1800">
                <a:latin typeface="Arial" charset="0"/>
                <a:ea typeface="Times New Roman" pitchFamily="18" charset="0"/>
                <a:cs typeface="Arial" charset="0"/>
              </a:endParaRPr>
            </a:p>
          </p:txBody>
        </p:sp>
        <p:sp>
          <p:nvSpPr>
            <p:cNvPr id="131157" name="Rectangle 36"/>
            <p:cNvSpPr>
              <a:spLocks noChangeArrowheads="1"/>
            </p:cNvSpPr>
            <p:nvPr/>
          </p:nvSpPr>
          <p:spPr bwMode="auto">
            <a:xfrm>
              <a:off x="3674" y="5972"/>
              <a:ext cx="91"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30</a:t>
              </a:r>
              <a:endParaRPr lang="en-US" sz="1800">
                <a:latin typeface="Arial" charset="0"/>
                <a:ea typeface="Times New Roman" pitchFamily="18" charset="0"/>
                <a:cs typeface="Arial" charset="0"/>
              </a:endParaRPr>
            </a:p>
          </p:txBody>
        </p:sp>
        <p:sp>
          <p:nvSpPr>
            <p:cNvPr id="131158" name="Rectangle 35"/>
            <p:cNvSpPr>
              <a:spLocks noChangeArrowheads="1"/>
            </p:cNvSpPr>
            <p:nvPr/>
          </p:nvSpPr>
          <p:spPr bwMode="auto">
            <a:xfrm>
              <a:off x="3280" y="5260"/>
              <a:ext cx="90"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25</a:t>
              </a:r>
              <a:endParaRPr lang="en-US" sz="1800">
                <a:latin typeface="Arial" charset="0"/>
                <a:ea typeface="Times New Roman" pitchFamily="18" charset="0"/>
                <a:cs typeface="Arial" charset="0"/>
              </a:endParaRPr>
            </a:p>
          </p:txBody>
        </p:sp>
        <p:sp>
          <p:nvSpPr>
            <p:cNvPr id="131159" name="Rectangle 34"/>
            <p:cNvSpPr>
              <a:spLocks noChangeArrowheads="1"/>
            </p:cNvSpPr>
            <p:nvPr/>
          </p:nvSpPr>
          <p:spPr bwMode="auto">
            <a:xfrm>
              <a:off x="3514" y="4547"/>
              <a:ext cx="91" cy="168"/>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28</a:t>
              </a:r>
              <a:endParaRPr lang="en-US" sz="1800">
                <a:latin typeface="Arial" charset="0"/>
                <a:ea typeface="Times New Roman" pitchFamily="18" charset="0"/>
                <a:cs typeface="Arial" charset="0"/>
              </a:endParaRPr>
            </a:p>
          </p:txBody>
        </p:sp>
        <p:sp>
          <p:nvSpPr>
            <p:cNvPr id="131160" name="Rectangle 33"/>
            <p:cNvSpPr>
              <a:spLocks noChangeArrowheads="1"/>
            </p:cNvSpPr>
            <p:nvPr/>
          </p:nvSpPr>
          <p:spPr bwMode="auto">
            <a:xfrm>
              <a:off x="3598" y="3842"/>
              <a:ext cx="90" cy="168"/>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29</a:t>
              </a:r>
              <a:endParaRPr lang="en-US" sz="1800">
                <a:latin typeface="Arial" charset="0"/>
                <a:ea typeface="Times New Roman" pitchFamily="18" charset="0"/>
                <a:cs typeface="Arial" charset="0"/>
              </a:endParaRPr>
            </a:p>
          </p:txBody>
        </p:sp>
        <p:sp>
          <p:nvSpPr>
            <p:cNvPr id="131161" name="Rectangle 32"/>
            <p:cNvSpPr>
              <a:spLocks noChangeArrowheads="1"/>
            </p:cNvSpPr>
            <p:nvPr/>
          </p:nvSpPr>
          <p:spPr bwMode="auto">
            <a:xfrm>
              <a:off x="3354" y="3130"/>
              <a:ext cx="91"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26</a:t>
              </a:r>
              <a:endParaRPr lang="en-US" sz="1800">
                <a:latin typeface="Arial" charset="0"/>
                <a:ea typeface="Times New Roman" pitchFamily="18" charset="0"/>
                <a:cs typeface="Arial" charset="0"/>
              </a:endParaRPr>
            </a:p>
          </p:txBody>
        </p:sp>
        <p:sp>
          <p:nvSpPr>
            <p:cNvPr id="131162" name="Rectangle 31"/>
            <p:cNvSpPr>
              <a:spLocks noChangeArrowheads="1"/>
            </p:cNvSpPr>
            <p:nvPr/>
          </p:nvSpPr>
          <p:spPr bwMode="auto">
            <a:xfrm>
              <a:off x="3280" y="2420"/>
              <a:ext cx="90"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25</a:t>
              </a:r>
              <a:endParaRPr lang="en-US" sz="1800">
                <a:latin typeface="Arial" charset="0"/>
                <a:ea typeface="Times New Roman" pitchFamily="18" charset="0"/>
                <a:cs typeface="Arial" charset="0"/>
              </a:endParaRPr>
            </a:p>
          </p:txBody>
        </p:sp>
        <p:sp>
          <p:nvSpPr>
            <p:cNvPr id="131163" name="Rectangle 30"/>
            <p:cNvSpPr>
              <a:spLocks noChangeArrowheads="1"/>
            </p:cNvSpPr>
            <p:nvPr/>
          </p:nvSpPr>
          <p:spPr bwMode="auto">
            <a:xfrm>
              <a:off x="3514" y="1715"/>
              <a:ext cx="91"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28</a:t>
              </a:r>
              <a:endParaRPr lang="en-US" sz="1800">
                <a:latin typeface="Arial" charset="0"/>
                <a:ea typeface="Times New Roman" pitchFamily="18" charset="0"/>
                <a:cs typeface="Arial" charset="0"/>
              </a:endParaRPr>
            </a:p>
          </p:txBody>
        </p:sp>
        <p:sp>
          <p:nvSpPr>
            <p:cNvPr id="131164" name="Rectangle 29"/>
            <p:cNvSpPr>
              <a:spLocks noChangeArrowheads="1"/>
            </p:cNvSpPr>
            <p:nvPr/>
          </p:nvSpPr>
          <p:spPr bwMode="auto">
            <a:xfrm>
              <a:off x="3354" y="1002"/>
              <a:ext cx="91" cy="168"/>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26</a:t>
              </a:r>
              <a:endParaRPr lang="en-US" sz="1800">
                <a:latin typeface="Arial" charset="0"/>
                <a:ea typeface="Times New Roman" pitchFamily="18" charset="0"/>
                <a:cs typeface="Arial" charset="0"/>
              </a:endParaRPr>
            </a:p>
          </p:txBody>
        </p:sp>
        <p:sp>
          <p:nvSpPr>
            <p:cNvPr id="131165" name="Rectangle 28"/>
            <p:cNvSpPr>
              <a:spLocks noChangeArrowheads="1"/>
            </p:cNvSpPr>
            <p:nvPr/>
          </p:nvSpPr>
          <p:spPr bwMode="auto">
            <a:xfrm>
              <a:off x="1229" y="10172"/>
              <a:ext cx="46"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0</a:t>
              </a:r>
              <a:endParaRPr lang="en-US" sz="1800">
                <a:latin typeface="Arial" charset="0"/>
                <a:ea typeface="Times New Roman" pitchFamily="18" charset="0"/>
                <a:cs typeface="Arial" charset="0"/>
              </a:endParaRPr>
            </a:p>
          </p:txBody>
        </p:sp>
        <p:sp>
          <p:nvSpPr>
            <p:cNvPr id="131166" name="Rectangle 27"/>
            <p:cNvSpPr>
              <a:spLocks noChangeArrowheads="1"/>
            </p:cNvSpPr>
            <p:nvPr/>
          </p:nvSpPr>
          <p:spPr bwMode="auto">
            <a:xfrm>
              <a:off x="1958" y="10172"/>
              <a:ext cx="91"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10</a:t>
              </a:r>
              <a:endParaRPr lang="en-US" sz="1800">
                <a:latin typeface="Arial" charset="0"/>
                <a:ea typeface="Times New Roman" pitchFamily="18" charset="0"/>
                <a:cs typeface="Arial" charset="0"/>
              </a:endParaRPr>
            </a:p>
          </p:txBody>
        </p:sp>
        <p:sp>
          <p:nvSpPr>
            <p:cNvPr id="131167" name="Rectangle 26"/>
            <p:cNvSpPr>
              <a:spLocks noChangeArrowheads="1"/>
            </p:cNvSpPr>
            <p:nvPr/>
          </p:nvSpPr>
          <p:spPr bwMode="auto">
            <a:xfrm>
              <a:off x="2740" y="10172"/>
              <a:ext cx="91"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20</a:t>
              </a:r>
              <a:endParaRPr lang="en-US" sz="1800">
                <a:latin typeface="Arial" charset="0"/>
                <a:ea typeface="Times New Roman" pitchFamily="18" charset="0"/>
                <a:cs typeface="Arial" charset="0"/>
              </a:endParaRPr>
            </a:p>
          </p:txBody>
        </p:sp>
        <p:sp>
          <p:nvSpPr>
            <p:cNvPr id="131168" name="Rectangle 25"/>
            <p:cNvSpPr>
              <a:spLocks noChangeArrowheads="1"/>
            </p:cNvSpPr>
            <p:nvPr/>
          </p:nvSpPr>
          <p:spPr bwMode="auto">
            <a:xfrm>
              <a:off x="3524" y="10172"/>
              <a:ext cx="91"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30</a:t>
              </a:r>
              <a:endParaRPr lang="en-US" sz="1800">
                <a:latin typeface="Arial" charset="0"/>
                <a:ea typeface="Times New Roman" pitchFamily="18" charset="0"/>
                <a:cs typeface="Arial" charset="0"/>
              </a:endParaRPr>
            </a:p>
          </p:txBody>
        </p:sp>
        <p:sp>
          <p:nvSpPr>
            <p:cNvPr id="131169" name="Rectangle 24"/>
            <p:cNvSpPr>
              <a:spLocks noChangeArrowheads="1"/>
            </p:cNvSpPr>
            <p:nvPr/>
          </p:nvSpPr>
          <p:spPr bwMode="auto">
            <a:xfrm>
              <a:off x="4307" y="10172"/>
              <a:ext cx="91"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40</a:t>
              </a:r>
              <a:endParaRPr lang="en-US" sz="1800">
                <a:latin typeface="Arial" charset="0"/>
                <a:ea typeface="Times New Roman" pitchFamily="18" charset="0"/>
                <a:cs typeface="Arial" charset="0"/>
              </a:endParaRPr>
            </a:p>
          </p:txBody>
        </p:sp>
        <p:sp>
          <p:nvSpPr>
            <p:cNvPr id="131170" name="Rectangle 23"/>
            <p:cNvSpPr>
              <a:spLocks noChangeArrowheads="1"/>
            </p:cNvSpPr>
            <p:nvPr/>
          </p:nvSpPr>
          <p:spPr bwMode="auto">
            <a:xfrm>
              <a:off x="5086" y="10172"/>
              <a:ext cx="91"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50</a:t>
              </a:r>
              <a:endParaRPr lang="en-US" sz="1800">
                <a:latin typeface="Arial" charset="0"/>
                <a:ea typeface="Times New Roman" pitchFamily="18" charset="0"/>
                <a:cs typeface="Arial" charset="0"/>
              </a:endParaRPr>
            </a:p>
          </p:txBody>
        </p:sp>
        <p:sp>
          <p:nvSpPr>
            <p:cNvPr id="131171" name="Rectangle 22"/>
            <p:cNvSpPr>
              <a:spLocks noChangeArrowheads="1"/>
            </p:cNvSpPr>
            <p:nvPr/>
          </p:nvSpPr>
          <p:spPr bwMode="auto">
            <a:xfrm>
              <a:off x="522" y="9627"/>
              <a:ext cx="269"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Greece</a:t>
              </a:r>
              <a:endParaRPr lang="en-US" sz="1800">
                <a:latin typeface="Arial" charset="0"/>
                <a:ea typeface="Times New Roman" pitchFamily="18" charset="0"/>
                <a:cs typeface="Arial" charset="0"/>
              </a:endParaRPr>
            </a:p>
          </p:txBody>
        </p:sp>
        <p:sp>
          <p:nvSpPr>
            <p:cNvPr id="131172" name="Rectangle 21"/>
            <p:cNvSpPr>
              <a:spLocks noChangeArrowheads="1"/>
            </p:cNvSpPr>
            <p:nvPr/>
          </p:nvSpPr>
          <p:spPr bwMode="auto">
            <a:xfrm>
              <a:off x="791" y="8914"/>
              <a:ext cx="151" cy="168"/>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Italy</a:t>
              </a:r>
              <a:endParaRPr lang="en-US" sz="1800">
                <a:latin typeface="Arial" charset="0"/>
                <a:ea typeface="Times New Roman" pitchFamily="18" charset="0"/>
                <a:cs typeface="Arial" charset="0"/>
              </a:endParaRPr>
            </a:p>
          </p:txBody>
        </p:sp>
        <p:sp>
          <p:nvSpPr>
            <p:cNvPr id="131173" name="Rectangle 20"/>
            <p:cNvSpPr>
              <a:spLocks noChangeArrowheads="1"/>
            </p:cNvSpPr>
            <p:nvPr/>
          </p:nvSpPr>
          <p:spPr bwMode="auto">
            <a:xfrm>
              <a:off x="681" y="8202"/>
              <a:ext cx="208"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Spain</a:t>
              </a:r>
              <a:endParaRPr lang="en-US" sz="1800">
                <a:latin typeface="Arial" charset="0"/>
                <a:ea typeface="Times New Roman" pitchFamily="18" charset="0"/>
                <a:cs typeface="Arial" charset="0"/>
              </a:endParaRPr>
            </a:p>
          </p:txBody>
        </p:sp>
        <p:sp>
          <p:nvSpPr>
            <p:cNvPr id="131174" name="Rectangle 19"/>
            <p:cNvSpPr>
              <a:spLocks noChangeArrowheads="1"/>
            </p:cNvSpPr>
            <p:nvPr/>
          </p:nvSpPr>
          <p:spPr bwMode="auto">
            <a:xfrm>
              <a:off x="681" y="7497"/>
              <a:ext cx="201"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Israel</a:t>
              </a:r>
              <a:endParaRPr lang="en-US" sz="1800">
                <a:latin typeface="Arial" charset="0"/>
                <a:ea typeface="Times New Roman" pitchFamily="18" charset="0"/>
                <a:cs typeface="Arial" charset="0"/>
              </a:endParaRPr>
            </a:p>
          </p:txBody>
        </p:sp>
        <p:sp>
          <p:nvSpPr>
            <p:cNvPr id="131175" name="Rectangle 18"/>
            <p:cNvSpPr>
              <a:spLocks noChangeArrowheads="1"/>
            </p:cNvSpPr>
            <p:nvPr/>
          </p:nvSpPr>
          <p:spPr bwMode="auto">
            <a:xfrm>
              <a:off x="567" y="6787"/>
              <a:ext cx="255"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France</a:t>
              </a:r>
              <a:endParaRPr lang="en-US" sz="1800">
                <a:latin typeface="Arial" charset="0"/>
                <a:ea typeface="Times New Roman" pitchFamily="18" charset="0"/>
                <a:cs typeface="Arial" charset="0"/>
              </a:endParaRPr>
            </a:p>
          </p:txBody>
        </p:sp>
        <p:sp>
          <p:nvSpPr>
            <p:cNvPr id="131176" name="Rectangle 17"/>
            <p:cNvSpPr>
              <a:spLocks noChangeArrowheads="1"/>
            </p:cNvSpPr>
            <p:nvPr/>
          </p:nvSpPr>
          <p:spPr bwMode="auto">
            <a:xfrm>
              <a:off x="495" y="6074"/>
              <a:ext cx="295" cy="168"/>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Belgium</a:t>
              </a:r>
              <a:endParaRPr lang="en-US" sz="1800">
                <a:latin typeface="Arial" charset="0"/>
                <a:ea typeface="Times New Roman" pitchFamily="18" charset="0"/>
                <a:cs typeface="Arial" charset="0"/>
              </a:endParaRPr>
            </a:p>
          </p:txBody>
        </p:sp>
        <p:sp>
          <p:nvSpPr>
            <p:cNvPr id="131177" name="Rectangle 16"/>
            <p:cNvSpPr>
              <a:spLocks noChangeArrowheads="1"/>
            </p:cNvSpPr>
            <p:nvPr/>
          </p:nvSpPr>
          <p:spPr bwMode="auto">
            <a:xfrm>
              <a:off x="196" y="5362"/>
              <a:ext cx="422"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Switzerland</a:t>
              </a:r>
              <a:endParaRPr lang="en-US" sz="1800">
                <a:latin typeface="Arial" charset="0"/>
                <a:ea typeface="Times New Roman" pitchFamily="18" charset="0"/>
                <a:cs typeface="Arial" charset="0"/>
              </a:endParaRPr>
            </a:p>
          </p:txBody>
        </p:sp>
        <p:sp>
          <p:nvSpPr>
            <p:cNvPr id="131178" name="Rectangle 15"/>
            <p:cNvSpPr>
              <a:spLocks noChangeArrowheads="1"/>
            </p:cNvSpPr>
            <p:nvPr/>
          </p:nvSpPr>
          <p:spPr bwMode="auto">
            <a:xfrm>
              <a:off x="567" y="4657"/>
              <a:ext cx="255" cy="168"/>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Austria</a:t>
              </a:r>
              <a:endParaRPr lang="en-US" sz="1800">
                <a:latin typeface="Arial" charset="0"/>
                <a:ea typeface="Times New Roman" pitchFamily="18" charset="0"/>
                <a:cs typeface="Arial" charset="0"/>
              </a:endParaRPr>
            </a:p>
          </p:txBody>
        </p:sp>
        <p:sp>
          <p:nvSpPr>
            <p:cNvPr id="131179" name="Rectangle 14"/>
            <p:cNvSpPr>
              <a:spLocks noChangeArrowheads="1"/>
            </p:cNvSpPr>
            <p:nvPr/>
          </p:nvSpPr>
          <p:spPr bwMode="auto">
            <a:xfrm>
              <a:off x="382" y="3947"/>
              <a:ext cx="339" cy="168"/>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Germany</a:t>
              </a:r>
              <a:endParaRPr lang="en-US" sz="1800">
                <a:latin typeface="Arial" charset="0"/>
                <a:ea typeface="Times New Roman" pitchFamily="18" charset="0"/>
                <a:cs typeface="Arial" charset="0"/>
              </a:endParaRPr>
            </a:p>
          </p:txBody>
        </p:sp>
        <p:sp>
          <p:nvSpPr>
            <p:cNvPr id="131180" name="Rectangle 13"/>
            <p:cNvSpPr>
              <a:spLocks noChangeArrowheads="1"/>
            </p:cNvSpPr>
            <p:nvPr/>
          </p:nvSpPr>
          <p:spPr bwMode="auto">
            <a:xfrm>
              <a:off x="170" y="3235"/>
              <a:ext cx="441"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Netherlands</a:t>
              </a:r>
              <a:endParaRPr lang="en-US" sz="1800">
                <a:latin typeface="Arial" charset="0"/>
                <a:ea typeface="Times New Roman" pitchFamily="18" charset="0"/>
                <a:cs typeface="Arial" charset="0"/>
              </a:endParaRPr>
            </a:p>
          </p:txBody>
        </p:sp>
        <p:sp>
          <p:nvSpPr>
            <p:cNvPr id="131181" name="Rectangle 12"/>
            <p:cNvSpPr>
              <a:spLocks noChangeArrowheads="1"/>
            </p:cNvSpPr>
            <p:nvPr/>
          </p:nvSpPr>
          <p:spPr bwMode="auto">
            <a:xfrm>
              <a:off x="399" y="2530"/>
              <a:ext cx="332"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Denmark</a:t>
              </a:r>
              <a:endParaRPr lang="en-US" sz="1800">
                <a:latin typeface="Arial" charset="0"/>
                <a:ea typeface="Times New Roman" pitchFamily="18" charset="0"/>
                <a:cs typeface="Arial" charset="0"/>
              </a:endParaRPr>
            </a:p>
          </p:txBody>
        </p:sp>
        <p:sp>
          <p:nvSpPr>
            <p:cNvPr id="131182" name="Rectangle 11"/>
            <p:cNvSpPr>
              <a:spLocks noChangeArrowheads="1"/>
            </p:cNvSpPr>
            <p:nvPr/>
          </p:nvSpPr>
          <p:spPr bwMode="auto">
            <a:xfrm>
              <a:off x="473" y="1817"/>
              <a:ext cx="295" cy="168"/>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Sweden</a:t>
              </a:r>
              <a:endParaRPr lang="en-US" sz="1800">
                <a:latin typeface="Arial" charset="0"/>
                <a:ea typeface="Times New Roman" pitchFamily="18" charset="0"/>
                <a:cs typeface="Arial" charset="0"/>
              </a:endParaRPr>
            </a:p>
          </p:txBody>
        </p:sp>
        <p:sp>
          <p:nvSpPr>
            <p:cNvPr id="131183" name="Rectangle 10"/>
            <p:cNvSpPr>
              <a:spLocks noChangeArrowheads="1"/>
            </p:cNvSpPr>
            <p:nvPr/>
          </p:nvSpPr>
          <p:spPr bwMode="auto">
            <a:xfrm>
              <a:off x="558" y="1105"/>
              <a:ext cx="267" cy="167"/>
            </a:xfrm>
            <a:prstGeom prst="rect">
              <a:avLst/>
            </a:prstGeom>
            <a:noFill/>
            <a:ln w="9525">
              <a:noFill/>
              <a:miter lim="800000"/>
              <a:headEnd/>
              <a:tailEnd/>
            </a:ln>
          </p:spPr>
          <p:txBody>
            <a:bodyPr wrap="none" lIns="0" tIns="0" rIns="0" bIns="0">
              <a:spAutoFit/>
            </a:bodyPr>
            <a:lstStyle/>
            <a:p>
              <a:pPr eaLnBrk="1" hangingPunct="1"/>
              <a:r>
                <a:rPr lang="en-US" sz="700">
                  <a:solidFill>
                    <a:srgbClr val="000000"/>
                  </a:solidFill>
                  <a:latin typeface="Arial" charset="0"/>
                  <a:ea typeface="Times New Roman" pitchFamily="18" charset="0"/>
                  <a:cs typeface="Arial" charset="0"/>
                </a:rPr>
                <a:t>Finland</a:t>
              </a:r>
              <a:endParaRPr lang="en-US" sz="1800">
                <a:latin typeface="Arial" charset="0"/>
                <a:ea typeface="Times New Roman" pitchFamily="18" charset="0"/>
                <a:cs typeface="Arial" charset="0"/>
              </a:endParaRPr>
            </a:p>
          </p:txBody>
        </p:sp>
        <p:sp>
          <p:nvSpPr>
            <p:cNvPr id="131184" name="Rectangle 9"/>
            <p:cNvSpPr>
              <a:spLocks noChangeArrowheads="1"/>
            </p:cNvSpPr>
            <p:nvPr/>
          </p:nvSpPr>
          <p:spPr bwMode="auto">
            <a:xfrm>
              <a:off x="1920" y="10407"/>
              <a:ext cx="2846" cy="552"/>
            </a:xfrm>
            <a:prstGeom prst="rect">
              <a:avLst/>
            </a:prstGeom>
            <a:noFill/>
            <a:ln w="9525">
              <a:noFill/>
              <a:miter lim="800000"/>
              <a:headEnd/>
              <a:tailEnd/>
            </a:ln>
          </p:spPr>
          <p:txBody>
            <a:bodyPr wrap="none" lIns="0" tIns="0" rIns="0" bIns="0"/>
            <a:lstStyle/>
            <a:p>
              <a:pPr eaLnBrk="1" hangingPunct="1"/>
              <a:r>
                <a:rPr lang="en-US" sz="1000" b="1">
                  <a:solidFill>
                    <a:srgbClr val="000000"/>
                  </a:solidFill>
                  <a:latin typeface="Arial" charset="0"/>
                  <a:ea typeface="Times New Roman" pitchFamily="18" charset="0"/>
                  <a:cs typeface="Arial" charset="0"/>
                </a:rPr>
                <a:t>Percentages and scale means</a:t>
              </a:r>
              <a:endParaRPr lang="en-US" sz="1800">
                <a:latin typeface="Arial" charset="0"/>
                <a:ea typeface="Times New Roman" pitchFamily="18" charset="0"/>
                <a:cs typeface="Arial" charset="0"/>
              </a:endParaRPr>
            </a:p>
          </p:txBody>
        </p:sp>
        <p:sp>
          <p:nvSpPr>
            <p:cNvPr id="131185" name="Rectangle 8"/>
            <p:cNvSpPr>
              <a:spLocks noChangeArrowheads="1"/>
            </p:cNvSpPr>
            <p:nvPr/>
          </p:nvSpPr>
          <p:spPr bwMode="auto">
            <a:xfrm>
              <a:off x="5498" y="4513"/>
              <a:ext cx="112" cy="82"/>
            </a:xfrm>
            <a:prstGeom prst="rect">
              <a:avLst/>
            </a:prstGeom>
            <a:solidFill>
              <a:srgbClr val="993366"/>
            </a:solidFill>
            <a:ln w="5715">
              <a:solidFill>
                <a:srgbClr val="000000"/>
              </a:solidFill>
              <a:miter lim="800000"/>
              <a:headEnd/>
              <a:tailEnd/>
            </a:ln>
          </p:spPr>
          <p:txBody>
            <a:bodyPr/>
            <a:lstStyle/>
            <a:p>
              <a:endParaRPr lang="fi-FI"/>
            </a:p>
          </p:txBody>
        </p:sp>
        <p:sp>
          <p:nvSpPr>
            <p:cNvPr id="131186" name="Rectangle 7"/>
            <p:cNvSpPr>
              <a:spLocks noChangeArrowheads="1"/>
            </p:cNvSpPr>
            <p:nvPr/>
          </p:nvSpPr>
          <p:spPr bwMode="auto">
            <a:xfrm>
              <a:off x="5760" y="4500"/>
              <a:ext cx="1101" cy="540"/>
            </a:xfrm>
            <a:prstGeom prst="rect">
              <a:avLst/>
            </a:prstGeom>
            <a:noFill/>
            <a:ln w="9525">
              <a:noFill/>
              <a:miter lim="800000"/>
              <a:headEnd/>
              <a:tailEnd/>
            </a:ln>
          </p:spPr>
          <p:txBody>
            <a:bodyPr lIns="0" tIns="0" rIns="0" bIns="0"/>
            <a:lstStyle/>
            <a:p>
              <a:pPr eaLnBrk="1" hangingPunct="1"/>
              <a:r>
                <a:rPr lang="en-US" sz="1200" b="1">
                  <a:solidFill>
                    <a:srgbClr val="000000"/>
                  </a:solidFill>
                  <a:latin typeface="Arial" charset="0"/>
                  <a:ea typeface="Times New Roman" pitchFamily="18" charset="0"/>
                  <a:cs typeface="Arial" charset="0"/>
                </a:rPr>
                <a:t>Expect-</a:t>
              </a:r>
              <a:endParaRPr lang="en-US" sz="1100">
                <a:ea typeface="Times New Roman" pitchFamily="18" charset="0"/>
                <a:cs typeface="Arial" charset="0"/>
              </a:endParaRPr>
            </a:p>
            <a:p>
              <a:r>
                <a:rPr lang="en-US" sz="1200" b="1">
                  <a:solidFill>
                    <a:srgbClr val="000000"/>
                  </a:solidFill>
                  <a:latin typeface="Arial" charset="0"/>
                  <a:ea typeface="Times New Roman" pitchFamily="18" charset="0"/>
                  <a:cs typeface="Arial" charset="0"/>
                </a:rPr>
                <a:t>ation</a:t>
              </a:r>
              <a:endParaRPr lang="en-US" sz="1100">
                <a:ea typeface="Times New Roman" pitchFamily="18" charset="0"/>
                <a:cs typeface="Arial" charset="0"/>
              </a:endParaRPr>
            </a:p>
            <a:p>
              <a:r>
                <a:rPr lang="en-US" sz="1200" b="1">
                  <a:solidFill>
                    <a:srgbClr val="000000"/>
                  </a:solidFill>
                  <a:latin typeface="Arial" charset="0"/>
                  <a:ea typeface="Times New Roman" pitchFamily="18" charset="0"/>
                  <a:cs typeface="Arial" charset="0"/>
                </a:rPr>
                <a:t>ation</a:t>
              </a:r>
              <a:endParaRPr lang="en-US" sz="1100">
                <a:ea typeface="Times New Roman" pitchFamily="18" charset="0"/>
                <a:cs typeface="Arial" charset="0"/>
              </a:endParaRPr>
            </a:p>
            <a:p>
              <a:r>
                <a:rPr lang="en-US" sz="1200" b="1">
                  <a:solidFill>
                    <a:srgbClr val="000000"/>
                  </a:solidFill>
                  <a:latin typeface="Arial" charset="0"/>
                  <a:ea typeface="Times New Roman" pitchFamily="18" charset="0"/>
                  <a:cs typeface="Arial" charset="0"/>
                </a:rPr>
                <a:t>Expectation</a:t>
              </a:r>
              <a:r>
                <a:rPr lang="en-US" sz="1200">
                  <a:solidFill>
                    <a:srgbClr val="000000"/>
                  </a:solidFill>
                  <a:latin typeface="Arial" charset="0"/>
                  <a:ea typeface="Times New Roman" pitchFamily="18" charset="0"/>
                  <a:cs typeface="Arial" charset="0"/>
                </a:rPr>
                <a:t>s</a:t>
              </a:r>
              <a:endParaRPr lang="en-US" sz="1800">
                <a:latin typeface="Arial" charset="0"/>
                <a:ea typeface="Times New Roman" pitchFamily="18" charset="0"/>
                <a:cs typeface="Arial" charset="0"/>
              </a:endParaRPr>
            </a:p>
          </p:txBody>
        </p:sp>
        <p:sp>
          <p:nvSpPr>
            <p:cNvPr id="131187" name="Rectangle 6"/>
            <p:cNvSpPr>
              <a:spLocks noChangeArrowheads="1"/>
            </p:cNvSpPr>
            <p:nvPr/>
          </p:nvSpPr>
          <p:spPr bwMode="auto">
            <a:xfrm>
              <a:off x="5498" y="5376"/>
              <a:ext cx="112" cy="83"/>
            </a:xfrm>
            <a:prstGeom prst="rect">
              <a:avLst/>
            </a:prstGeom>
            <a:solidFill>
              <a:srgbClr val="9999FF"/>
            </a:solidFill>
            <a:ln w="5715">
              <a:solidFill>
                <a:srgbClr val="000000"/>
              </a:solidFill>
              <a:miter lim="800000"/>
              <a:headEnd/>
              <a:tailEnd/>
            </a:ln>
          </p:spPr>
          <p:txBody>
            <a:bodyPr/>
            <a:lstStyle/>
            <a:p>
              <a:endParaRPr lang="fi-FI"/>
            </a:p>
          </p:txBody>
        </p:sp>
        <p:sp>
          <p:nvSpPr>
            <p:cNvPr id="131188" name="Rectangle 5"/>
            <p:cNvSpPr>
              <a:spLocks noChangeArrowheads="1"/>
            </p:cNvSpPr>
            <p:nvPr/>
          </p:nvSpPr>
          <p:spPr bwMode="auto">
            <a:xfrm>
              <a:off x="5760" y="5220"/>
              <a:ext cx="1080" cy="391"/>
            </a:xfrm>
            <a:prstGeom prst="rect">
              <a:avLst/>
            </a:prstGeom>
            <a:noFill/>
            <a:ln w="9525">
              <a:noFill/>
              <a:miter lim="800000"/>
              <a:headEnd/>
              <a:tailEnd/>
            </a:ln>
          </p:spPr>
          <p:txBody>
            <a:bodyPr lIns="0" tIns="0" rIns="0" bIns="0"/>
            <a:lstStyle/>
            <a:p>
              <a:pPr eaLnBrk="1" hangingPunct="1"/>
              <a:r>
                <a:rPr lang="en-US" sz="1200" b="1">
                  <a:solidFill>
                    <a:srgbClr val="000000"/>
                  </a:solidFill>
                  <a:latin typeface="Arial" charset="0"/>
                  <a:ea typeface="Times New Roman" pitchFamily="18" charset="0"/>
                  <a:cs typeface="Arial" charset="0"/>
                </a:rPr>
                <a:t>Practice</a:t>
              </a:r>
              <a:endParaRPr lang="en-US" sz="1800">
                <a:latin typeface="Arial" charset="0"/>
                <a:ea typeface="Times New Roman" pitchFamily="18" charset="0"/>
                <a:cs typeface="Arial" charset="0"/>
              </a:endParaRPr>
            </a:p>
          </p:txBody>
        </p:sp>
      </p:grpSp>
      <p:sp>
        <p:nvSpPr>
          <p:cNvPr id="131080" name="Rectangle 163"/>
          <p:cNvSpPr>
            <a:spLocks noChangeArrowheads="1"/>
          </p:cNvSpPr>
          <p:nvPr/>
        </p:nvSpPr>
        <p:spPr bwMode="auto">
          <a:xfrm>
            <a:off x="-334963" y="6543675"/>
            <a:ext cx="9813926" cy="731838"/>
          </a:xfrm>
          <a:prstGeom prst="rect">
            <a:avLst/>
          </a:prstGeom>
          <a:noFill/>
          <a:ln w="9525">
            <a:noFill/>
            <a:miter lim="800000"/>
            <a:headEnd/>
            <a:tailEnd/>
          </a:ln>
        </p:spPr>
        <p:txBody>
          <a:bodyPr wrap="none" anchor="ctr">
            <a:spAutoFit/>
          </a:bodyPr>
          <a:lstStyle/>
          <a:p>
            <a:pPr eaLnBrk="1" hangingPunct="1"/>
            <a:r>
              <a:rPr lang="en-GB" sz="1200" b="1">
                <a:solidFill>
                  <a:srgbClr val="000000"/>
                </a:solidFill>
                <a:latin typeface="Arial" charset="0"/>
                <a:ea typeface="Times New Roman" pitchFamily="18" charset="0"/>
                <a:cs typeface="Arial" charset="0"/>
              </a:rPr>
              <a:t>Expectations:</a:t>
            </a:r>
            <a:r>
              <a:rPr lang="en-GB" sz="1200">
                <a:solidFill>
                  <a:srgbClr val="000000"/>
                </a:solidFill>
                <a:latin typeface="Arial" charset="0"/>
                <a:ea typeface="Times New Roman" pitchFamily="18" charset="0"/>
                <a:cs typeface="Arial" charset="0"/>
              </a:rPr>
              <a:t> Means of agreeing with the statement that grandparents’ duty is to help financially grandchildren and their families, range 10-50.</a:t>
            </a:r>
            <a:endParaRPr lang="en-GB" sz="1100">
              <a:ea typeface="Times New Roman" pitchFamily="18" charset="0"/>
              <a:cs typeface="Arial" charset="0"/>
            </a:endParaRPr>
          </a:p>
          <a:p>
            <a:r>
              <a:rPr lang="en-GB" sz="1200" b="1">
                <a:solidFill>
                  <a:srgbClr val="000000"/>
                </a:solidFill>
                <a:latin typeface="Arial" charset="0"/>
                <a:ea typeface="Times New Roman" pitchFamily="18" charset="0"/>
                <a:cs typeface="Arial" charset="0"/>
              </a:rPr>
              <a:t>Practice:</a:t>
            </a:r>
            <a:r>
              <a:rPr lang="en-GB" sz="1200">
                <a:solidFill>
                  <a:srgbClr val="000000"/>
                </a:solidFill>
                <a:latin typeface="Arial" charset="0"/>
                <a:ea typeface="Times New Roman" pitchFamily="18" charset="0"/>
                <a:cs typeface="Arial" charset="0"/>
              </a:rPr>
              <a:t> Percentages of those who have given financial gift &gt;€250 to their children in last 12 months.</a:t>
            </a:r>
            <a:endParaRPr lang="en-GB" sz="1100">
              <a:ea typeface="Times New Roman" pitchFamily="18" charset="0"/>
              <a:cs typeface="Arial" charset="0"/>
            </a:endParaRPr>
          </a:p>
          <a:p>
            <a:endParaRPr lang="en-GB" sz="1800">
              <a:latin typeface="Arial" charset="0"/>
              <a:ea typeface="Times New Roman" pitchFamily="18" charset="0"/>
              <a:cs typeface="Arial" charset="0"/>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725D1D2A-E998-4582-A7D1-F39E0AB31143}" type="slidenum">
              <a:rPr lang="en-US"/>
              <a:pPr>
                <a:defRPr/>
              </a:pPr>
              <a:t>178</a:t>
            </a:fld>
            <a:endParaRPr lang="en-US"/>
          </a:p>
        </p:txBody>
      </p:sp>
      <p:sp>
        <p:nvSpPr>
          <p:cNvPr id="132100" name="Rectangle 2"/>
          <p:cNvSpPr>
            <a:spLocks noGrp="1" noChangeArrowheads="1"/>
          </p:cNvSpPr>
          <p:nvPr>
            <p:ph type="title"/>
          </p:nvPr>
        </p:nvSpPr>
        <p:spPr/>
        <p:txBody>
          <a:bodyPr/>
          <a:lstStyle/>
          <a:p>
            <a:r>
              <a:rPr lang="fi-FI" sz="2000" smtClean="0"/>
              <a:t>KAIKKI LAPSILLE ANNETTU APU </a:t>
            </a:r>
            <a:r>
              <a:rPr lang="fi-FI" sz="1200" smtClean="0"/>
              <a:t>k90</a:t>
            </a:r>
            <a:endParaRPr lang="en-US" sz="1200" smtClean="0"/>
          </a:p>
        </p:txBody>
      </p:sp>
      <p:pic>
        <p:nvPicPr>
          <p:cNvPr id="132101" name="Picture 3"/>
          <p:cNvPicPr>
            <a:picLocks noGrp="1" noChangeAspect="1" noChangeArrowheads="1"/>
          </p:cNvPicPr>
          <p:nvPr>
            <p:ph type="body" idx="1"/>
          </p:nvPr>
        </p:nvPicPr>
        <p:blipFill>
          <a:blip r:embed="rId3" cstate="print"/>
          <a:srcRect/>
          <a:stretch>
            <a:fillRect/>
          </a:stretch>
        </p:blipFill>
        <p:spPr>
          <a:xfrm>
            <a:off x="457200" y="1600200"/>
            <a:ext cx="8229600" cy="5068888"/>
          </a:xfrm>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C208D49A-1B1F-406A-8982-A98405F2B88F}" type="slidenum">
              <a:rPr lang="en-US"/>
              <a:pPr>
                <a:defRPr/>
              </a:pPr>
              <a:t>179</a:t>
            </a:fld>
            <a:endParaRPr lang="en-US"/>
          </a:p>
        </p:txBody>
      </p:sp>
      <p:sp>
        <p:nvSpPr>
          <p:cNvPr id="133124" name="Rectangle 2"/>
          <p:cNvSpPr>
            <a:spLocks noGrp="1" noChangeArrowheads="1"/>
          </p:cNvSpPr>
          <p:nvPr>
            <p:ph type="title"/>
          </p:nvPr>
        </p:nvSpPr>
        <p:spPr/>
        <p:txBody>
          <a:bodyPr/>
          <a:lstStyle/>
          <a:p>
            <a:r>
              <a:rPr lang="fi-FI" sz="2000" smtClean="0"/>
              <a:t>KAIKKI LAPSILLE ANNETTU APU</a:t>
            </a:r>
            <a:r>
              <a:rPr lang="fi-FI" sz="1200" smtClean="0"/>
              <a:t> SUKUPUOLEN MUKAAN k90</a:t>
            </a:r>
          </a:p>
        </p:txBody>
      </p:sp>
      <p:pic>
        <p:nvPicPr>
          <p:cNvPr id="133125" name="Picture 3"/>
          <p:cNvPicPr>
            <a:picLocks noGrp="1" noChangeAspect="1" noChangeArrowheads="1"/>
          </p:cNvPicPr>
          <p:nvPr>
            <p:ph type="body" idx="1"/>
          </p:nvPr>
        </p:nvPicPr>
        <p:blipFill>
          <a:blip r:embed="rId3" cstate="print"/>
          <a:srcRect/>
          <a:stretch>
            <a:fillRect/>
          </a:stretch>
        </p:blipFill>
        <p:spPr>
          <a:xfrm>
            <a:off x="457200" y="1600200"/>
            <a:ext cx="8229600" cy="492442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858ED208-2FF2-4A25-8341-86EE98FD196C}" type="slidenum">
              <a:rPr lang="en-US"/>
              <a:pPr>
                <a:defRPr/>
              </a:pPr>
              <a:t>18</a:t>
            </a:fld>
            <a:endParaRPr lang="en-US"/>
          </a:p>
        </p:txBody>
      </p:sp>
      <p:sp>
        <p:nvSpPr>
          <p:cNvPr id="11268" name="Rectangle 2"/>
          <p:cNvSpPr>
            <a:spLocks noGrp="1" noChangeArrowheads="1"/>
          </p:cNvSpPr>
          <p:nvPr>
            <p:ph type="title"/>
          </p:nvPr>
        </p:nvSpPr>
        <p:spPr/>
        <p:txBody>
          <a:bodyPr/>
          <a:lstStyle/>
          <a:p>
            <a:r>
              <a:rPr lang="fi-FI" smtClean="0"/>
              <a:t>Universaalisuus?</a:t>
            </a:r>
            <a:endParaRPr lang="en-GB" smtClean="0"/>
          </a:p>
        </p:txBody>
      </p:sp>
      <p:sp>
        <p:nvSpPr>
          <p:cNvPr id="11269" name="Rectangle 3"/>
          <p:cNvSpPr>
            <a:spLocks noGrp="1" noChangeArrowheads="1"/>
          </p:cNvSpPr>
          <p:nvPr>
            <p:ph type="body" idx="1"/>
          </p:nvPr>
        </p:nvSpPr>
        <p:spPr/>
        <p:txBody>
          <a:bodyPr/>
          <a:lstStyle/>
          <a:p>
            <a:r>
              <a:rPr lang="fi-FI" sz="2400" dirty="0" smtClean="0"/>
              <a:t>Kaksi merkitystä:</a:t>
            </a:r>
          </a:p>
          <a:p>
            <a:r>
              <a:rPr lang="fi-FI" sz="2400" dirty="0" smtClean="0"/>
              <a:t>1. Kaikilla oikeus </a:t>
            </a:r>
            <a:r>
              <a:rPr lang="fi-FI" sz="2400" b="1" dirty="0" smtClean="0"/>
              <a:t>samoihin</a:t>
            </a:r>
            <a:r>
              <a:rPr lang="fi-FI" sz="2400" dirty="0" smtClean="0"/>
              <a:t> etuuksiin kun kriteeri täyttyy</a:t>
            </a:r>
          </a:p>
          <a:p>
            <a:pPr lvl="1"/>
            <a:r>
              <a:rPr lang="fi-FI" sz="2000" dirty="0" smtClean="0"/>
              <a:t>Esimerkiksi kansaneläke tai lapsilisä</a:t>
            </a:r>
          </a:p>
          <a:p>
            <a:pPr lvl="1"/>
            <a:r>
              <a:rPr lang="fi-FI" sz="2000" dirty="0" smtClean="0"/>
              <a:t>Tai perustulo!</a:t>
            </a:r>
          </a:p>
          <a:p>
            <a:pPr lvl="1"/>
            <a:r>
              <a:rPr lang="fi-FI" sz="2000" dirty="0" smtClean="0"/>
              <a:t>Toimiva malli kun tulonjako tasainen</a:t>
            </a:r>
          </a:p>
          <a:p>
            <a:r>
              <a:rPr lang="fi-FI" sz="2400" dirty="0" smtClean="0"/>
              <a:t>2. Kaikilla oikeus etuuksiin jotka ovat suhteessa aikaisempaan tulotasoon: suhteellinen universaalisuus</a:t>
            </a:r>
          </a:p>
          <a:p>
            <a:pPr lvl="1"/>
            <a:r>
              <a:rPr lang="fi-FI" sz="2000" dirty="0" smtClean="0"/>
              <a:t>Työsuhde-eläke</a:t>
            </a:r>
          </a:p>
          <a:p>
            <a:pPr lvl="1"/>
            <a:r>
              <a:rPr lang="fi-FI" sz="2000" dirty="0" smtClean="0"/>
              <a:t>Työttömyysturva</a:t>
            </a:r>
          </a:p>
          <a:p>
            <a:r>
              <a:rPr lang="fi-FI" sz="2400" dirty="0" smtClean="0"/>
              <a:t>Tällä hetkellä päämuotona suhteellinen universaalisuus jolloin ulkopuolelle jäävät vain järjestelmät jotka eivät kata kaikkia (USA:n sairausvakuutus)</a:t>
            </a:r>
            <a:endParaRPr lang="fi-FI" dirty="0" smtClean="0"/>
          </a:p>
          <a:p>
            <a:endParaRPr lang="en-GB" dirty="0" smtClean="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C208D49A-1B1F-406A-8982-A98405F2B88F}" type="slidenum">
              <a:rPr lang="en-US"/>
              <a:pPr>
                <a:defRPr/>
              </a:pPr>
              <a:t>180</a:t>
            </a:fld>
            <a:endParaRPr lang="en-US"/>
          </a:p>
        </p:txBody>
      </p:sp>
      <p:sp>
        <p:nvSpPr>
          <p:cNvPr id="133124" name="Rectangle 2"/>
          <p:cNvSpPr>
            <a:spLocks noGrp="1" noChangeArrowheads="1"/>
          </p:cNvSpPr>
          <p:nvPr>
            <p:ph type="title"/>
          </p:nvPr>
        </p:nvSpPr>
        <p:spPr/>
        <p:txBody>
          <a:bodyPr/>
          <a:lstStyle/>
          <a:p>
            <a:r>
              <a:rPr lang="fi-FI" sz="2000" smtClean="0"/>
              <a:t>KAIKKI LAPSILLE ANNETTU APU</a:t>
            </a:r>
            <a:r>
              <a:rPr lang="fi-FI" sz="1200" smtClean="0"/>
              <a:t> SUKUPUOLEN MUKAAN k90</a:t>
            </a:r>
          </a:p>
        </p:txBody>
      </p:sp>
      <p:pic>
        <p:nvPicPr>
          <p:cNvPr id="133125" name="Picture 3"/>
          <p:cNvPicPr>
            <a:picLocks noGrp="1" noChangeAspect="1" noChangeArrowheads="1"/>
          </p:cNvPicPr>
          <p:nvPr>
            <p:ph type="body" idx="1"/>
          </p:nvPr>
        </p:nvPicPr>
        <p:blipFill>
          <a:blip r:embed="rId3" cstate="print"/>
          <a:srcRect/>
          <a:stretch>
            <a:fillRect/>
          </a:stretch>
        </p:blipFill>
        <p:spPr>
          <a:xfrm>
            <a:off x="457200" y="1600200"/>
            <a:ext cx="8229600" cy="4924425"/>
          </a:xfrm>
        </p:spPr>
      </p:pic>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C80CEBCC-07DD-4DB7-862E-3C55295EB4CF}" type="slidenum">
              <a:rPr lang="en-US"/>
              <a:pPr>
                <a:defRPr/>
              </a:pPr>
              <a:t>181</a:t>
            </a:fld>
            <a:endParaRPr lang="en-US"/>
          </a:p>
        </p:txBody>
      </p:sp>
      <p:sp>
        <p:nvSpPr>
          <p:cNvPr id="134148" name="Rectangle 2"/>
          <p:cNvSpPr>
            <a:spLocks noGrp="1" noChangeArrowheads="1"/>
          </p:cNvSpPr>
          <p:nvPr>
            <p:ph type="title"/>
          </p:nvPr>
        </p:nvSpPr>
        <p:spPr/>
        <p:txBody>
          <a:bodyPr/>
          <a:lstStyle/>
          <a:p>
            <a:r>
              <a:rPr lang="fi-FI" sz="1600" b="0" u="sng" smtClean="0"/>
              <a:t>KAIKEN</a:t>
            </a:r>
            <a:r>
              <a:rPr lang="fi-FI" sz="1600" b="0" smtClean="0"/>
              <a:t> </a:t>
            </a:r>
            <a:r>
              <a:rPr lang="fi-FI" sz="1200" b="0" smtClean="0"/>
              <a:t>MUILLE KUIN LAPSILLE ANNETUN</a:t>
            </a:r>
            <a:r>
              <a:rPr lang="fi-FI" sz="1600" b="0" smtClean="0"/>
              <a:t> AVUN LAJI</a:t>
            </a:r>
            <a:r>
              <a:rPr lang="fi-FI" sz="1600" smtClean="0"/>
              <a:t> </a:t>
            </a:r>
            <a:r>
              <a:rPr lang="fi-FI" sz="700" smtClean="0"/>
              <a:t>YLEISYYSJÄRJESTYKSESSÄ k16</a:t>
            </a:r>
            <a:endParaRPr lang="en-US" sz="700" smtClean="0"/>
          </a:p>
        </p:txBody>
      </p:sp>
      <p:pic>
        <p:nvPicPr>
          <p:cNvPr id="134149" name="Picture 3"/>
          <p:cNvPicPr>
            <a:picLocks noGrp="1" noChangeAspect="1" noChangeArrowheads="1"/>
          </p:cNvPicPr>
          <p:nvPr>
            <p:ph type="body" idx="1"/>
          </p:nvPr>
        </p:nvPicPr>
        <p:blipFill>
          <a:blip r:embed="rId3" cstate="print"/>
          <a:srcRect/>
          <a:stretch>
            <a:fillRect/>
          </a:stretch>
        </p:blipFill>
        <p:spPr>
          <a:xfrm>
            <a:off x="468313" y="1628775"/>
            <a:ext cx="8229600" cy="4525963"/>
          </a:xfrm>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6FDAEE65-FDBC-46E4-B08D-A591835691EF}" type="slidenum">
              <a:rPr lang="en-US"/>
              <a:pPr>
                <a:defRPr/>
              </a:pPr>
              <a:t>182</a:t>
            </a:fld>
            <a:endParaRPr lang="en-US"/>
          </a:p>
        </p:txBody>
      </p:sp>
      <p:sp>
        <p:nvSpPr>
          <p:cNvPr id="135172" name="Rectangle 2"/>
          <p:cNvSpPr>
            <a:spLocks noGrp="1" noChangeArrowheads="1"/>
          </p:cNvSpPr>
          <p:nvPr>
            <p:ph type="title"/>
          </p:nvPr>
        </p:nvSpPr>
        <p:spPr/>
        <p:txBody>
          <a:bodyPr/>
          <a:lstStyle/>
          <a:p>
            <a:r>
              <a:rPr lang="fi-FI" sz="1600" b="0" smtClean="0"/>
              <a:t>KAIKEN </a:t>
            </a:r>
            <a:r>
              <a:rPr lang="fi-FI" sz="1200" b="0" smtClean="0"/>
              <a:t>MUILLE KUIN LAPSILLE ANNETUN</a:t>
            </a:r>
            <a:r>
              <a:rPr lang="fi-FI" sz="1600" b="0" smtClean="0"/>
              <a:t/>
            </a:r>
            <a:br>
              <a:rPr lang="fi-FI" sz="1600" b="0" smtClean="0"/>
            </a:br>
            <a:r>
              <a:rPr lang="fi-FI" sz="1600" b="0" smtClean="0"/>
              <a:t>AVUN LAJI </a:t>
            </a:r>
            <a:r>
              <a:rPr lang="fi-FI" sz="1200" b="0" smtClean="0"/>
              <a:t>SUKUPUOLEN MUKAAN</a:t>
            </a:r>
            <a:r>
              <a:rPr lang="fi-FI" sz="1600" smtClean="0"/>
              <a:t> </a:t>
            </a:r>
            <a:br>
              <a:rPr lang="fi-FI" sz="1600" smtClean="0"/>
            </a:br>
            <a:r>
              <a:rPr lang="fi-FI" sz="700" smtClean="0"/>
              <a:t>(SAMA JÄRJESTYS KUIN EDELLÄ) k16</a:t>
            </a:r>
            <a:endParaRPr lang="en-US" sz="700" smtClean="0"/>
          </a:p>
        </p:txBody>
      </p:sp>
      <p:pic>
        <p:nvPicPr>
          <p:cNvPr id="135173" name="Picture 3"/>
          <p:cNvPicPr>
            <a:picLocks noGrp="1" noChangeAspect="1" noChangeArrowheads="1"/>
          </p:cNvPicPr>
          <p:nvPr>
            <p:ph type="body" idx="1"/>
          </p:nvPr>
        </p:nvPicPr>
        <p:blipFill>
          <a:blip r:embed="rId3" cstate="print"/>
          <a:srcRect/>
          <a:stretch>
            <a:fillRect/>
          </a:stretch>
        </p:blipFill>
        <p:spPr>
          <a:xfrm>
            <a:off x="468313" y="1628775"/>
            <a:ext cx="8229600" cy="5068888"/>
          </a:xfrm>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B4A66136-AEF5-43B8-8BA2-6F8CA84BAB1A}" type="slidenum">
              <a:rPr lang="en-US"/>
              <a:pPr>
                <a:defRPr/>
              </a:pPr>
              <a:t>183</a:t>
            </a:fld>
            <a:endParaRPr lang="en-US"/>
          </a:p>
        </p:txBody>
      </p:sp>
      <p:sp>
        <p:nvSpPr>
          <p:cNvPr id="136196" name="Rectangle 2"/>
          <p:cNvSpPr>
            <a:spLocks noGrp="1" noChangeArrowheads="1"/>
          </p:cNvSpPr>
          <p:nvPr>
            <p:ph type="title"/>
          </p:nvPr>
        </p:nvSpPr>
        <p:spPr/>
        <p:txBody>
          <a:bodyPr/>
          <a:lstStyle/>
          <a:p>
            <a:r>
              <a:rPr lang="fi-FI" sz="1600" b="0" smtClean="0"/>
              <a:t>Antanut </a:t>
            </a:r>
            <a:r>
              <a:rPr lang="fi-FI" sz="1600" b="0" u="sng" smtClean="0"/>
              <a:t>eniten</a:t>
            </a:r>
            <a:r>
              <a:rPr lang="fi-FI" sz="1600" b="0" smtClean="0"/>
              <a:t> apua seuraaviin tarkoituksiin</a:t>
            </a:r>
            <a:r>
              <a:rPr lang="fi-FI" sz="2000" smtClean="0"/>
              <a:t> </a:t>
            </a:r>
            <a:r>
              <a:rPr lang="fi-FI" sz="1200" smtClean="0"/>
              <a:t>(muille kuin lapsille) k17</a:t>
            </a:r>
          </a:p>
        </p:txBody>
      </p:sp>
      <p:pic>
        <p:nvPicPr>
          <p:cNvPr id="136197" name="Picture 3"/>
          <p:cNvPicPr>
            <a:picLocks noGrp="1" noChangeAspect="1" noChangeArrowheads="1"/>
          </p:cNvPicPr>
          <p:nvPr>
            <p:ph type="body" idx="1"/>
          </p:nvPr>
        </p:nvPicPr>
        <p:blipFill>
          <a:blip r:embed="rId3" cstate="print"/>
          <a:srcRect/>
          <a:stretch>
            <a:fillRect/>
          </a:stretch>
        </p:blipFill>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F65CAFFA-ED28-4EF1-A4EA-E89578CAEF4A}" type="slidenum">
              <a:rPr lang="en-US"/>
              <a:pPr>
                <a:defRPr/>
              </a:pPr>
              <a:t>184</a:t>
            </a:fld>
            <a:endParaRPr lang="en-US"/>
          </a:p>
        </p:txBody>
      </p:sp>
      <p:sp>
        <p:nvSpPr>
          <p:cNvPr id="137220" name="Rectangle 2"/>
          <p:cNvSpPr>
            <a:spLocks noGrp="1" noChangeArrowheads="1"/>
          </p:cNvSpPr>
          <p:nvPr>
            <p:ph type="title"/>
          </p:nvPr>
        </p:nvSpPr>
        <p:spPr/>
        <p:txBody>
          <a:bodyPr/>
          <a:lstStyle/>
          <a:p>
            <a:r>
              <a:rPr lang="fi-FI" sz="2000" smtClean="0"/>
              <a:t>Antanut </a:t>
            </a:r>
            <a:r>
              <a:rPr lang="fi-FI" sz="2000" u="sng" smtClean="0"/>
              <a:t>eniten</a:t>
            </a:r>
            <a:r>
              <a:rPr lang="fi-FI" sz="2000" smtClean="0"/>
              <a:t> apua seuraaville </a:t>
            </a:r>
            <a:r>
              <a:rPr lang="fi-FI" sz="1200" smtClean="0"/>
              <a:t>(muille kuin omille lapsille) k19</a:t>
            </a:r>
          </a:p>
        </p:txBody>
      </p:sp>
      <p:pic>
        <p:nvPicPr>
          <p:cNvPr id="137221" name="Picture 3"/>
          <p:cNvPicPr>
            <a:picLocks noGrp="1" noChangeAspect="1" noChangeArrowheads="1"/>
          </p:cNvPicPr>
          <p:nvPr>
            <p:ph type="body" idx="1"/>
          </p:nvPr>
        </p:nvPicPr>
        <p:blipFill>
          <a:blip r:embed="rId3" cstate="print"/>
          <a:srcRect/>
          <a:stretch>
            <a:fillRect/>
          </a:stretch>
        </p:blipFill>
        <p:spPr>
          <a:xfrm>
            <a:off x="468313" y="1600200"/>
            <a:ext cx="8229600" cy="5257800"/>
          </a:xfrm>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81C842A9-49AE-4939-A47F-23BB435F0882}" type="slidenum">
              <a:rPr lang="en-US"/>
              <a:pPr>
                <a:defRPr/>
              </a:pPr>
              <a:t>185</a:t>
            </a:fld>
            <a:endParaRPr lang="en-US"/>
          </a:p>
        </p:txBody>
      </p:sp>
      <p:sp>
        <p:nvSpPr>
          <p:cNvPr id="138244" name="Rectangle 2"/>
          <p:cNvSpPr>
            <a:spLocks noGrp="1" noChangeArrowheads="1"/>
          </p:cNvSpPr>
          <p:nvPr>
            <p:ph type="title"/>
          </p:nvPr>
        </p:nvSpPr>
        <p:spPr>
          <a:xfrm>
            <a:off x="457200" y="620713"/>
            <a:ext cx="8229600" cy="2087562"/>
          </a:xfrm>
        </p:spPr>
        <p:txBody>
          <a:bodyPr/>
          <a:lstStyle/>
          <a:p>
            <a:r>
              <a:rPr lang="fi-FI" sz="2000" b="0" smtClean="0"/>
              <a:t/>
            </a:r>
            <a:br>
              <a:rPr lang="fi-FI" sz="2000" b="0" smtClean="0"/>
            </a:br>
            <a:r>
              <a:rPr lang="fi-FI" sz="2000" b="0" smtClean="0"/>
              <a:t/>
            </a:r>
            <a:br>
              <a:rPr lang="fi-FI" sz="2000" b="0" smtClean="0"/>
            </a:br>
            <a:r>
              <a:rPr lang="fi-FI" sz="2000" b="0" smtClean="0"/>
              <a:t/>
            </a:r>
            <a:br>
              <a:rPr lang="fi-FI" sz="2000" b="0" smtClean="0"/>
            </a:br>
            <a:r>
              <a:rPr lang="fi-FI" sz="2000" b="0" smtClean="0"/>
              <a:t/>
            </a:r>
            <a:br>
              <a:rPr lang="fi-FI" sz="2000" b="0" smtClean="0"/>
            </a:br>
            <a:r>
              <a:rPr lang="fi-FI" sz="2000" b="0" smtClean="0"/>
              <a:t>VASTAAJAN SAAMA KÄYTÄNNÖN APU</a:t>
            </a:r>
            <a:br>
              <a:rPr lang="fi-FI" sz="2000" b="0" smtClean="0"/>
            </a:br>
            <a:r>
              <a:rPr lang="fi-FI" sz="2000" b="0" smtClean="0"/>
              <a:t/>
            </a:r>
            <a:br>
              <a:rPr lang="fi-FI" sz="2000" b="0" smtClean="0"/>
            </a:br>
            <a:r>
              <a:rPr lang="fi-FI" sz="2000" b="0" smtClean="0"/>
              <a:t> </a:t>
            </a:r>
            <a:r>
              <a:rPr lang="fi-FI" sz="1200" b="0" smtClean="0"/>
              <a:t>KOTITALOUDEN ULKOPUOLELLA ASUVALTA HENKILÖLTÄ 12 KUUKAUDEN KULUESSA</a:t>
            </a:r>
          </a:p>
        </p:txBody>
      </p:sp>
      <p:sp>
        <p:nvSpPr>
          <p:cNvPr id="138245" name="Rectangle 3"/>
          <p:cNvSpPr>
            <a:spLocks noGrp="1" noChangeArrowheads="1"/>
          </p:cNvSpPr>
          <p:nvPr>
            <p:ph type="body" idx="1"/>
          </p:nvPr>
        </p:nvSpPr>
        <p:spPr>
          <a:xfrm>
            <a:off x="468313" y="4292600"/>
            <a:ext cx="8229600" cy="3128963"/>
          </a:xfrm>
        </p:spPr>
        <p:txBody>
          <a:bodyPr/>
          <a:lstStyle/>
          <a:p>
            <a:pPr algn="ctr"/>
            <a:r>
              <a:rPr lang="fi-FI" smtClean="0"/>
              <a:t>Saadun avun laji</a:t>
            </a:r>
          </a:p>
          <a:p>
            <a:pPr algn="ctr"/>
            <a:r>
              <a:rPr lang="fi-FI" smtClean="0"/>
              <a:t>Saadun avun antaja</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7D39B0B1-223B-4A2C-8A57-B6475524381B}" type="slidenum">
              <a:rPr lang="en-US"/>
              <a:pPr>
                <a:defRPr/>
              </a:pPr>
              <a:t>186</a:t>
            </a:fld>
            <a:endParaRPr lang="en-US"/>
          </a:p>
        </p:txBody>
      </p:sp>
      <p:sp>
        <p:nvSpPr>
          <p:cNvPr id="139268" name="Rectangle 2"/>
          <p:cNvSpPr>
            <a:spLocks noGrp="1" noChangeArrowheads="1"/>
          </p:cNvSpPr>
          <p:nvPr>
            <p:ph type="title"/>
          </p:nvPr>
        </p:nvSpPr>
        <p:spPr/>
        <p:txBody>
          <a:bodyPr/>
          <a:lstStyle/>
          <a:p>
            <a:r>
              <a:rPr lang="fi-FI" sz="2000" smtClean="0"/>
              <a:t>Vastaajan eniten saaman avun laji </a:t>
            </a:r>
            <a:br>
              <a:rPr lang="fi-FI" sz="2000" smtClean="0"/>
            </a:br>
            <a:r>
              <a:rPr lang="fi-FI" sz="1200" smtClean="0"/>
              <a:t>(myös lapsilta saatu apu)</a:t>
            </a:r>
          </a:p>
        </p:txBody>
      </p:sp>
      <p:pic>
        <p:nvPicPr>
          <p:cNvPr id="139269" name="Picture 3"/>
          <p:cNvPicPr>
            <a:picLocks noGrp="1" noChangeAspect="1" noChangeArrowheads="1"/>
          </p:cNvPicPr>
          <p:nvPr>
            <p:ph type="body" idx="1"/>
          </p:nvPr>
        </p:nvPicPr>
        <p:blipFill>
          <a:blip r:embed="rId3" cstate="print"/>
          <a:srcRect/>
          <a:stretch>
            <a:fillRect/>
          </a:stretch>
        </p:blipFill>
        <p:spPr>
          <a:xfrm>
            <a:off x="468313" y="1628775"/>
            <a:ext cx="8496300" cy="4968875"/>
          </a:xfrm>
        </p:spPr>
      </p:pic>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J P Roos 2008</a:t>
            </a:r>
          </a:p>
        </p:txBody>
      </p:sp>
      <p:sp>
        <p:nvSpPr>
          <p:cNvPr id="7" name="Slide Number Placeholder 5"/>
          <p:cNvSpPr>
            <a:spLocks noGrp="1"/>
          </p:cNvSpPr>
          <p:nvPr>
            <p:ph type="sldNum" sz="quarter" idx="12"/>
          </p:nvPr>
        </p:nvSpPr>
        <p:spPr/>
        <p:txBody>
          <a:bodyPr/>
          <a:lstStyle/>
          <a:p>
            <a:pPr>
              <a:defRPr/>
            </a:pPr>
            <a:fld id="{4CD59AA7-EEEC-4DA4-8ACD-004C0300BA88}" type="slidenum">
              <a:rPr lang="en-US"/>
              <a:pPr>
                <a:defRPr/>
              </a:pPr>
              <a:t>187</a:t>
            </a:fld>
            <a:endParaRPr lang="en-US"/>
          </a:p>
        </p:txBody>
      </p:sp>
      <p:sp>
        <p:nvSpPr>
          <p:cNvPr id="140292" name="Rectangle 2"/>
          <p:cNvSpPr>
            <a:spLocks noGrp="1" noChangeArrowheads="1"/>
          </p:cNvSpPr>
          <p:nvPr>
            <p:ph type="title"/>
          </p:nvPr>
        </p:nvSpPr>
        <p:spPr/>
        <p:txBody>
          <a:bodyPr/>
          <a:lstStyle/>
          <a:p>
            <a:r>
              <a:rPr lang="fi-FI" sz="2000" smtClean="0"/>
              <a:t>Saanut eniten apua seuraavilta k9</a:t>
            </a:r>
          </a:p>
        </p:txBody>
      </p:sp>
      <p:sp>
        <p:nvSpPr>
          <p:cNvPr id="140293" name="Rectangle 3"/>
          <p:cNvSpPr>
            <a:spLocks noGrp="1" noChangeArrowheads="1"/>
          </p:cNvSpPr>
          <p:nvPr>
            <p:ph type="body" idx="1"/>
          </p:nvPr>
        </p:nvSpPr>
        <p:spPr/>
        <p:txBody>
          <a:bodyPr/>
          <a:lstStyle/>
          <a:p>
            <a:endParaRPr lang="fi-FI" smtClean="0"/>
          </a:p>
        </p:txBody>
      </p:sp>
      <p:pic>
        <p:nvPicPr>
          <p:cNvPr id="140294" name="Picture 4"/>
          <p:cNvPicPr>
            <a:picLocks noChangeAspect="1" noChangeArrowheads="1"/>
          </p:cNvPicPr>
          <p:nvPr/>
        </p:nvPicPr>
        <p:blipFill>
          <a:blip r:embed="rId3" cstate="print"/>
          <a:srcRect/>
          <a:stretch>
            <a:fillRect/>
          </a:stretch>
        </p:blipFill>
        <p:spPr bwMode="auto">
          <a:xfrm>
            <a:off x="468313" y="1196975"/>
            <a:ext cx="8218487" cy="5256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BEEBA66C-CF46-44DA-9A34-579BEC3FD793}" type="slidenum">
              <a:rPr lang="en-US"/>
              <a:pPr>
                <a:defRPr/>
              </a:pPr>
              <a:t>188</a:t>
            </a:fld>
            <a:endParaRPr lang="en-US"/>
          </a:p>
        </p:txBody>
      </p:sp>
      <p:sp>
        <p:nvSpPr>
          <p:cNvPr id="141316" name="Rectangle 2"/>
          <p:cNvSpPr>
            <a:spLocks noGrp="1" noChangeArrowheads="1"/>
          </p:cNvSpPr>
          <p:nvPr>
            <p:ph type="title"/>
          </p:nvPr>
        </p:nvSpPr>
        <p:spPr/>
        <p:txBody>
          <a:bodyPr/>
          <a:lstStyle/>
          <a:p>
            <a:r>
              <a:rPr lang="fi-FI" sz="2000" smtClean="0"/>
              <a:t>Erilaista apua saaneiden vastaajien osuus </a:t>
            </a:r>
            <a:r>
              <a:rPr lang="fi-FI" sz="1200" smtClean="0"/>
              <a:t>yleisyysjärjestyksessä k8</a:t>
            </a:r>
          </a:p>
        </p:txBody>
      </p:sp>
      <p:pic>
        <p:nvPicPr>
          <p:cNvPr id="141317" name="Picture 3"/>
          <p:cNvPicPr>
            <a:picLocks noGrp="1" noChangeAspect="1" noChangeArrowheads="1"/>
          </p:cNvPicPr>
          <p:nvPr>
            <p:ph type="body" idx="1"/>
          </p:nvPr>
        </p:nvPicPr>
        <p:blipFill>
          <a:blip r:embed="rId3" cstate="print"/>
          <a:srcRect/>
          <a:stretch>
            <a:fillRect/>
          </a:stretch>
        </p:blipFill>
        <p:spPr>
          <a:xfrm>
            <a:off x="468313" y="1628775"/>
            <a:ext cx="8229600" cy="4525963"/>
          </a:xfrm>
        </p:spPr>
      </p:pic>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A518368F-E1EF-4C9A-9C2D-CC2BCEE3214D}" type="slidenum">
              <a:rPr lang="en-US"/>
              <a:pPr>
                <a:defRPr/>
              </a:pPr>
              <a:t>189</a:t>
            </a:fld>
            <a:endParaRPr lang="en-US"/>
          </a:p>
        </p:txBody>
      </p:sp>
      <p:sp>
        <p:nvSpPr>
          <p:cNvPr id="142340" name="Rectangle 2"/>
          <p:cNvSpPr>
            <a:spLocks noGrp="1" noChangeArrowheads="1"/>
          </p:cNvSpPr>
          <p:nvPr>
            <p:ph type="title"/>
          </p:nvPr>
        </p:nvSpPr>
        <p:spPr>
          <a:xfrm>
            <a:off x="468313" y="260350"/>
            <a:ext cx="8229600" cy="1143000"/>
          </a:xfrm>
        </p:spPr>
        <p:txBody>
          <a:bodyPr/>
          <a:lstStyle/>
          <a:p>
            <a:r>
              <a:rPr lang="fi-FI" sz="1600" b="0" smtClean="0"/>
              <a:t>Erilaista apua saaneiden naisten ja miesten osuus </a:t>
            </a:r>
            <a:r>
              <a:rPr lang="fi-FI" sz="1200" smtClean="0"/>
              <a:t>em. järjestyksessä k8</a:t>
            </a:r>
          </a:p>
        </p:txBody>
      </p:sp>
      <p:pic>
        <p:nvPicPr>
          <p:cNvPr id="142341" name="Picture 3"/>
          <p:cNvPicPr>
            <a:picLocks noGrp="1" noChangeAspect="1" noChangeArrowheads="1"/>
          </p:cNvPicPr>
          <p:nvPr>
            <p:ph type="body" idx="1"/>
          </p:nvPr>
        </p:nvPicPr>
        <p:blipFill>
          <a:blip r:embed="rId3" cstate="print"/>
          <a:srcRect/>
          <a:stretch>
            <a:fillRect/>
          </a:stretch>
        </p:blipFill>
        <p:spPr>
          <a:xfrm>
            <a:off x="468313" y="1628775"/>
            <a:ext cx="8229600" cy="496887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06E46EE7-09DC-4D24-BEC8-6D56EF3C96F8}" type="slidenum">
              <a:rPr lang="en-US"/>
              <a:pPr>
                <a:defRPr/>
              </a:pPr>
              <a:t>19</a:t>
            </a:fld>
            <a:endParaRPr lang="en-US"/>
          </a:p>
        </p:txBody>
      </p:sp>
      <p:sp>
        <p:nvSpPr>
          <p:cNvPr id="12292" name="Rectangle 2"/>
          <p:cNvSpPr>
            <a:spLocks noGrp="1" noChangeArrowheads="1"/>
          </p:cNvSpPr>
          <p:nvPr>
            <p:ph type="title"/>
          </p:nvPr>
        </p:nvSpPr>
        <p:spPr/>
        <p:txBody>
          <a:bodyPr/>
          <a:lstStyle/>
          <a:p>
            <a:r>
              <a:rPr lang="fi-FI" smtClean="0"/>
              <a:t>Köyhyysongelma</a:t>
            </a:r>
          </a:p>
        </p:txBody>
      </p:sp>
      <p:sp>
        <p:nvSpPr>
          <p:cNvPr id="12293" name="Rectangle 3"/>
          <p:cNvSpPr>
            <a:spLocks noGrp="1" noChangeArrowheads="1"/>
          </p:cNvSpPr>
          <p:nvPr>
            <p:ph type="body" idx="1"/>
          </p:nvPr>
        </p:nvSpPr>
        <p:spPr/>
        <p:txBody>
          <a:bodyPr/>
          <a:lstStyle/>
          <a:p>
            <a:r>
              <a:rPr lang="fi-FI" dirty="0" smtClean="0"/>
              <a:t>kurjuuden poistaminen sosiaalipolitiikan päätehtävänä, ei onnen lisääminen?</a:t>
            </a:r>
          </a:p>
          <a:p>
            <a:r>
              <a:rPr lang="fi-FI" dirty="0" smtClean="0"/>
              <a:t>kuka on köyhä: yllättävän vaikea kysymys!</a:t>
            </a:r>
          </a:p>
          <a:p>
            <a:r>
              <a:rPr lang="fi-FI" dirty="0" smtClean="0"/>
              <a:t>Eri mittarit tuottavat eri tuloksia</a:t>
            </a:r>
          </a:p>
          <a:p>
            <a:r>
              <a:rPr lang="fi-FI" dirty="0" smtClean="0"/>
              <a:t>suhteellinen ja absoluuttinen köyhyys</a:t>
            </a:r>
          </a:p>
          <a:p>
            <a:r>
              <a:rPr lang="fi-FI" dirty="0" smtClean="0"/>
              <a:t>tuloerot vs. minimitaso kriteerinä</a:t>
            </a:r>
          </a:p>
          <a:p>
            <a:r>
              <a:rPr lang="fi-FI" dirty="0" smtClean="0"/>
              <a:t>absoluuttinen minimi ja ”suhteellinen” minimi: nälkä vs. kohtuus</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1BE217FD-41B3-469D-B87B-E91DD0BB23E1}" type="slidenum">
              <a:rPr lang="en-US"/>
              <a:pPr>
                <a:defRPr/>
              </a:pPr>
              <a:t>190</a:t>
            </a:fld>
            <a:endParaRPr lang="en-US"/>
          </a:p>
        </p:txBody>
      </p:sp>
      <p:sp>
        <p:nvSpPr>
          <p:cNvPr id="143364" name="Rectangle 2"/>
          <p:cNvSpPr>
            <a:spLocks noGrp="1" noChangeArrowheads="1"/>
          </p:cNvSpPr>
          <p:nvPr>
            <p:ph type="title"/>
          </p:nvPr>
        </p:nvSpPr>
        <p:spPr/>
        <p:txBody>
          <a:bodyPr/>
          <a:lstStyle/>
          <a:p>
            <a:r>
              <a:rPr lang="fi-FI" sz="2000" smtClean="0"/>
              <a:t/>
            </a:r>
            <a:br>
              <a:rPr lang="fi-FI" sz="2000" smtClean="0"/>
            </a:br>
            <a:r>
              <a:rPr lang="fi-FI" sz="2000" smtClean="0"/>
              <a:t>Eniten auttaneelta saadun avun useus k11</a:t>
            </a:r>
          </a:p>
        </p:txBody>
      </p:sp>
      <p:pic>
        <p:nvPicPr>
          <p:cNvPr id="143365" name="Picture 3"/>
          <p:cNvPicPr>
            <a:picLocks noGrp="1" noChangeAspect="1" noChangeArrowheads="1"/>
          </p:cNvPicPr>
          <p:nvPr>
            <p:ph type="body" idx="1"/>
          </p:nvPr>
        </p:nvPicPr>
        <p:blipFill>
          <a:blip r:embed="rId3" cstate="print"/>
          <a:srcRect/>
          <a:stretch>
            <a:fillRect/>
          </a:stretch>
        </p:blipFill>
        <p:spPr>
          <a:xfrm>
            <a:off x="900113" y="1916113"/>
            <a:ext cx="7113587" cy="4941887"/>
          </a:xfrm>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1476C069-2375-49E6-ACFC-A35A0B0B173B}" type="slidenum">
              <a:rPr lang="en-US"/>
              <a:pPr>
                <a:defRPr/>
              </a:pPr>
              <a:t>191</a:t>
            </a:fld>
            <a:endParaRPr lang="en-US"/>
          </a:p>
        </p:txBody>
      </p:sp>
      <p:sp>
        <p:nvSpPr>
          <p:cNvPr id="144388" name="Rectangle 2"/>
          <p:cNvSpPr>
            <a:spLocks noGrp="1" noChangeArrowheads="1"/>
          </p:cNvSpPr>
          <p:nvPr>
            <p:ph type="title"/>
          </p:nvPr>
        </p:nvSpPr>
        <p:spPr/>
        <p:txBody>
          <a:bodyPr/>
          <a:lstStyle/>
          <a:p>
            <a:r>
              <a:rPr lang="fi-FI" sz="2000" smtClean="0"/>
              <a:t>Eniten auttaneelta saadun avun useus k11</a:t>
            </a:r>
          </a:p>
        </p:txBody>
      </p:sp>
      <p:pic>
        <p:nvPicPr>
          <p:cNvPr id="144389" name="Picture 3"/>
          <p:cNvPicPr>
            <a:picLocks noGrp="1" noChangeAspect="1" noChangeArrowheads="1"/>
          </p:cNvPicPr>
          <p:nvPr>
            <p:ph type="body" idx="1"/>
          </p:nvPr>
        </p:nvPicPr>
        <p:blipFill>
          <a:blip r:embed="rId3" cstate="print"/>
          <a:srcRect/>
          <a:stretch>
            <a:fillRect/>
          </a:stretch>
        </p:blipFill>
        <p:spPr>
          <a:xfrm>
            <a:off x="1187450" y="1484313"/>
            <a:ext cx="6923088" cy="5373687"/>
          </a:xfrm>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32CB7CCD-71ED-472B-B954-87A1021CDB86}" type="slidenum">
              <a:rPr lang="en-US"/>
              <a:pPr>
                <a:defRPr/>
              </a:pPr>
              <a:t>192</a:t>
            </a:fld>
            <a:endParaRPr lang="en-US"/>
          </a:p>
        </p:txBody>
      </p:sp>
      <p:sp>
        <p:nvSpPr>
          <p:cNvPr id="145412" name="Rectangle 2"/>
          <p:cNvSpPr>
            <a:spLocks noGrp="1" noChangeArrowheads="1"/>
          </p:cNvSpPr>
          <p:nvPr>
            <p:ph type="title"/>
          </p:nvPr>
        </p:nvSpPr>
        <p:spPr/>
        <p:txBody>
          <a:bodyPr/>
          <a:lstStyle/>
          <a:p>
            <a:r>
              <a:rPr lang="fi-FI" sz="2000" smtClean="0"/>
              <a:t>Vanhimman lapsen lasten hoitaminen</a:t>
            </a:r>
            <a:endParaRPr lang="en-US" sz="2000" smtClean="0"/>
          </a:p>
        </p:txBody>
      </p:sp>
      <p:pic>
        <p:nvPicPr>
          <p:cNvPr id="145413" name="Picture 3"/>
          <p:cNvPicPr>
            <a:picLocks noGrp="1" noChangeAspect="1" noChangeArrowheads="1"/>
          </p:cNvPicPr>
          <p:nvPr>
            <p:ph type="body" idx="1"/>
          </p:nvPr>
        </p:nvPicPr>
        <p:blipFill>
          <a:blip r:embed="rId3" cstate="print"/>
          <a:srcRect/>
          <a:stretch>
            <a:fillRect/>
          </a:stretch>
        </p:blipFill>
        <p:spPr>
          <a:xfrm>
            <a:off x="900113" y="1628775"/>
            <a:ext cx="7772400" cy="4530725"/>
          </a:xfrm>
        </p:spPr>
      </p:pic>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J P Roos 2008</a:t>
            </a:r>
          </a:p>
        </p:txBody>
      </p:sp>
      <p:sp>
        <p:nvSpPr>
          <p:cNvPr id="7" name="Slide Number Placeholder 5"/>
          <p:cNvSpPr>
            <a:spLocks noGrp="1"/>
          </p:cNvSpPr>
          <p:nvPr>
            <p:ph type="sldNum" sz="quarter" idx="12"/>
          </p:nvPr>
        </p:nvSpPr>
        <p:spPr/>
        <p:txBody>
          <a:bodyPr/>
          <a:lstStyle/>
          <a:p>
            <a:pPr>
              <a:defRPr/>
            </a:pPr>
            <a:fld id="{5E185368-E19B-4BA1-8887-782E122DDCC3}" type="slidenum">
              <a:rPr lang="en-US"/>
              <a:pPr>
                <a:defRPr/>
              </a:pPr>
              <a:t>193</a:t>
            </a:fld>
            <a:endParaRPr lang="en-US"/>
          </a:p>
        </p:txBody>
      </p:sp>
      <p:sp>
        <p:nvSpPr>
          <p:cNvPr id="146436" name="Rectangle 2"/>
          <p:cNvSpPr>
            <a:spLocks noGrp="1" noChangeArrowheads="1"/>
          </p:cNvSpPr>
          <p:nvPr>
            <p:ph type="title"/>
          </p:nvPr>
        </p:nvSpPr>
        <p:spPr/>
        <p:txBody>
          <a:bodyPr/>
          <a:lstStyle/>
          <a:p>
            <a:r>
              <a:rPr lang="fi-FI" sz="2000" b="0" smtClean="0"/>
              <a:t>Hoitanut lastensa lapsia 12 kk:n aikana </a:t>
            </a:r>
            <a:r>
              <a:rPr lang="fi-FI" sz="1300" b="0" smtClean="0"/>
              <a:t>(kaikilla on ainakin yksi lapsi, vanhin)</a:t>
            </a:r>
            <a:endParaRPr lang="en-US" sz="1300" b="0" smtClean="0"/>
          </a:p>
        </p:txBody>
      </p:sp>
      <p:sp>
        <p:nvSpPr>
          <p:cNvPr id="146437" name="Rectangle 3"/>
          <p:cNvSpPr>
            <a:spLocks noGrp="1" noChangeArrowheads="1"/>
          </p:cNvSpPr>
          <p:nvPr>
            <p:ph type="body" idx="1"/>
          </p:nvPr>
        </p:nvSpPr>
        <p:spPr>
          <a:xfrm>
            <a:off x="900113" y="1628775"/>
            <a:ext cx="7772400" cy="4530725"/>
          </a:xfrm>
        </p:spPr>
        <p:txBody>
          <a:bodyPr/>
          <a:lstStyle/>
          <a:p>
            <a:endParaRPr lang="en-GB" smtClean="0"/>
          </a:p>
        </p:txBody>
      </p:sp>
      <p:pic>
        <p:nvPicPr>
          <p:cNvPr id="146438" name="Picture 4"/>
          <p:cNvPicPr>
            <a:picLocks noChangeAspect="1" noChangeArrowheads="1"/>
          </p:cNvPicPr>
          <p:nvPr/>
        </p:nvPicPr>
        <p:blipFill>
          <a:blip r:embed="rId3" cstate="print"/>
          <a:srcRect/>
          <a:stretch>
            <a:fillRect/>
          </a:stretch>
        </p:blipFill>
        <p:spPr bwMode="auto">
          <a:xfrm>
            <a:off x="827088" y="1557338"/>
            <a:ext cx="7921625"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ECD561C1-F4DD-41D5-9EF8-E8D6DDFBE520}" type="slidenum">
              <a:rPr lang="en-US"/>
              <a:pPr>
                <a:defRPr/>
              </a:pPr>
              <a:t>194</a:t>
            </a:fld>
            <a:endParaRPr lang="en-US"/>
          </a:p>
        </p:txBody>
      </p:sp>
      <p:sp>
        <p:nvSpPr>
          <p:cNvPr id="147460" name="Rectangle 2"/>
          <p:cNvSpPr>
            <a:spLocks noGrp="1" noChangeArrowheads="1"/>
          </p:cNvSpPr>
          <p:nvPr>
            <p:ph type="title"/>
          </p:nvPr>
        </p:nvSpPr>
        <p:spPr/>
        <p:txBody>
          <a:bodyPr/>
          <a:lstStyle/>
          <a:p>
            <a:r>
              <a:rPr lang="fi-FI" sz="2000" smtClean="0"/>
              <a:t>Vanhimman lapsen lasten hoidon useus </a:t>
            </a:r>
            <a:endParaRPr lang="en-US" sz="2000" smtClean="0"/>
          </a:p>
        </p:txBody>
      </p:sp>
      <p:pic>
        <p:nvPicPr>
          <p:cNvPr id="147461" name="Picture 3"/>
          <p:cNvPicPr>
            <a:picLocks noGrp="1" noChangeAspect="1" noChangeArrowheads="1"/>
          </p:cNvPicPr>
          <p:nvPr>
            <p:ph type="body" idx="1"/>
          </p:nvPr>
        </p:nvPicPr>
        <p:blipFill>
          <a:blip r:embed="rId3" cstate="print"/>
          <a:srcRect/>
          <a:stretch>
            <a:fillRect/>
          </a:stretch>
        </p:blipFill>
        <p:spPr/>
      </p:pic>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68C58B57-E70A-4B77-8425-BC60F9564042}" type="slidenum">
              <a:rPr lang="en-US"/>
              <a:pPr>
                <a:defRPr/>
              </a:pPr>
              <a:t>195</a:t>
            </a:fld>
            <a:endParaRPr lang="en-US"/>
          </a:p>
        </p:txBody>
      </p:sp>
      <p:sp>
        <p:nvSpPr>
          <p:cNvPr id="148484" name="Rectangle 2"/>
          <p:cNvSpPr>
            <a:spLocks noGrp="1" noChangeArrowheads="1"/>
          </p:cNvSpPr>
          <p:nvPr>
            <p:ph type="title"/>
          </p:nvPr>
        </p:nvSpPr>
        <p:spPr/>
        <p:txBody>
          <a:bodyPr/>
          <a:lstStyle/>
          <a:p>
            <a:r>
              <a:rPr lang="fi-FI" sz="2000" smtClean="0"/>
              <a:t>Vanhimman lapsen lapsen hoidon säännöllisyys</a:t>
            </a:r>
            <a:endParaRPr lang="en-US" sz="2000" smtClean="0"/>
          </a:p>
        </p:txBody>
      </p:sp>
      <p:pic>
        <p:nvPicPr>
          <p:cNvPr id="148485" name="Picture 3"/>
          <p:cNvPicPr>
            <a:picLocks noGrp="1" noChangeAspect="1" noChangeArrowheads="1"/>
          </p:cNvPicPr>
          <p:nvPr>
            <p:ph type="body" idx="1"/>
          </p:nvPr>
        </p:nvPicPr>
        <p:blipFill>
          <a:blip r:embed="rId3" cstate="print"/>
          <a:srcRect/>
          <a:stretch>
            <a:fillRect/>
          </a:stretch>
        </p:blipFill>
        <p:spPr>
          <a:xfrm>
            <a:off x="900113" y="1628775"/>
            <a:ext cx="7772400" cy="4530725"/>
          </a:xfrm>
        </p:spPr>
      </p:pic>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J P Roos 2008</a:t>
            </a:r>
          </a:p>
        </p:txBody>
      </p:sp>
      <p:sp>
        <p:nvSpPr>
          <p:cNvPr id="7" name="Slide Number Placeholder 5"/>
          <p:cNvSpPr>
            <a:spLocks noGrp="1"/>
          </p:cNvSpPr>
          <p:nvPr>
            <p:ph type="sldNum" sz="quarter" idx="12"/>
          </p:nvPr>
        </p:nvSpPr>
        <p:spPr/>
        <p:txBody>
          <a:bodyPr/>
          <a:lstStyle/>
          <a:p>
            <a:pPr>
              <a:defRPr/>
            </a:pPr>
            <a:fld id="{D4F97C55-00CF-4A06-B3E8-AA72C978DD14}" type="slidenum">
              <a:rPr lang="en-US"/>
              <a:pPr>
                <a:defRPr/>
              </a:pPr>
              <a:t>196</a:t>
            </a:fld>
            <a:endParaRPr lang="en-US"/>
          </a:p>
        </p:txBody>
      </p:sp>
      <p:sp>
        <p:nvSpPr>
          <p:cNvPr id="149508" name="Rectangle 2"/>
          <p:cNvSpPr>
            <a:spLocks noGrp="1" noChangeArrowheads="1"/>
          </p:cNvSpPr>
          <p:nvPr>
            <p:ph type="title"/>
          </p:nvPr>
        </p:nvSpPr>
        <p:spPr/>
        <p:txBody>
          <a:bodyPr/>
          <a:lstStyle/>
          <a:p>
            <a:r>
              <a:rPr lang="fi-FI" smtClean="0"/>
              <a:t>Mistä syystä hoiti lastenlapsia?</a:t>
            </a:r>
            <a:endParaRPr lang="en-US" smtClean="0"/>
          </a:p>
        </p:txBody>
      </p:sp>
      <p:sp>
        <p:nvSpPr>
          <p:cNvPr id="149509" name="Rectangle 3"/>
          <p:cNvSpPr>
            <a:spLocks noGrp="1" noChangeArrowheads="1"/>
          </p:cNvSpPr>
          <p:nvPr>
            <p:ph type="body" idx="1"/>
          </p:nvPr>
        </p:nvSpPr>
        <p:spPr/>
        <p:txBody>
          <a:bodyPr/>
          <a:lstStyle/>
          <a:p>
            <a:endParaRPr lang="en-GB" smtClean="0"/>
          </a:p>
        </p:txBody>
      </p:sp>
      <p:pic>
        <p:nvPicPr>
          <p:cNvPr id="149510" name="Picture 4"/>
          <p:cNvPicPr>
            <a:picLocks noChangeAspect="1" noChangeArrowheads="1"/>
          </p:cNvPicPr>
          <p:nvPr/>
        </p:nvPicPr>
        <p:blipFill>
          <a:blip r:embed="rId3" cstate="print"/>
          <a:srcRect/>
          <a:stretch>
            <a:fillRect/>
          </a:stretch>
        </p:blipFill>
        <p:spPr bwMode="auto">
          <a:xfrm>
            <a:off x="971550" y="1700213"/>
            <a:ext cx="7704138" cy="4392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3E59A43C-D598-4A96-8168-2FC941E2596A}" type="slidenum">
              <a:rPr lang="en-US"/>
              <a:pPr>
                <a:defRPr/>
              </a:pPr>
              <a:t>197</a:t>
            </a:fld>
            <a:endParaRPr lang="en-US"/>
          </a:p>
        </p:txBody>
      </p:sp>
      <p:sp>
        <p:nvSpPr>
          <p:cNvPr id="150532" name="Rectangle 2"/>
          <p:cNvSpPr>
            <a:spLocks noGrp="1" noChangeArrowheads="1"/>
          </p:cNvSpPr>
          <p:nvPr>
            <p:ph type="title"/>
          </p:nvPr>
        </p:nvSpPr>
        <p:spPr/>
        <p:txBody>
          <a:bodyPr/>
          <a:lstStyle/>
          <a:p>
            <a:r>
              <a:rPr lang="fi-FI" smtClean="0"/>
              <a:t>Mistä syystä hoiti lapsenlapsia?</a:t>
            </a:r>
            <a:endParaRPr lang="en-US" smtClean="0"/>
          </a:p>
        </p:txBody>
      </p:sp>
      <p:pic>
        <p:nvPicPr>
          <p:cNvPr id="150533" name="Picture 3"/>
          <p:cNvPicPr>
            <a:picLocks noGrp="1" noChangeAspect="1" noChangeArrowheads="1"/>
          </p:cNvPicPr>
          <p:nvPr>
            <p:ph type="body" idx="1"/>
          </p:nvPr>
        </p:nvPicPr>
        <p:blipFill>
          <a:blip r:embed="rId3" cstate="print"/>
          <a:srcRect/>
          <a:stretch>
            <a:fillRect/>
          </a:stretch>
        </p:blipFill>
        <p:spPr>
          <a:xfrm>
            <a:off x="914400" y="1600200"/>
            <a:ext cx="7978775" cy="5068888"/>
          </a:xfrm>
        </p:spPr>
      </p:pic>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889AA5C4-3A86-4D39-9120-F6ADFF1C6A10}" type="slidenum">
              <a:rPr lang="en-US"/>
              <a:pPr>
                <a:defRPr/>
              </a:pPr>
              <a:t>198</a:t>
            </a:fld>
            <a:endParaRPr lang="en-US"/>
          </a:p>
        </p:txBody>
      </p:sp>
      <p:sp>
        <p:nvSpPr>
          <p:cNvPr id="151556" name="Rectangle 2"/>
          <p:cNvSpPr>
            <a:spLocks noGrp="1" noChangeArrowheads="1"/>
          </p:cNvSpPr>
          <p:nvPr>
            <p:ph type="title"/>
          </p:nvPr>
        </p:nvSpPr>
        <p:spPr/>
        <p:txBody>
          <a:bodyPr/>
          <a:lstStyle/>
          <a:p>
            <a:r>
              <a:rPr lang="fi-FI" smtClean="0"/>
              <a:t>HENKILÖKOHTAINEN HOIVA</a:t>
            </a:r>
            <a:endParaRPr lang="en-US" smtClean="0"/>
          </a:p>
        </p:txBody>
      </p:sp>
      <p:sp>
        <p:nvSpPr>
          <p:cNvPr id="151557" name="Rectangle 3"/>
          <p:cNvSpPr>
            <a:spLocks noGrp="1" noChangeArrowheads="1"/>
          </p:cNvSpPr>
          <p:nvPr>
            <p:ph type="body" idx="1"/>
          </p:nvPr>
        </p:nvSpPr>
        <p:spPr/>
        <p:txBody>
          <a:bodyPr/>
          <a:lstStyle/>
          <a:p>
            <a:r>
              <a:rPr lang="fi-FI" smtClean="0"/>
              <a:t>Asuuko kanssasi joku 18 vuotta täyttänyt hoivaa tai henkilökohtaista apua tarvitseva henkilö, jota olet auttanut päivittäin tai lähes päivittäin viimeisten 12 kuukauden aikana? K21</a:t>
            </a:r>
          </a:p>
          <a:p>
            <a:r>
              <a:rPr lang="fi-FI" smtClean="0"/>
              <a:t>4 % vastaajista sanoi, että tällainen henkilö asuu hänen kanssaan</a:t>
            </a:r>
            <a:endParaRPr lang="en-US" smtClean="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D10FD4AC-CF57-4E95-A89D-3EE951A68BC6}" type="slidenum">
              <a:rPr lang="en-US"/>
              <a:pPr>
                <a:defRPr/>
              </a:pPr>
              <a:t>199</a:t>
            </a:fld>
            <a:endParaRPr lang="en-US"/>
          </a:p>
        </p:txBody>
      </p:sp>
      <p:sp>
        <p:nvSpPr>
          <p:cNvPr id="152580" name="Rectangle 2"/>
          <p:cNvSpPr>
            <a:spLocks noGrp="1" noChangeArrowheads="1"/>
          </p:cNvSpPr>
          <p:nvPr>
            <p:ph type="title"/>
          </p:nvPr>
        </p:nvSpPr>
        <p:spPr/>
        <p:txBody>
          <a:bodyPr/>
          <a:lstStyle/>
          <a:p>
            <a:r>
              <a:rPr lang="fi-FI" sz="1500" b="0" smtClean="0"/>
              <a:t>PÄIVITTÄIN KOTONA HOIVATTAVAN SUHDE VASTAAJAAN </a:t>
            </a:r>
            <a:endParaRPr lang="en-US" sz="1500" b="0" smtClean="0"/>
          </a:p>
        </p:txBody>
      </p:sp>
      <p:pic>
        <p:nvPicPr>
          <p:cNvPr id="152581" name="Picture 3"/>
          <p:cNvPicPr>
            <a:picLocks noGrp="1" noChangeAspect="1" noChangeArrowheads="1"/>
          </p:cNvPicPr>
          <p:nvPr>
            <p:ph type="body" idx="1"/>
          </p:nvPr>
        </p:nvPicPr>
        <p:blipFill>
          <a:blip r:embed="rId3" cstate="print"/>
          <a:srcRect/>
          <a:stretch>
            <a:fillRect/>
          </a:stretch>
        </p:blipFill>
        <p:spPr>
          <a:xfrm>
            <a:off x="900113" y="1628775"/>
            <a:ext cx="7772400" cy="453072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fi-FI" dirty="0" smtClean="0"/>
              <a:t>Suoritustapa</a:t>
            </a:r>
          </a:p>
        </p:txBody>
      </p:sp>
      <p:sp>
        <p:nvSpPr>
          <p:cNvPr id="4099" name="Content Placeholder 2"/>
          <p:cNvSpPr>
            <a:spLocks noGrp="1"/>
          </p:cNvSpPr>
          <p:nvPr>
            <p:ph idx="1"/>
          </p:nvPr>
        </p:nvSpPr>
        <p:spPr/>
        <p:txBody>
          <a:bodyPr/>
          <a:lstStyle/>
          <a:p>
            <a:pPr eaLnBrk="1" hangingPunct="1"/>
            <a:r>
              <a:rPr lang="fi-FI" dirty="0" smtClean="0"/>
              <a:t>Essee  joka perustuu annettuun kirjallisuuteen ja luentoihin</a:t>
            </a:r>
          </a:p>
          <a:p>
            <a:pPr eaLnBrk="1" hangingPunct="1"/>
            <a:r>
              <a:rPr lang="fi-FI" dirty="0" smtClean="0"/>
              <a:t>Pääaineopiskelijat osallistuvat lukupiiriin</a:t>
            </a:r>
          </a:p>
          <a:p>
            <a:r>
              <a:rPr lang="fi-FI" dirty="0" smtClean="0"/>
              <a:t>vetäjä Jan Johansson</a:t>
            </a:r>
          </a:p>
          <a:p>
            <a:r>
              <a:rPr lang="fi-FI" dirty="0" smtClean="0"/>
              <a:t>tulee paikalle</a:t>
            </a:r>
          </a:p>
          <a:p>
            <a:pPr eaLnBrk="1" hangingPunct="1"/>
            <a:endParaRPr lang="fi-FI" dirty="0" smtClean="0"/>
          </a:p>
        </p:txBody>
      </p:sp>
      <p:sp>
        <p:nvSpPr>
          <p:cNvPr id="4" name="Slide Number Placeholder 3"/>
          <p:cNvSpPr>
            <a:spLocks noGrp="1"/>
          </p:cNvSpPr>
          <p:nvPr>
            <p:ph type="sldNum" sz="quarter" idx="12"/>
          </p:nvPr>
        </p:nvSpPr>
        <p:spPr/>
        <p:txBody>
          <a:bodyPr/>
          <a:lstStyle/>
          <a:p>
            <a:pPr>
              <a:defRPr/>
            </a:pPr>
            <a:fld id="{64B9C5A4-0D2D-4877-B6F0-FAF923E355FE}" type="slidenum">
              <a:rPr lang="fi-FI" smtClean="0"/>
              <a:pPr>
                <a:defRPr/>
              </a:pPr>
              <a:t>2</a:t>
            </a:fld>
            <a:endParaRPr lang="fi-FI"/>
          </a:p>
        </p:txBody>
      </p:sp>
      <p:sp>
        <p:nvSpPr>
          <p:cNvPr id="5" name="Footer Placeholder 4"/>
          <p:cNvSpPr>
            <a:spLocks noGrp="1"/>
          </p:cNvSpPr>
          <p:nvPr>
            <p:ph type="ftr" sz="quarter" idx="11"/>
          </p:nvPr>
        </p:nvSpPr>
        <p:spPr/>
        <p:txBody>
          <a:bodyPr/>
          <a:lstStyle/>
          <a:p>
            <a:pPr>
              <a:defRPr/>
            </a:pPr>
            <a:r>
              <a:rPr lang="fi-FI" dirty="0" smtClean="0"/>
              <a:t>Sosiaalipolitiikan johdantokurssi 2011</a:t>
            </a:r>
            <a:endParaRPr lang="fi-FI"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23E2ECF5-DF54-4983-9450-E1ECD7ADDD3B}" type="slidenum">
              <a:rPr lang="en-US"/>
              <a:pPr>
                <a:defRPr/>
              </a:pPr>
              <a:t>20</a:t>
            </a:fld>
            <a:endParaRPr lang="en-US"/>
          </a:p>
        </p:txBody>
      </p:sp>
      <p:sp>
        <p:nvSpPr>
          <p:cNvPr id="13316" name="Rectangle 2"/>
          <p:cNvSpPr>
            <a:spLocks noGrp="1" noChangeArrowheads="1"/>
          </p:cNvSpPr>
          <p:nvPr>
            <p:ph type="title"/>
          </p:nvPr>
        </p:nvSpPr>
        <p:spPr/>
        <p:txBody>
          <a:bodyPr/>
          <a:lstStyle/>
          <a:p>
            <a:r>
              <a:rPr lang="fi-FI" smtClean="0"/>
              <a:t>Köyhyysmittarit</a:t>
            </a:r>
          </a:p>
        </p:txBody>
      </p:sp>
      <p:sp>
        <p:nvSpPr>
          <p:cNvPr id="13317" name="Rectangle 3"/>
          <p:cNvSpPr>
            <a:spLocks noGrp="1" noChangeArrowheads="1"/>
          </p:cNvSpPr>
          <p:nvPr>
            <p:ph type="body" idx="1"/>
          </p:nvPr>
        </p:nvSpPr>
        <p:spPr/>
        <p:txBody>
          <a:bodyPr/>
          <a:lstStyle/>
          <a:p>
            <a:r>
              <a:rPr lang="fi-FI" sz="2800" dirty="0" smtClean="0"/>
              <a:t>Absoluuttinen köyhyys: tuloilla ei saa edes </a:t>
            </a:r>
            <a:r>
              <a:rPr lang="fi-FI" sz="2800" dirty="0" err="1" smtClean="0"/>
              <a:t>perustoimeentuloa</a:t>
            </a:r>
            <a:endParaRPr lang="fi-FI" sz="2800" dirty="0" smtClean="0"/>
          </a:p>
          <a:p>
            <a:r>
              <a:rPr lang="fi-FI" sz="2800" dirty="0" smtClean="0"/>
              <a:t>Suhteellinen köyhyys: köyhä jos tulot 40-60 </a:t>
            </a:r>
            <a:r>
              <a:rPr lang="fi-FI" sz="2800" dirty="0" err="1" smtClean="0"/>
              <a:t>pros</a:t>
            </a:r>
            <a:r>
              <a:rPr lang="fi-FI" sz="2800" dirty="0" smtClean="0"/>
              <a:t> alle keskitulosta (mediaani, </a:t>
            </a:r>
            <a:r>
              <a:rPr lang="fi-FI" sz="2800" dirty="0" err="1" smtClean="0"/>
              <a:t>kulutusyks</a:t>
            </a:r>
            <a:r>
              <a:rPr lang="fi-FI" sz="2800" dirty="0" smtClean="0"/>
              <a:t> kohden)</a:t>
            </a:r>
          </a:p>
          <a:p>
            <a:r>
              <a:rPr lang="fi-FI" sz="2800" dirty="0" smtClean="0"/>
              <a:t>mitä asioita pitää olla ja mitä on: kulutusköyhyys</a:t>
            </a:r>
          </a:p>
          <a:p>
            <a:r>
              <a:rPr lang="fi-FI" sz="2800" dirty="0" smtClean="0"/>
              <a:t>oma kokemus siitä onko köyhä (rahat eivät riitä toimeentuloon)</a:t>
            </a:r>
          </a:p>
          <a:p>
            <a:r>
              <a:rPr lang="fi-FI" sz="2800" dirty="0" smtClean="0"/>
              <a:t>toimeentuloasiakkuus</a:t>
            </a:r>
          </a:p>
          <a:p>
            <a:r>
              <a:rPr lang="fi-FI" sz="2800" dirty="0" smtClean="0"/>
              <a:t>Velkaantuminen</a:t>
            </a:r>
          </a:p>
          <a:p>
            <a:r>
              <a:rPr lang="fi-FI" sz="2800" dirty="0" smtClean="0"/>
              <a:t>Köyhyydellä monia eri ulottuvuuksia</a:t>
            </a:r>
          </a:p>
          <a:p>
            <a:endParaRPr lang="fi-FI" sz="1800" dirty="0" smtClean="0"/>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FF074837-4994-4A10-928E-066E30AB87B3}" type="slidenum">
              <a:rPr lang="en-US"/>
              <a:pPr>
                <a:defRPr/>
              </a:pPr>
              <a:t>200</a:t>
            </a:fld>
            <a:endParaRPr lang="en-US"/>
          </a:p>
        </p:txBody>
      </p:sp>
      <p:sp>
        <p:nvSpPr>
          <p:cNvPr id="33796" name="Rectangle 2"/>
          <p:cNvSpPr>
            <a:spLocks noGrp="1" noChangeArrowheads="1"/>
          </p:cNvSpPr>
          <p:nvPr>
            <p:ph type="title"/>
          </p:nvPr>
        </p:nvSpPr>
        <p:spPr/>
        <p:txBody>
          <a:bodyPr/>
          <a:lstStyle/>
          <a:p>
            <a:r>
              <a:rPr lang="fi-FI" smtClean="0"/>
              <a:t>Yhteiskuntatiede vs. luonnontiede</a:t>
            </a:r>
          </a:p>
        </p:txBody>
      </p:sp>
      <p:sp>
        <p:nvSpPr>
          <p:cNvPr id="33797" name="Rectangle 3"/>
          <p:cNvSpPr>
            <a:spLocks noGrp="1" noChangeArrowheads="1"/>
          </p:cNvSpPr>
          <p:nvPr>
            <p:ph type="body" idx="1"/>
          </p:nvPr>
        </p:nvSpPr>
        <p:spPr/>
        <p:txBody>
          <a:bodyPr/>
          <a:lstStyle/>
          <a:p>
            <a:r>
              <a:rPr lang="fi-FI" sz="2400" dirty="0" smtClean="0"/>
              <a:t>Luonnontiede: laboratoriotutkimusta, kausaalista selittämistä, luonnonlakien löytämistä</a:t>
            </a:r>
          </a:p>
          <a:p>
            <a:r>
              <a:rPr lang="fi-FI" sz="2400" dirty="0" smtClean="0"/>
              <a:t>Yhteiskuntatiede: ymmärtämistä, tulkintaa, kuvailua</a:t>
            </a:r>
          </a:p>
          <a:p>
            <a:r>
              <a:rPr lang="fi-FI" sz="2400" dirty="0" smtClean="0"/>
              <a:t>Siis kaksi aivan erilaista asiaa?</a:t>
            </a:r>
          </a:p>
          <a:p>
            <a:r>
              <a:rPr lang="fi-FI" sz="2400" dirty="0" smtClean="0"/>
              <a:t>EI, vaan samoja ilmiöitä eri suunnista lähestyviä</a:t>
            </a:r>
          </a:p>
          <a:p>
            <a:r>
              <a:rPr lang="fi-FI" sz="2400" dirty="0" smtClean="0"/>
              <a:t>Tieteen perusperiaate: jäsentää ja SELITTÄÄ todellisuutta koskevia havaintoja!</a:t>
            </a:r>
          </a:p>
          <a:p>
            <a:r>
              <a:rPr lang="fi-FI" sz="2400" dirty="0" smtClean="0"/>
              <a:t>Tiede kehittyy ja kasautuu: ei siis joka hetki uusia aloituksia ja muoteja</a:t>
            </a:r>
          </a:p>
          <a:p>
            <a:r>
              <a:rPr lang="fi-FI" sz="2400" dirty="0" smtClean="0"/>
              <a:t>Yhteiskuntatieteelliset selitykset siirtyvät luonnontieteisiin uutena muotina: </a:t>
            </a:r>
            <a:r>
              <a:rPr lang="fi-FI" sz="2400" dirty="0" err="1" smtClean="0"/>
              <a:t>Science-technology</a:t>
            </a:r>
            <a:r>
              <a:rPr lang="fi-FI" sz="2400" dirty="0" smtClean="0"/>
              <a:t> </a:t>
            </a:r>
            <a:r>
              <a:rPr lang="fi-FI" sz="2400" dirty="0" err="1" smtClean="0"/>
              <a:t>studies</a:t>
            </a:r>
            <a:r>
              <a:rPr lang="fi-FI" sz="2400" dirty="0" smtClean="0"/>
              <a:t> hurjin esimerkki</a:t>
            </a:r>
          </a:p>
          <a:p>
            <a:endParaRPr lang="fi-FI" dirty="0" smtClean="0"/>
          </a:p>
          <a:p>
            <a:endParaRPr lang="fi-FI" dirty="0" smtClean="0"/>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BA033CBA-2A62-47C3-8A1C-AF9580C70114}" type="slidenum">
              <a:rPr lang="en-US"/>
              <a:pPr>
                <a:defRPr/>
              </a:pPr>
              <a:t>201</a:t>
            </a:fld>
            <a:endParaRPr lang="en-US"/>
          </a:p>
        </p:txBody>
      </p:sp>
      <p:sp>
        <p:nvSpPr>
          <p:cNvPr id="34820" name="Rectangle 2"/>
          <p:cNvSpPr>
            <a:spLocks noGrp="1" noChangeArrowheads="1"/>
          </p:cNvSpPr>
          <p:nvPr>
            <p:ph type="title"/>
          </p:nvPr>
        </p:nvSpPr>
        <p:spPr/>
        <p:txBody>
          <a:bodyPr/>
          <a:lstStyle/>
          <a:p>
            <a:r>
              <a:rPr lang="fi-FI" smtClean="0"/>
              <a:t>Konsilienssi/reduktionismi</a:t>
            </a:r>
          </a:p>
        </p:txBody>
      </p:sp>
      <p:sp>
        <p:nvSpPr>
          <p:cNvPr id="34821" name="Rectangle 3"/>
          <p:cNvSpPr>
            <a:spLocks noGrp="1" noChangeArrowheads="1"/>
          </p:cNvSpPr>
          <p:nvPr>
            <p:ph type="body" idx="1"/>
          </p:nvPr>
        </p:nvSpPr>
        <p:spPr/>
        <p:txBody>
          <a:bodyPr/>
          <a:lstStyle/>
          <a:p>
            <a:pPr>
              <a:lnSpc>
                <a:spcPct val="90000"/>
              </a:lnSpc>
            </a:pPr>
            <a:r>
              <a:rPr lang="fi-FI" sz="2400" dirty="0" smtClean="0"/>
              <a:t>tieteiden hierarkia: </a:t>
            </a:r>
            <a:r>
              <a:rPr lang="fi-FI" sz="2400" dirty="0" err="1" smtClean="0"/>
              <a:t>Theory</a:t>
            </a:r>
            <a:r>
              <a:rPr lang="fi-FI" sz="2400" dirty="0" smtClean="0"/>
              <a:t> of </a:t>
            </a:r>
            <a:r>
              <a:rPr lang="fi-FI" sz="2400" dirty="0" err="1" smtClean="0"/>
              <a:t>Everything</a:t>
            </a:r>
            <a:r>
              <a:rPr lang="fi-FI" sz="2400" dirty="0" smtClean="0"/>
              <a:t> (TOE) fysiikka, kosmologia, biologia …</a:t>
            </a:r>
          </a:p>
          <a:p>
            <a:pPr>
              <a:lnSpc>
                <a:spcPct val="90000"/>
              </a:lnSpc>
            </a:pPr>
            <a:r>
              <a:rPr lang="fi-FI" sz="2400" dirty="0" smtClean="0"/>
              <a:t>kaikki noudattaa fysiikan lakeja…</a:t>
            </a:r>
          </a:p>
          <a:p>
            <a:pPr>
              <a:lnSpc>
                <a:spcPct val="90000"/>
              </a:lnSpc>
            </a:pPr>
            <a:r>
              <a:rPr lang="fi-FI" sz="2400" dirty="0" err="1" smtClean="0"/>
              <a:t>Konsilienssi</a:t>
            </a:r>
            <a:r>
              <a:rPr lang="fi-FI" sz="2400" dirty="0" smtClean="0"/>
              <a:t> </a:t>
            </a:r>
            <a:r>
              <a:rPr lang="fi-FI" sz="2400" dirty="0" err="1" smtClean="0"/>
              <a:t>vs</a:t>
            </a:r>
            <a:r>
              <a:rPr lang="fi-FI" sz="2400" dirty="0" smtClean="0"/>
              <a:t> </a:t>
            </a:r>
            <a:r>
              <a:rPr lang="fi-FI" sz="2400" dirty="0" err="1" smtClean="0"/>
              <a:t>reduktionismi</a:t>
            </a:r>
            <a:r>
              <a:rPr lang="fi-FI" sz="2400" dirty="0" smtClean="0"/>
              <a:t>: tieteiden tulee olla yhteensopivia, ei toisiinsa tyhjentyviä. Sosiologiset väittämät eivät voi olla ristiriidassa fysiikan tai biologian kanssa (mutta biologia ja fysiikka eivät määrää sosiaalista tai kulttuurista)</a:t>
            </a:r>
          </a:p>
          <a:p>
            <a:pPr>
              <a:lnSpc>
                <a:spcPct val="90000"/>
              </a:lnSpc>
            </a:pPr>
            <a:r>
              <a:rPr lang="fi-FI" sz="2400" dirty="0" err="1" smtClean="0"/>
              <a:t>Emergenssi</a:t>
            </a:r>
            <a:r>
              <a:rPr lang="fi-FI" sz="2400" dirty="0" smtClean="0"/>
              <a:t>: uusi tiede tuottaa aivan uusia tuloksia jotka eivät redusoidu toiseen tieteeseen: </a:t>
            </a:r>
            <a:r>
              <a:rPr lang="fi-FI" sz="2400" dirty="0" err="1" smtClean="0"/>
              <a:t>emergenssiä</a:t>
            </a:r>
            <a:r>
              <a:rPr lang="fi-FI" sz="2400" dirty="0" smtClean="0"/>
              <a:t> ei oikeastaan ole tai se on ns. tyhjä selitys!</a:t>
            </a:r>
          </a:p>
          <a:p>
            <a:pPr>
              <a:lnSpc>
                <a:spcPct val="90000"/>
              </a:lnSpc>
            </a:pPr>
            <a:r>
              <a:rPr lang="fi-FI" sz="2400" dirty="0" err="1" smtClean="0"/>
              <a:t>Emergentti</a:t>
            </a:r>
            <a:r>
              <a:rPr lang="fi-FI" sz="2400" dirty="0" smtClean="0"/>
              <a:t> ilmiö on toki eräänlainen hyppäys, mutta kyllä sillekin selitys löytyy</a:t>
            </a:r>
            <a:r>
              <a:rPr lang="fi-FI" sz="2000" dirty="0" smtClean="0"/>
              <a:t>!</a:t>
            </a: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Konstruktionismi</a:t>
            </a:r>
            <a:endParaRPr lang="fi-FI" dirty="0"/>
          </a:p>
        </p:txBody>
      </p:sp>
      <p:sp>
        <p:nvSpPr>
          <p:cNvPr id="3" name="Content Placeholder 2"/>
          <p:cNvSpPr>
            <a:spLocks noGrp="1"/>
          </p:cNvSpPr>
          <p:nvPr>
            <p:ph idx="1"/>
          </p:nvPr>
        </p:nvSpPr>
        <p:spPr/>
        <p:txBody>
          <a:bodyPr/>
          <a:lstStyle/>
          <a:p>
            <a:r>
              <a:rPr lang="fi-FI" sz="2800" dirty="0" smtClean="0"/>
              <a:t>Ei ole olemassa yhtä, ihmisistä riippumatonta todellisuutta</a:t>
            </a:r>
          </a:p>
          <a:p>
            <a:r>
              <a:rPr lang="fi-FI" sz="2800" dirty="0" smtClean="0"/>
              <a:t>Kaikki riippuu kielestä</a:t>
            </a:r>
          </a:p>
          <a:p>
            <a:r>
              <a:rPr lang="fi-FI" sz="2800" dirty="0" smtClean="0"/>
              <a:t>Myös luonnonlait ovat sosiaalisia konstruktioita</a:t>
            </a:r>
          </a:p>
          <a:p>
            <a:r>
              <a:rPr lang="fi-FI" sz="2800" dirty="0" smtClean="0"/>
              <a:t>Erityisesti ihminen on ”tyhjä taulu” ilman mitään universaaleja ominaisuuksia, esim. moraalia</a:t>
            </a:r>
          </a:p>
          <a:p>
            <a:r>
              <a:rPr lang="fi-FI" sz="2800" dirty="0" smtClean="0"/>
              <a:t>Dickin hauska määritelmä: jos joku asia ei häviä jos lakkaa uskomasta siihen, se on olemassa…</a:t>
            </a:r>
            <a:endParaRPr lang="fi-FI" sz="2800"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202</a:t>
            </a:fld>
            <a:endParaRPr lang="fi-FI"/>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Konstruktioita on…</a:t>
            </a:r>
            <a:endParaRPr lang="fi-FI" dirty="0"/>
          </a:p>
        </p:txBody>
      </p:sp>
      <p:sp>
        <p:nvSpPr>
          <p:cNvPr id="3" name="Content Placeholder 2"/>
          <p:cNvSpPr>
            <a:spLocks noGrp="1"/>
          </p:cNvSpPr>
          <p:nvPr>
            <p:ph idx="1"/>
          </p:nvPr>
        </p:nvSpPr>
        <p:spPr/>
        <p:txBody>
          <a:bodyPr/>
          <a:lstStyle/>
          <a:p>
            <a:r>
              <a:rPr lang="fi-FI" sz="2400" dirty="0" smtClean="0"/>
              <a:t>On ilman muuta myös tärkeitä konstruktioita:</a:t>
            </a:r>
          </a:p>
          <a:p>
            <a:r>
              <a:rPr lang="fi-FI" sz="2400" dirty="0" smtClean="0"/>
              <a:t>Ihmisoikeudet</a:t>
            </a:r>
          </a:p>
          <a:p>
            <a:r>
              <a:rPr lang="fi-FI" sz="2400" dirty="0" smtClean="0"/>
              <a:t>Kirjallisuus</a:t>
            </a:r>
          </a:p>
          <a:p>
            <a:r>
              <a:rPr lang="fi-FI" sz="2400" dirty="0" smtClean="0"/>
              <a:t>Euroopan </a:t>
            </a:r>
            <a:r>
              <a:rPr lang="fi-FI" sz="2400" dirty="0" smtClean="0"/>
              <a:t>unioni</a:t>
            </a:r>
          </a:p>
          <a:p>
            <a:r>
              <a:rPr lang="fi-FI" sz="2400" dirty="0" smtClean="0"/>
              <a:t>Tietokonepelit!</a:t>
            </a:r>
            <a:endParaRPr lang="fi-FI" sz="2400" dirty="0" smtClean="0"/>
          </a:p>
          <a:p>
            <a:r>
              <a:rPr lang="fi-FI" sz="2400" dirty="0" smtClean="0"/>
              <a:t>Mutta ei </a:t>
            </a:r>
            <a:r>
              <a:rPr lang="fi-FI" sz="2400" dirty="0" err="1" smtClean="0"/>
              <a:t>esim</a:t>
            </a:r>
            <a:endParaRPr lang="fi-FI" sz="2400" dirty="0" smtClean="0"/>
          </a:p>
          <a:p>
            <a:r>
              <a:rPr lang="fi-FI" sz="2400" dirty="0" smtClean="0"/>
              <a:t>Rakkaus</a:t>
            </a:r>
          </a:p>
          <a:p>
            <a:r>
              <a:rPr lang="fi-FI" sz="2400" dirty="0" smtClean="0"/>
              <a:t>Tietoisuus (emme tiedä mitä se on ja miten se syntyy, mutta tiedämme että se on!)</a:t>
            </a:r>
          </a:p>
          <a:p>
            <a:r>
              <a:rPr lang="fi-FI" sz="2400" dirty="0" smtClean="0"/>
              <a:t>Kansakunta</a:t>
            </a:r>
          </a:p>
          <a:p>
            <a:r>
              <a:rPr lang="fi-FI" sz="2400" dirty="0" smtClean="0"/>
              <a:t> </a:t>
            </a:r>
            <a:endParaRPr lang="fi-FI" sz="2400"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203</a:t>
            </a:fld>
            <a:endParaRPr lang="fi-FI"/>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Uusinta </a:t>
            </a:r>
            <a:r>
              <a:rPr lang="fi-FI" dirty="0" err="1" smtClean="0"/>
              <a:t>regiimeistä</a:t>
            </a:r>
            <a:endParaRPr lang="fi-FI" dirty="0"/>
          </a:p>
        </p:txBody>
      </p:sp>
      <p:sp>
        <p:nvSpPr>
          <p:cNvPr id="3" name="Content Placeholder 2"/>
          <p:cNvSpPr>
            <a:spLocks noGrp="1"/>
          </p:cNvSpPr>
          <p:nvPr>
            <p:ph idx="1"/>
          </p:nvPr>
        </p:nvSpPr>
        <p:spPr/>
        <p:txBody>
          <a:bodyPr/>
          <a:lstStyle/>
          <a:p>
            <a:r>
              <a:rPr lang="fi-FI" dirty="0" err="1" smtClean="0"/>
              <a:t>Esping-Andersenin</a:t>
            </a:r>
            <a:r>
              <a:rPr lang="fi-FI" dirty="0" smtClean="0"/>
              <a:t> jaottelua koskevia arvioita:</a:t>
            </a:r>
          </a:p>
          <a:p>
            <a:r>
              <a:rPr lang="fi-FI" dirty="0" err="1" smtClean="0"/>
              <a:t>Wil</a:t>
            </a:r>
            <a:r>
              <a:rPr lang="fi-FI" dirty="0" smtClean="0"/>
              <a:t> </a:t>
            </a:r>
            <a:r>
              <a:rPr lang="fi-FI" dirty="0" err="1" smtClean="0"/>
              <a:t>Arts</a:t>
            </a:r>
            <a:r>
              <a:rPr lang="fi-FI" dirty="0" smtClean="0"/>
              <a:t> – John </a:t>
            </a:r>
            <a:r>
              <a:rPr lang="fi-FI" dirty="0" err="1" smtClean="0"/>
              <a:t>Gelissen</a:t>
            </a:r>
            <a:r>
              <a:rPr lang="fi-FI" dirty="0" smtClean="0"/>
              <a:t>: </a:t>
            </a:r>
            <a:r>
              <a:rPr lang="fi-FI" dirty="0" err="1" smtClean="0"/>
              <a:t>Three</a:t>
            </a:r>
            <a:r>
              <a:rPr lang="fi-FI" dirty="0" smtClean="0"/>
              <a:t> </a:t>
            </a:r>
            <a:r>
              <a:rPr lang="fi-FI" dirty="0" err="1" smtClean="0"/>
              <a:t>worlds</a:t>
            </a:r>
            <a:r>
              <a:rPr lang="fi-FI" dirty="0" smtClean="0"/>
              <a:t> of </a:t>
            </a:r>
            <a:r>
              <a:rPr lang="fi-FI" dirty="0" err="1" smtClean="0"/>
              <a:t>welfare</a:t>
            </a:r>
            <a:r>
              <a:rPr lang="fi-FI" dirty="0" smtClean="0"/>
              <a:t> </a:t>
            </a:r>
            <a:r>
              <a:rPr lang="fi-FI" dirty="0" err="1" smtClean="0"/>
              <a:t>capitalism</a:t>
            </a:r>
            <a:r>
              <a:rPr lang="fi-FI" dirty="0" smtClean="0"/>
              <a:t> </a:t>
            </a:r>
            <a:r>
              <a:rPr lang="fi-FI" dirty="0" err="1" smtClean="0"/>
              <a:t>or</a:t>
            </a:r>
            <a:r>
              <a:rPr lang="fi-FI" dirty="0" smtClean="0"/>
              <a:t> </a:t>
            </a:r>
            <a:r>
              <a:rPr lang="fi-FI" dirty="0" err="1" smtClean="0"/>
              <a:t>more</a:t>
            </a:r>
            <a:r>
              <a:rPr lang="fi-FI" dirty="0" smtClean="0"/>
              <a:t>? Journal of </a:t>
            </a:r>
            <a:r>
              <a:rPr lang="fi-FI" dirty="0" err="1" smtClean="0"/>
              <a:t>European</a:t>
            </a:r>
            <a:r>
              <a:rPr lang="fi-FI" dirty="0" smtClean="0"/>
              <a:t> Social </a:t>
            </a:r>
            <a:r>
              <a:rPr lang="fi-FI" dirty="0" err="1" smtClean="0"/>
              <a:t>Policy</a:t>
            </a:r>
            <a:r>
              <a:rPr lang="fi-FI" dirty="0" smtClean="0"/>
              <a:t> 12 (2.2002), 137-158</a:t>
            </a:r>
          </a:p>
          <a:p>
            <a:r>
              <a:rPr lang="fi-FI" dirty="0" err="1" smtClean="0"/>
              <a:t>Emanuele</a:t>
            </a:r>
            <a:r>
              <a:rPr lang="fi-FI" dirty="0" smtClean="0"/>
              <a:t> </a:t>
            </a:r>
            <a:r>
              <a:rPr lang="fi-FI" dirty="0" err="1" smtClean="0"/>
              <a:t>Feragina</a:t>
            </a:r>
            <a:r>
              <a:rPr lang="fi-FI" dirty="0" smtClean="0"/>
              <a:t> – Martin </a:t>
            </a:r>
            <a:r>
              <a:rPr lang="fi-FI" dirty="0" err="1" smtClean="0"/>
              <a:t>Seeleib-Kaiser</a:t>
            </a:r>
            <a:r>
              <a:rPr lang="fi-FI" dirty="0" smtClean="0"/>
              <a:t>: </a:t>
            </a:r>
            <a:r>
              <a:rPr lang="fi-FI" dirty="0" err="1" smtClean="0"/>
              <a:t>Welfare</a:t>
            </a:r>
            <a:r>
              <a:rPr lang="fi-FI" dirty="0" smtClean="0"/>
              <a:t> </a:t>
            </a:r>
            <a:r>
              <a:rPr lang="fi-FI" dirty="0" err="1" smtClean="0"/>
              <a:t>regime</a:t>
            </a:r>
            <a:r>
              <a:rPr lang="fi-FI" dirty="0" smtClean="0"/>
              <a:t> </a:t>
            </a:r>
            <a:r>
              <a:rPr lang="fi-FI" dirty="0" err="1" smtClean="0"/>
              <a:t>debate</a:t>
            </a:r>
            <a:r>
              <a:rPr lang="fi-FI" dirty="0" smtClean="0"/>
              <a:t>: </a:t>
            </a:r>
            <a:r>
              <a:rPr lang="fi-FI" dirty="0" err="1" smtClean="0"/>
              <a:t>past</a:t>
            </a:r>
            <a:r>
              <a:rPr lang="fi-FI" dirty="0" smtClean="0"/>
              <a:t>, </a:t>
            </a:r>
            <a:r>
              <a:rPr lang="fi-FI" dirty="0" err="1" smtClean="0"/>
              <a:t>present</a:t>
            </a:r>
            <a:r>
              <a:rPr lang="fi-FI" dirty="0" smtClean="0"/>
              <a:t>, </a:t>
            </a:r>
            <a:r>
              <a:rPr lang="fi-FI" dirty="0" err="1" smtClean="0"/>
              <a:t>futures</a:t>
            </a:r>
            <a:r>
              <a:rPr lang="fi-FI" dirty="0" smtClean="0"/>
              <a:t>? </a:t>
            </a:r>
            <a:r>
              <a:rPr lang="fi-FI" dirty="0" err="1" smtClean="0"/>
              <a:t>Policy</a:t>
            </a:r>
            <a:r>
              <a:rPr lang="fi-FI" dirty="0" smtClean="0"/>
              <a:t> &amp; </a:t>
            </a:r>
            <a:r>
              <a:rPr lang="fi-FI" dirty="0" err="1" smtClean="0"/>
              <a:t>politics</a:t>
            </a:r>
            <a:r>
              <a:rPr lang="fi-FI" dirty="0" smtClean="0"/>
              <a:t> 39 (4.2011), 583-611</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204</a:t>
            </a:fld>
            <a:endParaRPr lang="fi-FI"/>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Esping-Andersenin</a:t>
            </a:r>
            <a:r>
              <a:rPr lang="fi-FI" dirty="0" smtClean="0"/>
              <a:t> kriteerit</a:t>
            </a:r>
            <a:endParaRPr lang="fi-FI" dirty="0"/>
          </a:p>
        </p:txBody>
      </p:sp>
      <p:sp>
        <p:nvSpPr>
          <p:cNvPr id="3" name="Content Placeholder 2"/>
          <p:cNvSpPr>
            <a:spLocks noGrp="1"/>
          </p:cNvSpPr>
          <p:nvPr>
            <p:ph idx="1"/>
          </p:nvPr>
        </p:nvSpPr>
        <p:spPr/>
        <p:txBody>
          <a:bodyPr/>
          <a:lstStyle/>
          <a:p>
            <a:r>
              <a:rPr lang="fi-FI" dirty="0" err="1" smtClean="0"/>
              <a:t>Esping</a:t>
            </a:r>
            <a:r>
              <a:rPr lang="fi-FI" dirty="0" smtClean="0"/>
              <a:t> Andersenin kolme kriteeriä:</a:t>
            </a:r>
          </a:p>
          <a:p>
            <a:pPr lvl="1"/>
            <a:r>
              <a:rPr lang="fi-FI" dirty="0" err="1" smtClean="0"/>
              <a:t>Dekommodifikaatio</a:t>
            </a:r>
            <a:r>
              <a:rPr lang="fi-FI" dirty="0" smtClean="0"/>
              <a:t>: miten työmarkkinoiden ulkopuolisten asema turvataan (”työ </a:t>
            </a:r>
            <a:r>
              <a:rPr lang="fi-FI" dirty="0" err="1" smtClean="0"/>
              <a:t>vs</a:t>
            </a:r>
            <a:r>
              <a:rPr lang="fi-FI" dirty="0" smtClean="0"/>
              <a:t> </a:t>
            </a:r>
            <a:r>
              <a:rPr lang="fi-FI" dirty="0" err="1" smtClean="0"/>
              <a:t>sospol</a:t>
            </a:r>
            <a:r>
              <a:rPr lang="fi-FI" dirty="0" smtClean="0"/>
              <a:t>”)</a:t>
            </a:r>
          </a:p>
          <a:p>
            <a:pPr lvl="1"/>
            <a:r>
              <a:rPr lang="fi-FI" dirty="0" err="1" smtClean="0"/>
              <a:t>Stratifikaatio</a:t>
            </a:r>
            <a:r>
              <a:rPr lang="fi-FI" dirty="0" smtClean="0"/>
              <a:t>: miten eri ryhmiä erotellaan ja yksityiset ja valtiolliset järjestelmät eroavat</a:t>
            </a:r>
          </a:p>
          <a:p>
            <a:pPr lvl="1"/>
            <a:r>
              <a:rPr lang="fi-FI" dirty="0" err="1" smtClean="0"/>
              <a:t>Defamilialisaatio</a:t>
            </a:r>
            <a:r>
              <a:rPr lang="fi-FI" dirty="0" smtClean="0"/>
              <a:t>: miten vahva perhe on sosiaaliturvan jakamisessa</a:t>
            </a:r>
          </a:p>
          <a:p>
            <a:pPr lvl="1"/>
            <a:r>
              <a:rPr lang="fi-FI" dirty="0" smtClean="0"/>
              <a:t>Suomi konservatiivinen 1 ja 3 kriteerillä, sosiaalidemokraattinen 2-kriteerillä!</a:t>
            </a:r>
          </a:p>
          <a:p>
            <a:pPr lvl="1"/>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205</a:t>
            </a:fld>
            <a:endParaRPr lang="fi-FI"/>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Toimiiko typologia?</a:t>
            </a:r>
            <a:endParaRPr lang="fi-FI" dirty="0"/>
          </a:p>
        </p:txBody>
      </p:sp>
      <p:sp>
        <p:nvSpPr>
          <p:cNvPr id="3" name="Content Placeholder 2"/>
          <p:cNvSpPr>
            <a:spLocks noGrp="1"/>
          </p:cNvSpPr>
          <p:nvPr>
            <p:ph idx="1"/>
          </p:nvPr>
        </p:nvSpPr>
        <p:spPr/>
        <p:txBody>
          <a:bodyPr/>
          <a:lstStyle/>
          <a:p>
            <a:r>
              <a:rPr lang="fi-FI" dirty="0" smtClean="0"/>
              <a:t>Kahdenlaisia empiirisiä analyysejä: </a:t>
            </a:r>
          </a:p>
          <a:p>
            <a:pPr lvl="1"/>
            <a:r>
              <a:rPr lang="fi-FI" dirty="0" err="1" smtClean="0"/>
              <a:t>Esping-Andersenin</a:t>
            </a:r>
            <a:r>
              <a:rPr lang="fi-FI" dirty="0" smtClean="0"/>
              <a:t> tarkennuslaskentaa ja ajallista seurantaa</a:t>
            </a:r>
          </a:p>
          <a:p>
            <a:pPr lvl="1"/>
            <a:r>
              <a:rPr lang="fi-FI" dirty="0" err="1" smtClean="0"/>
              <a:t>Monimuuttuja-analyysejä</a:t>
            </a:r>
            <a:r>
              <a:rPr lang="fi-FI" dirty="0" smtClean="0"/>
              <a:t> joissa katsotaan millaisia klustereita syntyy</a:t>
            </a:r>
          </a:p>
          <a:p>
            <a:r>
              <a:rPr lang="fi-FI" dirty="0" smtClean="0"/>
              <a:t>Tämän lisäksi uusia teoreettisia ehdotuksia joissa nostetaan esiin aivan uusia tyyppejä</a:t>
            </a:r>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206</a:t>
            </a:fld>
            <a:endParaRPr lang="fi-FI"/>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Arts-Gelissen</a:t>
            </a:r>
            <a:endParaRPr lang="fi-FI" dirty="0"/>
          </a:p>
        </p:txBody>
      </p:sp>
      <p:sp>
        <p:nvSpPr>
          <p:cNvPr id="3" name="Content Placeholder 2"/>
          <p:cNvSpPr>
            <a:spLocks noGrp="1"/>
          </p:cNvSpPr>
          <p:nvPr>
            <p:ph idx="1"/>
          </p:nvPr>
        </p:nvSpPr>
        <p:spPr/>
        <p:txBody>
          <a:bodyPr/>
          <a:lstStyle/>
          <a:p>
            <a:r>
              <a:rPr lang="fi-FI" dirty="0" smtClean="0"/>
              <a:t>Arvioi ja vertailee kuutta merkittävää jatkoanalyysiä</a:t>
            </a:r>
            <a:endParaRPr lang="fi-FI" dirty="0" smtClean="0"/>
          </a:p>
          <a:p>
            <a:r>
              <a:rPr lang="fi-FI" dirty="0" smtClean="0"/>
              <a:t>Joissa on esitetty myös uusia tyyppejä: välimeren malli ja radikaali malli sekä hybridit</a:t>
            </a:r>
          </a:p>
          <a:p>
            <a:r>
              <a:rPr lang="fi-FI" dirty="0" smtClean="0"/>
              <a:t>Otettu mukaan uusia maita</a:t>
            </a:r>
          </a:p>
          <a:p>
            <a:r>
              <a:rPr lang="fi-FI" dirty="0" smtClean="0"/>
              <a:t>Itä-Eurooppa puuttuu, sekä kolmas maailma</a:t>
            </a:r>
          </a:p>
          <a:p>
            <a:r>
              <a:rPr lang="fi-FI" dirty="0" err="1" smtClean="0"/>
              <a:t>E-An</a:t>
            </a:r>
            <a:r>
              <a:rPr lang="fi-FI" dirty="0" smtClean="0"/>
              <a:t> kolme kriteeriä ovat edelleen toimivia</a:t>
            </a:r>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207</a:t>
            </a:fld>
            <a:endParaRPr lang="fi-FI"/>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Feragina-Seeleib</a:t>
            </a:r>
            <a:r>
              <a:rPr lang="fi-FI" dirty="0" smtClean="0"/>
              <a:t> </a:t>
            </a:r>
            <a:r>
              <a:rPr lang="fi-FI" dirty="0" err="1" smtClean="0"/>
              <a:t>Kaiser</a:t>
            </a:r>
            <a:endParaRPr lang="fi-FI" dirty="0"/>
          </a:p>
        </p:txBody>
      </p:sp>
      <p:sp>
        <p:nvSpPr>
          <p:cNvPr id="3" name="Content Placeholder 2"/>
          <p:cNvSpPr>
            <a:spLocks noGrp="1"/>
          </p:cNvSpPr>
          <p:nvPr>
            <p:ph idx="1"/>
          </p:nvPr>
        </p:nvSpPr>
        <p:spPr/>
        <p:txBody>
          <a:bodyPr/>
          <a:lstStyle/>
          <a:p>
            <a:r>
              <a:rPr lang="fi-FI" dirty="0" smtClean="0"/>
              <a:t>Uusin versio (Kuvio 1)</a:t>
            </a:r>
          </a:p>
          <a:p>
            <a:r>
              <a:rPr lang="fi-FI" dirty="0" smtClean="0"/>
              <a:t>”puhtaat” </a:t>
            </a:r>
            <a:r>
              <a:rPr lang="fi-FI" dirty="0" err="1" smtClean="0"/>
              <a:t>vs</a:t>
            </a:r>
            <a:r>
              <a:rPr lang="fi-FI" dirty="0" smtClean="0"/>
              <a:t> muut (joissa jotain muita aineksia)</a:t>
            </a:r>
          </a:p>
          <a:p>
            <a:r>
              <a:rPr lang="fi-FI" dirty="0" smtClean="0"/>
              <a:t>Ei uusia tyyppejä (</a:t>
            </a:r>
            <a:r>
              <a:rPr lang="fi-FI" dirty="0" err="1" smtClean="0"/>
              <a:t>esim</a:t>
            </a:r>
            <a:r>
              <a:rPr lang="fi-FI" dirty="0" smtClean="0"/>
              <a:t> ei välimerta, ei </a:t>
            </a:r>
            <a:r>
              <a:rPr lang="fi-FI" dirty="0" err="1" smtClean="0"/>
              <a:t>radikaaliregiimiä</a:t>
            </a:r>
            <a:r>
              <a:rPr lang="fi-FI" dirty="0" smtClean="0"/>
              <a:t> tai </a:t>
            </a:r>
            <a:r>
              <a:rPr lang="fi-FI" dirty="0" err="1" smtClean="0"/>
              <a:t>itä-eurooppaa</a:t>
            </a:r>
            <a:r>
              <a:rPr lang="fi-FI" dirty="0" smtClean="0"/>
              <a:t>)</a:t>
            </a:r>
          </a:p>
          <a:p>
            <a:r>
              <a:rPr lang="fi-FI" dirty="0" smtClean="0"/>
              <a:t>”</a:t>
            </a:r>
            <a:r>
              <a:rPr lang="fi-FI" dirty="0" err="1" smtClean="0"/>
              <a:t>täyshybridit”jätetään</a:t>
            </a:r>
            <a:r>
              <a:rPr lang="fi-FI" dirty="0" smtClean="0"/>
              <a:t> pois</a:t>
            </a:r>
          </a:p>
          <a:p>
            <a:r>
              <a:rPr lang="fi-FI" dirty="0" smtClean="0"/>
              <a:t>Uusia elementtejä: hoivan ja palveluiden rooli sekä </a:t>
            </a:r>
            <a:r>
              <a:rPr lang="fi-FI" dirty="0" err="1" smtClean="0"/>
              <a:t>työssäolevien</a:t>
            </a:r>
            <a:r>
              <a:rPr lang="fi-FI" dirty="0" smtClean="0"/>
              <a:t> ja muiden kohtelun eriytyminen</a:t>
            </a:r>
          </a:p>
          <a:p>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208</a:t>
            </a:fld>
            <a:endParaRPr lang="fi-FI"/>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Dynamiikka</a:t>
            </a:r>
            <a:endParaRPr lang="fi-FI" dirty="0"/>
          </a:p>
        </p:txBody>
      </p:sp>
      <p:sp>
        <p:nvSpPr>
          <p:cNvPr id="3" name="Content Placeholder 2"/>
          <p:cNvSpPr>
            <a:spLocks noGrp="1"/>
          </p:cNvSpPr>
          <p:nvPr>
            <p:ph idx="1"/>
          </p:nvPr>
        </p:nvSpPr>
        <p:spPr/>
        <p:txBody>
          <a:bodyPr/>
          <a:lstStyle/>
          <a:p>
            <a:r>
              <a:rPr lang="fi-FI" dirty="0" smtClean="0"/>
              <a:t>EU:n merkitys mallien yhtenäistäjänä</a:t>
            </a:r>
          </a:p>
          <a:p>
            <a:r>
              <a:rPr lang="fi-FI" dirty="0" err="1" smtClean="0"/>
              <a:t>Itä-euroopan</a:t>
            </a:r>
            <a:r>
              <a:rPr lang="fi-FI" dirty="0" smtClean="0"/>
              <a:t> versiot: </a:t>
            </a:r>
            <a:r>
              <a:rPr lang="fi-FI" dirty="0" err="1" smtClean="0"/>
              <a:t>esim</a:t>
            </a:r>
            <a:r>
              <a:rPr lang="fi-FI" dirty="0" smtClean="0"/>
              <a:t> Viron </a:t>
            </a:r>
            <a:r>
              <a:rPr lang="fi-FI" dirty="0" err="1" smtClean="0"/>
              <a:t>radikaaliregiimi</a:t>
            </a:r>
            <a:endParaRPr lang="fi-FI" dirty="0" smtClean="0"/>
          </a:p>
          <a:p>
            <a:r>
              <a:rPr lang="fi-FI" dirty="0" smtClean="0"/>
              <a:t>Kehittyvien maiden uudet mallit: köyhän miehen sosiaalipolitiikka?</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209</a:t>
            </a:fld>
            <a:endParaRPr lang="fi-FI"/>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2"/>
          <p:cNvSpPr>
            <a:spLocks noGrp="1"/>
          </p:cNvSpPr>
          <p:nvPr>
            <p:ph type="ftr" sz="quarter" idx="11"/>
          </p:nvPr>
        </p:nvSpPr>
        <p:spPr/>
        <p:txBody>
          <a:bodyPr/>
          <a:lstStyle/>
          <a:p>
            <a:pPr>
              <a:defRPr/>
            </a:pPr>
            <a:r>
              <a:rPr lang="en-US" smtClean="0"/>
              <a:t>Sosiaalipolitiikan johdantokurssi 2011</a:t>
            </a:r>
            <a:endParaRPr lang="en-US"/>
          </a:p>
        </p:txBody>
      </p:sp>
      <p:sp>
        <p:nvSpPr>
          <p:cNvPr id="38" name="Slide Number Placeholder 3"/>
          <p:cNvSpPr>
            <a:spLocks noGrp="1"/>
          </p:cNvSpPr>
          <p:nvPr>
            <p:ph type="sldNum" sz="quarter" idx="12"/>
          </p:nvPr>
        </p:nvSpPr>
        <p:spPr/>
        <p:txBody>
          <a:bodyPr/>
          <a:lstStyle/>
          <a:p>
            <a:pPr>
              <a:defRPr/>
            </a:pPr>
            <a:fld id="{8E4A1895-C930-4BCA-BB60-A028550F6EA4}" type="slidenum">
              <a:rPr lang="en-US"/>
              <a:pPr>
                <a:defRPr/>
              </a:pPr>
              <a:t>21</a:t>
            </a:fld>
            <a:endParaRPr lang="en-US"/>
          </a:p>
        </p:txBody>
      </p:sp>
      <p:graphicFrame>
        <p:nvGraphicFramePr>
          <p:cNvPr id="772132" name="Group 36"/>
          <p:cNvGraphicFramePr>
            <a:graphicFrameLocks noGrp="1"/>
          </p:cNvGraphicFramePr>
          <p:nvPr/>
        </p:nvGraphicFramePr>
        <p:xfrm>
          <a:off x="179388" y="115888"/>
          <a:ext cx="8856662" cy="6067427"/>
        </p:xfrm>
        <a:graphic>
          <a:graphicData uri="http://schemas.openxmlformats.org/drawingml/2006/table">
            <a:tbl>
              <a:tblPr/>
              <a:tblGrid>
                <a:gridCol w="4608512"/>
                <a:gridCol w="2303463"/>
                <a:gridCol w="1944687"/>
              </a:tblGrid>
              <a:tr h="1293813">
                <a:tc>
                  <a:txBody>
                    <a:bodyPr/>
                    <a:lstStyle/>
                    <a:p>
                      <a:pPr marL="0" marR="0" lvl="0" indent="0" algn="l"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rPr>
                        <a:t>Perusturvan etuus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Reaalimuutos</a:t>
                      </a:r>
                    </a:p>
                    <a:p>
                      <a:pPr marL="0" marR="0" lvl="0" indent="0" algn="ctr"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1993-2006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Suhde</a:t>
                      </a:r>
                    </a:p>
                    <a:p>
                      <a:pPr marL="0" marR="0" lvl="0" indent="0" algn="ctr"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ansioihin</a:t>
                      </a:r>
                    </a:p>
                    <a:p>
                      <a:pPr marL="0" marR="0" lvl="0" indent="0" algn="ctr"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1993-2006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Kansaneläke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+ 4 %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- 27 %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0713">
                <a:tc>
                  <a:txBody>
                    <a:bodyPr/>
                    <a:lstStyle/>
                    <a:p>
                      <a:pPr marL="0" marR="0" lvl="0" indent="0" algn="l"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Työttömän perusturva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+ 1 %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- 30 %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20788">
                <a:tc>
                  <a:txBody>
                    <a:bodyPr/>
                    <a:lstStyle/>
                    <a:p>
                      <a:pPr marL="0" marR="0" lvl="0" indent="0" algn="l"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Sairaus- ja vanhempainpäivärahan vähimmäismäärä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+ 20 %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- 11 %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52525">
                <a:tc>
                  <a:txBody>
                    <a:bodyPr/>
                    <a:lstStyle/>
                    <a:p>
                      <a:pPr marL="0" marR="0" lvl="0" indent="0" algn="l"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Lasten kotihoidon tuki (hoitoraha ja</a:t>
                      </a:r>
                    </a:p>
                    <a:p>
                      <a:pPr marL="0" marR="0" lvl="0" indent="0" algn="l"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täysi hoitolisä)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- 34 %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- 66 %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9125">
                <a:tc>
                  <a:txBody>
                    <a:bodyPr/>
                    <a:lstStyle/>
                    <a:p>
                      <a:pPr marL="0" marR="0" lvl="0" indent="0" algn="l"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Toimeentulotuen perusosa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- 3 %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- 35 %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438">
                <a:tc>
                  <a:txBody>
                    <a:bodyPr/>
                    <a:lstStyle/>
                    <a:p>
                      <a:pPr marL="0" marR="0" lvl="0" indent="0" algn="l"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Lapsilisä</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- 11 %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3000"/>
                        </a:lnSpc>
                        <a:spcBef>
                          <a:spcPct val="0"/>
                        </a:spcBef>
                        <a:spcAft>
                          <a:spcPct val="0"/>
                        </a:spcAft>
                        <a:buClr>
                          <a:srgbClr val="E5053A"/>
                        </a:buClr>
                        <a:buSzPct val="110000"/>
                        <a:buFont typeface="Wingdings" pitchFamily="2" charset="2"/>
                        <a:buNone/>
                        <a:tabLst/>
                      </a:pPr>
                      <a:r>
                        <a:rPr kumimoji="0" lang="fi-FI" sz="1800" b="1" i="0" u="none" strike="noStrike" cap="none" normalizeH="0" baseline="0" smtClean="0">
                          <a:ln>
                            <a:noFill/>
                          </a:ln>
                          <a:solidFill>
                            <a:schemeClr val="tx1"/>
                          </a:solidFill>
                          <a:effectLst/>
                          <a:latin typeface="Arial" charset="0"/>
                          <a:ea typeface="Times New Roman" pitchFamily="18" charset="0"/>
                          <a:cs typeface="Arial" charset="0"/>
                        </a:rPr>
                        <a:t>- 43 %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Onnellisuuden eroja</a:t>
            </a:r>
            <a:endParaRPr lang="fi-FI" dirty="0"/>
          </a:p>
        </p:txBody>
      </p:sp>
      <p:sp>
        <p:nvSpPr>
          <p:cNvPr id="6" name="Content Placeholder 5"/>
          <p:cNvSpPr>
            <a:spLocks noGrp="1"/>
          </p:cNvSpPr>
          <p:nvPr>
            <p:ph idx="1"/>
          </p:nvPr>
        </p:nvSpPr>
        <p:spPr/>
        <p:txBody>
          <a:bodyPr/>
          <a:lstStyle/>
          <a:p>
            <a:r>
              <a:rPr lang="en-GB" dirty="0" smtClean="0"/>
              <a:t>OECD </a:t>
            </a:r>
            <a:r>
              <a:rPr lang="en-GB" dirty="0" smtClean="0"/>
              <a:t>(2011), How's Life?: Measuring well-being, OECD Publishing.</a:t>
            </a:r>
          </a:p>
          <a:p>
            <a:r>
              <a:rPr lang="en-GB" dirty="0" smtClean="0">
                <a:hlinkClick r:id="rId2"/>
              </a:rPr>
              <a:t>http://</a:t>
            </a:r>
            <a:r>
              <a:rPr lang="en-GB" dirty="0" smtClean="0">
                <a:hlinkClick r:id="rId2"/>
              </a:rPr>
              <a:t>dx.doi.org/10.1787/9789264121164-en</a:t>
            </a:r>
            <a:endParaRPr lang="en-GB" dirty="0" smtClean="0"/>
          </a:p>
          <a:p>
            <a:r>
              <a:rPr lang="en-GB" dirty="0" err="1" smtClean="0"/>
              <a:t>Erittäin</a:t>
            </a:r>
            <a:r>
              <a:rPr lang="en-GB" dirty="0" smtClean="0"/>
              <a:t> </a:t>
            </a:r>
            <a:r>
              <a:rPr lang="en-GB" dirty="0" err="1" smtClean="0"/>
              <a:t>kiinnostavia</a:t>
            </a:r>
            <a:r>
              <a:rPr lang="en-GB" dirty="0" smtClean="0"/>
              <a:t> </a:t>
            </a:r>
            <a:r>
              <a:rPr lang="en-GB" smtClean="0"/>
              <a:t>tuloksia</a:t>
            </a:r>
            <a:endParaRPr lang="en-GB" dirty="0" smtClean="0"/>
          </a:p>
          <a:p>
            <a:r>
              <a:rPr lang="en-GB" dirty="0" err="1" smtClean="0"/>
              <a:t>Mutta</a:t>
            </a:r>
            <a:r>
              <a:rPr lang="en-GB" dirty="0" smtClean="0"/>
              <a:t> </a:t>
            </a:r>
            <a:r>
              <a:rPr lang="en-GB" dirty="0" err="1" smtClean="0"/>
              <a:t>vaikeita</a:t>
            </a:r>
            <a:r>
              <a:rPr lang="en-GB" dirty="0" smtClean="0"/>
              <a:t> </a:t>
            </a:r>
            <a:r>
              <a:rPr lang="en-GB" dirty="0" err="1" smtClean="0"/>
              <a:t>tulkita</a:t>
            </a:r>
            <a:r>
              <a:rPr lang="en-GB" dirty="0" smtClean="0"/>
              <a:t>, </a:t>
            </a:r>
            <a:r>
              <a:rPr lang="en-GB" dirty="0" err="1" smtClean="0"/>
              <a:t>varsinkin</a:t>
            </a:r>
            <a:r>
              <a:rPr lang="en-GB" dirty="0" smtClean="0"/>
              <a:t> </a:t>
            </a:r>
            <a:r>
              <a:rPr lang="en-GB" dirty="0" err="1" smtClean="0"/>
              <a:t>hyvinvointiregiimien</a:t>
            </a:r>
            <a:r>
              <a:rPr lang="en-GB" dirty="0" smtClean="0"/>
              <a:t> </a:t>
            </a:r>
            <a:r>
              <a:rPr lang="en-GB" dirty="0" err="1" smtClean="0"/>
              <a:t>kannalta</a:t>
            </a:r>
            <a:r>
              <a:rPr lang="en-GB" dirty="0" smtClean="0"/>
              <a:t>!</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210</a:t>
            </a:fld>
            <a:endParaRPr lang="fi-FI"/>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4412B8F9-C584-402B-ACC8-5E21143676A3}" type="slidenum">
              <a:rPr lang="en-US"/>
              <a:pPr>
                <a:defRPr/>
              </a:pPr>
              <a:t>211</a:t>
            </a:fld>
            <a:endParaRPr lang="en-US"/>
          </a:p>
        </p:txBody>
      </p:sp>
      <p:sp>
        <p:nvSpPr>
          <p:cNvPr id="107524" name="Rectangle 2"/>
          <p:cNvSpPr>
            <a:spLocks noGrp="1" noChangeArrowheads="1"/>
          </p:cNvSpPr>
          <p:nvPr>
            <p:ph type="title"/>
          </p:nvPr>
        </p:nvSpPr>
        <p:spPr/>
        <p:txBody>
          <a:bodyPr/>
          <a:lstStyle/>
          <a:p>
            <a:r>
              <a:rPr lang="fi-FI" smtClean="0"/>
              <a:t>Elämänpolitiikka</a:t>
            </a:r>
          </a:p>
        </p:txBody>
      </p:sp>
      <p:sp>
        <p:nvSpPr>
          <p:cNvPr id="107525" name="Rectangle 3"/>
          <p:cNvSpPr>
            <a:spLocks noGrp="1" noChangeArrowheads="1"/>
          </p:cNvSpPr>
          <p:nvPr>
            <p:ph type="body" idx="1"/>
          </p:nvPr>
        </p:nvSpPr>
        <p:spPr/>
        <p:txBody>
          <a:bodyPr/>
          <a:lstStyle/>
          <a:p>
            <a:pPr>
              <a:lnSpc>
                <a:spcPct val="90000"/>
              </a:lnSpc>
            </a:pPr>
            <a:r>
              <a:rPr lang="fi-FI" sz="2400" dirty="0" smtClean="0"/>
              <a:t>hauska paradoksi: life </a:t>
            </a:r>
            <a:r>
              <a:rPr lang="fi-FI" sz="2400" dirty="0" err="1" smtClean="0"/>
              <a:t>policy</a:t>
            </a:r>
            <a:r>
              <a:rPr lang="fi-FI" sz="2400" dirty="0" smtClean="0"/>
              <a:t> ei käy!</a:t>
            </a:r>
          </a:p>
          <a:p>
            <a:pPr>
              <a:lnSpc>
                <a:spcPct val="90000"/>
              </a:lnSpc>
            </a:pPr>
            <a:endParaRPr lang="fi-FI" sz="2400" dirty="0" smtClean="0"/>
          </a:p>
          <a:p>
            <a:pPr>
              <a:lnSpc>
                <a:spcPct val="90000"/>
              </a:lnSpc>
            </a:pPr>
            <a:r>
              <a:rPr lang="fi-FI" sz="2400" dirty="0" smtClean="0"/>
              <a:t>Anthony </a:t>
            </a:r>
            <a:r>
              <a:rPr lang="fi-FI" sz="2400" dirty="0" err="1" smtClean="0"/>
              <a:t>Giddens</a:t>
            </a:r>
            <a:r>
              <a:rPr lang="fi-FI" sz="2400" dirty="0" smtClean="0"/>
              <a:t>:  (</a:t>
            </a:r>
            <a:r>
              <a:rPr lang="fi-FI" sz="2400" dirty="0" err="1" smtClean="0"/>
              <a:t>myöhäis</a:t>
            </a:r>
            <a:r>
              <a:rPr lang="fi-FI" sz="2400" dirty="0" smtClean="0"/>
              <a:t>)moderni elämä perustuu sattumalle (</a:t>
            </a:r>
            <a:r>
              <a:rPr lang="fi-FI" sz="2400" dirty="0" err="1" smtClean="0"/>
              <a:t>kontingenssi</a:t>
            </a:r>
            <a:r>
              <a:rPr lang="fi-FI" sz="2400" dirty="0" smtClean="0"/>
              <a:t>!), riskinotolle, valinnoille. Tarvitaan siis tietoista, ohjelmallista </a:t>
            </a:r>
            <a:r>
              <a:rPr lang="fi-FI" sz="2400" dirty="0" smtClean="0"/>
              <a:t>politiikkaa</a:t>
            </a:r>
            <a:endParaRPr lang="fi-FI" sz="2400" dirty="0" smtClean="0"/>
          </a:p>
          <a:p>
            <a:pPr>
              <a:lnSpc>
                <a:spcPct val="90000"/>
              </a:lnSpc>
            </a:pPr>
            <a:r>
              <a:rPr lang="fi-FI" sz="2400" dirty="0" smtClean="0"/>
              <a:t>luonnon ja yhteiskunnan politiikan avoin ihmisen harjoittama ohjaus</a:t>
            </a:r>
          </a:p>
          <a:p>
            <a:pPr>
              <a:lnSpc>
                <a:spcPct val="90000"/>
              </a:lnSpc>
            </a:pPr>
            <a:r>
              <a:rPr lang="fi-FI" sz="2400" dirty="0" smtClean="0"/>
              <a:t>elämänhallinta korvaa moraalisen </a:t>
            </a:r>
            <a:r>
              <a:rPr lang="fi-FI" sz="2400" dirty="0" smtClean="0"/>
              <a:t>sääntelyn</a:t>
            </a:r>
            <a:endParaRPr lang="fi-FI" sz="2400" dirty="0" smtClean="0"/>
          </a:p>
          <a:p>
            <a:pPr>
              <a:lnSpc>
                <a:spcPct val="90000"/>
              </a:lnSpc>
            </a:pPr>
            <a:r>
              <a:rPr lang="fi-FI" sz="2400" dirty="0" err="1" smtClean="0"/>
              <a:t>itsensätoteuttaminen</a:t>
            </a:r>
            <a:r>
              <a:rPr lang="fi-FI" sz="2400" dirty="0" smtClean="0"/>
              <a:t> </a:t>
            </a:r>
            <a:r>
              <a:rPr lang="fi-FI" sz="2400" dirty="0" err="1" smtClean="0"/>
              <a:t>vs</a:t>
            </a:r>
            <a:r>
              <a:rPr lang="fi-FI" sz="2400" dirty="0" smtClean="0"/>
              <a:t> elämäntyylin </a:t>
            </a:r>
            <a:r>
              <a:rPr lang="fi-FI" sz="2400" dirty="0" smtClean="0"/>
              <a:t>valinta: </a:t>
            </a:r>
            <a:r>
              <a:rPr lang="fi-FI" sz="2400" dirty="0" smtClean="0"/>
              <a:t>iso </a:t>
            </a:r>
            <a:r>
              <a:rPr lang="fi-FI" sz="2400" dirty="0" err="1" smtClean="0"/>
              <a:t>vs</a:t>
            </a:r>
            <a:r>
              <a:rPr lang="fi-FI" sz="2400" dirty="0" smtClean="0"/>
              <a:t> pieni elämänpolitiikka</a:t>
            </a:r>
          </a:p>
          <a:p>
            <a:pPr>
              <a:lnSpc>
                <a:spcPct val="90000"/>
              </a:lnSpc>
            </a:pPr>
            <a:endParaRPr lang="fi-FI" sz="2400" dirty="0" smtClean="0"/>
          </a:p>
          <a:p>
            <a:pPr>
              <a:lnSpc>
                <a:spcPct val="90000"/>
              </a:lnSpc>
            </a:pPr>
            <a:r>
              <a:rPr lang="fi-FI" sz="2400" dirty="0" smtClean="0"/>
              <a:t>Biopolitiikka ja elämänpolitiikka eri </a:t>
            </a:r>
            <a:r>
              <a:rPr lang="fi-FI" sz="2400" dirty="0" smtClean="0"/>
              <a:t>asioita!</a:t>
            </a:r>
            <a:endParaRPr lang="fi-FI" sz="2000" dirty="0" smtClean="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6BE86E37-FC01-4369-9704-E561BC771786}" type="slidenum">
              <a:rPr lang="en-US"/>
              <a:pPr>
                <a:defRPr/>
              </a:pPr>
              <a:t>212</a:t>
            </a:fld>
            <a:endParaRPr lang="en-US"/>
          </a:p>
        </p:txBody>
      </p:sp>
      <p:sp>
        <p:nvSpPr>
          <p:cNvPr id="108548" name="Rectangle 2"/>
          <p:cNvSpPr>
            <a:spLocks noGrp="1" noChangeArrowheads="1"/>
          </p:cNvSpPr>
          <p:nvPr>
            <p:ph type="title"/>
          </p:nvPr>
        </p:nvSpPr>
        <p:spPr/>
        <p:txBody>
          <a:bodyPr/>
          <a:lstStyle/>
          <a:p>
            <a:r>
              <a:rPr lang="fi-FI" smtClean="0"/>
              <a:t>Foucault’n elämänpolitiikka</a:t>
            </a:r>
          </a:p>
        </p:txBody>
      </p:sp>
      <p:sp>
        <p:nvSpPr>
          <p:cNvPr id="108549" name="Rectangle 3"/>
          <p:cNvSpPr>
            <a:spLocks noGrp="1" noChangeArrowheads="1"/>
          </p:cNvSpPr>
          <p:nvPr>
            <p:ph type="body" idx="1"/>
          </p:nvPr>
        </p:nvSpPr>
        <p:spPr/>
        <p:txBody>
          <a:bodyPr/>
          <a:lstStyle/>
          <a:p>
            <a:pPr>
              <a:lnSpc>
                <a:spcPct val="90000"/>
              </a:lnSpc>
            </a:pPr>
            <a:r>
              <a:rPr lang="fi-FI" dirty="0" smtClean="0"/>
              <a:t>”Iso” </a:t>
            </a:r>
            <a:r>
              <a:rPr lang="fi-FI" dirty="0" smtClean="0"/>
              <a:t>kuvio: ihmiseen kohdistuvan epäsuoran kontrollin lisääntyminen</a:t>
            </a:r>
            <a:endParaRPr lang="fi-FI" dirty="0" smtClean="0"/>
          </a:p>
          <a:p>
            <a:pPr>
              <a:lnSpc>
                <a:spcPct val="90000"/>
              </a:lnSpc>
            </a:pPr>
            <a:r>
              <a:rPr lang="fi-FI" dirty="0" smtClean="0"/>
              <a:t>Elämän säätelyn yleiset </a:t>
            </a:r>
            <a:r>
              <a:rPr lang="fi-FI" dirty="0" smtClean="0"/>
              <a:t>kysymykset</a:t>
            </a:r>
            <a:endParaRPr lang="fi-FI" dirty="0" smtClean="0"/>
          </a:p>
          <a:p>
            <a:pPr>
              <a:lnSpc>
                <a:spcPct val="90000"/>
              </a:lnSpc>
            </a:pPr>
            <a:r>
              <a:rPr lang="fi-FI" dirty="0" smtClean="0"/>
              <a:t>Valta ja hallinta </a:t>
            </a:r>
            <a:r>
              <a:rPr lang="fi-FI" dirty="0" smtClean="0"/>
              <a:t>keskiössä, mutta ei mitattavissa</a:t>
            </a:r>
            <a:endParaRPr lang="fi-FI" dirty="0" smtClean="0"/>
          </a:p>
          <a:p>
            <a:pPr>
              <a:lnSpc>
                <a:spcPct val="90000"/>
              </a:lnSpc>
            </a:pPr>
            <a:r>
              <a:rPr lang="fi-FI" dirty="0" smtClean="0"/>
              <a:t>Elämä diskursseina: olennaista siis miten elämästä </a:t>
            </a:r>
            <a:r>
              <a:rPr lang="fi-FI" dirty="0" smtClean="0"/>
              <a:t>puhutaan</a:t>
            </a:r>
            <a:r>
              <a:rPr lang="fi-FI" dirty="0" smtClean="0"/>
              <a:t>, miten se </a:t>
            </a:r>
            <a:r>
              <a:rPr lang="fi-FI" dirty="0" smtClean="0"/>
              <a:t>ymmärretään</a:t>
            </a:r>
            <a:endParaRPr lang="fi-FI" dirty="0" smtClean="0"/>
          </a:p>
          <a:p>
            <a:pPr>
              <a:lnSpc>
                <a:spcPct val="90000"/>
              </a:lnSpc>
            </a:pPr>
            <a:r>
              <a:rPr lang="fi-FI" dirty="0" smtClean="0"/>
              <a:t>Biopolitiikka: politiikka joka kohdistuu elämän edellytyksiin</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0902A011-7F3E-4204-A18C-4B7429BEB39C}" type="slidenum">
              <a:rPr lang="en-US"/>
              <a:pPr>
                <a:defRPr/>
              </a:pPr>
              <a:t>213</a:t>
            </a:fld>
            <a:endParaRPr lang="en-US"/>
          </a:p>
        </p:txBody>
      </p:sp>
      <p:sp>
        <p:nvSpPr>
          <p:cNvPr id="109572" name="Rectangle 2"/>
          <p:cNvSpPr>
            <a:spLocks noGrp="1" noChangeArrowheads="1"/>
          </p:cNvSpPr>
          <p:nvPr>
            <p:ph type="title"/>
          </p:nvPr>
        </p:nvSpPr>
        <p:spPr/>
        <p:txBody>
          <a:bodyPr/>
          <a:lstStyle/>
          <a:p>
            <a:r>
              <a:rPr lang="fi-FI" smtClean="0"/>
              <a:t>Evoluutio ja elämänpolitiikka</a:t>
            </a:r>
            <a:endParaRPr lang="en-GB" smtClean="0"/>
          </a:p>
        </p:txBody>
      </p:sp>
      <p:sp>
        <p:nvSpPr>
          <p:cNvPr id="109573" name="Rectangle 3"/>
          <p:cNvSpPr>
            <a:spLocks noGrp="1" noChangeArrowheads="1"/>
          </p:cNvSpPr>
          <p:nvPr>
            <p:ph type="body" idx="1"/>
          </p:nvPr>
        </p:nvSpPr>
        <p:spPr/>
        <p:txBody>
          <a:bodyPr/>
          <a:lstStyle/>
          <a:p>
            <a:r>
              <a:rPr lang="fi-FI" dirty="0" smtClean="0"/>
              <a:t>Onko </a:t>
            </a:r>
            <a:r>
              <a:rPr lang="fi-FI" dirty="0" smtClean="0"/>
              <a:t>ristiriitaa?</a:t>
            </a:r>
            <a:endParaRPr lang="fi-FI" dirty="0" smtClean="0"/>
          </a:p>
          <a:p>
            <a:r>
              <a:rPr lang="fi-FI" dirty="0" smtClean="0"/>
              <a:t>Biopolitiikka: evoluutio EI ole </a:t>
            </a:r>
            <a:r>
              <a:rPr lang="fi-FI" dirty="0" smtClean="0"/>
              <a:t>politiikkaa</a:t>
            </a:r>
            <a:endParaRPr lang="fi-FI" dirty="0" smtClean="0"/>
          </a:p>
          <a:p>
            <a:r>
              <a:rPr lang="fi-FI" dirty="0" smtClean="0"/>
              <a:t>Evoluutiolla ei ole päämäärää eikä </a:t>
            </a:r>
            <a:r>
              <a:rPr lang="fi-FI" dirty="0" smtClean="0"/>
              <a:t>ohjelmaa</a:t>
            </a:r>
            <a:endParaRPr lang="fi-FI" dirty="0" smtClean="0"/>
          </a:p>
          <a:p>
            <a:r>
              <a:rPr lang="fi-FI" dirty="0" smtClean="0"/>
              <a:t>Toisaalta: evoluution periaate on </a:t>
            </a:r>
            <a:r>
              <a:rPr lang="fi-FI" dirty="0" smtClean="0"/>
              <a:t>eloonjäänti</a:t>
            </a:r>
            <a:endParaRPr lang="fi-FI" dirty="0" smtClean="0"/>
          </a:p>
          <a:p>
            <a:r>
              <a:rPr lang="fi-FI" dirty="0" smtClean="0"/>
              <a:t>Mikä on tärkeämpää elämänpolitiikkaa kuin </a:t>
            </a:r>
            <a:r>
              <a:rPr lang="fi-FI" dirty="0" smtClean="0"/>
              <a:t>eloonjäänti (</a:t>
            </a:r>
            <a:r>
              <a:rPr lang="fi-FI" dirty="0" err="1" smtClean="0"/>
              <a:t>survival</a:t>
            </a:r>
            <a:r>
              <a:rPr lang="fi-FI" dirty="0" smtClean="0"/>
              <a:t>)?</a:t>
            </a:r>
          </a:p>
          <a:p>
            <a:r>
              <a:rPr lang="fi-FI" dirty="0" smtClean="0"/>
              <a:t>Kaikkea mitä nyt teemme, kannattaa pohtia tämän kautta: </a:t>
            </a:r>
            <a:r>
              <a:rPr lang="fi-FI" dirty="0" err="1" smtClean="0"/>
              <a:t>käämmekö</a:t>
            </a:r>
            <a:r>
              <a:rPr lang="fi-FI" dirty="0" smtClean="0"/>
              <a:t> eloon jos kaikki tekevät näin?</a:t>
            </a:r>
            <a:endParaRPr lang="fi-FI" dirty="0" smtClean="0"/>
          </a:p>
          <a:p>
            <a:endParaRPr lang="fi-FI" dirty="0" smtClean="0"/>
          </a:p>
          <a:p>
            <a:endParaRPr lang="fi-FI" dirty="0" smtClean="0"/>
          </a:p>
          <a:p>
            <a:endParaRPr lang="en-GB" dirty="0" smtClean="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Kevään luentosarja: elämänpolitiikka</a:t>
            </a:r>
            <a:endParaRPr lang="fi-FI" dirty="0"/>
          </a:p>
        </p:txBody>
      </p:sp>
      <p:sp>
        <p:nvSpPr>
          <p:cNvPr id="3" name="Content Placeholder 2"/>
          <p:cNvSpPr>
            <a:spLocks noGrp="1"/>
          </p:cNvSpPr>
          <p:nvPr>
            <p:ph idx="1"/>
          </p:nvPr>
        </p:nvSpPr>
        <p:spPr/>
        <p:txBody>
          <a:bodyPr/>
          <a:lstStyle/>
          <a:p>
            <a:r>
              <a:rPr lang="fi-FI" dirty="0" smtClean="0"/>
              <a:t>Suuria kiistoja</a:t>
            </a:r>
          </a:p>
          <a:p>
            <a:r>
              <a:rPr lang="fi-FI" dirty="0" smtClean="0"/>
              <a:t>Keskeisiä teorioita</a:t>
            </a:r>
          </a:p>
          <a:p>
            <a:r>
              <a:rPr lang="fi-FI" dirty="0" smtClean="0"/>
              <a:t>Maailman historiaa</a:t>
            </a:r>
          </a:p>
          <a:p>
            <a:r>
              <a:rPr lang="fi-FI" dirty="0" smtClean="0"/>
              <a:t>Ihmisen kehitystä</a:t>
            </a:r>
          </a:p>
          <a:p>
            <a:r>
              <a:rPr lang="fi-FI" dirty="0" smtClean="0"/>
              <a:t>Onnellisuus ja hyvinvointi</a:t>
            </a:r>
          </a:p>
          <a:p>
            <a:r>
              <a:rPr lang="fi-FI" dirty="0" smtClean="0"/>
              <a:t>Sukupuolten eroja</a:t>
            </a:r>
          </a:p>
          <a:p>
            <a:r>
              <a:rPr lang="fi-FI" dirty="0" smtClean="0"/>
              <a:t>Yhteistyön ja moraalin kehitystä</a:t>
            </a:r>
          </a:p>
          <a:p>
            <a:r>
              <a:rPr lang="fi-FI" dirty="0" smtClean="0"/>
              <a:t>50 000 vuoden perspektiivi!</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214</a:t>
            </a:fld>
            <a:endParaRPr lang="fi-FI"/>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fi-FI" dirty="0" smtClean="0"/>
              <a:t>Hyvää joulua!</a:t>
            </a:r>
            <a:endParaRPr lang="fi-FI" dirty="0"/>
          </a:p>
        </p:txBody>
      </p:sp>
      <p:sp>
        <p:nvSpPr>
          <p:cNvPr id="7" name="Subtitle 6"/>
          <p:cNvSpPr>
            <a:spLocks noGrp="1"/>
          </p:cNvSpPr>
          <p:nvPr>
            <p:ph type="subTitle" idx="1"/>
          </p:nvPr>
        </p:nvSpPr>
        <p:spPr/>
        <p:txBody>
          <a:bodyPr/>
          <a:lstStyle/>
          <a:p>
            <a:r>
              <a:rPr lang="fi-FI" dirty="0" smtClean="0"/>
              <a:t>Esseet sisään 16.12 mennessä </a:t>
            </a:r>
          </a:p>
          <a:p>
            <a:r>
              <a:rPr lang="fi-FI" dirty="0" smtClean="0"/>
              <a:t>Vastatkaa palautelomakkeeseen 23.12. mennessä</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215</a:t>
            </a:fld>
            <a:endParaRPr lang="fi-FI"/>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B593143A-94F4-4847-B0F4-23750494DC48}" type="slidenum">
              <a:rPr lang="en-US"/>
              <a:pPr>
                <a:defRPr/>
              </a:pPr>
              <a:t>216</a:t>
            </a:fld>
            <a:endParaRPr lang="en-US"/>
          </a:p>
        </p:txBody>
      </p:sp>
      <p:sp>
        <p:nvSpPr>
          <p:cNvPr id="36868" name="Rectangle 2"/>
          <p:cNvSpPr>
            <a:spLocks noGrp="1" noChangeArrowheads="1"/>
          </p:cNvSpPr>
          <p:nvPr>
            <p:ph type="title"/>
          </p:nvPr>
        </p:nvSpPr>
        <p:spPr/>
        <p:txBody>
          <a:bodyPr/>
          <a:lstStyle/>
          <a:p>
            <a:r>
              <a:rPr lang="fi-FI" smtClean="0"/>
              <a:t>Evoluutioteorian ja yhteiskuntatieteiden yhteys:</a:t>
            </a:r>
          </a:p>
        </p:txBody>
      </p:sp>
      <p:sp>
        <p:nvSpPr>
          <p:cNvPr id="36869" name="Rectangle 3"/>
          <p:cNvSpPr>
            <a:spLocks noGrp="1" noChangeArrowheads="1"/>
          </p:cNvSpPr>
          <p:nvPr>
            <p:ph type="body" idx="1"/>
          </p:nvPr>
        </p:nvSpPr>
        <p:spPr/>
        <p:txBody>
          <a:bodyPr/>
          <a:lstStyle/>
          <a:p>
            <a:r>
              <a:rPr lang="fi-FI" sz="2400" dirty="0" smtClean="0"/>
              <a:t>voidaan torjua suuri määrä spekulaatioita:</a:t>
            </a:r>
          </a:p>
          <a:p>
            <a:r>
              <a:rPr lang="fi-FI" sz="2400" dirty="0" smtClean="0"/>
              <a:t>esimerkiksi lapsuuden synty 1800-luvulla!</a:t>
            </a:r>
          </a:p>
          <a:p>
            <a:r>
              <a:rPr lang="fi-FI" sz="2400" dirty="0" smtClean="0"/>
              <a:t>miksi insesti on universaalisti torjuttu</a:t>
            </a:r>
          </a:p>
          <a:p>
            <a:r>
              <a:rPr lang="fi-FI" sz="2400" dirty="0" smtClean="0"/>
              <a:t>Miksi lika on vastenmielistä</a:t>
            </a:r>
          </a:p>
          <a:p>
            <a:r>
              <a:rPr lang="fi-FI" sz="2400" dirty="0" smtClean="0"/>
              <a:t>Perheen pysyvyys ja muuttumattomuus</a:t>
            </a:r>
          </a:p>
          <a:p>
            <a:r>
              <a:rPr lang="fi-FI" sz="2400" dirty="0" smtClean="0"/>
              <a:t>Perheen alkuperä ja sen merkitys</a:t>
            </a:r>
          </a:p>
          <a:p>
            <a:r>
              <a:rPr lang="fi-FI" sz="2400" dirty="0" smtClean="0"/>
              <a:t>Tai miten vauvoja on imetetty (maidon koostumus!)</a:t>
            </a:r>
          </a:p>
          <a:p>
            <a:r>
              <a:rPr lang="fi-FI" sz="2400" dirty="0" smtClean="0"/>
              <a:t>Erittäin toimivia selityksiä myös nykyään</a:t>
            </a:r>
          </a:p>
          <a:p>
            <a:r>
              <a:rPr lang="fi-FI" sz="2400" dirty="0" smtClean="0"/>
              <a:t>Kaiken kaikkiaan: evoluutioteoria edustaa sitä mikä on pysyvää, ja jonka varaan voi rakentaa nykytutkimuksen</a:t>
            </a:r>
          </a:p>
          <a:p>
            <a:r>
              <a:rPr lang="fi-FI" sz="2400" dirty="0" smtClean="0"/>
              <a:t>Ihmisluonto, ihmisten väliset perussuhteet ja lainalaisuudet</a:t>
            </a: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D8C94B3C-630D-4482-BCD2-6F6C2F7A31CC}" type="slidenum">
              <a:rPr lang="en-US"/>
              <a:pPr>
                <a:defRPr/>
              </a:pPr>
              <a:t>217</a:t>
            </a:fld>
            <a:endParaRPr lang="en-US"/>
          </a:p>
        </p:txBody>
      </p:sp>
      <p:sp>
        <p:nvSpPr>
          <p:cNvPr id="35844" name="Rectangle 2"/>
          <p:cNvSpPr>
            <a:spLocks noGrp="1" noChangeArrowheads="1"/>
          </p:cNvSpPr>
          <p:nvPr>
            <p:ph type="title"/>
          </p:nvPr>
        </p:nvSpPr>
        <p:spPr/>
        <p:txBody>
          <a:bodyPr/>
          <a:lstStyle/>
          <a:p>
            <a:r>
              <a:rPr lang="fi-FI" smtClean="0"/>
              <a:t>Ihminen moraalisena olentona</a:t>
            </a:r>
          </a:p>
        </p:txBody>
      </p:sp>
      <p:sp>
        <p:nvSpPr>
          <p:cNvPr id="35845" name="Rectangle 3"/>
          <p:cNvSpPr>
            <a:spLocks noGrp="1" noChangeArrowheads="1"/>
          </p:cNvSpPr>
          <p:nvPr>
            <p:ph type="body" idx="1"/>
          </p:nvPr>
        </p:nvSpPr>
        <p:spPr/>
        <p:txBody>
          <a:bodyPr/>
          <a:lstStyle/>
          <a:p>
            <a:r>
              <a:rPr lang="fi-FI" sz="2400" dirty="0" smtClean="0"/>
              <a:t>Vanha keskustelu: onko ihminen syntyessään hyvä, paha vai tyhjä taulu johon yhteiskunta piirtää moraalin?</a:t>
            </a:r>
          </a:p>
          <a:p>
            <a:r>
              <a:rPr lang="fi-FI" sz="2400" dirty="0" smtClean="0"/>
              <a:t>Evoluutioteorian vastaus: ihmisellä on  jo geeneissään, darwinilaisen luonnonvalinnan tuloksena taipumus yhteistyöhön, tasa-arvoisuuteen, lojaliteettiin, reiluuteen mutta myös esim. väkivaltaan, </a:t>
            </a:r>
          </a:p>
          <a:p>
            <a:r>
              <a:rPr lang="fi-FI" sz="2400" dirty="0" smtClean="0"/>
              <a:t>Ilman yhteistyötä ei olisi ihmistä lajina</a:t>
            </a:r>
          </a:p>
          <a:p>
            <a:r>
              <a:rPr lang="fi-FI" sz="2400" dirty="0" smtClean="0"/>
              <a:t>Kiistanalainen teoria: sitä vastaan on asetettu teoria, jonka mukaan yksilöllinen itsekkyys riittää  evoluutiossa selittämään myös yhteistoiminnan synnyn (</a:t>
            </a:r>
            <a:r>
              <a:rPr lang="fi-FI" sz="2400" dirty="0" err="1" smtClean="0"/>
              <a:t>Mandevillen</a:t>
            </a:r>
            <a:r>
              <a:rPr lang="fi-FI" sz="2400" dirty="0" smtClean="0"/>
              <a:t> Mehiläissatu)</a:t>
            </a:r>
          </a:p>
          <a:p>
            <a:r>
              <a:rPr lang="fi-FI" sz="2400" dirty="0" smtClean="0"/>
              <a:t>Yhteiskuntatieteilijälle kumpikin on tietenkin kauhistus!</a:t>
            </a:r>
            <a:endParaRPr lang="fi-FI" dirty="0" smtClean="0"/>
          </a:p>
          <a:p>
            <a:endParaRPr lang="fi-FI" dirty="0" smtClean="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3F249813-8B4E-4324-9636-0790C46A3A76}" type="slidenum">
              <a:rPr lang="en-US"/>
              <a:pPr>
                <a:defRPr/>
              </a:pPr>
              <a:t>218</a:t>
            </a:fld>
            <a:endParaRPr lang="en-US"/>
          </a:p>
        </p:txBody>
      </p:sp>
      <p:sp>
        <p:nvSpPr>
          <p:cNvPr id="38916" name="Rectangle 2"/>
          <p:cNvSpPr>
            <a:spLocks noGrp="1" noChangeArrowheads="1"/>
          </p:cNvSpPr>
          <p:nvPr>
            <p:ph type="title"/>
          </p:nvPr>
        </p:nvSpPr>
        <p:spPr/>
        <p:txBody>
          <a:bodyPr/>
          <a:lstStyle/>
          <a:p>
            <a:r>
              <a:rPr lang="fi-FI" smtClean="0"/>
              <a:t>Kannattiko yhteistyö vai ei</a:t>
            </a:r>
          </a:p>
        </p:txBody>
      </p:sp>
      <p:sp>
        <p:nvSpPr>
          <p:cNvPr id="38917" name="Rectangle 3"/>
          <p:cNvSpPr>
            <a:spLocks noGrp="1" noChangeArrowheads="1"/>
          </p:cNvSpPr>
          <p:nvPr>
            <p:ph type="body" idx="1"/>
          </p:nvPr>
        </p:nvSpPr>
        <p:spPr/>
        <p:txBody>
          <a:bodyPr/>
          <a:lstStyle/>
          <a:p>
            <a:r>
              <a:rPr lang="fi-FI" sz="2400" smtClean="0"/>
              <a:t>Tämän kysymyksen voi siis muotoilla niin, että kumpi oli parempi (geenien eloonjäämisen eli siis lisääntymismenestyksen kannalta): että ihmisyksilöt olivat täysin itsekkäitä, vaiko auttavaisia</a:t>
            </a:r>
          </a:p>
          <a:p>
            <a:r>
              <a:rPr lang="fi-FI" sz="2400" smtClean="0"/>
              <a:t>Ainakin on selvää, että jos lapsia ei autettu niin meitä ei olisi olemassa. Toisin sanoen äidinrakkaus ja sukulaisrakkaus on geneettistä. Se ei voi syntyä opettamalla tai sosiaalisen konstruktion tuloksena. </a:t>
            </a:r>
          </a:p>
          <a:p>
            <a:r>
              <a:rPr lang="fi-FI" sz="2400" i="1" smtClean="0"/>
              <a:t>Inclusive fitness</a:t>
            </a:r>
            <a:r>
              <a:rPr lang="fi-FI" sz="2400" smtClean="0"/>
              <a:t> eli kokonaislisääntymismenestys:</a:t>
            </a:r>
          </a:p>
          <a:p>
            <a:pPr>
              <a:buFont typeface="Wingdings" pitchFamily="2" charset="2"/>
              <a:buNone/>
            </a:pPr>
            <a:r>
              <a:rPr lang="fi-FI" sz="2400" smtClean="0"/>
              <a:t>Ei ole tärkeää että juuri minä pärjään kunhan lähisukulaiseni pärjäävät </a:t>
            </a: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F23A8B05-0F23-4311-9BA0-B3AB35B8C97E}" type="slidenum">
              <a:rPr lang="en-US"/>
              <a:pPr>
                <a:defRPr/>
              </a:pPr>
              <a:t>219</a:t>
            </a:fld>
            <a:endParaRPr lang="en-US"/>
          </a:p>
        </p:txBody>
      </p:sp>
      <p:sp>
        <p:nvSpPr>
          <p:cNvPr id="39940" name="Rectangle 2"/>
          <p:cNvSpPr>
            <a:spLocks noGrp="1" noChangeArrowheads="1"/>
          </p:cNvSpPr>
          <p:nvPr>
            <p:ph type="title"/>
          </p:nvPr>
        </p:nvSpPr>
        <p:spPr/>
        <p:txBody>
          <a:bodyPr/>
          <a:lstStyle/>
          <a:p>
            <a:r>
              <a:rPr lang="fi-FI" smtClean="0"/>
              <a:t>Hamiltonin periaate</a:t>
            </a:r>
          </a:p>
        </p:txBody>
      </p:sp>
      <p:sp>
        <p:nvSpPr>
          <p:cNvPr id="39941" name="Rectangle 3"/>
          <p:cNvSpPr>
            <a:spLocks noGrp="1" noChangeArrowheads="1"/>
          </p:cNvSpPr>
          <p:nvPr>
            <p:ph type="body" idx="1"/>
          </p:nvPr>
        </p:nvSpPr>
        <p:spPr/>
        <p:txBody>
          <a:bodyPr/>
          <a:lstStyle/>
          <a:p>
            <a:r>
              <a:rPr lang="fi-FI" sz="2800" dirty="0" smtClean="0"/>
              <a:t>Hyvin yksinkertainen: autan sukulaisia jos kustannus on pienempi kuin hyöty, geenien lisääntymisen mielessä. </a:t>
            </a:r>
          </a:p>
          <a:p>
            <a:r>
              <a:rPr lang="fi-FI" sz="2800" dirty="0" smtClean="0"/>
              <a:t>Evoluutio ei tietenkään tarkoita että me laskemme tarkkaan hyödyt ja kustannukset vaan muodostaa yksinkertaisia algoritmeja. Jos joku on paljon minun kanssani kun olen lapsi, hän on ilmeisesti sukulainen. Hänen lapsensa ovat sukulaisiani.</a:t>
            </a:r>
          </a:p>
          <a:p>
            <a:r>
              <a:rPr lang="fi-FI" sz="2800" dirty="0" smtClean="0"/>
              <a:t>Nyt kysymys on: entä ei-sukulaiset? Heitä ei siis missään olosuhteissa kannata auttaa?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fi-FI" smtClean="0"/>
              <a:t>Lehto: Perusturvan taso </a:t>
            </a:r>
          </a:p>
        </p:txBody>
      </p:sp>
      <p:sp>
        <p:nvSpPr>
          <p:cNvPr id="46083" name="Content Placeholder 2"/>
          <p:cNvSpPr>
            <a:spLocks noGrp="1"/>
          </p:cNvSpPr>
          <p:nvPr>
            <p:ph idx="1"/>
          </p:nvPr>
        </p:nvSpPr>
        <p:spPr/>
        <p:txBody>
          <a:bodyPr/>
          <a:lstStyle/>
          <a:p>
            <a:r>
              <a:rPr lang="fi-FI" sz="2800" smtClean="0"/>
              <a:t>Jäänyt jälkeen ansioiden ja samalla ansioturvan tasosta, osittain reaalisesti alempi kuin ennen lamaa</a:t>
            </a:r>
          </a:p>
          <a:p>
            <a:r>
              <a:rPr lang="fi-FI" sz="2800" smtClean="0"/>
              <a:t>Reaalisen tason turvaamiseksi etuudet on kytkettävä kuluttajahintojen muutosta kuvaavaan indeksiin</a:t>
            </a:r>
          </a:p>
          <a:p>
            <a:r>
              <a:rPr lang="fi-FI" sz="2800" smtClean="0"/>
              <a:t>Reaalikorotuksia tarvitaan määrävälein ja ne on tehtävä kattavan arvioinnin perusteella</a:t>
            </a:r>
          </a:p>
          <a:p>
            <a:r>
              <a:rPr lang="fi-FI" sz="2800" smtClean="0"/>
              <a:t>Perusturvan nettotasoa voidaan kohottaa myös kunnallisveron perusvähennystä korottamalla</a:t>
            </a:r>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6E12D2FF-9C5C-4EFD-884F-A50BC8D278DC}" type="slidenum">
              <a:rPr lang="fi-FI" smtClean="0"/>
              <a:pPr>
                <a:defRPr/>
              </a:pPr>
              <a:t>22</a:t>
            </a:fld>
            <a:endParaRPr lang="fi-FI"/>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05B99D10-DD17-45CF-9355-1318D3551763}" type="slidenum">
              <a:rPr lang="en-US"/>
              <a:pPr>
                <a:defRPr/>
              </a:pPr>
              <a:t>220</a:t>
            </a:fld>
            <a:endParaRPr lang="en-US"/>
          </a:p>
        </p:txBody>
      </p:sp>
      <p:sp>
        <p:nvSpPr>
          <p:cNvPr id="48132" name="Rectangle 2"/>
          <p:cNvSpPr>
            <a:spLocks noGrp="1" noChangeArrowheads="1"/>
          </p:cNvSpPr>
          <p:nvPr>
            <p:ph type="title"/>
          </p:nvPr>
        </p:nvSpPr>
        <p:spPr/>
        <p:txBody>
          <a:bodyPr/>
          <a:lstStyle/>
          <a:p>
            <a:r>
              <a:rPr lang="fi-FI" smtClean="0"/>
              <a:t>Peliteoria</a:t>
            </a:r>
            <a:endParaRPr lang="en-GB" smtClean="0"/>
          </a:p>
        </p:txBody>
      </p:sp>
      <p:sp>
        <p:nvSpPr>
          <p:cNvPr id="48133" name="Rectangle 3"/>
          <p:cNvSpPr>
            <a:spLocks noGrp="1" noChangeArrowheads="1"/>
          </p:cNvSpPr>
          <p:nvPr>
            <p:ph type="body" idx="1"/>
          </p:nvPr>
        </p:nvSpPr>
        <p:spPr/>
        <p:txBody>
          <a:bodyPr/>
          <a:lstStyle/>
          <a:p>
            <a:r>
              <a:rPr lang="fi-FI" sz="2800" smtClean="0"/>
              <a:t>Tätä voidaan tutkia peliteoreettisilla malleilla</a:t>
            </a:r>
          </a:p>
          <a:p>
            <a:r>
              <a:rPr lang="fi-FI" sz="2800" smtClean="0"/>
              <a:t>Tuloksena on että se toimii pienissä ryhmissä mutta ei isoissa. Ei edes silloin jos autan jotain joka on auttanut jotain joka on auttanut minua.</a:t>
            </a:r>
          </a:p>
          <a:p>
            <a:r>
              <a:rPr lang="fi-FI" sz="2800" smtClean="0"/>
              <a:t>Eli: itsekkyys kannattaa periaatteessa aina! </a:t>
            </a:r>
          </a:p>
          <a:p>
            <a:r>
              <a:rPr lang="fi-FI" sz="2800" smtClean="0"/>
              <a:t>Tämä on iso ongelma: jos näin olisi, meillä ei olisi yhteiskuntaa vaan ihmiset eläisivät edelleen pienissä ryhmissä ja tappelisivat keskenään aina tavatessa </a:t>
            </a:r>
          </a:p>
          <a:p>
            <a:r>
              <a:rPr lang="fi-FI" sz="2800" smtClean="0"/>
              <a:t>Vastaus on ryhmävalinta: sellaiset ryhmät pärjäävät joissa on enemmän auttamishaluisia</a:t>
            </a:r>
            <a:endParaRPr lang="en-GB" sz="2800" smtClean="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23585EF5-DE52-4993-BEB5-DE6F0F195AFC}" type="slidenum">
              <a:rPr lang="en-US"/>
              <a:pPr>
                <a:defRPr/>
              </a:pPr>
              <a:t>221</a:t>
            </a:fld>
            <a:endParaRPr lang="en-US"/>
          </a:p>
        </p:txBody>
      </p:sp>
      <p:sp>
        <p:nvSpPr>
          <p:cNvPr id="40964" name="Rectangle 2"/>
          <p:cNvSpPr>
            <a:spLocks noGrp="1" noChangeArrowheads="1"/>
          </p:cNvSpPr>
          <p:nvPr>
            <p:ph type="title"/>
          </p:nvPr>
        </p:nvSpPr>
        <p:spPr/>
        <p:txBody>
          <a:bodyPr/>
          <a:lstStyle/>
          <a:p>
            <a:r>
              <a:rPr lang="fi-FI" smtClean="0"/>
              <a:t>Tit for tat /vastavuoroisuusperiaate</a:t>
            </a:r>
          </a:p>
        </p:txBody>
      </p:sp>
      <p:sp>
        <p:nvSpPr>
          <p:cNvPr id="40965" name="Rectangle 3"/>
          <p:cNvSpPr>
            <a:spLocks noGrp="1" noChangeArrowheads="1"/>
          </p:cNvSpPr>
          <p:nvPr>
            <p:ph type="body" idx="1"/>
          </p:nvPr>
        </p:nvSpPr>
        <p:spPr/>
        <p:txBody>
          <a:bodyPr/>
          <a:lstStyle/>
          <a:p>
            <a:r>
              <a:rPr lang="fi-FI" sz="2400" smtClean="0"/>
              <a:t>Yleisen auttamisen periaate näyttää nojaavan yksinkertaiseen perussääntöön: </a:t>
            </a:r>
            <a:r>
              <a:rPr lang="fi-FI" sz="2400" i="1" smtClean="0"/>
              <a:t>auta jos joku auttaa sinua, mutta älä auta itsekästä tyyppiä. </a:t>
            </a:r>
          </a:p>
          <a:p>
            <a:r>
              <a:rPr lang="fi-FI" sz="2400" smtClean="0"/>
              <a:t>Tai tarkemmin: jos tapaat tuntemattoman ihmisen, joka tarvitsee apua niin auta häntä, jos kustannus ei ole liian korkea</a:t>
            </a:r>
          </a:p>
          <a:p>
            <a:r>
              <a:rPr lang="fi-FI" sz="2400" smtClean="0"/>
              <a:t>Jos hän sitten auttaa sinua takaisin, niin teillä on toimiva yhteistyö</a:t>
            </a:r>
          </a:p>
          <a:p>
            <a:r>
              <a:rPr lang="fi-FI" sz="2400" smtClean="0"/>
              <a:t>Jos hän ei auta sinua, niin älä sinäkään enää auta häntä</a:t>
            </a:r>
          </a:p>
          <a:p>
            <a:r>
              <a:rPr lang="fi-FI" sz="2400" smtClean="0"/>
              <a:t>Yhteiskunta on toisiaan auttavien ihmisten yhteisö</a:t>
            </a:r>
            <a:endParaRPr lang="fi-FI" smtClean="0"/>
          </a:p>
          <a:p>
            <a:pPr>
              <a:buFont typeface="Wingdings" pitchFamily="2" charset="2"/>
              <a:buNone/>
            </a:pPr>
            <a:endParaRPr lang="fi-FI" smtClean="0"/>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fi-FI" smtClean="0"/>
              <a:t>Markkinoinnissa kova sana</a:t>
            </a:r>
          </a:p>
        </p:txBody>
      </p:sp>
      <p:sp>
        <p:nvSpPr>
          <p:cNvPr id="41987" name="Content Placeholder 2"/>
          <p:cNvSpPr>
            <a:spLocks noGrp="1"/>
          </p:cNvSpPr>
          <p:nvPr>
            <p:ph idx="1"/>
          </p:nvPr>
        </p:nvSpPr>
        <p:spPr/>
        <p:txBody>
          <a:bodyPr/>
          <a:lstStyle/>
          <a:p>
            <a:r>
              <a:rPr lang="fi-FI" smtClean="0"/>
              <a:t>Neuromarkkinointi</a:t>
            </a:r>
          </a:p>
          <a:p>
            <a:r>
              <a:rPr lang="fi-FI" smtClean="0"/>
              <a:t>Piiloviestit</a:t>
            </a:r>
          </a:p>
          <a:p>
            <a:r>
              <a:rPr lang="fi-FI" smtClean="0"/>
              <a:t>Mikä houkuttelee mikä ei</a:t>
            </a:r>
          </a:p>
          <a:p>
            <a:r>
              <a:rPr lang="fi-FI" smtClean="0"/>
              <a:t>Seksi, nuoruus, kauneus…</a:t>
            </a:r>
          </a:p>
          <a:p>
            <a:r>
              <a:rPr lang="fi-FI" smtClean="0"/>
              <a:t>Kumpi on muna, kumpi kana: mainonta ”VAATII” että ihmiset ovat nuoria ja kauniita</a:t>
            </a:r>
          </a:p>
          <a:p>
            <a:r>
              <a:rPr lang="fi-FI" smtClean="0"/>
              <a:t>vaiko nuoruus ja kauneus vaikuttavat toivotulla tavalla? </a:t>
            </a:r>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DC59856F-E05F-4F07-BD10-D3A22811E1C3}" type="slidenum">
              <a:rPr lang="fi-FI" smtClean="0"/>
              <a:pPr>
                <a:defRPr/>
              </a:pPr>
              <a:t>222</a:t>
            </a:fld>
            <a:endParaRPr lang="fi-FI"/>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fi-FI" smtClean="0"/>
              <a:t>Nuoret miehet ja väkivalta</a:t>
            </a:r>
            <a:endParaRPr lang="en-GB" smtClean="0"/>
          </a:p>
        </p:txBody>
      </p:sp>
      <p:sp>
        <p:nvSpPr>
          <p:cNvPr id="49155" name="Rectangle 3"/>
          <p:cNvSpPr>
            <a:spLocks noGrp="1" noChangeArrowheads="1"/>
          </p:cNvSpPr>
          <p:nvPr>
            <p:ph type="body" idx="1"/>
          </p:nvPr>
        </p:nvSpPr>
        <p:spPr/>
        <p:txBody>
          <a:bodyPr/>
          <a:lstStyle/>
          <a:p>
            <a:r>
              <a:rPr lang="fi-FI" sz="2400" dirty="0" smtClean="0"/>
              <a:t>Kauhajoen tapaus</a:t>
            </a:r>
          </a:p>
          <a:p>
            <a:r>
              <a:rPr lang="fi-FI" sz="2400" dirty="0" smtClean="0"/>
              <a:t>Puhutaan lapsista ja nuorista, ilman sukupuolta, hyvin laajana kategoriana</a:t>
            </a:r>
          </a:p>
          <a:p>
            <a:r>
              <a:rPr lang="fi-FI" sz="2400" dirty="0" smtClean="0"/>
              <a:t>Todellisuudessa kyse on 18-24 vuotiaista </a:t>
            </a:r>
            <a:r>
              <a:rPr lang="fi-FI" sz="2400" i="1" dirty="0" smtClean="0"/>
              <a:t>miehistä</a:t>
            </a:r>
          </a:p>
          <a:p>
            <a:r>
              <a:rPr lang="fi-FI" sz="2400" dirty="0" smtClean="0"/>
              <a:t>Nämä miehet tekevät suurimman osan rikoksista</a:t>
            </a:r>
          </a:p>
          <a:p>
            <a:r>
              <a:rPr lang="fi-FI" sz="2400" dirty="0" smtClean="0"/>
              <a:t>He ovat riski itselleen ja toisilleen</a:t>
            </a:r>
          </a:p>
          <a:p>
            <a:r>
              <a:rPr lang="fi-FI" sz="2400" dirty="0" smtClean="0"/>
              <a:t>Miksi?</a:t>
            </a:r>
          </a:p>
          <a:p>
            <a:r>
              <a:rPr lang="fi-FI" sz="2400" dirty="0" smtClean="0"/>
              <a:t>Selitys on evoluutioteoriassa, ei kulttuurissa tai yhteiskunnassa</a:t>
            </a:r>
          </a:p>
          <a:p>
            <a:r>
              <a:rPr lang="fi-FI" sz="2400" dirty="0" smtClean="0"/>
              <a:t>Mutta ehkäisevät toimet löytyvät kulttuurista ja yhteiskunnasta: rikollisuutta voidaan vähentää</a:t>
            </a:r>
            <a:endParaRPr lang="en-GB" sz="2400" dirty="0" smtClean="0"/>
          </a:p>
        </p:txBody>
      </p:sp>
      <p:sp>
        <p:nvSpPr>
          <p:cNvPr id="4" name="Slide Number Placeholder 3"/>
          <p:cNvSpPr>
            <a:spLocks noGrp="1"/>
          </p:cNvSpPr>
          <p:nvPr>
            <p:ph type="sldNum" sz="quarter" idx="12"/>
          </p:nvPr>
        </p:nvSpPr>
        <p:spPr/>
        <p:txBody>
          <a:bodyPr/>
          <a:lstStyle/>
          <a:p>
            <a:pPr>
              <a:defRPr/>
            </a:pPr>
            <a:fld id="{21203164-C234-4319-A009-B6D0FDEEF553}" type="slidenum">
              <a:rPr lang="fi-FI" smtClean="0"/>
              <a:pPr>
                <a:defRPr/>
              </a:pPr>
              <a:t>223</a:t>
            </a:fld>
            <a:endParaRPr lang="fi-FI"/>
          </a:p>
        </p:txBody>
      </p:sp>
      <p:sp>
        <p:nvSpPr>
          <p:cNvPr id="5" name="Footer Placeholder 4"/>
          <p:cNvSpPr>
            <a:spLocks noGrp="1"/>
          </p:cNvSpPr>
          <p:nvPr>
            <p:ph type="ftr" sz="quarter" idx="11"/>
          </p:nvPr>
        </p:nvSpPr>
        <p:spPr/>
        <p:txBody>
          <a:bodyPr/>
          <a:lstStyle/>
          <a:p>
            <a:pPr>
              <a:defRPr/>
            </a:pPr>
            <a:r>
              <a:rPr lang="fi-FI" smtClean="0"/>
              <a:t>Sosiaalipolitiikan johdantokurssi 2011</a:t>
            </a:r>
            <a:endParaRPr lang="fi-FI"/>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633A6DD4-930F-4FC1-A32A-057A54886785}" type="slidenum">
              <a:rPr lang="en-US"/>
              <a:pPr>
                <a:defRPr/>
              </a:pPr>
              <a:t>224</a:t>
            </a:fld>
            <a:endParaRPr lang="en-US"/>
          </a:p>
        </p:txBody>
      </p:sp>
      <p:sp>
        <p:nvSpPr>
          <p:cNvPr id="86020" name="Rectangle 2"/>
          <p:cNvSpPr>
            <a:spLocks noGrp="1" noChangeArrowheads="1"/>
          </p:cNvSpPr>
          <p:nvPr>
            <p:ph type="title"/>
          </p:nvPr>
        </p:nvSpPr>
        <p:spPr/>
        <p:txBody>
          <a:bodyPr/>
          <a:lstStyle/>
          <a:p>
            <a:r>
              <a:rPr lang="fi-FI" smtClean="0"/>
              <a:t>Geenin ”itsekkyys”</a:t>
            </a:r>
          </a:p>
        </p:txBody>
      </p:sp>
      <p:sp>
        <p:nvSpPr>
          <p:cNvPr id="86021" name="Rectangle 3"/>
          <p:cNvSpPr>
            <a:spLocks noGrp="1" noChangeArrowheads="1"/>
          </p:cNvSpPr>
          <p:nvPr>
            <p:ph type="body" idx="1"/>
          </p:nvPr>
        </p:nvSpPr>
        <p:spPr/>
        <p:txBody>
          <a:bodyPr/>
          <a:lstStyle/>
          <a:p>
            <a:r>
              <a:rPr lang="fi-FI" sz="2400" smtClean="0"/>
              <a:t>EI tarkoita sitä että geeneillä on tietoisuus ja että ne ovat itsekkäitä= ajattelevat vain omaa etuaan, vaan</a:t>
            </a:r>
          </a:p>
          <a:p>
            <a:r>
              <a:rPr lang="fi-FI" sz="2400" smtClean="0"/>
              <a:t>Sitä että evoluutiossa on kyse elämän lisääntymisestä ja moninaistumisesta. </a:t>
            </a:r>
          </a:p>
          <a:p>
            <a:r>
              <a:rPr lang="fi-FI" sz="2400" smtClean="0"/>
              <a:t>Geenit ovat tässä välikappaleita, joille eliöt ovat välikappaleita</a:t>
            </a:r>
          </a:p>
          <a:p>
            <a:r>
              <a:rPr lang="fi-FI" sz="2400" smtClean="0"/>
              <a:t>Toki tämä on pitkälle metaforista</a:t>
            </a:r>
          </a:p>
          <a:p>
            <a:r>
              <a:rPr lang="fi-FI" sz="2400" smtClean="0"/>
              <a:t>Isoin kysymys: toteutuuko evoluutio täysin yksilöllisesti vai ryhmävalinnan perustalta</a:t>
            </a:r>
          </a:p>
          <a:p>
            <a:r>
              <a:rPr lang="fi-FI" sz="2400" smtClean="0"/>
              <a:t>Onko altruismikin vain yksilöllistä vai edellyttääkö se ryhmävalintaa?</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5C887576-C88E-45F8-8C95-747878B449D8}" type="slidenum">
              <a:rPr lang="en-US"/>
              <a:pPr>
                <a:defRPr/>
              </a:pPr>
              <a:t>225</a:t>
            </a:fld>
            <a:endParaRPr lang="en-US"/>
          </a:p>
        </p:txBody>
      </p:sp>
      <p:sp>
        <p:nvSpPr>
          <p:cNvPr id="70660" name="Rectangle 2"/>
          <p:cNvSpPr>
            <a:spLocks noGrp="1" noChangeArrowheads="1"/>
          </p:cNvSpPr>
          <p:nvPr>
            <p:ph type="title"/>
          </p:nvPr>
        </p:nvSpPr>
        <p:spPr/>
        <p:txBody>
          <a:bodyPr/>
          <a:lstStyle/>
          <a:p>
            <a:r>
              <a:rPr lang="fi-FI" smtClean="0"/>
              <a:t>Perheen merkitys?</a:t>
            </a:r>
            <a:endParaRPr lang="en-GB" smtClean="0"/>
          </a:p>
        </p:txBody>
      </p:sp>
      <p:sp>
        <p:nvSpPr>
          <p:cNvPr id="70661" name="Rectangle 3"/>
          <p:cNvSpPr>
            <a:spLocks noGrp="1" noChangeArrowheads="1"/>
          </p:cNvSpPr>
          <p:nvPr>
            <p:ph type="body" idx="1"/>
          </p:nvPr>
        </p:nvSpPr>
        <p:spPr/>
        <p:txBody>
          <a:bodyPr/>
          <a:lstStyle/>
          <a:p>
            <a:r>
              <a:rPr lang="fi-FI" sz="2800" dirty="0" smtClean="0"/>
              <a:t>Yksi pohjoismaisen ja konservatiivisen mallin ero on perheen ja yksilön asema</a:t>
            </a:r>
          </a:p>
          <a:p>
            <a:r>
              <a:rPr lang="fi-FI" sz="2800" dirty="0" smtClean="0"/>
              <a:t>Kuitenkin toimeentulotuessa lähtökohtana on myös Suomessa ”perhe”, vieläpä mahdollisimman yleisessä mielessä: kuka tahansa joka voi elättää ja jolta voidaan odottaa sitä, kuuluu perheeseen</a:t>
            </a:r>
          </a:p>
          <a:p>
            <a:r>
              <a:rPr lang="fi-FI" sz="2800" dirty="0" smtClean="0"/>
              <a:t>Sama koskee myös viimesijaista työttömyysturvaa</a:t>
            </a:r>
          </a:p>
          <a:p>
            <a:r>
              <a:rPr lang="fi-FI" sz="2800" dirty="0" smtClean="0"/>
              <a:t>Sen sijaan lasten elättämisvelvollisuus on Suomessa rajatumpi kuin Keski-Euroopassa (loppuu 18 v ikään)</a:t>
            </a:r>
            <a:endParaRPr lang="en-GB" sz="2800" dirty="0" smtClean="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5A7BC23C-8F66-4922-B320-0A44D4FCC1FC}" type="slidenum">
              <a:rPr lang="en-US"/>
              <a:pPr>
                <a:defRPr/>
              </a:pPr>
              <a:t>226</a:t>
            </a:fld>
            <a:endParaRPr lang="en-US"/>
          </a:p>
        </p:txBody>
      </p:sp>
      <p:sp>
        <p:nvSpPr>
          <p:cNvPr id="74756" name="Rectangle 2"/>
          <p:cNvSpPr>
            <a:spLocks noGrp="1" noChangeArrowheads="1"/>
          </p:cNvSpPr>
          <p:nvPr>
            <p:ph type="title"/>
          </p:nvPr>
        </p:nvSpPr>
        <p:spPr/>
        <p:txBody>
          <a:bodyPr/>
          <a:lstStyle/>
          <a:p>
            <a:r>
              <a:rPr lang="fi-FI" smtClean="0"/>
              <a:t>Universaalisuus?</a:t>
            </a:r>
            <a:endParaRPr lang="en-GB" smtClean="0"/>
          </a:p>
        </p:txBody>
      </p:sp>
      <p:sp>
        <p:nvSpPr>
          <p:cNvPr id="74757" name="Rectangle 3"/>
          <p:cNvSpPr>
            <a:spLocks noGrp="1" noChangeArrowheads="1"/>
          </p:cNvSpPr>
          <p:nvPr>
            <p:ph type="body" idx="1"/>
          </p:nvPr>
        </p:nvSpPr>
        <p:spPr/>
        <p:txBody>
          <a:bodyPr/>
          <a:lstStyle/>
          <a:p>
            <a:r>
              <a:rPr lang="fi-FI" sz="2400" dirty="0" smtClean="0"/>
              <a:t>Kaksi merkitystä:</a:t>
            </a:r>
          </a:p>
          <a:p>
            <a:r>
              <a:rPr lang="fi-FI" sz="2400" dirty="0" smtClean="0"/>
              <a:t>1. Kaikilla oikeus samoihin etuuksiin</a:t>
            </a:r>
          </a:p>
          <a:p>
            <a:pPr lvl="1"/>
            <a:r>
              <a:rPr lang="fi-FI" sz="2000" dirty="0" smtClean="0"/>
              <a:t>Esimerkiksi kansaneläke tai lapsilisä</a:t>
            </a:r>
          </a:p>
          <a:p>
            <a:pPr lvl="1"/>
            <a:r>
              <a:rPr lang="fi-FI" sz="2000" dirty="0" smtClean="0"/>
              <a:t>Tai perustulo!</a:t>
            </a:r>
          </a:p>
          <a:p>
            <a:pPr lvl="1"/>
            <a:r>
              <a:rPr lang="fi-FI" sz="2000" dirty="0" smtClean="0"/>
              <a:t>Toimiva malli kun vallitsee tasa-arvo</a:t>
            </a:r>
          </a:p>
          <a:p>
            <a:r>
              <a:rPr lang="fi-FI" sz="2400" dirty="0" smtClean="0"/>
              <a:t>2. Kaikilla oikeus etuuksiin jotka ovat suhteessa aikaisempaan tulotasoon: suhteellinen universaalisuus</a:t>
            </a:r>
          </a:p>
          <a:p>
            <a:pPr lvl="1"/>
            <a:r>
              <a:rPr lang="fi-FI" sz="2000" dirty="0" smtClean="0"/>
              <a:t>Työsuhde-eläke</a:t>
            </a:r>
          </a:p>
          <a:p>
            <a:pPr lvl="1"/>
            <a:r>
              <a:rPr lang="fi-FI" sz="2000" dirty="0" smtClean="0"/>
              <a:t>Työttömyysturva</a:t>
            </a:r>
          </a:p>
          <a:p>
            <a:r>
              <a:rPr lang="fi-FI" sz="2400" dirty="0" smtClean="0"/>
              <a:t>Tällä hetkellä päämuotona suhteellinen universaalius jolloin ulkopuolelle jäävät vain järjestelmät jotka rajaavat mukaanpääsyä (USA:n sairausvakuutus)</a:t>
            </a:r>
          </a:p>
          <a:p>
            <a:endParaRPr lang="en-GB" dirty="0" smtClean="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316EEC20-7DAB-49A3-B15A-8E7B0A97A045}" type="slidenum">
              <a:rPr lang="en-US"/>
              <a:pPr>
                <a:defRPr/>
              </a:pPr>
              <a:t>227</a:t>
            </a:fld>
            <a:endParaRPr lang="en-US"/>
          </a:p>
        </p:txBody>
      </p:sp>
      <p:sp>
        <p:nvSpPr>
          <p:cNvPr id="75780" name="Rectangle 2"/>
          <p:cNvSpPr>
            <a:spLocks noGrp="1" noChangeArrowheads="1"/>
          </p:cNvSpPr>
          <p:nvPr>
            <p:ph type="title"/>
          </p:nvPr>
        </p:nvSpPr>
        <p:spPr/>
        <p:txBody>
          <a:bodyPr/>
          <a:lstStyle/>
          <a:p>
            <a:r>
              <a:rPr lang="fi-FI" smtClean="0"/>
              <a:t>Vertailu USA:n kanssa</a:t>
            </a:r>
            <a:endParaRPr lang="en-GB" smtClean="0"/>
          </a:p>
        </p:txBody>
      </p:sp>
      <p:sp>
        <p:nvSpPr>
          <p:cNvPr id="75781" name="Rectangle 3"/>
          <p:cNvSpPr>
            <a:spLocks noGrp="1" noChangeArrowheads="1"/>
          </p:cNvSpPr>
          <p:nvPr>
            <p:ph type="body" idx="1"/>
          </p:nvPr>
        </p:nvSpPr>
        <p:spPr/>
        <p:txBody>
          <a:bodyPr/>
          <a:lstStyle/>
          <a:p>
            <a:r>
              <a:rPr lang="fi-FI" sz="2800" dirty="0" smtClean="0"/>
              <a:t>Erittäin tuore Amerikan sosiologiliiton tekemä vertailu. Perusolettamuksenahan on että USA on dynaaminen, vapaa ja taloudellisesti ylivoimainen maa, kun taas Pohjoismaat ovat taantuvia, tosin turvallisia mutta äärimmäisen valvottuja ja verotettuja maita joissa kaikilla menee yhtä huonosti. Myös Suomessa usein ajatellaan näin!</a:t>
            </a:r>
          </a:p>
          <a:p>
            <a:r>
              <a:rPr lang="fi-FI" sz="2800" dirty="0" smtClean="0"/>
              <a:t>Hyvinvointivaltion kriisi ja pakko siirtyä amerikkalaistyyppiseen malliin: Suomessa Paul </a:t>
            </a:r>
            <a:r>
              <a:rPr lang="fi-FI" sz="2800" dirty="0" err="1" smtClean="0"/>
              <a:t>Lillrank</a:t>
            </a:r>
            <a:r>
              <a:rPr lang="fi-FI" sz="2800" dirty="0" smtClean="0"/>
              <a:t>, Risto </a:t>
            </a:r>
            <a:r>
              <a:rPr lang="fi-FI" sz="2800" dirty="0" err="1" smtClean="0"/>
              <a:t>Harisalo</a:t>
            </a:r>
            <a:r>
              <a:rPr lang="fi-FI" sz="2800" dirty="0" smtClean="0"/>
              <a:t>, Risto E J Penttilä</a:t>
            </a:r>
          </a:p>
          <a:p>
            <a:r>
              <a:rPr lang="fi-FI" sz="2800" dirty="0" smtClean="0"/>
              <a:t>Mutta onko näin?</a:t>
            </a:r>
            <a:endParaRPr lang="en-GB" sz="2800" dirty="0" smtClean="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C17BC7E7-427B-4F31-9112-F51F28B3F396}" type="slidenum">
              <a:rPr lang="en-US"/>
              <a:pPr>
                <a:defRPr/>
              </a:pPr>
              <a:t>228</a:t>
            </a:fld>
            <a:endParaRPr lang="en-US"/>
          </a:p>
        </p:txBody>
      </p:sp>
      <p:sp>
        <p:nvSpPr>
          <p:cNvPr id="76804" name="Rectangle 2"/>
          <p:cNvSpPr>
            <a:spLocks noGrp="1" noChangeArrowheads="1"/>
          </p:cNvSpPr>
          <p:nvPr>
            <p:ph type="title"/>
          </p:nvPr>
        </p:nvSpPr>
        <p:spPr/>
        <p:txBody>
          <a:bodyPr/>
          <a:lstStyle/>
          <a:p>
            <a:r>
              <a:rPr lang="fi-FI" smtClean="0"/>
              <a:t>Hyvinvointivaltioiden vertailu</a:t>
            </a:r>
            <a:endParaRPr lang="en-GB" smtClean="0"/>
          </a:p>
        </p:txBody>
      </p:sp>
      <p:sp>
        <p:nvSpPr>
          <p:cNvPr id="76805" name="Rectangle 3"/>
          <p:cNvSpPr>
            <a:spLocks noGrp="1" noChangeArrowheads="1"/>
          </p:cNvSpPr>
          <p:nvPr>
            <p:ph type="body" idx="1"/>
          </p:nvPr>
        </p:nvSpPr>
        <p:spPr/>
        <p:txBody>
          <a:bodyPr/>
          <a:lstStyle/>
          <a:p>
            <a:r>
              <a:rPr lang="fi-FI" sz="2400" dirty="0" smtClean="0"/>
              <a:t>Olli Kangas: Pohjoismaat: maailman paras kolkka? Yhteiskuntapolitiikka 4.2008</a:t>
            </a:r>
          </a:p>
          <a:p>
            <a:r>
              <a:rPr lang="fi-FI" sz="2400" dirty="0" smtClean="0"/>
              <a:t>Pohjoismainen hv valtio on selvästi paras ja ns. liberaali on huonompi (mutta Suomi ei aina ole ihan samassa rintamassa muiden Pohjoismaiden kanssa!)</a:t>
            </a:r>
          </a:p>
          <a:p>
            <a:r>
              <a:rPr lang="fi-FI" sz="2400" dirty="0" smtClean="0"/>
              <a:t>Muut mallit ovat välissä joko välissä tai vielä huonompia</a:t>
            </a:r>
          </a:p>
          <a:p>
            <a:r>
              <a:rPr lang="fi-FI" sz="2400" dirty="0" smtClean="0"/>
              <a:t>Erityisesti: Lasten hyvinvointi,  subjektiivinen hyvinvointi,  tasa-arvoindeksi,  </a:t>
            </a:r>
          </a:p>
          <a:p>
            <a:r>
              <a:rPr lang="fi-FI" sz="2400" dirty="0" smtClean="0"/>
              <a:t>Hiukan huonommin : Human </a:t>
            </a:r>
            <a:r>
              <a:rPr lang="fi-FI" sz="2400" dirty="0" err="1" smtClean="0"/>
              <a:t>development</a:t>
            </a:r>
            <a:r>
              <a:rPr lang="fi-FI" sz="2400" dirty="0" smtClean="0"/>
              <a:t> </a:t>
            </a:r>
            <a:r>
              <a:rPr lang="fi-FI" sz="2400" dirty="0" err="1" smtClean="0"/>
              <a:t>index</a:t>
            </a:r>
            <a:r>
              <a:rPr lang="fi-FI" sz="2400" dirty="0" smtClean="0"/>
              <a:t> HDI tai </a:t>
            </a:r>
            <a:r>
              <a:rPr lang="fi-FI" sz="2400" dirty="0" err="1" smtClean="0"/>
              <a:t>Senin</a:t>
            </a:r>
            <a:r>
              <a:rPr lang="fi-FI" sz="2400" dirty="0" smtClean="0"/>
              <a:t> hyvinvointi-indeksi, Human </a:t>
            </a:r>
            <a:r>
              <a:rPr lang="fi-FI" sz="2400" dirty="0" err="1" smtClean="0"/>
              <a:t>poverty</a:t>
            </a:r>
            <a:r>
              <a:rPr lang="fi-FI" sz="2400" dirty="0" smtClean="0"/>
              <a:t> </a:t>
            </a:r>
            <a:r>
              <a:rPr lang="fi-FI" sz="2400" dirty="0" err="1" smtClean="0"/>
              <a:t>index</a:t>
            </a:r>
            <a:r>
              <a:rPr lang="fi-FI" sz="2400" dirty="0" smtClean="0"/>
              <a:t> 2 HPI-2</a:t>
            </a:r>
          </a:p>
          <a:p>
            <a:endParaRPr lang="fi-FI" dirty="0" smtClean="0"/>
          </a:p>
          <a:p>
            <a:endParaRPr lang="en-GB" dirty="0" smtClean="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fi-FI" smtClean="0"/>
              <a:t>Sailaksen lista</a:t>
            </a:r>
            <a:endParaRPr lang="en-US" smtClean="0"/>
          </a:p>
        </p:txBody>
      </p:sp>
      <p:sp>
        <p:nvSpPr>
          <p:cNvPr id="77827" name="Content Placeholder 2"/>
          <p:cNvSpPr>
            <a:spLocks noGrp="1"/>
          </p:cNvSpPr>
          <p:nvPr>
            <p:ph idx="1"/>
          </p:nvPr>
        </p:nvSpPr>
        <p:spPr/>
        <p:txBody>
          <a:bodyPr/>
          <a:lstStyle/>
          <a:p>
            <a:r>
              <a:rPr lang="fi-FI" sz="2800" dirty="0" smtClean="0"/>
              <a:t>Raimo Sailas laati  syksyllä 1992 ehdotuksen Talousneuvostolle julkisen talouden tasapainon parantamiseksi</a:t>
            </a:r>
          </a:p>
          <a:p>
            <a:r>
              <a:rPr lang="fi-FI" sz="2800" dirty="0" smtClean="0"/>
              <a:t>Tämä ohjelma on tullut kuuluisaksi Sailaksen listana tai paperina</a:t>
            </a:r>
          </a:p>
          <a:p>
            <a:r>
              <a:rPr lang="fi-FI" sz="2800" dirty="0" smtClean="0"/>
              <a:t>Se sisälsi ydinkohdat suomalaisen hyvinvointivaltion leikkauksista, jotka myös toteutettiin lähes kokonaan</a:t>
            </a:r>
          </a:p>
          <a:p>
            <a:r>
              <a:rPr lang="fi-FI" sz="2800" dirty="0" smtClean="0"/>
              <a:t>Sellaisena se on merkittävä historiallinen dokumentti jota on lähes mahdoton löytää netistä</a:t>
            </a:r>
            <a:endParaRPr lang="en-US" sz="2800" dirty="0" smtClean="0"/>
          </a:p>
        </p:txBody>
      </p:sp>
      <p:sp>
        <p:nvSpPr>
          <p:cNvPr id="4" name="Footer Placeholder 3"/>
          <p:cNvSpPr>
            <a:spLocks noGrp="1"/>
          </p:cNvSpPr>
          <p:nvPr>
            <p:ph type="ftr" sz="quarter" idx="11"/>
          </p:nvPr>
        </p:nvSpPr>
        <p:spPr/>
        <p:txBody>
          <a:bodyPr/>
          <a:lstStyle/>
          <a:p>
            <a:pPr>
              <a:defRPr/>
            </a:pPr>
            <a:r>
              <a:rPr lang="en-US" smtClean="0"/>
              <a:t>J P Roos 2008</a:t>
            </a:r>
            <a:endParaRPr lang="en-US"/>
          </a:p>
        </p:txBody>
      </p:sp>
      <p:sp>
        <p:nvSpPr>
          <p:cNvPr id="5" name="Slide Number Placeholder 4"/>
          <p:cNvSpPr>
            <a:spLocks noGrp="1"/>
          </p:cNvSpPr>
          <p:nvPr>
            <p:ph type="sldNum" sz="quarter" idx="12"/>
          </p:nvPr>
        </p:nvSpPr>
        <p:spPr/>
        <p:txBody>
          <a:bodyPr/>
          <a:lstStyle/>
          <a:p>
            <a:pPr>
              <a:defRPr/>
            </a:pPr>
            <a:fld id="{84B9B582-542F-4FA9-9A8D-ACC94706D7E1}" type="slidenum">
              <a:rPr lang="en-US" smtClean="0"/>
              <a:pPr>
                <a:defRPr/>
              </a:pPr>
              <a:t>229</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fi-FI" smtClean="0"/>
              <a:t>Lehto: Perusturva 2</a:t>
            </a:r>
          </a:p>
        </p:txBody>
      </p:sp>
      <p:sp>
        <p:nvSpPr>
          <p:cNvPr id="47107" name="Content Placeholder 2"/>
          <p:cNvSpPr>
            <a:spLocks noGrp="1"/>
          </p:cNvSpPr>
          <p:nvPr>
            <p:ph idx="1"/>
          </p:nvPr>
        </p:nvSpPr>
        <p:spPr/>
        <p:txBody>
          <a:bodyPr/>
          <a:lstStyle/>
          <a:p>
            <a:r>
              <a:rPr lang="fi-FI" sz="2800" smtClean="0"/>
              <a:t>Takuueläke turvaamaan pienimpiä eläkkeitä saaville: riittävä tulotaso</a:t>
            </a:r>
          </a:p>
          <a:p>
            <a:r>
              <a:rPr lang="fi-FI" sz="2800" smtClean="0"/>
              <a:t>Sairauspäivärahan vähimmäismäärän omavastuuaika vastaamaan yleistä käytäntöä</a:t>
            </a:r>
          </a:p>
          <a:p>
            <a:r>
              <a:rPr lang="fi-FI" sz="2800" smtClean="0"/>
              <a:t>Opiskelijoiden sairauspäivärahan ja opintotuen yhteensovituksen selkeyttäminen</a:t>
            </a:r>
          </a:p>
          <a:p>
            <a:r>
              <a:rPr lang="fi-FI" sz="2800" smtClean="0"/>
              <a:t>Toimeentulotuen varassa elävien aseman parantaminen aktiivitoimenpiteiden avulla sekä tuen muokkaaminen siten, että se auttaa elämän hallinnan palauttamisessa ja työn saamisessa</a:t>
            </a:r>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94F9DCED-1238-4FE7-8E9A-1066BD93BEAD}" type="slidenum">
              <a:rPr lang="fi-FI" smtClean="0"/>
              <a:pPr>
                <a:defRPr/>
              </a:pPr>
              <a:t>23</a:t>
            </a:fld>
            <a:endParaRPr lang="fi-FI"/>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fi-FI" dirty="0" smtClean="0"/>
              <a:t>Sailaksen lista: tausta</a:t>
            </a:r>
            <a:endParaRPr lang="en-US" dirty="0" smtClean="0"/>
          </a:p>
        </p:txBody>
      </p:sp>
      <p:sp>
        <p:nvSpPr>
          <p:cNvPr id="78851" name="Content Placeholder 2"/>
          <p:cNvSpPr>
            <a:spLocks noGrp="1"/>
          </p:cNvSpPr>
          <p:nvPr>
            <p:ph idx="1"/>
          </p:nvPr>
        </p:nvSpPr>
        <p:spPr/>
        <p:txBody>
          <a:bodyPr/>
          <a:lstStyle/>
          <a:p>
            <a:r>
              <a:rPr lang="fi-FI" sz="2800" dirty="0" smtClean="0"/>
              <a:t>Ensin kuvataan, miten kauhistuttava Suomen taloustilanne on. Todellisuudessa kuitenkin laman syvin vaihe oli jo ohitettu . Mutta Sailaksen mukaan</a:t>
            </a:r>
          </a:p>
          <a:p>
            <a:r>
              <a:rPr lang="fi-FI" sz="2800" dirty="0" smtClean="0"/>
              <a:t>”Laskelmat osoittavat kiistattomasti, että valtiontalouden velkaantumisvauhti on muuttumassa hallitsemattomaksi ilman radikaaleja, pian päätettäviä menojen leikkauksia”</a:t>
            </a:r>
          </a:p>
          <a:p>
            <a:endParaRPr lang="en-US" dirty="0" smtClean="0"/>
          </a:p>
        </p:txBody>
      </p:sp>
      <p:sp>
        <p:nvSpPr>
          <p:cNvPr id="4" name="Footer Placeholder 3"/>
          <p:cNvSpPr>
            <a:spLocks noGrp="1"/>
          </p:cNvSpPr>
          <p:nvPr>
            <p:ph type="ftr" sz="quarter" idx="11"/>
          </p:nvPr>
        </p:nvSpPr>
        <p:spPr/>
        <p:txBody>
          <a:bodyPr/>
          <a:lstStyle/>
          <a:p>
            <a:pPr>
              <a:defRPr/>
            </a:pPr>
            <a:r>
              <a:rPr lang="en-US" smtClean="0"/>
              <a:t>J P Roos 2008</a:t>
            </a:r>
            <a:endParaRPr lang="en-US"/>
          </a:p>
        </p:txBody>
      </p:sp>
      <p:sp>
        <p:nvSpPr>
          <p:cNvPr id="5" name="Slide Number Placeholder 4"/>
          <p:cNvSpPr>
            <a:spLocks noGrp="1"/>
          </p:cNvSpPr>
          <p:nvPr>
            <p:ph type="sldNum" sz="quarter" idx="12"/>
          </p:nvPr>
        </p:nvSpPr>
        <p:spPr/>
        <p:txBody>
          <a:bodyPr/>
          <a:lstStyle/>
          <a:p>
            <a:pPr>
              <a:defRPr/>
            </a:pPr>
            <a:fld id="{623202D2-E17E-42F6-A327-40AED485B018}" type="slidenum">
              <a:rPr lang="en-US" smtClean="0"/>
              <a:pPr>
                <a:defRPr/>
              </a:pPr>
              <a:t>230</a:t>
            </a:fld>
            <a:endParaRPr lang="en-US"/>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Sailaksen listan ydin</a:t>
            </a:r>
            <a:endParaRPr lang="fi-FI" dirty="0"/>
          </a:p>
        </p:txBody>
      </p:sp>
      <p:sp>
        <p:nvSpPr>
          <p:cNvPr id="3" name="Content Placeholder 2"/>
          <p:cNvSpPr>
            <a:spLocks noGrp="1"/>
          </p:cNvSpPr>
          <p:nvPr>
            <p:ph idx="1"/>
          </p:nvPr>
        </p:nvSpPr>
        <p:spPr/>
        <p:txBody>
          <a:bodyPr/>
          <a:lstStyle/>
          <a:p>
            <a:r>
              <a:rPr lang="fi-FI" dirty="0" smtClean="0"/>
              <a:t>”edessä on julkisen sektorin tehtäväpiirin laaja ja perusteellinen uudelleenarviointi, minkä tulee johtaa julkisen sektorin tehtävien ja vastuualueen supistamiseen, etuuksien ja vähemmän tärkeiden palveluiden karsimiseen, maksullisuuden laajentamiseen, hallinnon keventämiseen ja ohjausjärjestelmien uudistamiseen</a:t>
            </a:r>
          </a:p>
          <a:p>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231</a:t>
            </a:fld>
            <a:endParaRPr lang="fi-FI"/>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fi-FI" dirty="0" smtClean="0"/>
              <a:t>Sailaksen listan status</a:t>
            </a:r>
            <a:endParaRPr lang="en-US" dirty="0" smtClean="0"/>
          </a:p>
        </p:txBody>
      </p:sp>
      <p:sp>
        <p:nvSpPr>
          <p:cNvPr id="79875" name="Content Placeholder 2"/>
          <p:cNvSpPr>
            <a:spLocks noGrp="1"/>
          </p:cNvSpPr>
          <p:nvPr>
            <p:ph idx="1"/>
          </p:nvPr>
        </p:nvSpPr>
        <p:spPr/>
        <p:txBody>
          <a:bodyPr/>
          <a:lstStyle/>
          <a:p>
            <a:r>
              <a:rPr lang="fi-FI" sz="2400" dirty="0" smtClean="0"/>
              <a:t>Siis käytännössä täsmälleen se ohjelma jota vieläkin toteutetaan</a:t>
            </a:r>
          </a:p>
          <a:p>
            <a:r>
              <a:rPr lang="fi-FI" sz="2400" dirty="0" smtClean="0"/>
              <a:t>Kyseessä oli kuitenkin yhden virkamiehen omasta aloitteestaan tekemä esitys</a:t>
            </a:r>
          </a:p>
          <a:p>
            <a:r>
              <a:rPr lang="fi-FI" sz="2400" dirty="0" smtClean="0"/>
              <a:t>Tärkeimpänä julkisen sektorin tehtävien uudelleenarviointia koskeva kohta oli että tulojen uudelleenjaon roolia on ”kirkastettava” ja ”keinovalikoimaa selkeytettävä”, eli käytännössä supistettava. </a:t>
            </a:r>
          </a:p>
          <a:p>
            <a:r>
              <a:rPr lang="fi-FI" sz="2400" dirty="0" smtClean="0"/>
              <a:t>”Selvänä voidaan kuitenkin pitää julkisen sektorin vastuuta </a:t>
            </a:r>
            <a:r>
              <a:rPr lang="fi-FI" sz="2400" dirty="0" err="1" smtClean="0"/>
              <a:t>perustoimeentulon</a:t>
            </a:r>
            <a:r>
              <a:rPr lang="fi-FI" sz="2400" dirty="0" smtClean="0"/>
              <a:t> turvaajana”</a:t>
            </a:r>
            <a:endParaRPr lang="en-US" sz="2400" dirty="0" smtClean="0"/>
          </a:p>
        </p:txBody>
      </p:sp>
      <p:sp>
        <p:nvSpPr>
          <p:cNvPr id="4" name="Footer Placeholder 3"/>
          <p:cNvSpPr>
            <a:spLocks noGrp="1"/>
          </p:cNvSpPr>
          <p:nvPr>
            <p:ph type="ftr" sz="quarter" idx="11"/>
          </p:nvPr>
        </p:nvSpPr>
        <p:spPr/>
        <p:txBody>
          <a:bodyPr/>
          <a:lstStyle/>
          <a:p>
            <a:pPr>
              <a:defRPr/>
            </a:pPr>
            <a:r>
              <a:rPr lang="en-US" smtClean="0"/>
              <a:t>J P Roos 2008</a:t>
            </a:r>
            <a:endParaRPr lang="en-US"/>
          </a:p>
        </p:txBody>
      </p:sp>
      <p:sp>
        <p:nvSpPr>
          <p:cNvPr id="5" name="Slide Number Placeholder 4"/>
          <p:cNvSpPr>
            <a:spLocks noGrp="1"/>
          </p:cNvSpPr>
          <p:nvPr>
            <p:ph type="sldNum" sz="quarter" idx="12"/>
          </p:nvPr>
        </p:nvSpPr>
        <p:spPr/>
        <p:txBody>
          <a:bodyPr/>
          <a:lstStyle/>
          <a:p>
            <a:pPr>
              <a:defRPr/>
            </a:pPr>
            <a:fld id="{AD384FFF-913A-492C-8547-2DE9439DFC59}" type="slidenum">
              <a:rPr lang="en-US" smtClean="0"/>
              <a:pPr>
                <a:defRPr/>
              </a:pPr>
              <a:t>232</a:t>
            </a:fld>
            <a:endParaRPr lang="en-US"/>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fi-FI" dirty="0" smtClean="0"/>
              <a:t>Sailaksen lista: yleiset supistukset</a:t>
            </a:r>
            <a:endParaRPr lang="en-US" dirty="0" smtClean="0"/>
          </a:p>
        </p:txBody>
      </p:sp>
      <p:sp>
        <p:nvSpPr>
          <p:cNvPr id="80899" name="Content Placeholder 2"/>
          <p:cNvSpPr>
            <a:spLocks noGrp="1"/>
          </p:cNvSpPr>
          <p:nvPr>
            <p:ph idx="1"/>
          </p:nvPr>
        </p:nvSpPr>
        <p:spPr/>
        <p:txBody>
          <a:bodyPr/>
          <a:lstStyle/>
          <a:p>
            <a:r>
              <a:rPr lang="fi-FI" sz="2400" dirty="0" smtClean="0"/>
              <a:t>4% henkilöstömenojen vuotuinen karsintatavoite</a:t>
            </a:r>
          </a:p>
          <a:p>
            <a:r>
              <a:rPr lang="fi-FI" sz="2400" dirty="0" smtClean="0"/>
              <a:t>Ei eläkkeiden indeksikorotuksia 1993</a:t>
            </a:r>
          </a:p>
          <a:p>
            <a:r>
              <a:rPr lang="fi-FI" sz="2400" dirty="0" smtClean="0"/>
              <a:t>Lopetetaan yritystoiminnan tuki</a:t>
            </a:r>
          </a:p>
          <a:p>
            <a:r>
              <a:rPr lang="fi-FI" sz="2400" dirty="0" smtClean="0"/>
              <a:t>Supistetaan valtion rakennusohjelmaa</a:t>
            </a:r>
          </a:p>
          <a:p>
            <a:r>
              <a:rPr lang="fi-FI" sz="2400" dirty="0" smtClean="0"/>
              <a:t>Supistetaan (yli puolitetaan) kehitysapumenoja</a:t>
            </a:r>
          </a:p>
          <a:p>
            <a:r>
              <a:rPr lang="fi-FI" sz="2400" dirty="0" smtClean="0"/>
              <a:t>Lyhennetään asevelvollisuusaikaa</a:t>
            </a:r>
          </a:p>
          <a:p>
            <a:r>
              <a:rPr lang="fi-FI" sz="2400" dirty="0" smtClean="0"/>
              <a:t>Nostetaan eläkeikä 65 vuoteen ja tavoitetaso 50 %</a:t>
            </a:r>
          </a:p>
          <a:p>
            <a:r>
              <a:rPr lang="fi-FI" sz="2400" dirty="0" smtClean="0"/>
              <a:t>Lukukausimaksu lukioiden, ammatillisten oppilaitosten ja korkeakoulujen opiskelijoille (1000 mk)</a:t>
            </a:r>
          </a:p>
          <a:p>
            <a:r>
              <a:rPr lang="fi-FI" sz="2400" dirty="0" smtClean="0"/>
              <a:t>Korkeakoulumenojen kehystä supistetaan reaalisesti 10 %</a:t>
            </a:r>
            <a:endParaRPr lang="en-US" sz="2400" dirty="0" smtClean="0"/>
          </a:p>
        </p:txBody>
      </p:sp>
      <p:sp>
        <p:nvSpPr>
          <p:cNvPr id="4" name="Footer Placeholder 3"/>
          <p:cNvSpPr>
            <a:spLocks noGrp="1"/>
          </p:cNvSpPr>
          <p:nvPr>
            <p:ph type="ftr" sz="quarter" idx="11"/>
          </p:nvPr>
        </p:nvSpPr>
        <p:spPr/>
        <p:txBody>
          <a:bodyPr/>
          <a:lstStyle/>
          <a:p>
            <a:pPr>
              <a:defRPr/>
            </a:pPr>
            <a:r>
              <a:rPr lang="en-US" smtClean="0"/>
              <a:t>J P Roos 2008</a:t>
            </a:r>
            <a:endParaRPr lang="en-US"/>
          </a:p>
        </p:txBody>
      </p:sp>
      <p:sp>
        <p:nvSpPr>
          <p:cNvPr id="5" name="Slide Number Placeholder 4"/>
          <p:cNvSpPr>
            <a:spLocks noGrp="1"/>
          </p:cNvSpPr>
          <p:nvPr>
            <p:ph type="sldNum" sz="quarter" idx="12"/>
          </p:nvPr>
        </p:nvSpPr>
        <p:spPr/>
        <p:txBody>
          <a:bodyPr/>
          <a:lstStyle/>
          <a:p>
            <a:pPr>
              <a:defRPr/>
            </a:pPr>
            <a:fld id="{E21BA10B-E469-4F3A-913A-EB469D60DF7F}" type="slidenum">
              <a:rPr lang="en-US" smtClean="0"/>
              <a:pPr>
                <a:defRPr/>
              </a:pPr>
              <a:t>233</a:t>
            </a:fld>
            <a:endParaRPr lang="en-US"/>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fi-FI" dirty="0" smtClean="0"/>
              <a:t>Sailaksen lista: sosiaalimenot</a:t>
            </a:r>
            <a:endParaRPr lang="en-US" dirty="0" smtClean="0"/>
          </a:p>
        </p:txBody>
      </p:sp>
      <p:sp>
        <p:nvSpPr>
          <p:cNvPr id="4" name="Footer Placeholder 3"/>
          <p:cNvSpPr>
            <a:spLocks noGrp="1"/>
          </p:cNvSpPr>
          <p:nvPr>
            <p:ph type="ftr" sz="quarter" idx="11"/>
          </p:nvPr>
        </p:nvSpPr>
        <p:spPr/>
        <p:txBody>
          <a:bodyPr/>
          <a:lstStyle/>
          <a:p>
            <a:pPr>
              <a:defRPr/>
            </a:pPr>
            <a:r>
              <a:rPr lang="en-US" smtClean="0"/>
              <a:t>J P Roos 2008</a:t>
            </a:r>
            <a:endParaRPr lang="en-US"/>
          </a:p>
        </p:txBody>
      </p:sp>
      <p:sp>
        <p:nvSpPr>
          <p:cNvPr id="5" name="Slide Number Placeholder 4"/>
          <p:cNvSpPr>
            <a:spLocks noGrp="1"/>
          </p:cNvSpPr>
          <p:nvPr>
            <p:ph type="sldNum" sz="quarter" idx="12"/>
          </p:nvPr>
        </p:nvSpPr>
        <p:spPr/>
        <p:txBody>
          <a:bodyPr/>
          <a:lstStyle/>
          <a:p>
            <a:pPr>
              <a:defRPr/>
            </a:pPr>
            <a:fld id="{8D3C9B2C-72A2-4B7D-9729-E4350C8A8482}" type="slidenum">
              <a:rPr lang="en-US" smtClean="0"/>
              <a:pPr>
                <a:defRPr/>
              </a:pPr>
              <a:t>234</a:t>
            </a:fld>
            <a:endParaRPr lang="en-US"/>
          </a:p>
        </p:txBody>
      </p:sp>
      <p:sp>
        <p:nvSpPr>
          <p:cNvPr id="81925" name="Content Placeholder 5"/>
          <p:cNvSpPr>
            <a:spLocks noGrp="1"/>
          </p:cNvSpPr>
          <p:nvPr>
            <p:ph idx="1"/>
          </p:nvPr>
        </p:nvSpPr>
        <p:spPr>
          <a:xfrm>
            <a:off x="1828800" y="1357313"/>
            <a:ext cx="7010400" cy="5195887"/>
          </a:xfrm>
        </p:spPr>
        <p:txBody>
          <a:bodyPr/>
          <a:lstStyle/>
          <a:p>
            <a:r>
              <a:rPr lang="fi-FI" sz="2000" dirty="0" smtClean="0"/>
              <a:t>Luovutaan jo sovituista uudistuksista (hammashuolto), lasten päivähoito-oikeus ja kotihoidontuki</a:t>
            </a:r>
          </a:p>
          <a:p>
            <a:r>
              <a:rPr lang="fi-FI" sz="2000" dirty="0" smtClean="0"/>
              <a:t>Terveyskeskusten käyntimaksu</a:t>
            </a:r>
          </a:p>
          <a:p>
            <a:r>
              <a:rPr lang="fi-FI" sz="2000" dirty="0" smtClean="0"/>
              <a:t>Eläkeikä 65 ja eläkeprosentti 50</a:t>
            </a:r>
          </a:p>
          <a:p>
            <a:r>
              <a:rPr lang="fi-FI" sz="2000" dirty="0" smtClean="0"/>
              <a:t>Kansaneläke </a:t>
            </a:r>
            <a:r>
              <a:rPr lang="fi-FI" sz="2000" dirty="0" err="1" smtClean="0"/>
              <a:t>eläkevähenteiseksi</a:t>
            </a:r>
            <a:r>
              <a:rPr lang="fi-FI" sz="2000" dirty="0" smtClean="0"/>
              <a:t> (</a:t>
            </a:r>
            <a:r>
              <a:rPr lang="fi-FI" sz="2000" dirty="0" err="1" smtClean="0"/>
              <a:t>so</a:t>
            </a:r>
            <a:r>
              <a:rPr lang="fi-FI" sz="2000" dirty="0" smtClean="0"/>
              <a:t> työeläkettä saavat eivät saa kansaneläkettä)</a:t>
            </a:r>
          </a:p>
          <a:p>
            <a:r>
              <a:rPr lang="fi-FI" sz="2000" dirty="0" smtClean="0"/>
              <a:t>Indeksitarkistus kuluttajahintaindeksin perusteella ”Menoja vähentävä vaikutus on pitkällä aikavälillä tuntuva”</a:t>
            </a:r>
          </a:p>
          <a:p>
            <a:r>
              <a:rPr lang="fi-FI" sz="2000" dirty="0" smtClean="0"/>
              <a:t>Poistetaan kunnallisverojen lapsivähennys ja yksinhuoltajavähennys</a:t>
            </a:r>
          </a:p>
          <a:p>
            <a:r>
              <a:rPr lang="fi-FI" sz="2000" dirty="0" smtClean="0"/>
              <a:t>Poistetaan lapsikorotukset vanhempainrahoista, kansaneläkkeistä, sairauspäivärahoista</a:t>
            </a:r>
          </a:p>
          <a:p>
            <a:r>
              <a:rPr lang="fi-FI" sz="2000" dirty="0" smtClean="0"/>
              <a:t>Supistetaan työttömyysturvaa</a:t>
            </a:r>
          </a:p>
          <a:p>
            <a:r>
              <a:rPr lang="fi-FI" sz="2000" dirty="0" smtClean="0"/>
              <a:t>Lopetetaan lomatoiminnan tukeminen</a:t>
            </a:r>
          </a:p>
          <a:p>
            <a:endParaRPr lang="en-US" sz="20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3A15F52F-4C56-4E09-AFE0-701016DB5888}" type="slidenum">
              <a:rPr lang="en-US"/>
              <a:pPr>
                <a:defRPr/>
              </a:pPr>
              <a:t>24</a:t>
            </a:fld>
            <a:endParaRPr lang="en-US"/>
          </a:p>
        </p:txBody>
      </p:sp>
      <p:sp>
        <p:nvSpPr>
          <p:cNvPr id="15364" name="Rectangle 2"/>
          <p:cNvSpPr>
            <a:spLocks noGrp="1" noChangeArrowheads="1"/>
          </p:cNvSpPr>
          <p:nvPr>
            <p:ph type="title"/>
          </p:nvPr>
        </p:nvSpPr>
        <p:spPr/>
        <p:txBody>
          <a:bodyPr/>
          <a:lstStyle/>
          <a:p>
            <a:r>
              <a:rPr lang="fi-FI" smtClean="0"/>
              <a:t>Suomessa tuloköyhyys on kasvanut </a:t>
            </a:r>
          </a:p>
        </p:txBody>
      </p:sp>
      <p:sp>
        <p:nvSpPr>
          <p:cNvPr id="15365" name="Rectangle 3"/>
          <p:cNvSpPr>
            <a:spLocks noGrp="1" noChangeArrowheads="1"/>
          </p:cNvSpPr>
          <p:nvPr>
            <p:ph type="body" idx="1"/>
          </p:nvPr>
        </p:nvSpPr>
        <p:spPr/>
        <p:txBody>
          <a:bodyPr/>
          <a:lstStyle/>
          <a:p>
            <a:pPr>
              <a:buFont typeface="Wingdings" pitchFamily="2" charset="2"/>
              <a:buNone/>
            </a:pPr>
            <a:r>
              <a:rPr lang="fi-FI" sz="2800" smtClean="0"/>
              <a:t>Vertailukelpoisissa maissa suhteellisen tuloköyhyyden kasvu on ollut Suomessa</a:t>
            </a:r>
          </a:p>
          <a:p>
            <a:r>
              <a:rPr lang="fi-FI" sz="2800" smtClean="0"/>
              <a:t>keskimääräistä nopeampaa vuosina 1991-2000.</a:t>
            </a:r>
          </a:p>
          <a:p>
            <a:r>
              <a:rPr lang="fi-FI" sz="2800" smtClean="0"/>
              <a:t>Mutta jatkuu edelleen ja tod näk nopeutunut 2008-</a:t>
            </a:r>
          </a:p>
          <a:p>
            <a:pPr>
              <a:buFont typeface="Wingdings" pitchFamily="2" charset="2"/>
              <a:buNone/>
            </a:pPr>
            <a:r>
              <a:rPr lang="fi-FI" sz="2800" smtClean="0"/>
              <a:t>Kriteerinä on väestön osuus, jolla kotitalouden vertailukelpoiset käytettävissä olevat tulot ovat alle 60 % mediaanikotitalouden tuloista.</a:t>
            </a:r>
          </a:p>
          <a:p>
            <a:pPr>
              <a:buFont typeface="Wingdings" pitchFamily="2" charset="2"/>
              <a:buNone/>
            </a:pPr>
            <a:r>
              <a:rPr lang="fi-FI" sz="2800" smtClean="0"/>
              <a:t>(Lähde LIS)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Findikaattori</a:t>
            </a:r>
            <a:endParaRPr lang="fi-FI" dirty="0"/>
          </a:p>
        </p:txBody>
      </p:sp>
      <p:sp>
        <p:nvSpPr>
          <p:cNvPr id="3" name="Content Placeholder 2"/>
          <p:cNvSpPr>
            <a:spLocks noGrp="1"/>
          </p:cNvSpPr>
          <p:nvPr>
            <p:ph idx="1"/>
          </p:nvPr>
        </p:nvSpPr>
        <p:spPr/>
        <p:txBody>
          <a:bodyPr/>
          <a:lstStyle/>
          <a:p>
            <a:r>
              <a:rPr lang="fi-FI" dirty="0" smtClean="0"/>
              <a:t>Hallituksen </a:t>
            </a:r>
            <a:r>
              <a:rPr lang="fi-FI" dirty="0" err="1" smtClean="0"/>
              <a:t>indikaattorisaitti</a:t>
            </a:r>
            <a:r>
              <a:rPr lang="fi-FI" dirty="0" smtClean="0"/>
              <a:t> </a:t>
            </a:r>
            <a:r>
              <a:rPr lang="fi-FI" dirty="0" err="1" smtClean="0">
                <a:hlinkClick r:id="rId2"/>
              </a:rPr>
              <a:t>www.findikaattori.fi</a:t>
            </a:r>
            <a:endParaRPr lang="fi-FI" dirty="0" smtClean="0"/>
          </a:p>
          <a:p>
            <a:r>
              <a:rPr lang="fi-FI" dirty="0" smtClean="0"/>
              <a:t>Pienituloiset: </a:t>
            </a:r>
            <a:r>
              <a:rPr lang="fi-FI" dirty="0" smtClean="0">
                <a:hlinkClick r:id="rId3"/>
              </a:rPr>
              <a:t>http://www.findikaattori.fi/103/?show=teema</a:t>
            </a:r>
            <a:endParaRPr lang="fi-FI" dirty="0" smtClean="0"/>
          </a:p>
          <a:p>
            <a:r>
              <a:rPr lang="fi-FI" dirty="0" smtClean="0"/>
              <a:t>Tulonjako:</a:t>
            </a:r>
          </a:p>
          <a:p>
            <a:r>
              <a:rPr lang="fi-FI" dirty="0" smtClean="0">
                <a:hlinkClick r:id="rId4"/>
              </a:rPr>
              <a:t>http://www.findikaattori.fi/58/?show=teema</a:t>
            </a:r>
            <a:endParaRPr lang="fi-FI" dirty="0" smtClean="0"/>
          </a:p>
          <a:p>
            <a:r>
              <a:rPr lang="fi-FI" dirty="0" smtClean="0"/>
              <a:t>Kotitalouksien tulot: </a:t>
            </a:r>
            <a:r>
              <a:rPr lang="fi-FI" dirty="0" smtClean="0">
                <a:hlinkClick r:id="rId5"/>
              </a:rPr>
              <a:t>http://www.findikaattori.fi/60/?show=teema</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25</a:t>
            </a:fld>
            <a:endParaRPr lang="fi-FI"/>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pPr>
              <a:defRPr/>
            </a:pPr>
            <a:r>
              <a:rPr lang="en-US"/>
              <a:t>J P Roos 2008</a:t>
            </a:r>
          </a:p>
        </p:txBody>
      </p:sp>
      <p:sp>
        <p:nvSpPr>
          <p:cNvPr id="6" name="Slide Number Placeholder 6"/>
          <p:cNvSpPr>
            <a:spLocks noGrp="1"/>
          </p:cNvSpPr>
          <p:nvPr>
            <p:ph type="sldNum" sz="quarter" idx="12"/>
          </p:nvPr>
        </p:nvSpPr>
        <p:spPr/>
        <p:txBody>
          <a:bodyPr/>
          <a:lstStyle/>
          <a:p>
            <a:pPr>
              <a:defRPr/>
            </a:pPr>
            <a:fld id="{1D3F40C1-50F0-4C31-84FE-F0A2FE00B163}" type="slidenum">
              <a:rPr lang="en-US"/>
              <a:pPr>
                <a:defRPr/>
              </a:pPr>
              <a:t>26</a:t>
            </a:fld>
            <a:endParaRPr lang="en-US"/>
          </a:p>
        </p:txBody>
      </p:sp>
      <p:sp>
        <p:nvSpPr>
          <p:cNvPr id="1029" name="Rectangle 2"/>
          <p:cNvSpPr>
            <a:spLocks noGrp="1" noChangeArrowheads="1"/>
          </p:cNvSpPr>
          <p:nvPr>
            <p:ph type="title"/>
          </p:nvPr>
        </p:nvSpPr>
        <p:spPr>
          <a:xfrm>
            <a:off x="1828800" y="152400"/>
            <a:ext cx="6816725" cy="688975"/>
          </a:xfrm>
        </p:spPr>
        <p:txBody>
          <a:bodyPr/>
          <a:lstStyle/>
          <a:p>
            <a:r>
              <a:rPr lang="fi-FI" sz="1500" b="0" smtClean="0"/>
              <a:t>2. Suhteellinen köyhyys 60% mediaanitulosta </a:t>
            </a:r>
            <a:br>
              <a:rPr lang="fi-FI" sz="1500" b="0" smtClean="0"/>
            </a:br>
            <a:r>
              <a:rPr lang="fi-FI" sz="1500" b="0" smtClean="0"/>
              <a:t>1987-2005</a:t>
            </a:r>
          </a:p>
        </p:txBody>
      </p:sp>
      <p:graphicFrame>
        <p:nvGraphicFramePr>
          <p:cNvPr id="1026" name="Object 3"/>
          <p:cNvGraphicFramePr>
            <a:graphicFrameLocks noChangeAspect="1"/>
          </p:cNvGraphicFramePr>
          <p:nvPr>
            <p:ph sz="half" idx="2"/>
          </p:nvPr>
        </p:nvGraphicFramePr>
        <p:xfrm>
          <a:off x="0" y="1125538"/>
          <a:ext cx="10585450" cy="5627687"/>
        </p:xfrm>
        <a:graphic>
          <a:graphicData uri="http://schemas.openxmlformats.org/presentationml/2006/ole">
            <p:oleObj spid="_x0000_s1026" name="Chart" r:id="rId4" imgW="7086600" imgH="5495849" progId="Excel.Sheet.8">
              <p:embed/>
            </p:oleObj>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4000" dirty="0" smtClean="0"/>
              <a:t>EU:n köyhyyskriteerit (Suomi suluissa)</a:t>
            </a:r>
            <a:endParaRPr lang="fi-FI" sz="4000" dirty="0"/>
          </a:p>
        </p:txBody>
      </p:sp>
      <p:sp>
        <p:nvSpPr>
          <p:cNvPr id="3" name="Content Placeholder 2"/>
          <p:cNvSpPr>
            <a:spLocks noGrp="1"/>
          </p:cNvSpPr>
          <p:nvPr>
            <p:ph idx="1"/>
          </p:nvPr>
        </p:nvSpPr>
        <p:spPr/>
        <p:txBody>
          <a:bodyPr/>
          <a:lstStyle/>
          <a:p>
            <a:r>
              <a:rPr lang="fi-FI" sz="2800" dirty="0" smtClean="0"/>
              <a:t>Vuokrarästit ja maksuhäiriöt (10 %)</a:t>
            </a:r>
          </a:p>
          <a:p>
            <a:r>
              <a:rPr lang="fi-FI" sz="2800" dirty="0" smtClean="0"/>
              <a:t>Kodin lämmitys (2%)</a:t>
            </a:r>
          </a:p>
          <a:p>
            <a:r>
              <a:rPr lang="fi-FI" sz="2800" dirty="0" smtClean="0"/>
              <a:t>Kyky selviytyä yllättävistä kustannuksista (30%)</a:t>
            </a:r>
          </a:p>
          <a:p>
            <a:r>
              <a:rPr lang="fi-FI" sz="2800" dirty="0" smtClean="0"/>
              <a:t>Annos lihaa, kalaa tai vastaavaa proteiinia joka toinen päivä (3% ei)</a:t>
            </a:r>
          </a:p>
          <a:p>
            <a:r>
              <a:rPr lang="fi-FI" sz="2800" dirty="0" smtClean="0"/>
              <a:t>Viikko lomaa poissa kotoa (20% ei)</a:t>
            </a:r>
          </a:p>
          <a:p>
            <a:r>
              <a:rPr lang="fi-FI" sz="2800" dirty="0" smtClean="0"/>
              <a:t>Auto, pesukone, </a:t>
            </a:r>
            <a:r>
              <a:rPr lang="fi-FI" sz="2800" dirty="0" err="1" smtClean="0"/>
              <a:t>väri-TV</a:t>
            </a:r>
            <a:r>
              <a:rPr lang="fi-FI" sz="2800" dirty="0" smtClean="0"/>
              <a:t>, puhelin</a:t>
            </a:r>
          </a:p>
          <a:p>
            <a:r>
              <a:rPr lang="fi-FI" sz="2800" dirty="0" smtClean="0"/>
              <a:t>Suomessa n 10 % jotka köyhiä kolmen kriteerin mukaan</a:t>
            </a:r>
          </a:p>
          <a:p>
            <a:endParaRPr lang="fi-FI" dirty="0" smtClean="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27</a:t>
            </a:fld>
            <a:endParaRPr lang="fi-FI"/>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FE03F371-9862-40FB-85BF-3E4463CFEE89}" type="slidenum">
              <a:rPr lang="en-US"/>
              <a:pPr>
                <a:defRPr/>
              </a:pPr>
              <a:t>28</a:t>
            </a:fld>
            <a:endParaRPr lang="en-US"/>
          </a:p>
        </p:txBody>
      </p:sp>
      <p:sp>
        <p:nvSpPr>
          <p:cNvPr id="29700" name="Rectangle 2"/>
          <p:cNvSpPr>
            <a:spLocks noGrp="1" noChangeArrowheads="1"/>
          </p:cNvSpPr>
          <p:nvPr>
            <p:ph type="title"/>
          </p:nvPr>
        </p:nvSpPr>
        <p:spPr>
          <a:xfrm>
            <a:off x="1828800" y="152400"/>
            <a:ext cx="7010400" cy="549275"/>
          </a:xfrm>
        </p:spPr>
        <p:txBody>
          <a:bodyPr/>
          <a:lstStyle/>
          <a:p>
            <a:r>
              <a:rPr lang="fi-FI" sz="1500" b="0" smtClean="0"/>
              <a:t>4. Pienituloiset</a:t>
            </a:r>
            <a:r>
              <a:rPr lang="fi-FI" sz="2000" smtClean="0"/>
              <a:t/>
            </a:r>
            <a:br>
              <a:rPr lang="fi-FI" sz="2000" smtClean="0"/>
            </a:br>
            <a:r>
              <a:rPr lang="fi-FI" sz="700" smtClean="0"/>
              <a:t>Lähde: Tilastokeskus</a:t>
            </a:r>
            <a:endParaRPr lang="fi-FI" sz="2000" smtClean="0"/>
          </a:p>
        </p:txBody>
      </p:sp>
      <p:pic>
        <p:nvPicPr>
          <p:cNvPr id="29701" name="Picture 3" descr="tjt_2005_2007-05-16_tie_001_002"/>
          <p:cNvPicPr>
            <a:picLocks noGrp="1" noChangeAspect="1" noChangeArrowheads="1"/>
          </p:cNvPicPr>
          <p:nvPr>
            <p:ph idx="1"/>
          </p:nvPr>
        </p:nvPicPr>
        <p:blipFill>
          <a:blip r:embed="rId3" cstate="print"/>
          <a:srcRect/>
          <a:stretch>
            <a:fillRect/>
          </a:stretch>
        </p:blipFill>
        <p:spPr>
          <a:xfrm>
            <a:off x="0" y="1376363"/>
            <a:ext cx="8820150" cy="5162550"/>
          </a:xfrm>
          <a:noFill/>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3F987908-3C7C-42D3-B9EB-5B4F5E94B3B4}" type="slidenum">
              <a:rPr lang="en-US"/>
              <a:pPr>
                <a:defRPr/>
              </a:pPr>
              <a:t>29</a:t>
            </a:fld>
            <a:endParaRPr lang="en-US"/>
          </a:p>
        </p:txBody>
      </p:sp>
      <p:sp>
        <p:nvSpPr>
          <p:cNvPr id="30724" name="Rectangle 2"/>
          <p:cNvSpPr>
            <a:spLocks noGrp="1" noChangeArrowheads="1"/>
          </p:cNvSpPr>
          <p:nvPr>
            <p:ph type="title"/>
          </p:nvPr>
        </p:nvSpPr>
        <p:spPr>
          <a:xfrm>
            <a:off x="1828800" y="152400"/>
            <a:ext cx="7010400" cy="688975"/>
          </a:xfrm>
        </p:spPr>
        <p:txBody>
          <a:bodyPr/>
          <a:lstStyle/>
          <a:p>
            <a:r>
              <a:rPr lang="fi-FI" smtClean="0"/>
              <a:t>Yhteistä pienituloisten ryhmille</a:t>
            </a:r>
            <a:r>
              <a:rPr lang="fi-FI" sz="2000" smtClean="0"/>
              <a:t> </a:t>
            </a:r>
          </a:p>
        </p:txBody>
      </p:sp>
      <p:sp>
        <p:nvSpPr>
          <p:cNvPr id="30725" name="Rectangle 3"/>
          <p:cNvSpPr>
            <a:spLocks noGrp="1" noChangeArrowheads="1"/>
          </p:cNvSpPr>
          <p:nvPr>
            <p:ph type="body" idx="1"/>
          </p:nvPr>
        </p:nvSpPr>
        <p:spPr/>
        <p:txBody>
          <a:bodyPr/>
          <a:lstStyle/>
          <a:p>
            <a:r>
              <a:rPr lang="fi-FI" sz="2400" dirty="0" smtClean="0"/>
              <a:t>pienituloisuus paikantuu erityisesti työttömyyteen ja työmarkkinoiden epävarmuuteen</a:t>
            </a:r>
          </a:p>
          <a:p>
            <a:r>
              <a:rPr lang="fi-FI" sz="2400" dirty="0" smtClean="0"/>
              <a:t>voimavarojen ja mahdollisuuksien puute</a:t>
            </a:r>
          </a:p>
          <a:p>
            <a:r>
              <a:rPr lang="fi-FI" sz="2400" dirty="0" smtClean="0"/>
              <a:t>alhainen koulutustaso</a:t>
            </a:r>
          </a:p>
          <a:p>
            <a:r>
              <a:rPr lang="fi-FI" sz="2400" dirty="0" smtClean="0"/>
              <a:t>raju alkoholin käyttö</a:t>
            </a:r>
          </a:p>
          <a:p>
            <a:r>
              <a:rPr lang="fi-FI" sz="2400" dirty="0" smtClean="0"/>
              <a:t>enemmän lapsia kuin korkeammissa tuloryhmissä</a:t>
            </a:r>
          </a:p>
          <a:p>
            <a:r>
              <a:rPr lang="fi-FI" sz="2400" dirty="0" smtClean="0"/>
              <a:t>selvästi enemmän yksinhuoltajuutta kuin korkeammissa tuloryhmissä</a:t>
            </a:r>
          </a:p>
          <a:p>
            <a:r>
              <a:rPr lang="fi-FI" sz="2400" dirty="0" smtClean="0"/>
              <a:t>työssäkäyvät köyhät: matalapalkkaisuus, osa-aikaisuus, työttömyysjaksot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Esseeohjeet</a:t>
            </a:r>
            <a:endParaRPr lang="fi-FI" dirty="0"/>
          </a:p>
        </p:txBody>
      </p:sp>
      <p:sp>
        <p:nvSpPr>
          <p:cNvPr id="3" name="Content Placeholder 2"/>
          <p:cNvSpPr>
            <a:spLocks noGrp="1"/>
          </p:cNvSpPr>
          <p:nvPr>
            <p:ph idx="1"/>
          </p:nvPr>
        </p:nvSpPr>
        <p:spPr/>
        <p:txBody>
          <a:bodyPr/>
          <a:lstStyle/>
          <a:p>
            <a:r>
              <a:rPr lang="fi-FI" dirty="0" smtClean="0"/>
              <a:t>Käytetään luentoja plus luettuja tekstejä (pääaineopiskelijat: myös lukupiiritekstejä)</a:t>
            </a:r>
          </a:p>
          <a:p>
            <a:r>
              <a:rPr lang="fi-FI" dirty="0" smtClean="0"/>
              <a:t>Pituus  n 5-10 sivua (</a:t>
            </a:r>
            <a:r>
              <a:rPr lang="fi-FI" dirty="0" err="1" smtClean="0"/>
              <a:t>max</a:t>
            </a:r>
            <a:r>
              <a:rPr lang="fi-FI" dirty="0" smtClean="0"/>
              <a:t>)</a:t>
            </a:r>
          </a:p>
          <a:p>
            <a:r>
              <a:rPr lang="fi-FI" dirty="0" smtClean="0"/>
              <a:t>Aiheena joku luennoilla käsitelty teema</a:t>
            </a:r>
          </a:p>
          <a:p>
            <a:r>
              <a:rPr lang="fi-FI" dirty="0" smtClean="0"/>
              <a:t>Omaehtoista pohdintaa</a:t>
            </a:r>
          </a:p>
          <a:p>
            <a:r>
              <a:rPr lang="fi-FI" dirty="0" smtClean="0"/>
              <a:t>Viittauksia luettuihin teksteihin</a:t>
            </a:r>
          </a:p>
          <a:p>
            <a:r>
              <a:rPr lang="fi-FI" dirty="0" smtClean="0"/>
              <a:t>Saa myös esittää palautetta luennoista</a:t>
            </a:r>
          </a:p>
          <a:p>
            <a:endParaRPr lang="fi-FI" dirty="0" smtClean="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3</a:t>
            </a:fld>
            <a:endParaRPr lang="fi-FI"/>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t>J P Roos 2008</a:t>
            </a:r>
          </a:p>
        </p:txBody>
      </p:sp>
      <p:sp>
        <p:nvSpPr>
          <p:cNvPr id="7" name="Slide Number Placeholder 5"/>
          <p:cNvSpPr>
            <a:spLocks noGrp="1"/>
          </p:cNvSpPr>
          <p:nvPr>
            <p:ph type="sldNum" sz="quarter" idx="12"/>
          </p:nvPr>
        </p:nvSpPr>
        <p:spPr/>
        <p:txBody>
          <a:bodyPr/>
          <a:lstStyle/>
          <a:p>
            <a:pPr>
              <a:defRPr/>
            </a:pPr>
            <a:fld id="{02E6793F-DDC0-4B1F-93F0-77CC896EA132}" type="slidenum">
              <a:rPr lang="en-US"/>
              <a:pPr>
                <a:defRPr/>
              </a:pPr>
              <a:t>30</a:t>
            </a:fld>
            <a:endParaRPr lang="en-US"/>
          </a:p>
        </p:txBody>
      </p:sp>
      <p:sp>
        <p:nvSpPr>
          <p:cNvPr id="31748" name="Rectangle 2"/>
          <p:cNvSpPr>
            <a:spLocks noGrp="1" noChangeArrowheads="1"/>
          </p:cNvSpPr>
          <p:nvPr>
            <p:ph type="title"/>
          </p:nvPr>
        </p:nvSpPr>
        <p:spPr/>
        <p:txBody>
          <a:bodyPr/>
          <a:lstStyle/>
          <a:p>
            <a:r>
              <a:rPr lang="fi-FI" sz="1500" b="0" smtClean="0">
                <a:solidFill>
                  <a:schemeClr val="tx1"/>
                </a:solidFill>
              </a:rPr>
              <a:t>6. Pitkittynyt pienituloisuus 2006 henkilön iän ja sukupuolen mukaan, % väestöryhmästä</a:t>
            </a:r>
          </a:p>
        </p:txBody>
      </p:sp>
      <p:sp>
        <p:nvSpPr>
          <p:cNvPr id="31749" name="Rectangle 3"/>
          <p:cNvSpPr>
            <a:spLocks noChangeArrowheads="1"/>
          </p:cNvSpPr>
          <p:nvPr/>
        </p:nvSpPr>
        <p:spPr bwMode="auto">
          <a:xfrm>
            <a:off x="-101600" y="1668463"/>
            <a:ext cx="5608638" cy="3382962"/>
          </a:xfrm>
          <a:prstGeom prst="rect">
            <a:avLst/>
          </a:prstGeom>
          <a:noFill/>
          <a:ln w="9525">
            <a:noFill/>
            <a:miter lim="800000"/>
            <a:headEnd/>
            <a:tailEnd/>
          </a:ln>
        </p:spPr>
        <p:txBody>
          <a:bodyPr wrap="none" lIns="0" tIns="0" rIns="0" bIns="0" anchor="ctr">
            <a:spAutoFit/>
          </a:bodyPr>
          <a:lstStyle/>
          <a:p>
            <a:pPr eaLnBrk="1" hangingPunct="1"/>
            <a:endParaRPr lang="fi-FI" sz="1800">
              <a:latin typeface="Arial" charset="0"/>
            </a:endParaRPr>
          </a:p>
          <a:p>
            <a:r>
              <a:rPr lang="fi-FI" sz="1800">
                <a:latin typeface="Arial" charset="0"/>
              </a:rPr>
              <a:t>  </a:t>
            </a:r>
            <a:r>
              <a:rPr lang="fi-FI" sz="20400">
                <a:latin typeface="Arial" charset="0"/>
              </a:rPr>
              <a:t> </a:t>
            </a:r>
            <a:r>
              <a:rPr lang="fi-FI" sz="1800">
                <a:latin typeface="Arial" charset="0"/>
              </a:rPr>
              <a:t>                                                                           </a:t>
            </a:r>
          </a:p>
        </p:txBody>
      </p:sp>
      <p:pic>
        <p:nvPicPr>
          <p:cNvPr id="31750" name="Picture 4" descr="Kuvio 2. Pitkittynyt pienituloisuus 2006 henkilön iän ja sukupuolen mukaan, % väestöryhmästä"/>
          <p:cNvPicPr>
            <a:picLocks noChangeAspect="1" noChangeArrowheads="1"/>
          </p:cNvPicPr>
          <p:nvPr/>
        </p:nvPicPr>
        <p:blipFill>
          <a:blip r:embed="rId3" cstate="print"/>
          <a:srcRect/>
          <a:stretch>
            <a:fillRect/>
          </a:stretch>
        </p:blipFill>
        <p:spPr bwMode="auto">
          <a:xfrm>
            <a:off x="611188" y="1341438"/>
            <a:ext cx="7920037" cy="50403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87F5D2E9-88E8-4967-85C7-6F36D679979F}" type="slidenum">
              <a:rPr lang="en-US"/>
              <a:pPr>
                <a:defRPr/>
              </a:pPr>
              <a:t>31</a:t>
            </a:fld>
            <a:endParaRPr lang="en-US"/>
          </a:p>
        </p:txBody>
      </p:sp>
      <p:sp>
        <p:nvSpPr>
          <p:cNvPr id="32772" name="Rectangle 2"/>
          <p:cNvSpPr>
            <a:spLocks noGrp="1" noChangeArrowheads="1"/>
          </p:cNvSpPr>
          <p:nvPr>
            <p:ph type="title"/>
          </p:nvPr>
        </p:nvSpPr>
        <p:spPr>
          <a:xfrm>
            <a:off x="1828800" y="152400"/>
            <a:ext cx="7010400" cy="760413"/>
          </a:xfrm>
        </p:spPr>
        <p:txBody>
          <a:bodyPr/>
          <a:lstStyle/>
          <a:p>
            <a:r>
              <a:rPr lang="fi-FI" smtClean="0"/>
              <a:t>Tuloerojen kehityksestä</a:t>
            </a:r>
            <a:r>
              <a:rPr lang="fi-FI" sz="1500" b="0" smtClean="0"/>
              <a:t> </a:t>
            </a:r>
            <a:br>
              <a:rPr lang="fi-FI" sz="1500" b="0" smtClean="0"/>
            </a:br>
            <a:endParaRPr lang="fi-FI" sz="1500" b="0" smtClean="0"/>
          </a:p>
        </p:txBody>
      </p:sp>
      <p:sp>
        <p:nvSpPr>
          <p:cNvPr id="32773" name="Rectangle 3"/>
          <p:cNvSpPr>
            <a:spLocks noGrp="1" noChangeArrowheads="1"/>
          </p:cNvSpPr>
          <p:nvPr>
            <p:ph type="body" idx="1"/>
          </p:nvPr>
        </p:nvSpPr>
        <p:spPr>
          <a:xfrm>
            <a:off x="323850" y="1268413"/>
            <a:ext cx="8229600" cy="5145087"/>
          </a:xfrm>
        </p:spPr>
        <p:txBody>
          <a:bodyPr/>
          <a:lstStyle/>
          <a:p>
            <a:pPr lvl="1">
              <a:buFont typeface="Wingdings" pitchFamily="2" charset="2"/>
              <a:buNone/>
            </a:pPr>
            <a:r>
              <a:rPr lang="fi-FI" sz="1700" b="1" dirty="0" smtClean="0"/>
              <a:t>1.</a:t>
            </a:r>
            <a:r>
              <a:rPr lang="fi-FI" sz="1700" dirty="0" smtClean="0"/>
              <a:t> tuloerot supistuivat voimakkaasti 1960 luvun puolivälistä 1970 luvun keskivaiheille.</a:t>
            </a:r>
            <a:endParaRPr lang="fi-FI" sz="1700" b="1" dirty="0" smtClean="0"/>
          </a:p>
          <a:p>
            <a:pPr lvl="1">
              <a:buFont typeface="Wingdings" pitchFamily="2" charset="2"/>
              <a:buNone/>
            </a:pPr>
            <a:r>
              <a:rPr lang="fi-FI" sz="1700" b="1" dirty="0" smtClean="0"/>
              <a:t>2.</a:t>
            </a:r>
            <a:r>
              <a:rPr lang="fi-FI" sz="1700" dirty="0" smtClean="0"/>
              <a:t> sen jälkeen tuloerot pysyivät lähes ennallaan aina 1990 luvun lamaan saakka.</a:t>
            </a:r>
            <a:endParaRPr lang="fi-FI" sz="1700" b="1" dirty="0" smtClean="0"/>
          </a:p>
          <a:p>
            <a:pPr lvl="1">
              <a:buFont typeface="Wingdings" pitchFamily="2" charset="2"/>
              <a:buNone/>
            </a:pPr>
            <a:r>
              <a:rPr lang="fi-FI" sz="1700" b="1" dirty="0" smtClean="0"/>
              <a:t>3.</a:t>
            </a:r>
            <a:r>
              <a:rPr lang="fi-FI" sz="1700" dirty="0" smtClean="0"/>
              <a:t> 1990 luvun lamavuosina kotitalouksien reaalitulot alenivat selvästi, mutta tuloerot pysyivät lähes ennallaan.</a:t>
            </a:r>
          </a:p>
          <a:p>
            <a:pPr lvl="1">
              <a:buFont typeface="Wingdings" pitchFamily="2" charset="2"/>
              <a:buNone/>
            </a:pPr>
            <a:r>
              <a:rPr lang="fi-FI" sz="1700" b="1" dirty="0" smtClean="0"/>
              <a:t>4.</a:t>
            </a:r>
            <a:r>
              <a:rPr lang="fi-FI" sz="1700" dirty="0" smtClean="0"/>
              <a:t> 1990 luvun laman jälkeen tuloerot lähtivät nopeaan nousuun. </a:t>
            </a:r>
          </a:p>
          <a:p>
            <a:pPr lvl="1">
              <a:buFont typeface="Wingdings" pitchFamily="2" charset="2"/>
              <a:buNone/>
            </a:pPr>
            <a:r>
              <a:rPr lang="fi-FI" sz="1700" b="1" dirty="0" smtClean="0"/>
              <a:t>5.</a:t>
            </a:r>
            <a:r>
              <a:rPr lang="fi-FI" sz="1700" dirty="0" smtClean="0"/>
              <a:t> Vuonna 2001 tuloerojen kasvu taittui ja tasoittui.</a:t>
            </a:r>
            <a:endParaRPr lang="fi-FI" sz="1700" b="1" dirty="0" smtClean="0"/>
          </a:p>
          <a:p>
            <a:pPr lvl="1">
              <a:buFont typeface="Wingdings" pitchFamily="2" charset="2"/>
              <a:buNone/>
            </a:pPr>
            <a:r>
              <a:rPr lang="fi-FI" sz="1700" b="1" dirty="0" smtClean="0"/>
              <a:t>6.</a:t>
            </a:r>
            <a:r>
              <a:rPr lang="fi-FI" sz="1700" dirty="0" smtClean="0"/>
              <a:t> Vuonna 2006 tuloerot kasvoivat jälleen edellisvuoteen verrattuna.</a:t>
            </a:r>
          </a:p>
          <a:p>
            <a:pPr lvl="1">
              <a:buFont typeface="Wingdings" pitchFamily="2" charset="2"/>
              <a:buNone/>
            </a:pPr>
            <a:r>
              <a:rPr lang="fi-FI" sz="1700" dirty="0" smtClean="0"/>
              <a:t>7. Vuoden 2008 lama laski taas ylimmän tuloluokan tuloja selvästi</a:t>
            </a:r>
          </a:p>
          <a:p>
            <a:pPr lvl="1">
              <a:buFont typeface="Wingdings" pitchFamily="2" charset="2"/>
              <a:buNone/>
            </a:pPr>
            <a:r>
              <a:rPr lang="fi-FI" sz="1700" dirty="0" smtClean="0"/>
              <a:t>Hauskoja kuvioita:</a:t>
            </a:r>
            <a:endParaRPr lang="fi-FI" sz="1700" dirty="0" smtClean="0">
              <a:hlinkClick r:id="rId3"/>
            </a:endParaRPr>
          </a:p>
          <a:p>
            <a:pPr lvl="1">
              <a:buFont typeface="Wingdings" pitchFamily="2" charset="2"/>
              <a:buNone/>
            </a:pPr>
            <a:r>
              <a:rPr lang="fi-FI" sz="1700" dirty="0" smtClean="0">
                <a:hlinkClick r:id="rId3"/>
              </a:rPr>
              <a:t>http://3.bp.blogspot.com/-WULa937wyMw/TmzreUYnHAI/AAAAAAAAAFQ/Z8OdswNHpAw/s1600/lama.png</a:t>
            </a:r>
            <a:endParaRPr lang="fi-FI" sz="1700" dirty="0" smtClean="0"/>
          </a:p>
          <a:p>
            <a:pPr lvl="1">
              <a:buFont typeface="Wingdings" pitchFamily="2" charset="2"/>
              <a:buNone/>
            </a:pPr>
            <a:endParaRPr lang="fi-FI" sz="1700" dirty="0" smtClean="0"/>
          </a:p>
          <a:p>
            <a:pPr lvl="1">
              <a:buFont typeface="Wingdings" pitchFamily="2" charset="2"/>
              <a:buNone/>
            </a:pPr>
            <a:endParaRPr lang="fi-FI" sz="1700" dirty="0" smtClean="0"/>
          </a:p>
          <a:p>
            <a:pPr lvl="1">
              <a:buFont typeface="Wingdings" pitchFamily="2" charset="2"/>
              <a:buNone/>
            </a:pPr>
            <a:endParaRPr lang="fi-FI" sz="17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32</a:t>
            </a:fld>
            <a:endParaRPr lang="fi-FI"/>
          </a:p>
        </p:txBody>
      </p:sp>
      <p:pic>
        <p:nvPicPr>
          <p:cNvPr id="50178" name="Picture 2"/>
          <p:cNvPicPr>
            <a:picLocks noChangeAspect="1" noChangeArrowheads="1"/>
          </p:cNvPicPr>
          <p:nvPr/>
        </p:nvPicPr>
        <p:blipFill>
          <a:blip r:embed="rId2" cstate="print"/>
          <a:srcRect/>
          <a:stretch>
            <a:fillRect/>
          </a:stretch>
        </p:blipFill>
        <p:spPr bwMode="auto">
          <a:xfrm>
            <a:off x="539552" y="-762000"/>
            <a:ext cx="7620000" cy="15240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J P Roos 2008</a:t>
            </a:r>
          </a:p>
        </p:txBody>
      </p:sp>
      <p:sp>
        <p:nvSpPr>
          <p:cNvPr id="8" name="Slide Number Placeholder 5"/>
          <p:cNvSpPr>
            <a:spLocks noGrp="1"/>
          </p:cNvSpPr>
          <p:nvPr>
            <p:ph type="sldNum" sz="quarter" idx="12"/>
          </p:nvPr>
        </p:nvSpPr>
        <p:spPr/>
        <p:txBody>
          <a:bodyPr/>
          <a:lstStyle/>
          <a:p>
            <a:pPr>
              <a:defRPr/>
            </a:pPr>
            <a:fld id="{C7BEF1D0-D292-448A-B637-1D0807E1555C}" type="slidenum">
              <a:rPr lang="en-US"/>
              <a:pPr>
                <a:defRPr/>
              </a:pPr>
              <a:t>33</a:t>
            </a:fld>
            <a:endParaRPr lang="en-US"/>
          </a:p>
        </p:txBody>
      </p:sp>
      <p:sp>
        <p:nvSpPr>
          <p:cNvPr id="33796" name="Rectangle 2"/>
          <p:cNvSpPr>
            <a:spLocks noGrp="1" noChangeArrowheads="1"/>
          </p:cNvSpPr>
          <p:nvPr>
            <p:ph type="title"/>
          </p:nvPr>
        </p:nvSpPr>
        <p:spPr/>
        <p:txBody>
          <a:bodyPr/>
          <a:lstStyle/>
          <a:p>
            <a:pPr marL="838200" indent="-838200"/>
            <a:r>
              <a:rPr lang="fi-FI" sz="1500" b="0" smtClean="0">
                <a:solidFill>
                  <a:schemeClr val="tx1"/>
                </a:solidFill>
              </a:rPr>
              <a:t>8. Kotitalouksien reaalitulojen ja tuloerojen kehitys 1987 - 2005, vuosi 1987=100</a:t>
            </a:r>
            <a:r>
              <a:rPr lang="fi-FI" sz="1800" b="0" smtClean="0">
                <a:solidFill>
                  <a:schemeClr val="tx1"/>
                </a:solidFill>
              </a:rPr>
              <a:t> </a:t>
            </a:r>
            <a:r>
              <a:rPr lang="fi-FI" sz="900" b="0" smtClean="0">
                <a:solidFill>
                  <a:schemeClr val="tx1"/>
                </a:solidFill>
              </a:rPr>
              <a:t>Lähde: Tilastokeskus</a:t>
            </a:r>
          </a:p>
        </p:txBody>
      </p:sp>
      <p:sp>
        <p:nvSpPr>
          <p:cNvPr id="33797" name="Rectangle 3"/>
          <p:cNvSpPr>
            <a:spLocks noGrp="1" noChangeArrowheads="1" noTextEdit="1"/>
          </p:cNvSpPr>
          <p:nvPr>
            <p:ph type="dgm" idx="1"/>
          </p:nvPr>
        </p:nvSpPr>
        <p:spPr/>
      </p:sp>
      <p:sp>
        <p:nvSpPr>
          <p:cNvPr id="33798" name="Rectangle 4"/>
          <p:cNvSpPr>
            <a:spLocks noChangeArrowheads="1"/>
          </p:cNvSpPr>
          <p:nvPr/>
        </p:nvSpPr>
        <p:spPr bwMode="auto">
          <a:xfrm>
            <a:off x="396875" y="1744663"/>
            <a:ext cx="6338888" cy="3246437"/>
          </a:xfrm>
          <a:prstGeom prst="rect">
            <a:avLst/>
          </a:prstGeom>
          <a:noFill/>
          <a:ln w="9525">
            <a:noFill/>
            <a:miter lim="800000"/>
            <a:headEnd/>
            <a:tailEnd/>
          </a:ln>
        </p:spPr>
        <p:txBody>
          <a:bodyPr wrap="none" lIns="0" tIns="0" rIns="0" bIns="0" anchor="ctr">
            <a:spAutoFit/>
          </a:bodyPr>
          <a:lstStyle/>
          <a:p>
            <a:pPr eaLnBrk="1" hangingPunct="1"/>
            <a:endParaRPr lang="fi-FI" sz="1800">
              <a:latin typeface="Arial" charset="0"/>
            </a:endParaRPr>
          </a:p>
          <a:p>
            <a:r>
              <a:rPr lang="fi-FI" sz="1800">
                <a:latin typeface="Arial" charset="0"/>
              </a:rPr>
              <a:t>  </a:t>
            </a:r>
            <a:r>
              <a:rPr lang="fi-FI" sz="19500">
                <a:latin typeface="Arial" charset="0"/>
              </a:rPr>
              <a:t> </a:t>
            </a:r>
            <a:r>
              <a:rPr lang="fi-FI" sz="1800">
                <a:latin typeface="Arial" charset="0"/>
              </a:rPr>
              <a:t>                                                                                       </a:t>
            </a:r>
          </a:p>
        </p:txBody>
      </p:sp>
      <p:pic>
        <p:nvPicPr>
          <p:cNvPr id="33799" name="Picture 5" descr="tjt_2005_2007-05-16_tie_001_001"/>
          <p:cNvPicPr>
            <a:picLocks noChangeAspect="1" noChangeArrowheads="1"/>
          </p:cNvPicPr>
          <p:nvPr/>
        </p:nvPicPr>
        <p:blipFill>
          <a:blip r:embed="rId3" cstate="print"/>
          <a:srcRect/>
          <a:stretch>
            <a:fillRect/>
          </a:stretch>
        </p:blipFill>
        <p:spPr bwMode="auto">
          <a:xfrm>
            <a:off x="250825" y="1268413"/>
            <a:ext cx="8893175" cy="4873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C579DD63-9126-4E0D-8F6A-F8BB2FBF7673}" type="slidenum">
              <a:rPr lang="en-US"/>
              <a:pPr>
                <a:defRPr/>
              </a:pPr>
              <a:t>34</a:t>
            </a:fld>
            <a:endParaRPr lang="en-US"/>
          </a:p>
        </p:txBody>
      </p:sp>
      <p:sp>
        <p:nvSpPr>
          <p:cNvPr id="34820" name="Rectangle 2"/>
          <p:cNvSpPr>
            <a:spLocks noGrp="1" noChangeArrowheads="1"/>
          </p:cNvSpPr>
          <p:nvPr>
            <p:ph type="title"/>
          </p:nvPr>
        </p:nvSpPr>
        <p:spPr>
          <a:xfrm>
            <a:off x="1828800" y="152400"/>
            <a:ext cx="6942138" cy="619125"/>
          </a:xfrm>
        </p:spPr>
        <p:txBody>
          <a:bodyPr/>
          <a:lstStyle/>
          <a:p>
            <a:r>
              <a:rPr lang="fi-FI" sz="1500" b="0" smtClean="0"/>
              <a:t>9. Reaalisten käytettävissä olevien tulojen kasvu vuodesta 1990 vuoteen 2004</a:t>
            </a:r>
          </a:p>
        </p:txBody>
      </p:sp>
      <p:pic>
        <p:nvPicPr>
          <p:cNvPr id="34821" name="Picture 3"/>
          <p:cNvPicPr>
            <a:picLocks noGrp="1" noChangeAspect="1" noChangeArrowheads="1"/>
          </p:cNvPicPr>
          <p:nvPr>
            <p:ph type="body" idx="1"/>
          </p:nvPr>
        </p:nvPicPr>
        <p:blipFill>
          <a:blip r:embed="rId3" cstate="print"/>
          <a:srcRect/>
          <a:stretch>
            <a:fillRect/>
          </a:stretch>
        </p:blipFill>
        <p:spPr>
          <a:xfrm>
            <a:off x="900113" y="1196975"/>
            <a:ext cx="7416800" cy="5516563"/>
          </a:xfrm>
          <a:noFill/>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dirty="0" smtClean="0"/>
              <a:t>Tulonjako Suomessa</a:t>
            </a:r>
            <a:endParaRPr lang="fi-FI" dirty="0"/>
          </a:p>
        </p:txBody>
      </p:sp>
      <p:sp>
        <p:nvSpPr>
          <p:cNvPr id="9" name="Content Placeholder 8"/>
          <p:cNvSpPr>
            <a:spLocks noGrp="1"/>
          </p:cNvSpPr>
          <p:nvPr>
            <p:ph idx="1"/>
          </p:nvPr>
        </p:nvSpPr>
        <p:spPr/>
        <p:txBody>
          <a:bodyPr/>
          <a:lstStyle/>
          <a:p>
            <a:endParaRPr lang="fi-FI"/>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35</a:t>
            </a:fld>
            <a:endParaRPr lang="fi-FI"/>
          </a:p>
        </p:txBody>
      </p:sp>
      <p:graphicFrame>
        <p:nvGraphicFramePr>
          <p:cNvPr id="6" name="Table 5"/>
          <p:cNvGraphicFramePr>
            <a:graphicFrameLocks noGrp="1"/>
          </p:cNvGraphicFramePr>
          <p:nvPr/>
        </p:nvGraphicFramePr>
        <p:xfrm>
          <a:off x="611560" y="1700808"/>
          <a:ext cx="7776862" cy="4248473"/>
        </p:xfrm>
        <a:graphic>
          <a:graphicData uri="http://schemas.openxmlformats.org/drawingml/2006/table">
            <a:tbl>
              <a:tblPr/>
              <a:tblGrid>
                <a:gridCol w="2754614"/>
                <a:gridCol w="456568"/>
                <a:gridCol w="456568"/>
                <a:gridCol w="456568"/>
                <a:gridCol w="456568"/>
                <a:gridCol w="456568"/>
                <a:gridCol w="456568"/>
                <a:gridCol w="456568"/>
                <a:gridCol w="456568"/>
                <a:gridCol w="456568"/>
                <a:gridCol w="456568"/>
                <a:gridCol w="456568"/>
              </a:tblGrid>
              <a:tr h="716043">
                <a:tc gridSpan="2">
                  <a:txBody>
                    <a:bodyPr/>
                    <a:lstStyle/>
                    <a:p>
                      <a:pPr algn="l" fontAlgn="t"/>
                      <a:r>
                        <a:rPr lang="fi-FI" sz="900" dirty="0">
                          <a:latin typeface="arial"/>
                        </a:rPr>
                        <a:t> </a:t>
                      </a:r>
                    </a:p>
                  </a:txBody>
                  <a:tcPr marL="18241" marR="18241" marT="18241" marB="18241">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solidFill>
                      <a:srgbClr val="EEEEEE"/>
                    </a:solidFill>
                  </a:tcPr>
                </a:tc>
                <a:tc hMerge="1">
                  <a:txBody>
                    <a:bodyPr/>
                    <a:lstStyle/>
                    <a:p>
                      <a:endParaRPr lang="fi-FI"/>
                    </a:p>
                  </a:txBody>
                  <a:tcPr/>
                </a:tc>
                <a:tc>
                  <a:txBody>
                    <a:bodyPr/>
                    <a:lstStyle/>
                    <a:p>
                      <a:pPr algn="l" fontAlgn="t"/>
                      <a:r>
                        <a:rPr lang="fi-FI" sz="900">
                          <a:latin typeface="arial"/>
                        </a:rPr>
                        <a:t>I (pienituloisin 10 %)</a:t>
                      </a:r>
                    </a:p>
                  </a:txBody>
                  <a:tcPr marL="18241" marR="18241" marT="18241" marB="18241">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solidFill>
                      <a:srgbClr val="EEEEEE"/>
                    </a:solidFill>
                  </a:tcPr>
                </a:tc>
                <a:tc>
                  <a:txBody>
                    <a:bodyPr/>
                    <a:lstStyle/>
                    <a:p>
                      <a:pPr algn="l" fontAlgn="t"/>
                      <a:r>
                        <a:rPr lang="fi-FI" sz="900">
                          <a:latin typeface="arial"/>
                        </a:rPr>
                        <a:t>II</a:t>
                      </a:r>
                    </a:p>
                  </a:txBody>
                  <a:tcPr marL="18241" marR="18241" marT="18241" marB="18241">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solidFill>
                      <a:srgbClr val="EEEEEE"/>
                    </a:solidFill>
                  </a:tcPr>
                </a:tc>
                <a:tc>
                  <a:txBody>
                    <a:bodyPr/>
                    <a:lstStyle/>
                    <a:p>
                      <a:pPr algn="l" fontAlgn="t"/>
                      <a:r>
                        <a:rPr lang="fi-FI" sz="900">
                          <a:latin typeface="arial"/>
                        </a:rPr>
                        <a:t>III</a:t>
                      </a:r>
                    </a:p>
                  </a:txBody>
                  <a:tcPr marL="18241" marR="18241" marT="18241" marB="18241">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solidFill>
                      <a:srgbClr val="EEEEEE"/>
                    </a:solidFill>
                  </a:tcPr>
                </a:tc>
                <a:tc>
                  <a:txBody>
                    <a:bodyPr/>
                    <a:lstStyle/>
                    <a:p>
                      <a:pPr algn="l" fontAlgn="t"/>
                      <a:r>
                        <a:rPr lang="fi-FI" sz="900">
                          <a:latin typeface="arial"/>
                        </a:rPr>
                        <a:t>IV</a:t>
                      </a:r>
                    </a:p>
                  </a:txBody>
                  <a:tcPr marL="18241" marR="18241" marT="18241" marB="18241">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solidFill>
                      <a:srgbClr val="EEEEEE"/>
                    </a:solidFill>
                  </a:tcPr>
                </a:tc>
                <a:tc>
                  <a:txBody>
                    <a:bodyPr/>
                    <a:lstStyle/>
                    <a:p>
                      <a:pPr algn="l" fontAlgn="t"/>
                      <a:r>
                        <a:rPr lang="fi-FI" sz="900">
                          <a:latin typeface="arial"/>
                        </a:rPr>
                        <a:t>V</a:t>
                      </a:r>
                    </a:p>
                  </a:txBody>
                  <a:tcPr marL="18241" marR="18241" marT="18241" marB="18241">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solidFill>
                      <a:srgbClr val="EEEEEE"/>
                    </a:solidFill>
                  </a:tcPr>
                </a:tc>
                <a:tc>
                  <a:txBody>
                    <a:bodyPr/>
                    <a:lstStyle/>
                    <a:p>
                      <a:pPr algn="l" fontAlgn="t"/>
                      <a:r>
                        <a:rPr lang="fi-FI" sz="900">
                          <a:latin typeface="arial"/>
                        </a:rPr>
                        <a:t>VI</a:t>
                      </a:r>
                    </a:p>
                  </a:txBody>
                  <a:tcPr marL="18241" marR="18241" marT="18241" marB="18241">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solidFill>
                      <a:srgbClr val="EEEEEE"/>
                    </a:solidFill>
                  </a:tcPr>
                </a:tc>
                <a:tc>
                  <a:txBody>
                    <a:bodyPr/>
                    <a:lstStyle/>
                    <a:p>
                      <a:pPr algn="l" fontAlgn="t"/>
                      <a:r>
                        <a:rPr lang="fi-FI" sz="900">
                          <a:latin typeface="arial"/>
                        </a:rPr>
                        <a:t>VII</a:t>
                      </a:r>
                    </a:p>
                  </a:txBody>
                  <a:tcPr marL="18241" marR="18241" marT="18241" marB="18241">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solidFill>
                      <a:srgbClr val="EEEEEE"/>
                    </a:solidFill>
                  </a:tcPr>
                </a:tc>
                <a:tc>
                  <a:txBody>
                    <a:bodyPr/>
                    <a:lstStyle/>
                    <a:p>
                      <a:pPr algn="l" fontAlgn="t"/>
                      <a:r>
                        <a:rPr lang="fi-FI" sz="900">
                          <a:latin typeface="arial"/>
                        </a:rPr>
                        <a:t>VIII</a:t>
                      </a:r>
                    </a:p>
                  </a:txBody>
                  <a:tcPr marL="18241" marR="18241" marT="18241" marB="18241">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solidFill>
                      <a:srgbClr val="EEEEEE"/>
                    </a:solidFill>
                  </a:tcPr>
                </a:tc>
                <a:tc>
                  <a:txBody>
                    <a:bodyPr/>
                    <a:lstStyle/>
                    <a:p>
                      <a:pPr algn="l" fontAlgn="t"/>
                      <a:r>
                        <a:rPr lang="fi-FI" sz="900">
                          <a:latin typeface="arial"/>
                        </a:rPr>
                        <a:t>IX</a:t>
                      </a:r>
                    </a:p>
                  </a:txBody>
                  <a:tcPr marL="18241" marR="18241" marT="18241" marB="18241">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solidFill>
                      <a:srgbClr val="EEEEEE"/>
                    </a:solidFill>
                  </a:tcPr>
                </a:tc>
                <a:tc>
                  <a:txBody>
                    <a:bodyPr/>
                    <a:lstStyle/>
                    <a:p>
                      <a:pPr algn="l" fontAlgn="t"/>
                      <a:r>
                        <a:rPr lang="fi-FI" sz="900">
                          <a:latin typeface="arial"/>
                        </a:rPr>
                        <a:t>X (suurituloisin 10 %)</a:t>
                      </a:r>
                    </a:p>
                  </a:txBody>
                  <a:tcPr marL="18241" marR="18241" marT="18241" marB="18241">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solidFill>
                      <a:srgbClr val="EEEEEE"/>
                    </a:solidFill>
                  </a:tcPr>
                </a:tc>
              </a:tr>
              <a:tr h="662282">
                <a:tc gridSpan="2">
                  <a:txBody>
                    <a:bodyPr/>
                    <a:lstStyle/>
                    <a:p>
                      <a:pPr algn="l" fontAlgn="t"/>
                      <a:r>
                        <a:rPr lang="fi-FI" sz="900" dirty="0">
                          <a:latin typeface="arial"/>
                        </a:rPr>
                        <a:t>Tulo-osuus vuonna 2009, %</a:t>
                      </a:r>
                    </a:p>
                  </a:txBody>
                  <a:tcPr marL="18241" marR="18241" marT="18241" marB="18241">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hMerge="1">
                  <a:txBody>
                    <a:bodyPr/>
                    <a:lstStyle/>
                    <a:p>
                      <a:endParaRPr lang="fi-FI"/>
                    </a:p>
                  </a:txBody>
                  <a:tcPr/>
                </a:tc>
                <a:tc>
                  <a:txBody>
                    <a:bodyPr/>
                    <a:lstStyle/>
                    <a:p>
                      <a:pPr algn="r" fontAlgn="b"/>
                      <a:r>
                        <a:rPr lang="fi-FI" sz="900">
                          <a:latin typeface="arial"/>
                        </a:rPr>
                        <a:t>4,0</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5,6</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6,7</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7,7</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8,6</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9,5</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10,5</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11,7</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13,7</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22,0</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r>
              <a:tr h="633242">
                <a:tc rowSpan="3">
                  <a:txBody>
                    <a:bodyPr/>
                    <a:lstStyle/>
                    <a:p>
                      <a:pPr algn="l" fontAlgn="t"/>
                      <a:r>
                        <a:rPr lang="fi-FI" sz="900">
                          <a:latin typeface="arial"/>
                        </a:rPr>
                        <a:t>Tulo-osuuden muutos,</a:t>
                      </a:r>
                      <a:br>
                        <a:rPr lang="fi-FI" sz="900">
                          <a:latin typeface="arial"/>
                        </a:rPr>
                      </a:br>
                      <a:r>
                        <a:rPr lang="fi-FI" sz="900">
                          <a:latin typeface="arial"/>
                        </a:rPr>
                        <a:t>%-yksikköä</a:t>
                      </a:r>
                    </a:p>
                  </a:txBody>
                  <a:tcPr marL="18241" marR="18241" marT="18241" marB="18241">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l" fontAlgn="t"/>
                      <a:r>
                        <a:rPr lang="fi-FI" sz="900">
                          <a:latin typeface="arial"/>
                        </a:rPr>
                        <a:t>1990–2009</a:t>
                      </a:r>
                    </a:p>
                  </a:txBody>
                  <a:tcPr marL="18241" marR="18241" marT="18241" marB="18241">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-0,9</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-0,9</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-0,7</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-0,5</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-0,4</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-0,4</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-0,3</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-0,1</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0,3</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dirty="0">
                          <a:latin typeface="arial"/>
                        </a:rPr>
                        <a:t>3,9</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r>
              <a:tr h="633242">
                <a:tc vMerge="1">
                  <a:txBody>
                    <a:bodyPr/>
                    <a:lstStyle/>
                    <a:p>
                      <a:endParaRPr lang="fi-FI"/>
                    </a:p>
                  </a:txBody>
                  <a:tcPr/>
                </a:tc>
                <a:tc>
                  <a:txBody>
                    <a:bodyPr/>
                    <a:lstStyle/>
                    <a:p>
                      <a:pPr algn="l" fontAlgn="t"/>
                      <a:r>
                        <a:rPr lang="fi-FI" sz="900">
                          <a:latin typeface="arial"/>
                        </a:rPr>
                        <a:t>2000–2009</a:t>
                      </a:r>
                    </a:p>
                  </a:txBody>
                  <a:tcPr marL="18241" marR="18241" marT="18241" marB="18241">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-0,3</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0,0</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0,1</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0,2</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0,3</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0,3</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0,2</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0,2</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0,3</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-1,3</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r>
              <a:tr h="633242">
                <a:tc vMerge="1">
                  <a:txBody>
                    <a:bodyPr/>
                    <a:lstStyle/>
                    <a:p>
                      <a:endParaRPr lang="fi-FI"/>
                    </a:p>
                  </a:txBody>
                  <a:tcPr/>
                </a:tc>
                <a:tc>
                  <a:txBody>
                    <a:bodyPr/>
                    <a:lstStyle/>
                    <a:p>
                      <a:pPr algn="l" fontAlgn="t"/>
                      <a:r>
                        <a:rPr lang="fi-FI" sz="900">
                          <a:latin typeface="arial"/>
                        </a:rPr>
                        <a:t>2007–2009</a:t>
                      </a:r>
                    </a:p>
                  </a:txBody>
                  <a:tcPr marL="18241" marR="18241" marT="18241" marB="18241">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0,1</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0,2</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0,2</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0,3</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0,3</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0,3</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0,3</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0,1</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0,1</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-1,9</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r>
              <a:tr h="485211">
                <a:tc gridSpan="2">
                  <a:txBody>
                    <a:bodyPr/>
                    <a:lstStyle/>
                    <a:p>
                      <a:pPr algn="l" fontAlgn="t"/>
                      <a:r>
                        <a:rPr lang="fi-FI" sz="900">
                          <a:latin typeface="arial"/>
                        </a:rPr>
                        <a:t>Tulojen keskiarvo, €</a:t>
                      </a:r>
                    </a:p>
                  </a:txBody>
                  <a:tcPr marL="18241" marR="18241" marT="18241" marB="18241">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hMerge="1">
                  <a:txBody>
                    <a:bodyPr/>
                    <a:lstStyle/>
                    <a:p>
                      <a:endParaRPr lang="fi-FI"/>
                    </a:p>
                  </a:txBody>
                  <a:tcPr/>
                </a:tc>
                <a:tc>
                  <a:txBody>
                    <a:bodyPr/>
                    <a:lstStyle/>
                    <a:p>
                      <a:pPr algn="r" fontAlgn="b"/>
                      <a:r>
                        <a:rPr lang="fi-FI" sz="900">
                          <a:latin typeface="arial"/>
                        </a:rPr>
                        <a:t>10 645</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14 841</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17 741</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20 202</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22 565</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25 006</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27 783</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30 917</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36 076</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58 012</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r>
              <a:tr h="485211">
                <a:tc gridSpan="2">
                  <a:txBody>
                    <a:bodyPr/>
                    <a:lstStyle/>
                    <a:p>
                      <a:pPr algn="l" fontAlgn="t"/>
                      <a:r>
                        <a:rPr lang="fi-FI" sz="900">
                          <a:latin typeface="arial"/>
                        </a:rPr>
                        <a:t>Tulojen mediaani, €</a:t>
                      </a:r>
                    </a:p>
                  </a:txBody>
                  <a:tcPr marL="18241" marR="18241" marT="18241" marB="18241">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hMerge="1">
                  <a:txBody>
                    <a:bodyPr/>
                    <a:lstStyle/>
                    <a:p>
                      <a:endParaRPr lang="fi-FI"/>
                    </a:p>
                  </a:txBody>
                  <a:tcPr/>
                </a:tc>
                <a:tc>
                  <a:txBody>
                    <a:bodyPr/>
                    <a:lstStyle/>
                    <a:p>
                      <a:pPr algn="r" fontAlgn="b"/>
                      <a:r>
                        <a:rPr lang="fi-FI" sz="900">
                          <a:latin typeface="arial"/>
                        </a:rPr>
                        <a:t>11 318</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14 865</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17 756</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20 238</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22 591</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24 995</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27 783</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30 782</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a:latin typeface="arial"/>
                        </a:rPr>
                        <a:t>35 840</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c>
                  <a:txBody>
                    <a:bodyPr/>
                    <a:lstStyle/>
                    <a:p>
                      <a:pPr algn="r" fontAlgn="b"/>
                      <a:r>
                        <a:rPr lang="fi-FI" sz="900" dirty="0">
                          <a:latin typeface="arial"/>
                        </a:rPr>
                        <a:t>48 674</a:t>
                      </a:r>
                    </a:p>
                  </a:txBody>
                  <a:tcPr marL="18241" marR="18241" marT="18241" marB="18241" anchor="b">
                    <a:lnL w="9525" cap="flat" cmpd="sng" algn="ctr">
                      <a:solidFill>
                        <a:srgbClr val="323232"/>
                      </a:solidFill>
                      <a:prstDash val="solid"/>
                      <a:round/>
                      <a:headEnd type="none" w="med" len="med"/>
                      <a:tailEnd type="none" w="med" len="med"/>
                    </a:lnL>
                    <a:lnR w="9525" cap="flat" cmpd="sng" algn="ctr">
                      <a:solidFill>
                        <a:srgbClr val="323232"/>
                      </a:solidFill>
                      <a:prstDash val="solid"/>
                      <a:round/>
                      <a:headEnd type="none" w="med" len="med"/>
                      <a:tailEnd type="none" w="med" len="med"/>
                    </a:lnR>
                    <a:lnT w="9525" cap="flat" cmpd="sng" algn="ctr">
                      <a:solidFill>
                        <a:srgbClr val="323232"/>
                      </a:solidFill>
                      <a:prstDash val="solid"/>
                      <a:round/>
                      <a:headEnd type="none" w="med" len="med"/>
                      <a:tailEnd type="none" w="med" len="med"/>
                    </a:lnT>
                    <a:lnB w="9525" cap="flat" cmpd="sng" algn="ctr">
                      <a:solidFill>
                        <a:srgbClr val="323232"/>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0" i="0" u="none" strike="noStrike" cap="none" normalizeH="0" baseline="0" smtClean="0">
                <a:ln>
                  <a:noFill/>
                </a:ln>
                <a:solidFill>
                  <a:schemeClr val="tx1"/>
                </a:solidFill>
                <a:effectLst/>
                <a:latin typeface="Arial" pitchFamily="34" charset="0"/>
              </a:rPr>
              <a:t/>
            </a:r>
            <a:br>
              <a:rPr kumimoji="0" lang="fi-FI" sz="1800" b="0" i="0" u="none" strike="noStrike" cap="none" normalizeH="0" baseline="0" smtClean="0">
                <a:ln>
                  <a:noFill/>
                </a:ln>
                <a:solidFill>
                  <a:schemeClr val="tx1"/>
                </a:solidFill>
                <a:effectLst/>
                <a:latin typeface="Arial" pitchFamily="34" charset="0"/>
              </a:rPr>
            </a:br>
            <a:endParaRPr kumimoji="0" lang="fi-FI"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a:t>J P Roos 2008</a:t>
            </a:r>
          </a:p>
        </p:txBody>
      </p:sp>
      <p:sp>
        <p:nvSpPr>
          <p:cNvPr id="8" name="Slide Number Placeholder 5"/>
          <p:cNvSpPr>
            <a:spLocks noGrp="1"/>
          </p:cNvSpPr>
          <p:nvPr>
            <p:ph type="sldNum" sz="quarter" idx="12"/>
          </p:nvPr>
        </p:nvSpPr>
        <p:spPr/>
        <p:txBody>
          <a:bodyPr/>
          <a:lstStyle/>
          <a:p>
            <a:pPr>
              <a:defRPr/>
            </a:pPr>
            <a:fld id="{BD04C6E6-230D-460B-9AE5-53D13CAB3DF8}" type="slidenum">
              <a:rPr lang="en-US"/>
              <a:pPr>
                <a:defRPr/>
              </a:pPr>
              <a:t>36</a:t>
            </a:fld>
            <a:endParaRPr lang="en-US"/>
          </a:p>
        </p:txBody>
      </p:sp>
      <p:sp>
        <p:nvSpPr>
          <p:cNvPr id="35844" name="Rectangle 2"/>
          <p:cNvSpPr>
            <a:spLocks noGrp="1" noChangeArrowheads="1"/>
          </p:cNvSpPr>
          <p:nvPr>
            <p:ph type="title"/>
          </p:nvPr>
        </p:nvSpPr>
        <p:spPr>
          <a:xfrm>
            <a:off x="1619250" y="333375"/>
            <a:ext cx="7010400" cy="1116013"/>
          </a:xfrm>
        </p:spPr>
        <p:txBody>
          <a:bodyPr/>
          <a:lstStyle/>
          <a:p>
            <a:r>
              <a:rPr lang="fi-FI" smtClean="0"/>
              <a:t>Tuloeroja koskevia faktoja</a:t>
            </a:r>
          </a:p>
        </p:txBody>
      </p:sp>
      <p:sp>
        <p:nvSpPr>
          <p:cNvPr id="35845" name="Rectangle 3"/>
          <p:cNvSpPr>
            <a:spLocks noGrp="1" noChangeArrowheads="1"/>
          </p:cNvSpPr>
          <p:nvPr>
            <p:ph type="body" idx="1"/>
          </p:nvPr>
        </p:nvSpPr>
        <p:spPr>
          <a:xfrm>
            <a:off x="395288" y="1844675"/>
            <a:ext cx="8229600" cy="4530725"/>
          </a:xfrm>
        </p:spPr>
        <p:txBody>
          <a:bodyPr/>
          <a:lstStyle/>
          <a:p>
            <a:pPr>
              <a:lnSpc>
                <a:spcPct val="80000"/>
              </a:lnSpc>
            </a:pPr>
            <a:r>
              <a:rPr lang="fi-FI" sz="1300" smtClean="0"/>
              <a:t>Ylimmän kymmenyksen tulo-osuus 23.9%</a:t>
            </a:r>
          </a:p>
          <a:p>
            <a:pPr>
              <a:lnSpc>
                <a:spcPct val="80000"/>
              </a:lnSpc>
            </a:pPr>
            <a:endParaRPr lang="fi-FI" sz="1300" smtClean="0"/>
          </a:p>
          <a:p>
            <a:pPr>
              <a:lnSpc>
                <a:spcPct val="80000"/>
              </a:lnSpc>
            </a:pPr>
            <a:r>
              <a:rPr lang="fi-FI" sz="1300" smtClean="0"/>
              <a:t>alimman 3,9 %</a:t>
            </a:r>
          </a:p>
          <a:p>
            <a:pPr>
              <a:lnSpc>
                <a:spcPct val="80000"/>
              </a:lnSpc>
            </a:pPr>
            <a:endParaRPr lang="fi-FI" sz="1300" smtClean="0"/>
          </a:p>
          <a:p>
            <a:pPr>
              <a:lnSpc>
                <a:spcPct val="80000"/>
              </a:lnSpc>
              <a:buFont typeface="Wingdings" pitchFamily="2" charset="2"/>
              <a:buNone/>
            </a:pPr>
            <a:endParaRPr lang="fi-FI" sz="1300" smtClean="0"/>
          </a:p>
          <a:p>
            <a:pPr>
              <a:lnSpc>
                <a:spcPct val="80000"/>
              </a:lnSpc>
            </a:pPr>
            <a:r>
              <a:rPr lang="fi-FI" sz="1300" smtClean="0"/>
              <a:t>ylimmän tulokymmenyksen käytettävissä olevien rahatulojen keskiarvo oli vuonna 2006 noin 51 200 euroa, alimman noin 7 700 euroa vuodessa </a:t>
            </a:r>
          </a:p>
          <a:p>
            <a:pPr>
              <a:lnSpc>
                <a:spcPct val="80000"/>
              </a:lnSpc>
              <a:buFont typeface="Wingdings" pitchFamily="2" charset="2"/>
              <a:buNone/>
            </a:pPr>
            <a:endParaRPr lang="fi-FI" sz="1300" smtClean="0"/>
          </a:p>
          <a:p>
            <a:pPr>
              <a:lnSpc>
                <a:spcPct val="80000"/>
              </a:lnSpc>
            </a:pPr>
            <a:r>
              <a:rPr lang="fi-FI" sz="1300" smtClean="0">
                <a:solidFill>
                  <a:srgbClr val="000000"/>
                </a:solidFill>
                <a:cs typeface="Times New Roman" pitchFamily="18" charset="0"/>
              </a:rPr>
              <a:t>pienituloisimman kymmenesosan keskimääräiset reaalitulot kasvoivat 0,8 prosenttia vuodesta 2005 vuoteen 2006, suurituloisimman kymmenesosan tulot kasvoivat 4,7 prosenttia.</a:t>
            </a:r>
            <a:endParaRPr lang="fi-FI" sz="1300" smtClean="0"/>
          </a:p>
          <a:p>
            <a:pPr>
              <a:lnSpc>
                <a:spcPct val="80000"/>
              </a:lnSpc>
              <a:buFont typeface="Wingdings" pitchFamily="2" charset="2"/>
              <a:buNone/>
            </a:pPr>
            <a:endParaRPr lang="fi-FI" sz="1300" smtClean="0"/>
          </a:p>
          <a:p>
            <a:pPr>
              <a:lnSpc>
                <a:spcPct val="80000"/>
              </a:lnSpc>
            </a:pPr>
            <a:r>
              <a:rPr lang="fi-FI" sz="1300" smtClean="0"/>
              <a:t>pienituloisten tulokehitys on jäänyt jälkeen yleisestä tulokehityksestä</a:t>
            </a:r>
          </a:p>
          <a:p>
            <a:pPr>
              <a:lnSpc>
                <a:spcPct val="80000"/>
              </a:lnSpc>
            </a:pPr>
            <a:endParaRPr lang="fi-FI" sz="1300" smtClean="0"/>
          </a:p>
          <a:p>
            <a:pPr>
              <a:lnSpc>
                <a:spcPct val="80000"/>
              </a:lnSpc>
            </a:pPr>
            <a:r>
              <a:rPr lang="fi-FI" sz="1300" smtClean="0"/>
              <a:t>yksinhuoltajilla, suurilla lapsiperheillä ja alle 3 v. lasten perheillä tulokehitys on ollut erityisen heikkoa</a:t>
            </a:r>
          </a:p>
          <a:p>
            <a:pPr>
              <a:lnSpc>
                <a:spcPct val="80000"/>
              </a:lnSpc>
            </a:pPr>
            <a:endParaRPr lang="fi-FI" sz="1300" smtClean="0"/>
          </a:p>
          <a:p>
            <a:pPr>
              <a:lnSpc>
                <a:spcPct val="80000"/>
              </a:lnSpc>
            </a:pPr>
            <a:r>
              <a:rPr lang="fi-FI" sz="1300" smtClean="0"/>
              <a:t>ylimmässä tulokymmenysryhmässä on noin puoli miljoonaa henkilöä</a:t>
            </a:r>
          </a:p>
          <a:p>
            <a:pPr>
              <a:lnSpc>
                <a:spcPct val="80000"/>
              </a:lnSpc>
            </a:pPr>
            <a:endParaRPr lang="fi-FI" sz="1300" smtClean="0"/>
          </a:p>
          <a:p>
            <a:pPr>
              <a:lnSpc>
                <a:spcPct val="80000"/>
              </a:lnSpc>
            </a:pPr>
            <a:r>
              <a:rPr lang="fi-FI" sz="1300" smtClean="0"/>
              <a:t>ylimmässä sadasosassa on noin 50 000 henkilöä</a:t>
            </a:r>
          </a:p>
          <a:p>
            <a:pPr>
              <a:lnSpc>
                <a:spcPct val="80000"/>
              </a:lnSpc>
            </a:pPr>
            <a:endParaRPr lang="fi-FI" sz="1300" smtClean="0"/>
          </a:p>
          <a:p>
            <a:pPr>
              <a:lnSpc>
                <a:spcPct val="80000"/>
              </a:lnSpc>
            </a:pPr>
            <a:endParaRPr lang="fi-FI" sz="1300" smtClean="0"/>
          </a:p>
          <a:p>
            <a:pPr>
              <a:lnSpc>
                <a:spcPct val="80000"/>
              </a:lnSpc>
            </a:pPr>
            <a:endParaRPr lang="fi-FI" sz="1300" smtClean="0"/>
          </a:p>
          <a:p>
            <a:pPr>
              <a:lnSpc>
                <a:spcPct val="80000"/>
              </a:lnSpc>
            </a:pPr>
            <a:endParaRPr lang="fi-FI" sz="500" smtClean="0"/>
          </a:p>
          <a:p>
            <a:pPr>
              <a:lnSpc>
                <a:spcPct val="80000"/>
              </a:lnSpc>
            </a:pPr>
            <a:endParaRPr lang="fi-FI" sz="500" smtClean="0"/>
          </a:p>
          <a:p>
            <a:pPr>
              <a:lnSpc>
                <a:spcPct val="80000"/>
              </a:lnSpc>
            </a:pPr>
            <a:endParaRPr lang="fi-FI" sz="500" smtClean="0"/>
          </a:p>
        </p:txBody>
      </p:sp>
      <p:sp>
        <p:nvSpPr>
          <p:cNvPr id="35846" name="Rectangle 4"/>
          <p:cNvSpPr>
            <a:spLocks noChangeArrowheads="1"/>
          </p:cNvSpPr>
          <p:nvPr/>
        </p:nvSpPr>
        <p:spPr bwMode="auto">
          <a:xfrm>
            <a:off x="468313" y="188913"/>
            <a:ext cx="8229600" cy="936625"/>
          </a:xfrm>
          <a:prstGeom prst="rect">
            <a:avLst/>
          </a:prstGeom>
          <a:noFill/>
          <a:ln w="9525">
            <a:noFill/>
            <a:miter lim="800000"/>
            <a:headEnd/>
            <a:tailEnd/>
          </a:ln>
        </p:spPr>
        <p:txBody>
          <a:bodyPr anchor="ctr"/>
          <a:lstStyle/>
          <a:p>
            <a:pPr>
              <a:lnSpc>
                <a:spcPts val="3000"/>
              </a:lnSpc>
            </a:pPr>
            <a:endParaRPr lang="en-GB" b="1">
              <a:solidFill>
                <a:schemeClr val="tx2"/>
              </a:solidFill>
              <a:latin typeface="Arial" charset="0"/>
            </a:endParaRPr>
          </a:p>
        </p:txBody>
      </p:sp>
      <p:sp>
        <p:nvSpPr>
          <p:cNvPr id="35847" name="Rectangle 5"/>
          <p:cNvSpPr>
            <a:spLocks noChangeArrowheads="1"/>
          </p:cNvSpPr>
          <p:nvPr/>
        </p:nvSpPr>
        <p:spPr bwMode="auto">
          <a:xfrm>
            <a:off x="179388" y="3914775"/>
            <a:ext cx="8496300" cy="366713"/>
          </a:xfrm>
          <a:prstGeom prst="rect">
            <a:avLst/>
          </a:prstGeom>
          <a:noFill/>
          <a:ln w="9525">
            <a:noFill/>
            <a:miter lim="800000"/>
            <a:headEnd/>
            <a:tailEnd/>
          </a:ln>
        </p:spPr>
        <p:txBody>
          <a:bodyPr anchor="ctr">
            <a:spAutoFit/>
          </a:bodyPr>
          <a:lstStyle/>
          <a:p>
            <a:pPr eaLnBrk="1" hangingPunct="1">
              <a:buFontTx/>
              <a:buChar char="-"/>
            </a:pPr>
            <a:endParaRPr lang="en-GB" sz="1800">
              <a:latin typeface="Arial"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4"/>
          <p:cNvSpPr>
            <a:spLocks noGrp="1"/>
          </p:cNvSpPr>
          <p:nvPr>
            <p:ph type="ftr" sz="quarter" idx="11"/>
          </p:nvPr>
        </p:nvSpPr>
        <p:spPr/>
        <p:txBody>
          <a:bodyPr/>
          <a:lstStyle/>
          <a:p>
            <a:pPr>
              <a:defRPr/>
            </a:pPr>
            <a:r>
              <a:rPr lang="en-US"/>
              <a:t>J P Roos 2008</a:t>
            </a:r>
          </a:p>
        </p:txBody>
      </p:sp>
      <p:sp>
        <p:nvSpPr>
          <p:cNvPr id="37" name="Slide Number Placeholder 5"/>
          <p:cNvSpPr>
            <a:spLocks noGrp="1"/>
          </p:cNvSpPr>
          <p:nvPr>
            <p:ph type="sldNum" sz="quarter" idx="12"/>
          </p:nvPr>
        </p:nvSpPr>
        <p:spPr/>
        <p:txBody>
          <a:bodyPr/>
          <a:lstStyle/>
          <a:p>
            <a:pPr>
              <a:defRPr/>
            </a:pPr>
            <a:fld id="{F3EEFA5F-5000-47FC-9D6A-549DE921C9B2}" type="slidenum">
              <a:rPr lang="en-US"/>
              <a:pPr>
                <a:defRPr/>
              </a:pPr>
              <a:t>37</a:t>
            </a:fld>
            <a:endParaRPr lang="en-US"/>
          </a:p>
        </p:txBody>
      </p:sp>
      <p:sp>
        <p:nvSpPr>
          <p:cNvPr id="36868" name="Rectangle 2"/>
          <p:cNvSpPr>
            <a:spLocks noGrp="1" noChangeArrowheads="1"/>
          </p:cNvSpPr>
          <p:nvPr>
            <p:ph type="title"/>
          </p:nvPr>
        </p:nvSpPr>
        <p:spPr/>
        <p:txBody>
          <a:bodyPr/>
          <a:lstStyle/>
          <a:p>
            <a:r>
              <a:rPr lang="fi-FI" sz="3600" dirty="0" smtClean="0"/>
              <a:t>Pienituloisten osuus ja lukumäärä perhetyypin mukaan vuonna 2005</a:t>
            </a:r>
            <a:endParaRPr lang="fi-FI" dirty="0" smtClean="0"/>
          </a:p>
        </p:txBody>
      </p:sp>
      <p:graphicFrame>
        <p:nvGraphicFramePr>
          <p:cNvPr id="768003" name="Group 3"/>
          <p:cNvGraphicFramePr>
            <a:graphicFrameLocks noGrp="1"/>
          </p:cNvGraphicFramePr>
          <p:nvPr>
            <p:ph type="tbl" idx="1"/>
          </p:nvPr>
        </p:nvGraphicFramePr>
        <p:xfrm>
          <a:off x="468313" y="1412875"/>
          <a:ext cx="8229600" cy="4721544"/>
        </p:xfrm>
        <a:graphic>
          <a:graphicData uri="http://schemas.openxmlformats.org/drawingml/2006/table">
            <a:tbl>
              <a:tblPr/>
              <a:tblGrid>
                <a:gridCol w="1631950"/>
                <a:gridCol w="1631950"/>
                <a:gridCol w="1868487"/>
                <a:gridCol w="1584325"/>
                <a:gridCol w="1512888"/>
              </a:tblGrid>
              <a:tr h="792163">
                <a:tc>
                  <a:txBody>
                    <a:bodyPr/>
                    <a:lstStyle/>
                    <a:p>
                      <a:pPr marL="0" marR="0" lvl="0" indent="0" algn="l" defTabSz="914400" rtl="0" eaLnBrk="0" fontAlgn="base" latinLnBrk="0" hangingPunct="0">
                        <a:lnSpc>
                          <a:spcPts val="3000"/>
                        </a:lnSpc>
                        <a:spcBef>
                          <a:spcPct val="0"/>
                        </a:spcBef>
                        <a:spcAft>
                          <a:spcPct val="0"/>
                        </a:spcAft>
                        <a:buClr>
                          <a:srgbClr val="E5053A"/>
                        </a:buClr>
                        <a:buSzPct val="110000"/>
                        <a:buFont typeface="Wingdings" pitchFamily="2" charset="2"/>
                        <a:buNone/>
                        <a:tabLst/>
                      </a:pPr>
                      <a:endParaRPr kumimoji="0" lang="en-GB" sz="1700" b="0" i="0" u="none" strike="noStrike" cap="none" normalizeH="0" baseline="0" smtClean="0">
                        <a:ln>
                          <a:noFill/>
                        </a:ln>
                        <a:solidFill>
                          <a:schemeClr val="tx1"/>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ts val="3000"/>
                        </a:lnSpc>
                        <a:spcBef>
                          <a:spcPct val="0"/>
                        </a:spcBef>
                        <a:spcAft>
                          <a:spcPct val="0"/>
                        </a:spcAft>
                        <a:buClr>
                          <a:srgbClr val="E5053A"/>
                        </a:buClr>
                        <a:buSzPct val="110000"/>
                        <a:buFont typeface="Wingdings" pitchFamily="2" charset="2"/>
                        <a:buNone/>
                        <a:tabLst/>
                      </a:pPr>
                      <a:endParaRPr kumimoji="0" lang="en-GB" sz="17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l" defTabSz="914400" rtl="0" eaLnBrk="0" fontAlgn="base" latinLnBrk="0" hangingPunct="0">
                        <a:lnSpc>
                          <a:spcPts val="3000"/>
                        </a:lnSpc>
                        <a:spcBef>
                          <a:spcPct val="0"/>
                        </a:spcBef>
                        <a:spcAft>
                          <a:spcPct val="0"/>
                        </a:spcAft>
                        <a:buClr>
                          <a:srgbClr val="E5053A"/>
                        </a:buClr>
                        <a:buSzPct val="110000"/>
                        <a:buFont typeface="Wingdings" pitchFamily="2" charset="2"/>
                        <a:buNone/>
                        <a:tabLst/>
                      </a:pPr>
                      <a:endParaRPr kumimoji="0" lang="en-GB" sz="17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282575" marR="0" lvl="0" indent="-282575"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lkm</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282575" marR="0" lvl="0" indent="-282575"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a:noFill/>
                    </a:lnB>
                    <a:lnTlToBr>
                      <a:noFill/>
                    </a:lnTlToBr>
                    <a:lnBlToTr>
                      <a:noFill/>
                    </a:lnBlToTr>
                    <a:noFill/>
                  </a:tcPr>
                </a:tc>
              </a:tr>
              <a:tr h="374650">
                <a:tc gridSpan="3">
                  <a:txBody>
                    <a:bodyPr/>
                    <a:lstStyle/>
                    <a:p>
                      <a:pPr marL="282575" marR="0" lvl="0" indent="-282575" algn="l"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Yhden hengen taloudet</a:t>
                      </a:r>
                      <a:endParaRPr kumimoji="0" lang="fi-FI" sz="17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hMerge="1">
                  <a:txBody>
                    <a:bodyPr/>
                    <a:lstStyle/>
                    <a:p>
                      <a:endParaRPr lang="fi-FI"/>
                    </a:p>
                  </a:txBody>
                  <a:tcPr/>
                </a:tc>
                <a:tc hMerge="1">
                  <a:txBody>
                    <a:bodyPr/>
                    <a:lstStyle/>
                    <a:p>
                      <a:endParaRPr lang="fi-FI"/>
                    </a:p>
                  </a:txBody>
                  <a:tcPr/>
                </a:tc>
                <a:tc>
                  <a:txBody>
                    <a:bodyPr/>
                    <a:lstStyle/>
                    <a:p>
                      <a:pPr marL="282575" marR="0" lvl="0" indent="-282575"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280 800</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282575" marR="0" lvl="0" indent="-282575"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44</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793750">
                <a:tc gridSpan="2">
                  <a:txBody>
                    <a:bodyPr/>
                    <a:lstStyle/>
                    <a:p>
                      <a:pPr marL="282575" marR="0" lvl="0" indent="-282575" algn="l"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Lapsettomat parit</a:t>
                      </a:r>
                      <a:endParaRPr kumimoji="0" lang="fi-FI" sz="17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hMerge="1">
                  <a:txBody>
                    <a:bodyPr/>
                    <a:lstStyle/>
                    <a:p>
                      <a:endParaRPr lang="fi-FI"/>
                    </a:p>
                  </a:txBody>
                  <a:tcPr/>
                </a:tc>
                <a:tc>
                  <a:txBody>
                    <a:bodyPr/>
                    <a:lstStyle/>
                    <a:p>
                      <a:pPr marL="0" marR="0" lvl="0" indent="0" algn="l" defTabSz="914400" rtl="0" eaLnBrk="0" fontAlgn="base" latinLnBrk="0" hangingPunct="0">
                        <a:lnSpc>
                          <a:spcPts val="3000"/>
                        </a:lnSpc>
                        <a:spcBef>
                          <a:spcPct val="0"/>
                        </a:spcBef>
                        <a:spcAft>
                          <a:spcPct val="0"/>
                        </a:spcAft>
                        <a:buClr>
                          <a:srgbClr val="E5053A"/>
                        </a:buClr>
                        <a:buSzPct val="110000"/>
                        <a:buFont typeface="Wingdings" pitchFamily="2" charset="2"/>
                        <a:buNone/>
                        <a:tabLst/>
                      </a:pPr>
                      <a:endParaRPr kumimoji="0" lang="en-GB" sz="17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282575" marR="0" lvl="0" indent="-282575"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88 400</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282575" marR="0" lvl="0" indent="-282575"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14</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604838">
                <a:tc gridSpan="3">
                  <a:txBody>
                    <a:bodyPr/>
                    <a:lstStyle/>
                    <a:p>
                      <a:pPr marL="282575" marR="0" lvl="0" indent="-282575" algn="l"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Kahden vanhemman lapsiperheet</a:t>
                      </a:r>
                      <a:endParaRPr kumimoji="0" lang="fi-FI" sz="17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hMerge="1">
                  <a:txBody>
                    <a:bodyPr/>
                    <a:lstStyle/>
                    <a:p>
                      <a:endParaRPr lang="fi-FI"/>
                    </a:p>
                  </a:txBody>
                  <a:tcPr/>
                </a:tc>
                <a:tc hMerge="1">
                  <a:txBody>
                    <a:bodyPr/>
                    <a:lstStyle/>
                    <a:p>
                      <a:endParaRPr lang="fi-FI"/>
                    </a:p>
                  </a:txBody>
                  <a:tcPr/>
                </a:tc>
                <a:tc>
                  <a:txBody>
                    <a:bodyPr/>
                    <a:lstStyle/>
                    <a:p>
                      <a:pPr marL="282575" marR="0" lvl="0" indent="-282575"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138 500</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282575" marR="0" lvl="0" indent="-282575"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22</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374650">
                <a:tc gridSpan="3">
                  <a:txBody>
                    <a:bodyPr/>
                    <a:lstStyle/>
                    <a:p>
                      <a:pPr marL="282575" marR="0" lvl="0" indent="-282575" algn="l"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Yksinhuoltajataloudet</a:t>
                      </a:r>
                      <a:endParaRPr kumimoji="0" lang="fi-FI" sz="17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hMerge="1">
                  <a:txBody>
                    <a:bodyPr/>
                    <a:lstStyle/>
                    <a:p>
                      <a:endParaRPr lang="fi-FI"/>
                    </a:p>
                  </a:txBody>
                  <a:tcPr/>
                </a:tc>
                <a:tc hMerge="1">
                  <a:txBody>
                    <a:bodyPr/>
                    <a:lstStyle/>
                    <a:p>
                      <a:endParaRPr lang="fi-FI"/>
                    </a:p>
                  </a:txBody>
                  <a:tcPr/>
                </a:tc>
                <a:tc>
                  <a:txBody>
                    <a:bodyPr/>
                    <a:lstStyle/>
                    <a:p>
                      <a:pPr marL="282575" marR="0" lvl="0" indent="-282575"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49 300</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282575" marR="0" lvl="0" indent="-282575"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8</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793750">
                <a:tc gridSpan="2">
                  <a:txBody>
                    <a:bodyPr/>
                    <a:lstStyle/>
                    <a:p>
                      <a:pPr marL="282575" marR="0" lvl="0" indent="-282575" algn="l"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Muut taloudet</a:t>
                      </a:r>
                      <a:endParaRPr kumimoji="0" lang="fi-FI" sz="17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hMerge="1">
                  <a:txBody>
                    <a:bodyPr/>
                    <a:lstStyle/>
                    <a:p>
                      <a:endParaRPr lang="fi-FI"/>
                    </a:p>
                  </a:txBody>
                  <a:tcPr/>
                </a:tc>
                <a:tc>
                  <a:txBody>
                    <a:bodyPr/>
                    <a:lstStyle/>
                    <a:p>
                      <a:pPr marL="0" marR="0" lvl="0" indent="0" algn="l" defTabSz="914400" rtl="0" eaLnBrk="0" fontAlgn="base" latinLnBrk="0" hangingPunct="0">
                        <a:lnSpc>
                          <a:spcPts val="3000"/>
                        </a:lnSpc>
                        <a:spcBef>
                          <a:spcPct val="0"/>
                        </a:spcBef>
                        <a:spcAft>
                          <a:spcPct val="0"/>
                        </a:spcAft>
                        <a:buClr>
                          <a:srgbClr val="E5053A"/>
                        </a:buClr>
                        <a:buSzPct val="110000"/>
                        <a:buFont typeface="Wingdings" pitchFamily="2" charset="2"/>
                        <a:buNone/>
                        <a:tabLst/>
                      </a:pPr>
                      <a:endParaRPr kumimoji="0" lang="en-GB" sz="17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282575" marR="0" lvl="0" indent="-282575"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81 800</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282575" marR="0" lvl="0" indent="-282575"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13</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792163">
                <a:tc>
                  <a:txBody>
                    <a:bodyPr/>
                    <a:lstStyle/>
                    <a:p>
                      <a:pPr marL="282575" marR="0" lvl="0" indent="-282575" algn="l"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Kaikki</a:t>
                      </a:r>
                      <a:endParaRPr kumimoji="0" lang="fi-FI" sz="17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ts val="3000"/>
                        </a:lnSpc>
                        <a:spcBef>
                          <a:spcPct val="0"/>
                        </a:spcBef>
                        <a:spcAft>
                          <a:spcPct val="0"/>
                        </a:spcAft>
                        <a:buClr>
                          <a:srgbClr val="E5053A"/>
                        </a:buClr>
                        <a:buSzPct val="110000"/>
                        <a:buFont typeface="Wingdings" pitchFamily="2" charset="2"/>
                        <a:buNone/>
                        <a:tabLst/>
                      </a:pPr>
                      <a:endParaRPr kumimoji="0" lang="en-GB" sz="17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l" defTabSz="914400" rtl="0" eaLnBrk="0" fontAlgn="base" latinLnBrk="0" hangingPunct="0">
                        <a:lnSpc>
                          <a:spcPts val="3000"/>
                        </a:lnSpc>
                        <a:spcBef>
                          <a:spcPct val="0"/>
                        </a:spcBef>
                        <a:spcAft>
                          <a:spcPct val="0"/>
                        </a:spcAft>
                        <a:buClr>
                          <a:srgbClr val="E5053A"/>
                        </a:buClr>
                        <a:buSzPct val="110000"/>
                        <a:buFont typeface="Wingdings" pitchFamily="2" charset="2"/>
                        <a:buNone/>
                        <a:tabLst/>
                      </a:pPr>
                      <a:endParaRPr kumimoji="0" lang="en-GB" sz="17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282575" marR="0" lvl="0" indent="-282575"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637 800</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282575" marR="0" lvl="0" indent="-282575"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100</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oter Placeholder 4"/>
          <p:cNvSpPr>
            <a:spLocks noGrp="1"/>
          </p:cNvSpPr>
          <p:nvPr>
            <p:ph type="ftr" sz="quarter" idx="11"/>
          </p:nvPr>
        </p:nvSpPr>
        <p:spPr/>
        <p:txBody>
          <a:bodyPr/>
          <a:lstStyle/>
          <a:p>
            <a:pPr>
              <a:defRPr/>
            </a:pPr>
            <a:r>
              <a:rPr lang="en-US"/>
              <a:t>J P Roos 2008</a:t>
            </a:r>
          </a:p>
        </p:txBody>
      </p:sp>
      <p:sp>
        <p:nvSpPr>
          <p:cNvPr id="31" name="Slide Number Placeholder 5"/>
          <p:cNvSpPr>
            <a:spLocks noGrp="1"/>
          </p:cNvSpPr>
          <p:nvPr>
            <p:ph type="sldNum" sz="quarter" idx="12"/>
          </p:nvPr>
        </p:nvSpPr>
        <p:spPr/>
        <p:txBody>
          <a:bodyPr/>
          <a:lstStyle/>
          <a:p>
            <a:pPr>
              <a:defRPr/>
            </a:pPr>
            <a:fld id="{D74B9C07-1A5A-4978-AFFA-F45507F6ACA9}" type="slidenum">
              <a:rPr lang="en-US"/>
              <a:pPr>
                <a:defRPr/>
              </a:pPr>
              <a:t>38</a:t>
            </a:fld>
            <a:endParaRPr lang="en-US"/>
          </a:p>
        </p:txBody>
      </p:sp>
      <p:sp>
        <p:nvSpPr>
          <p:cNvPr id="37892" name="Rectangle 2"/>
          <p:cNvSpPr>
            <a:spLocks noGrp="1" noChangeArrowheads="1"/>
          </p:cNvSpPr>
          <p:nvPr>
            <p:ph type="title"/>
          </p:nvPr>
        </p:nvSpPr>
        <p:spPr/>
        <p:txBody>
          <a:bodyPr/>
          <a:lstStyle/>
          <a:p>
            <a:r>
              <a:rPr lang="fi-FI" sz="3200" dirty="0" smtClean="0"/>
              <a:t>Pienituloisten osuus ja lukumäärä sosioekonomisen aseman mukaan 2005</a:t>
            </a:r>
          </a:p>
        </p:txBody>
      </p:sp>
      <p:graphicFrame>
        <p:nvGraphicFramePr>
          <p:cNvPr id="770051" name="Group 3"/>
          <p:cNvGraphicFramePr>
            <a:graphicFrameLocks noGrp="1"/>
          </p:cNvGraphicFramePr>
          <p:nvPr>
            <p:ph type="tbl" idx="1"/>
          </p:nvPr>
        </p:nvGraphicFramePr>
        <p:xfrm>
          <a:off x="2024063" y="1849438"/>
          <a:ext cx="6554787" cy="4141790"/>
        </p:xfrm>
        <a:graphic>
          <a:graphicData uri="http://schemas.openxmlformats.org/drawingml/2006/table">
            <a:tbl>
              <a:tblPr/>
              <a:tblGrid>
                <a:gridCol w="2757487"/>
                <a:gridCol w="1941513"/>
                <a:gridCol w="1855787"/>
              </a:tblGrid>
              <a:tr h="954088">
                <a:tc>
                  <a:txBody>
                    <a:bodyPr/>
                    <a:lstStyle/>
                    <a:p>
                      <a:pPr marL="0" marR="0" lvl="0" indent="0" algn="l" defTabSz="914400" rtl="0" eaLnBrk="0" fontAlgn="base" latinLnBrk="0" hangingPunct="0">
                        <a:lnSpc>
                          <a:spcPts val="3000"/>
                        </a:lnSpc>
                        <a:spcBef>
                          <a:spcPct val="0"/>
                        </a:spcBef>
                        <a:spcAft>
                          <a:spcPct val="0"/>
                        </a:spcAft>
                        <a:buClr>
                          <a:srgbClr val="E5053A"/>
                        </a:buClr>
                        <a:buSzPct val="110000"/>
                        <a:buFont typeface="Wingdings" pitchFamily="2" charset="2"/>
                        <a:buNone/>
                        <a:tabLst/>
                      </a:pPr>
                      <a:endParaRPr kumimoji="0" lang="en-GB" sz="1700" b="0" i="0" u="none" strike="noStrike" cap="none" normalizeH="0" baseline="0" dirty="0" smtClean="0">
                        <a:ln>
                          <a:noFill/>
                        </a:ln>
                        <a:solidFill>
                          <a:schemeClr val="tx1"/>
                        </a:solidFill>
                        <a:effectLst/>
                        <a:latin typeface="Arial" charset="0"/>
                      </a:endParaRPr>
                    </a:p>
                  </a:txBody>
                  <a:tcPr anchor="b"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lkm</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a:noFill/>
                    </a:lnR>
                    <a:lnT cap="flat">
                      <a:noFill/>
                    </a:lnT>
                    <a:lnB>
                      <a:noFill/>
                    </a:lnB>
                    <a:lnTlToBr>
                      <a:noFill/>
                    </a:lnTlToBr>
                    <a:lnBlToTr>
                      <a:noFill/>
                    </a:lnBlToTr>
                    <a:noFill/>
                  </a:tcPr>
                </a:tc>
                <a:tc>
                  <a:txBody>
                    <a:bodyPr/>
                    <a:lstStyle/>
                    <a:p>
                      <a:pPr marL="0" marR="0" lvl="0" indent="0"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cap="flat">
                      <a:noFill/>
                    </a:lnR>
                    <a:lnT cap="flat">
                      <a:noFill/>
                    </a:lnT>
                    <a:lnB>
                      <a:noFill/>
                    </a:lnB>
                    <a:lnTlToBr>
                      <a:noFill/>
                    </a:lnTlToBr>
                    <a:lnBlToTr>
                      <a:noFill/>
                    </a:lnBlToTr>
                    <a:noFill/>
                  </a:tcPr>
                </a:tc>
              </a:tr>
              <a:tr h="530225">
                <a:tc>
                  <a:txBody>
                    <a:bodyPr/>
                    <a:lstStyle/>
                    <a:p>
                      <a:pPr marL="0" marR="0" lvl="0" indent="0" algn="l"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Yrittäjät</a:t>
                      </a:r>
                      <a:endParaRPr kumimoji="0" lang="fi-FI" sz="17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61 000</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dirty="0" smtClean="0">
                          <a:ln>
                            <a:noFill/>
                          </a:ln>
                          <a:solidFill>
                            <a:schemeClr val="tx1"/>
                          </a:solidFill>
                          <a:effectLst/>
                          <a:latin typeface="Arial" charset="0"/>
                          <a:cs typeface="Arial" charset="0"/>
                        </a:rPr>
                        <a:t>10</a:t>
                      </a:r>
                      <a:endParaRPr kumimoji="0" lang="fi-FI" sz="1700" b="0" i="0" u="none" strike="noStrike" cap="none" normalizeH="0" baseline="0" dirty="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531813">
                <a:tc>
                  <a:txBody>
                    <a:bodyPr/>
                    <a:lstStyle/>
                    <a:p>
                      <a:pPr marL="0" marR="0" lvl="0" indent="0" algn="l"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Palkansaajat</a:t>
                      </a:r>
                      <a:endParaRPr kumimoji="0" lang="fi-FI" sz="17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125 700</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20</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531813">
                <a:tc>
                  <a:txBody>
                    <a:bodyPr/>
                    <a:lstStyle/>
                    <a:p>
                      <a:pPr marL="0" marR="0" lvl="0" indent="0" algn="l"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Opiskelijat</a:t>
                      </a:r>
                      <a:endParaRPr kumimoji="0" lang="fi-FI" sz="17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86 600</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14</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531813">
                <a:tc>
                  <a:txBody>
                    <a:bodyPr/>
                    <a:lstStyle/>
                    <a:p>
                      <a:pPr marL="0" marR="0" lvl="0" indent="0" algn="l"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Eläkeläiset</a:t>
                      </a:r>
                      <a:endParaRPr kumimoji="0" lang="fi-FI" sz="17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182 200</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29</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530225">
                <a:tc>
                  <a:txBody>
                    <a:bodyPr/>
                    <a:lstStyle/>
                    <a:p>
                      <a:pPr marL="0" marR="0" lvl="0" indent="0" algn="l"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Työttömät</a:t>
                      </a:r>
                      <a:endParaRPr kumimoji="0" lang="fi-FI" sz="17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132 900</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21</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a:noFill/>
                    </a:lnB>
                    <a:lnTlToBr>
                      <a:noFill/>
                    </a:lnTlToBr>
                    <a:lnBlToTr>
                      <a:noFill/>
                    </a:lnBlToTr>
                    <a:noFill/>
                  </a:tcPr>
                </a:tc>
              </a:tr>
              <a:tr h="531813">
                <a:tc>
                  <a:txBody>
                    <a:bodyPr/>
                    <a:lstStyle/>
                    <a:p>
                      <a:pPr marL="0" marR="0" lvl="0" indent="0" algn="l"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Muu</a:t>
                      </a:r>
                      <a:endParaRPr kumimoji="0" lang="fi-FI" sz="1700" b="0" i="0" u="none" strike="noStrike" cap="none" normalizeH="0" baseline="0" smtClean="0">
                        <a:ln>
                          <a:noFill/>
                        </a:ln>
                        <a:solidFill>
                          <a:schemeClr val="tx1"/>
                        </a:solidFill>
                        <a:effectLst/>
                        <a:latin typeface="Arial" charset="0"/>
                      </a:endParaRPr>
                    </a:p>
                  </a:txBody>
                  <a:tcPr anchor="b"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49 300</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cap="flat">
                      <a:noFill/>
                    </a:lnB>
                    <a:lnTlToBr>
                      <a:noFill/>
                    </a:lnTlToBr>
                    <a:lnBlToTr>
                      <a:noFill/>
                    </a:lnBlToTr>
                    <a:noFill/>
                  </a:tcPr>
                </a:tc>
                <a:tc>
                  <a:txBody>
                    <a:bodyPr/>
                    <a:lstStyle/>
                    <a:p>
                      <a:pPr marL="0" marR="0" lvl="0" indent="0" algn="ctr" defTabSz="914400" rtl="0" eaLnBrk="0" fontAlgn="b" latinLnBrk="0" hangingPunct="0">
                        <a:lnSpc>
                          <a:spcPts val="3000"/>
                        </a:lnSpc>
                        <a:spcBef>
                          <a:spcPct val="0"/>
                        </a:spcBef>
                        <a:spcAft>
                          <a:spcPct val="0"/>
                        </a:spcAft>
                        <a:buClr>
                          <a:srgbClr val="E5053A"/>
                        </a:buClr>
                        <a:buSzPct val="110000"/>
                        <a:buFont typeface="Wingdings" pitchFamily="2" charset="2"/>
                        <a:buNone/>
                        <a:tabLst/>
                      </a:pPr>
                      <a:r>
                        <a:rPr kumimoji="0" lang="fi-FI" sz="1700" b="0" i="0" u="none" strike="noStrike" cap="none" normalizeH="0" baseline="0" smtClean="0">
                          <a:ln>
                            <a:noFill/>
                          </a:ln>
                          <a:solidFill>
                            <a:schemeClr val="tx1"/>
                          </a:solidFill>
                          <a:effectLst/>
                          <a:latin typeface="Arial" charset="0"/>
                          <a:cs typeface="Arial" charset="0"/>
                        </a:rPr>
                        <a:t>8</a:t>
                      </a:r>
                      <a:endParaRPr kumimoji="0" lang="fi-FI" sz="1700" b="0" i="0" u="none" strike="noStrike" cap="none" normalizeH="0" baseline="0" smtClean="0">
                        <a:ln>
                          <a:noFill/>
                        </a:ln>
                        <a:solidFill>
                          <a:schemeClr val="tx1"/>
                        </a:solidFill>
                        <a:effectLst/>
                        <a:latin typeface="Arial" charset="0"/>
                      </a:endParaRPr>
                    </a:p>
                  </a:txBody>
                  <a:tcPr anchor="b"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Ensimmäinen lukutehtävä</a:t>
            </a:r>
            <a:endParaRPr lang="fi-FI" dirty="0"/>
          </a:p>
        </p:txBody>
      </p:sp>
      <p:sp>
        <p:nvSpPr>
          <p:cNvPr id="3" name="Content Placeholder 2"/>
          <p:cNvSpPr>
            <a:spLocks noGrp="1"/>
          </p:cNvSpPr>
          <p:nvPr>
            <p:ph idx="1"/>
          </p:nvPr>
        </p:nvSpPr>
        <p:spPr/>
        <p:txBody>
          <a:bodyPr/>
          <a:lstStyle/>
          <a:p>
            <a:r>
              <a:rPr lang="fi-FI" dirty="0" smtClean="0"/>
              <a:t>Hallitusohjelma! (</a:t>
            </a:r>
            <a:r>
              <a:rPr lang="fi-FI" dirty="0" err="1" smtClean="0"/>
              <a:t>googlaamalla</a:t>
            </a:r>
            <a:r>
              <a:rPr lang="fi-FI" dirty="0" smtClean="0"/>
              <a:t> löytyy)</a:t>
            </a:r>
          </a:p>
          <a:p>
            <a:r>
              <a:rPr lang="fi-FI" dirty="0" smtClean="0"/>
              <a:t>Miten siinä näkyy sosiaalipolitiikka?</a:t>
            </a:r>
          </a:p>
          <a:p>
            <a:r>
              <a:rPr lang="fi-FI" dirty="0" smtClean="0"/>
              <a:t>Mitkä ovat painopisteet?</a:t>
            </a:r>
          </a:p>
          <a:p>
            <a:r>
              <a:rPr lang="fi-FI" dirty="0" smtClean="0"/>
              <a:t>Millaisia ristiriitoja</a:t>
            </a:r>
          </a:p>
          <a:p>
            <a:r>
              <a:rPr lang="fi-FI" dirty="0" smtClean="0"/>
              <a:t>Kuka on saanut hallitusohjelmaan mitä?</a:t>
            </a:r>
          </a:p>
          <a:p>
            <a:r>
              <a:rPr lang="fi-FI" dirty="0" smtClean="0"/>
              <a:t>Mitä luvataan</a:t>
            </a:r>
          </a:p>
          <a:p>
            <a:r>
              <a:rPr lang="fi-FI" dirty="0" smtClean="0"/>
              <a:t>Mitä leikataan?</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39</a:t>
            </a:fld>
            <a:endParaRPr lang="fi-FI"/>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Aloitus</a:t>
            </a:r>
            <a:endParaRPr lang="fi-FI" dirty="0"/>
          </a:p>
        </p:txBody>
      </p:sp>
      <p:sp>
        <p:nvSpPr>
          <p:cNvPr id="3" name="Content Placeholder 2"/>
          <p:cNvSpPr>
            <a:spLocks noGrp="1"/>
          </p:cNvSpPr>
          <p:nvPr>
            <p:ph idx="1"/>
          </p:nvPr>
        </p:nvSpPr>
        <p:spPr/>
        <p:txBody>
          <a:bodyPr/>
          <a:lstStyle/>
          <a:p>
            <a:r>
              <a:rPr lang="fi-FI" dirty="0" err="1" smtClean="0"/>
              <a:t>EVA:n</a:t>
            </a:r>
            <a:r>
              <a:rPr lang="fi-FI" dirty="0" smtClean="0"/>
              <a:t> raportti: Maailman paras maa</a:t>
            </a:r>
          </a:p>
          <a:p>
            <a:r>
              <a:rPr lang="fi-FI" dirty="0" smtClean="0"/>
              <a:t>(</a:t>
            </a:r>
            <a:r>
              <a:rPr lang="fi-FI" dirty="0" err="1" smtClean="0"/>
              <a:t>Newsweek</a:t>
            </a:r>
            <a:r>
              <a:rPr lang="fi-FI" dirty="0" smtClean="0"/>
              <a:t> 2010): Maailman paras maa</a:t>
            </a:r>
          </a:p>
          <a:p>
            <a:r>
              <a:rPr lang="fi-FI" dirty="0" smtClean="0"/>
              <a:t>Väittämä: Suomalainen hyvinvointivaltio on jo pitkälti ajettu alas:</a:t>
            </a:r>
          </a:p>
          <a:p>
            <a:r>
              <a:rPr lang="fi-FI" dirty="0" smtClean="0"/>
              <a:t>51 % samaa mieltä (xx täysin samaa mieltä)</a:t>
            </a:r>
          </a:p>
          <a:p>
            <a:r>
              <a:rPr lang="fi-FI" dirty="0" smtClean="0"/>
              <a:t>13 % vaikea sanoa</a:t>
            </a:r>
          </a:p>
          <a:p>
            <a:r>
              <a:rPr lang="fi-FI" dirty="0" smtClean="0"/>
              <a:t>36 % eri mieltä</a:t>
            </a:r>
          </a:p>
          <a:p>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4</a:t>
            </a:fld>
            <a:endParaRPr lang="fi-FI"/>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Tulokset</a:t>
            </a:r>
            <a:endParaRPr lang="fi-FI" dirty="0"/>
          </a:p>
        </p:txBody>
      </p:sp>
      <p:sp>
        <p:nvSpPr>
          <p:cNvPr id="3" name="Content Placeholder 2"/>
          <p:cNvSpPr>
            <a:spLocks noGrp="1"/>
          </p:cNvSpPr>
          <p:nvPr>
            <p:ph idx="1"/>
          </p:nvPr>
        </p:nvSpPr>
        <p:spPr/>
        <p:txBody>
          <a:bodyPr/>
          <a:lstStyle/>
          <a:p>
            <a:r>
              <a:rPr lang="fi-FI" dirty="0" smtClean="0"/>
              <a:t>Sosiaalipoliittista tekstiä ehkä n 1/3 </a:t>
            </a:r>
          </a:p>
          <a:p>
            <a:r>
              <a:rPr lang="fi-FI" dirty="0" smtClean="0"/>
              <a:t>Erittäin vaihtelevan tasoisia lupauksia</a:t>
            </a:r>
          </a:p>
          <a:p>
            <a:r>
              <a:rPr lang="fi-FI" dirty="0" smtClean="0"/>
              <a:t>Useimmat hyvin yleisiä, mutta joissakin kohdissa ollaan äärimmäisen tarkkoja</a:t>
            </a:r>
          </a:p>
          <a:p>
            <a:r>
              <a:rPr lang="fi-FI" dirty="0" smtClean="0"/>
              <a:t>Hallitusohjelmasta pidetään kiinni: ei mitään mikä ei ole ohjelmassa, mutta toisaalta ohjelmassa on paljon ei-sitovaa (arvioidaan, selvitetään)</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40</a:t>
            </a:fld>
            <a:endParaRPr lang="fi-FI"/>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Tärkeimmät asiat</a:t>
            </a:r>
            <a:endParaRPr lang="fi-FI" dirty="0"/>
          </a:p>
        </p:txBody>
      </p:sp>
      <p:sp>
        <p:nvSpPr>
          <p:cNvPr id="3" name="Content Placeholder 2"/>
          <p:cNvSpPr>
            <a:spLocks noGrp="1"/>
          </p:cNvSpPr>
          <p:nvPr>
            <p:ph idx="1"/>
          </p:nvPr>
        </p:nvSpPr>
        <p:spPr/>
        <p:txBody>
          <a:bodyPr/>
          <a:lstStyle/>
          <a:p>
            <a:r>
              <a:rPr lang="fi-FI" dirty="0" smtClean="0"/>
              <a:t>Työ parasta sosiaalipolitiikkaa!</a:t>
            </a:r>
          </a:p>
          <a:p>
            <a:r>
              <a:rPr lang="fi-FI" dirty="0" smtClean="0"/>
              <a:t>Kestävyysvaje</a:t>
            </a:r>
          </a:p>
          <a:p>
            <a:r>
              <a:rPr lang="fi-FI" dirty="0" smtClean="0"/>
              <a:t>Työllisyysasteen nosto ja työurien pidentäminen</a:t>
            </a:r>
          </a:p>
          <a:p>
            <a:r>
              <a:rPr lang="fi-FI" dirty="0" smtClean="0"/>
              <a:t>Työllisyyslisätalousarvio</a:t>
            </a:r>
          </a:p>
          <a:p>
            <a:r>
              <a:rPr lang="fi-FI" dirty="0" smtClean="0"/>
              <a:t>Nuorten yhteiskuntatakuu</a:t>
            </a:r>
          </a:p>
          <a:p>
            <a:r>
              <a:rPr lang="fi-FI" dirty="0" smtClean="0"/>
              <a:t>Perusturvan korotus. Mutta kytkös säilytetään ansioturvaan!</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41</a:t>
            </a:fld>
            <a:endParaRPr lang="fi-FI"/>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Tärkeimmät asiat 2</a:t>
            </a:r>
            <a:endParaRPr lang="fi-FI" dirty="0"/>
          </a:p>
        </p:txBody>
      </p:sp>
      <p:sp>
        <p:nvSpPr>
          <p:cNvPr id="3" name="Content Placeholder 2"/>
          <p:cNvSpPr>
            <a:spLocks noGrp="1"/>
          </p:cNvSpPr>
          <p:nvPr>
            <p:ph idx="1"/>
          </p:nvPr>
        </p:nvSpPr>
        <p:spPr/>
        <p:txBody>
          <a:bodyPr/>
          <a:lstStyle/>
          <a:p>
            <a:r>
              <a:rPr lang="fi-FI" dirty="0" smtClean="0"/>
              <a:t>Vanhuspalvelulaki</a:t>
            </a:r>
          </a:p>
          <a:p>
            <a:r>
              <a:rPr lang="fi-FI" dirty="0" smtClean="0"/>
              <a:t>Samapalkkaisuusohjelma</a:t>
            </a:r>
          </a:p>
          <a:p>
            <a:r>
              <a:rPr lang="fi-FI" dirty="0" smtClean="0"/>
              <a:t>Kestävä kehitys</a:t>
            </a:r>
          </a:p>
          <a:p>
            <a:r>
              <a:rPr lang="fi-FI" dirty="0" smtClean="0"/>
              <a:t>Kuntauudistus</a:t>
            </a:r>
          </a:p>
          <a:p>
            <a:r>
              <a:rPr lang="fi-FI" dirty="0" smtClean="0"/>
              <a:t>Kotikuntaoikeus</a:t>
            </a:r>
          </a:p>
          <a:p>
            <a:r>
              <a:rPr lang="fi-FI" dirty="0" smtClean="0"/>
              <a:t>Vaikuttavuus- ja tuloksellisuusohjelma (</a:t>
            </a:r>
            <a:r>
              <a:rPr lang="fi-FI" dirty="0" err="1" smtClean="0"/>
              <a:t>ent</a:t>
            </a:r>
            <a:r>
              <a:rPr lang="fi-FI" dirty="0" smtClean="0"/>
              <a:t> tuottavuusohjelma!)</a:t>
            </a:r>
          </a:p>
          <a:p>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42</a:t>
            </a:fld>
            <a:endParaRPr lang="fi-FI"/>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Leikkaukset</a:t>
            </a:r>
            <a:endParaRPr lang="fi-FI" dirty="0"/>
          </a:p>
        </p:txBody>
      </p:sp>
      <p:sp>
        <p:nvSpPr>
          <p:cNvPr id="3" name="Content Placeholder 2"/>
          <p:cNvSpPr>
            <a:spLocks noGrp="1"/>
          </p:cNvSpPr>
          <p:nvPr>
            <p:ph idx="1"/>
          </p:nvPr>
        </p:nvSpPr>
        <p:spPr/>
        <p:txBody>
          <a:bodyPr/>
          <a:lstStyle/>
          <a:p>
            <a:r>
              <a:rPr lang="fi-FI" dirty="0" smtClean="0"/>
              <a:t>Yliopistot ja tutkimus: n 100 </a:t>
            </a:r>
            <a:r>
              <a:rPr lang="fi-FI" dirty="0" err="1" smtClean="0"/>
              <a:t>milj</a:t>
            </a:r>
            <a:endParaRPr lang="fi-FI" dirty="0" smtClean="0"/>
          </a:p>
          <a:p>
            <a:r>
              <a:rPr lang="fi-FI" dirty="0" err="1" smtClean="0"/>
              <a:t>Sairausvakuutusksen</a:t>
            </a:r>
            <a:r>
              <a:rPr lang="fi-FI" dirty="0" smtClean="0"/>
              <a:t> lääkekorvaukset 113 </a:t>
            </a:r>
            <a:r>
              <a:rPr lang="fi-FI" dirty="0" err="1" smtClean="0"/>
              <a:t>milj</a:t>
            </a:r>
            <a:endParaRPr lang="fi-FI" dirty="0" smtClean="0"/>
          </a:p>
          <a:p>
            <a:r>
              <a:rPr lang="fi-FI" dirty="0" smtClean="0"/>
              <a:t>Sairausvakuutuksen matkakorvaus 20 </a:t>
            </a:r>
            <a:r>
              <a:rPr lang="fi-FI" dirty="0" err="1" smtClean="0"/>
              <a:t>milj</a:t>
            </a:r>
            <a:endParaRPr lang="fi-FI" dirty="0" smtClean="0"/>
          </a:p>
          <a:p>
            <a:r>
              <a:rPr lang="fi-FI" dirty="0" smtClean="0"/>
              <a:t>Vuorotteluvapaa n 7.5 </a:t>
            </a:r>
            <a:r>
              <a:rPr lang="fi-FI" dirty="0" err="1" smtClean="0"/>
              <a:t>milj</a:t>
            </a:r>
            <a:endParaRPr lang="fi-FI" dirty="0" smtClean="0"/>
          </a:p>
          <a:p>
            <a:r>
              <a:rPr lang="fi-FI" dirty="0" smtClean="0"/>
              <a:t>Terveyden edistäminen 2 </a:t>
            </a:r>
            <a:r>
              <a:rPr lang="fi-FI" dirty="0" err="1" smtClean="0"/>
              <a:t>milj</a:t>
            </a:r>
            <a:endParaRPr lang="fi-FI" dirty="0" smtClean="0"/>
          </a:p>
          <a:p>
            <a:r>
              <a:rPr lang="fi-FI" dirty="0" smtClean="0"/>
              <a:t>Asuntovelan korovähennysleikkaus 150 </a:t>
            </a:r>
            <a:r>
              <a:rPr lang="fi-FI" dirty="0" err="1" smtClean="0"/>
              <a:t>milj</a:t>
            </a:r>
            <a:endParaRPr lang="fi-FI" dirty="0" smtClean="0"/>
          </a:p>
          <a:p>
            <a:r>
              <a:rPr lang="fi-FI" dirty="0" smtClean="0"/>
              <a:t>Kotitalousvähennyksen leikkaus 150 </a:t>
            </a:r>
            <a:r>
              <a:rPr lang="fi-FI" smtClean="0"/>
              <a:t>milj</a:t>
            </a:r>
            <a:endParaRPr lang="fi-FI" dirty="0" smtClean="0"/>
          </a:p>
          <a:p>
            <a:endParaRPr lang="fi-FI" dirty="0" smtClean="0"/>
          </a:p>
          <a:p>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43</a:t>
            </a:fld>
            <a:endParaRPr lang="fi-FI"/>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3D4B67B3-C13A-42E1-A803-D852EEC29E46}" type="slidenum">
              <a:rPr lang="en-US"/>
              <a:pPr>
                <a:defRPr/>
              </a:pPr>
              <a:t>44</a:t>
            </a:fld>
            <a:endParaRPr lang="en-US"/>
          </a:p>
        </p:txBody>
      </p:sp>
      <p:sp>
        <p:nvSpPr>
          <p:cNvPr id="16388" name="Rectangle 2"/>
          <p:cNvSpPr>
            <a:spLocks noGrp="1" noChangeArrowheads="1"/>
          </p:cNvSpPr>
          <p:nvPr>
            <p:ph type="title"/>
          </p:nvPr>
        </p:nvSpPr>
        <p:spPr/>
        <p:txBody>
          <a:bodyPr/>
          <a:lstStyle/>
          <a:p>
            <a:r>
              <a:rPr lang="fi-FI" smtClean="0"/>
              <a:t>Onko Suomi Pohjoismainen hyvinvointivaltio?</a:t>
            </a:r>
          </a:p>
        </p:txBody>
      </p:sp>
      <p:sp>
        <p:nvSpPr>
          <p:cNvPr id="16389" name="Rectangle 3"/>
          <p:cNvSpPr>
            <a:spLocks noGrp="1" noChangeArrowheads="1"/>
          </p:cNvSpPr>
          <p:nvPr>
            <p:ph type="body" idx="1"/>
          </p:nvPr>
        </p:nvSpPr>
        <p:spPr/>
        <p:txBody>
          <a:bodyPr/>
          <a:lstStyle/>
          <a:p>
            <a:r>
              <a:rPr lang="fi-FI" dirty="0" smtClean="0"/>
              <a:t>kysymykset: mikä on pohjoismainen hyvinvointivaltio (kriteerit)?</a:t>
            </a:r>
          </a:p>
          <a:p>
            <a:r>
              <a:rPr lang="fi-FI" dirty="0" smtClean="0"/>
              <a:t>miten Suomi nämä täyttää/on täyttänyt</a:t>
            </a:r>
          </a:p>
          <a:p>
            <a:r>
              <a:rPr lang="fi-FI" dirty="0" smtClean="0"/>
              <a:t>onko ”hyvinvointivaltio” oikea termi?</a:t>
            </a:r>
          </a:p>
          <a:p>
            <a:r>
              <a:rPr lang="fi-FI" dirty="0" smtClean="0"/>
              <a:t>Ovatko pohjoismaiset hyvinvointivaltiot enää pohjoismaisia hyvinvointivaltioita?</a:t>
            </a:r>
          </a:p>
          <a:p>
            <a:r>
              <a:rPr lang="fi-FI" dirty="0" smtClean="0"/>
              <a:t>Norja? Ruotsi? Tanska? Suomi?</a:t>
            </a:r>
          </a:p>
          <a:p>
            <a:endParaRPr lang="fi-FI"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C5689949-77A9-45EB-AD7F-8648AB341171}" type="slidenum">
              <a:rPr lang="en-US"/>
              <a:pPr>
                <a:defRPr/>
              </a:pPr>
              <a:t>45</a:t>
            </a:fld>
            <a:endParaRPr lang="en-US"/>
          </a:p>
        </p:txBody>
      </p:sp>
      <p:sp>
        <p:nvSpPr>
          <p:cNvPr id="71684" name="Rectangle 2"/>
          <p:cNvSpPr>
            <a:spLocks noGrp="1" noChangeArrowheads="1"/>
          </p:cNvSpPr>
          <p:nvPr>
            <p:ph type="title"/>
          </p:nvPr>
        </p:nvSpPr>
        <p:spPr/>
        <p:txBody>
          <a:bodyPr/>
          <a:lstStyle/>
          <a:p>
            <a:r>
              <a:rPr lang="fi-FI" smtClean="0"/>
              <a:t>Pohjoismaisuuden olennaiset kriteerit (Mikko Kautto)</a:t>
            </a:r>
          </a:p>
        </p:txBody>
      </p:sp>
      <p:sp>
        <p:nvSpPr>
          <p:cNvPr id="71685" name="Rectangle 3"/>
          <p:cNvSpPr>
            <a:spLocks noGrp="1" noChangeArrowheads="1"/>
          </p:cNvSpPr>
          <p:nvPr>
            <p:ph type="body" idx="1"/>
          </p:nvPr>
        </p:nvSpPr>
        <p:spPr/>
        <p:txBody>
          <a:bodyPr/>
          <a:lstStyle/>
          <a:p>
            <a:pPr>
              <a:buFont typeface="Wingdings" pitchFamily="2" charset="2"/>
              <a:buNone/>
            </a:pPr>
            <a:r>
              <a:rPr lang="fi-FI" smtClean="0"/>
              <a:t>Kautolla viisi keskeistä kriteeriä (aika mekaanisia):</a:t>
            </a:r>
          </a:p>
          <a:p>
            <a:pPr>
              <a:buFont typeface="Wingdings" pitchFamily="2" charset="2"/>
              <a:buNone/>
            </a:pPr>
            <a:endParaRPr lang="fi-FI" smtClean="0"/>
          </a:p>
          <a:p>
            <a:r>
              <a:rPr lang="fi-FI" smtClean="0"/>
              <a:t>Korkea verotus</a:t>
            </a:r>
          </a:p>
          <a:p>
            <a:endParaRPr lang="fi-FI" smtClean="0"/>
          </a:p>
          <a:p>
            <a:r>
              <a:rPr lang="fi-FI" smtClean="0"/>
              <a:t>Suuret sosiaalimenot</a:t>
            </a:r>
          </a:p>
          <a:p>
            <a:endParaRPr lang="fi-FI" smtClean="0"/>
          </a:p>
          <a:p>
            <a:r>
              <a:rPr lang="fi-FI" smtClean="0"/>
              <a:t>Korkea julkisen rahoituksen osuus</a:t>
            </a:r>
          </a:p>
          <a:p>
            <a:endParaRPr lang="fi-FI" smtClean="0"/>
          </a:p>
          <a:p>
            <a:r>
              <a:rPr lang="fi-FI" smtClean="0"/>
              <a:t>Suuret tulonsiirrot</a:t>
            </a:r>
          </a:p>
          <a:p>
            <a:endParaRPr lang="fi-FI" smtClean="0"/>
          </a:p>
          <a:p>
            <a:r>
              <a:rPr lang="fi-FI" smtClean="0"/>
              <a:t>Korkea palvelutaso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9E6304F0-C18A-4B7B-AC5E-26DACE5E751F}" type="slidenum">
              <a:rPr lang="en-US"/>
              <a:pPr>
                <a:defRPr/>
              </a:pPr>
              <a:t>46</a:t>
            </a:fld>
            <a:endParaRPr lang="en-US"/>
          </a:p>
        </p:txBody>
      </p:sp>
      <p:sp>
        <p:nvSpPr>
          <p:cNvPr id="72708" name="Rectangle 2"/>
          <p:cNvSpPr>
            <a:spLocks noGrp="1" noChangeArrowheads="1"/>
          </p:cNvSpPr>
          <p:nvPr>
            <p:ph type="title"/>
          </p:nvPr>
        </p:nvSpPr>
        <p:spPr/>
        <p:txBody>
          <a:bodyPr/>
          <a:lstStyle/>
          <a:p>
            <a:r>
              <a:rPr lang="fi-FI" smtClean="0"/>
              <a:t>Lisäkriteerejä</a:t>
            </a:r>
          </a:p>
        </p:txBody>
      </p:sp>
      <p:sp>
        <p:nvSpPr>
          <p:cNvPr id="72709" name="Rectangle 3"/>
          <p:cNvSpPr>
            <a:spLocks noGrp="1" noChangeArrowheads="1"/>
          </p:cNvSpPr>
          <p:nvPr>
            <p:ph type="body" idx="1"/>
          </p:nvPr>
        </p:nvSpPr>
        <p:spPr/>
        <p:txBody>
          <a:bodyPr/>
          <a:lstStyle/>
          <a:p>
            <a:r>
              <a:rPr lang="fi-FI" smtClean="0"/>
              <a:t>Universaalisuus</a:t>
            </a:r>
          </a:p>
          <a:p>
            <a:endParaRPr lang="fi-FI" smtClean="0"/>
          </a:p>
          <a:p>
            <a:r>
              <a:rPr lang="fi-FI" smtClean="0"/>
              <a:t>Naisten ja miesten tasa-arvo</a:t>
            </a:r>
          </a:p>
          <a:p>
            <a:endParaRPr lang="fi-FI" smtClean="0"/>
          </a:p>
          <a:p>
            <a:r>
              <a:rPr lang="fi-FI" smtClean="0"/>
              <a:t>Yksilöllisyys</a:t>
            </a:r>
          </a:p>
          <a:p>
            <a:endParaRPr lang="fi-FI" smtClean="0"/>
          </a:p>
          <a:p>
            <a:r>
              <a:rPr lang="fi-FI" smtClean="0"/>
              <a:t>Asuinpaikka oikeuden perustana</a:t>
            </a:r>
          </a:p>
          <a:p>
            <a:endParaRPr lang="fi-FI" smtClean="0"/>
          </a:p>
          <a:p>
            <a:r>
              <a:rPr lang="fi-FI" smtClean="0"/>
              <a:t>miettikää lisää!</a:t>
            </a:r>
          </a:p>
          <a:p>
            <a:endParaRPr lang="fi-FI"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629A67EE-2D92-4713-9339-3F6F1E425C20}" type="slidenum">
              <a:rPr lang="en-US"/>
              <a:pPr>
                <a:defRPr/>
              </a:pPr>
              <a:t>47</a:t>
            </a:fld>
            <a:endParaRPr lang="en-US"/>
          </a:p>
        </p:txBody>
      </p:sp>
      <p:sp>
        <p:nvSpPr>
          <p:cNvPr id="17412" name="Rectangle 2"/>
          <p:cNvSpPr>
            <a:spLocks noGrp="1" noChangeArrowheads="1"/>
          </p:cNvSpPr>
          <p:nvPr>
            <p:ph type="title"/>
          </p:nvPr>
        </p:nvSpPr>
        <p:spPr/>
        <p:txBody>
          <a:bodyPr/>
          <a:lstStyle/>
          <a:p>
            <a:r>
              <a:rPr lang="fi-FI" smtClean="0"/>
              <a:t>Sosiaalipolitiikan perusregiimit</a:t>
            </a:r>
          </a:p>
        </p:txBody>
      </p:sp>
      <p:sp>
        <p:nvSpPr>
          <p:cNvPr id="17413" name="Rectangle 3"/>
          <p:cNvSpPr>
            <a:spLocks noGrp="1" noChangeArrowheads="1"/>
          </p:cNvSpPr>
          <p:nvPr>
            <p:ph type="body" idx="1"/>
          </p:nvPr>
        </p:nvSpPr>
        <p:spPr/>
        <p:txBody>
          <a:bodyPr/>
          <a:lstStyle/>
          <a:p>
            <a:pPr>
              <a:lnSpc>
                <a:spcPct val="90000"/>
              </a:lnSpc>
            </a:pPr>
            <a:r>
              <a:rPr lang="fi-FI" dirty="0" smtClean="0"/>
              <a:t>(</a:t>
            </a:r>
            <a:r>
              <a:rPr lang="fi-FI" dirty="0" err="1" smtClean="0"/>
              <a:t>Esping-Andersen</a:t>
            </a:r>
            <a:r>
              <a:rPr lang="fi-FI" dirty="0" smtClean="0"/>
              <a:t>: </a:t>
            </a:r>
            <a:r>
              <a:rPr lang="fi-FI" dirty="0" err="1" smtClean="0"/>
              <a:t>Three</a:t>
            </a:r>
            <a:r>
              <a:rPr lang="fi-FI" dirty="0" smtClean="0"/>
              <a:t> </a:t>
            </a:r>
            <a:r>
              <a:rPr lang="fi-FI" dirty="0" err="1" smtClean="0"/>
              <a:t>Worlds</a:t>
            </a:r>
            <a:r>
              <a:rPr lang="fi-FI" dirty="0" smtClean="0"/>
              <a:t> of </a:t>
            </a:r>
            <a:r>
              <a:rPr lang="fi-FI" dirty="0" err="1" smtClean="0"/>
              <a:t>Welfare</a:t>
            </a:r>
            <a:r>
              <a:rPr lang="fi-FI" dirty="0" smtClean="0"/>
              <a:t> </a:t>
            </a:r>
            <a:r>
              <a:rPr lang="fi-FI" dirty="0" err="1" smtClean="0"/>
              <a:t>Capitalism</a:t>
            </a:r>
            <a:r>
              <a:rPr lang="fi-FI" dirty="0" smtClean="0"/>
              <a:t>)</a:t>
            </a:r>
          </a:p>
          <a:p>
            <a:pPr>
              <a:lnSpc>
                <a:spcPct val="90000"/>
              </a:lnSpc>
            </a:pPr>
            <a:r>
              <a:rPr lang="fi-FI" dirty="0" smtClean="0"/>
              <a:t>liberaali (</a:t>
            </a:r>
            <a:r>
              <a:rPr lang="fi-FI" dirty="0" err="1" smtClean="0"/>
              <a:t>esim</a:t>
            </a:r>
            <a:r>
              <a:rPr lang="fi-FI" dirty="0" smtClean="0"/>
              <a:t> Englanti, Viro), sosiaalidemokraattinen (pohjoismaat, Hollanti)</a:t>
            </a:r>
          </a:p>
          <a:p>
            <a:pPr>
              <a:lnSpc>
                <a:spcPct val="90000"/>
              </a:lnSpc>
            </a:pPr>
            <a:r>
              <a:rPr lang="fi-FI" dirty="0" smtClean="0"/>
              <a:t>konservatiivinen (Ranska, Saksa)</a:t>
            </a:r>
          </a:p>
          <a:p>
            <a:pPr>
              <a:lnSpc>
                <a:spcPct val="90000"/>
              </a:lnSpc>
            </a:pPr>
            <a:r>
              <a:rPr lang="fi-FI" dirty="0" smtClean="0"/>
              <a:t>muodostaa pohjan lukuisille eri jaotteluille: sisäiset eriytymiset ja konvergenssit</a:t>
            </a:r>
          </a:p>
          <a:p>
            <a:pPr>
              <a:lnSpc>
                <a:spcPct val="90000"/>
              </a:lnSpc>
            </a:pPr>
            <a:r>
              <a:rPr lang="fi-FI" dirty="0" smtClean="0"/>
              <a:t>Miksi näin isoja eroja Euroopassa?</a:t>
            </a:r>
          </a:p>
          <a:p>
            <a:pPr>
              <a:lnSpc>
                <a:spcPct val="90000"/>
              </a:lnSpc>
              <a:buFont typeface="Wingdings" pitchFamily="2" charset="2"/>
              <a:buNone/>
            </a:pPr>
            <a:endParaRPr lang="fi-FI"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Lisää </a:t>
            </a:r>
            <a:r>
              <a:rPr lang="fi-FI" dirty="0" err="1" smtClean="0"/>
              <a:t>regiimejä</a:t>
            </a:r>
            <a:r>
              <a:rPr lang="fi-FI" dirty="0" smtClean="0"/>
              <a:t> </a:t>
            </a:r>
            <a:endParaRPr lang="fi-FI" dirty="0"/>
          </a:p>
        </p:txBody>
      </p:sp>
      <p:sp>
        <p:nvSpPr>
          <p:cNvPr id="3" name="Content Placeholder 2"/>
          <p:cNvSpPr>
            <a:spLocks noGrp="1"/>
          </p:cNvSpPr>
          <p:nvPr>
            <p:ph idx="1"/>
          </p:nvPr>
        </p:nvSpPr>
        <p:spPr/>
        <p:txBody>
          <a:bodyPr/>
          <a:lstStyle/>
          <a:p>
            <a:r>
              <a:rPr lang="fi-FI" dirty="0" smtClean="0"/>
              <a:t>Näitä ei </a:t>
            </a:r>
            <a:r>
              <a:rPr lang="fi-FI" dirty="0" err="1" smtClean="0"/>
              <a:t>Esping-Andersenin</a:t>
            </a:r>
            <a:r>
              <a:rPr lang="fi-FI" dirty="0" smtClean="0"/>
              <a:t> alkuperäisessä versiossa tai eri nimellä</a:t>
            </a:r>
          </a:p>
          <a:p>
            <a:r>
              <a:rPr lang="fi-FI" dirty="0" smtClean="0"/>
              <a:t>Välimeren/Etelä-Euroopan </a:t>
            </a:r>
            <a:r>
              <a:rPr lang="fi-FI" dirty="0" err="1" smtClean="0"/>
              <a:t>regiimi</a:t>
            </a:r>
            <a:r>
              <a:rPr lang="fi-FI" dirty="0" smtClean="0"/>
              <a:t> (</a:t>
            </a:r>
            <a:r>
              <a:rPr lang="fi-FI" dirty="0" err="1" smtClean="0"/>
              <a:t>PIGS-maat</a:t>
            </a:r>
            <a:r>
              <a:rPr lang="fi-FI" dirty="0" smtClean="0"/>
              <a:t>)</a:t>
            </a:r>
          </a:p>
          <a:p>
            <a:r>
              <a:rPr lang="fi-FI" dirty="0" smtClean="0"/>
              <a:t>Itä-Euroopan uudet maat (lähellä liberaalia mallia, mutta köyhiä)</a:t>
            </a:r>
          </a:p>
          <a:p>
            <a:r>
              <a:rPr lang="fi-FI" dirty="0" smtClean="0"/>
              <a:t>”sosiaalidemokraattinen” = pohjoismainen</a:t>
            </a:r>
          </a:p>
          <a:p>
            <a:r>
              <a:rPr lang="fi-FI" dirty="0" smtClean="0"/>
              <a:t>”Perhesuuntautunut” = eteläeurooppalainen</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48</a:t>
            </a:fld>
            <a:endParaRPr lang="fi-FI"/>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pPr>
              <a:defRPr/>
            </a:pPr>
            <a:r>
              <a:rPr lang="en-US" smtClean="0"/>
              <a:t>Sosiaalipolitiikan johdantokurssi 2011</a:t>
            </a:r>
            <a:endParaRPr lang="en-US"/>
          </a:p>
        </p:txBody>
      </p:sp>
      <p:sp>
        <p:nvSpPr>
          <p:cNvPr id="7" name="Slide Number Placeholder 6"/>
          <p:cNvSpPr>
            <a:spLocks noGrp="1"/>
          </p:cNvSpPr>
          <p:nvPr>
            <p:ph type="sldNum" sz="quarter" idx="12"/>
          </p:nvPr>
        </p:nvSpPr>
        <p:spPr/>
        <p:txBody>
          <a:bodyPr/>
          <a:lstStyle/>
          <a:p>
            <a:pPr>
              <a:defRPr/>
            </a:pPr>
            <a:fld id="{6E07CFD7-21E5-4147-B7D2-2C4C70AC005D}" type="slidenum">
              <a:rPr lang="en-US"/>
              <a:pPr>
                <a:defRPr/>
              </a:pPr>
              <a:t>49</a:t>
            </a:fld>
            <a:endParaRPr lang="en-US"/>
          </a:p>
        </p:txBody>
      </p:sp>
      <p:sp>
        <p:nvSpPr>
          <p:cNvPr id="18436" name="Rectangle 4"/>
          <p:cNvSpPr>
            <a:spLocks noGrp="1" noChangeArrowheads="1"/>
          </p:cNvSpPr>
          <p:nvPr>
            <p:ph type="title"/>
          </p:nvPr>
        </p:nvSpPr>
        <p:spPr/>
        <p:txBody>
          <a:bodyPr/>
          <a:lstStyle/>
          <a:p>
            <a:r>
              <a:rPr lang="fi-FI" smtClean="0"/>
              <a:t>Liberaalin ja pohjoismaisen mallin vertailu</a:t>
            </a:r>
          </a:p>
        </p:txBody>
      </p:sp>
      <p:sp>
        <p:nvSpPr>
          <p:cNvPr id="18437" name="Rectangle 5"/>
          <p:cNvSpPr>
            <a:spLocks noGrp="1" noChangeArrowheads="1"/>
          </p:cNvSpPr>
          <p:nvPr>
            <p:ph type="body" sz="half" idx="1"/>
          </p:nvPr>
        </p:nvSpPr>
        <p:spPr>
          <a:xfrm>
            <a:off x="1828800" y="1600200"/>
            <a:ext cx="3435350" cy="4953000"/>
          </a:xfrm>
        </p:spPr>
        <p:txBody>
          <a:bodyPr/>
          <a:lstStyle/>
          <a:p>
            <a:pPr>
              <a:buFont typeface="Wingdings" pitchFamily="2" charset="2"/>
              <a:buNone/>
            </a:pPr>
            <a:r>
              <a:rPr lang="fi-FI" sz="2400" dirty="0" smtClean="0"/>
              <a:t>LIBERAALI</a:t>
            </a:r>
          </a:p>
          <a:p>
            <a:r>
              <a:rPr lang="fi-FI" sz="2400" dirty="0" smtClean="0"/>
              <a:t>Perhe  marginaalinen</a:t>
            </a:r>
          </a:p>
          <a:p>
            <a:r>
              <a:rPr lang="fi-FI" sz="2400" dirty="0" smtClean="0"/>
              <a:t>Markkinat keskeisiä</a:t>
            </a:r>
          </a:p>
          <a:p>
            <a:r>
              <a:rPr lang="fi-FI" sz="2400" dirty="0" smtClean="0"/>
              <a:t>Valtio marginaalinen</a:t>
            </a:r>
          </a:p>
          <a:p>
            <a:r>
              <a:rPr lang="fi-FI" sz="2400" dirty="0" smtClean="0"/>
              <a:t>Solidaarisuus yksilöllistä = hyväntekeväisyys</a:t>
            </a:r>
          </a:p>
          <a:p>
            <a:r>
              <a:rPr lang="fi-FI" sz="2400" dirty="0" err="1" smtClean="0"/>
              <a:t>Dekommodifikaation</a:t>
            </a:r>
            <a:r>
              <a:rPr lang="fi-FI" sz="2400" dirty="0" smtClean="0"/>
              <a:t> aste pieni = vähän ei-markkinahintaisia palveluja</a:t>
            </a:r>
          </a:p>
          <a:p>
            <a:endParaRPr lang="fi-FI" sz="1800" dirty="0" smtClean="0"/>
          </a:p>
        </p:txBody>
      </p:sp>
      <p:sp>
        <p:nvSpPr>
          <p:cNvPr id="18438" name="Rectangle 6"/>
          <p:cNvSpPr>
            <a:spLocks noGrp="1" noChangeArrowheads="1"/>
          </p:cNvSpPr>
          <p:nvPr>
            <p:ph type="body" sz="half" idx="2"/>
          </p:nvPr>
        </p:nvSpPr>
        <p:spPr>
          <a:xfrm>
            <a:off x="5403850" y="1600200"/>
            <a:ext cx="3435350" cy="4953000"/>
          </a:xfrm>
        </p:spPr>
        <p:txBody>
          <a:bodyPr/>
          <a:lstStyle/>
          <a:p>
            <a:pPr>
              <a:buFont typeface="Wingdings" pitchFamily="2" charset="2"/>
              <a:buNone/>
            </a:pPr>
            <a:r>
              <a:rPr lang="fi-FI" sz="2400" smtClean="0"/>
              <a:t>POHJOISMAINEN</a:t>
            </a:r>
          </a:p>
          <a:p>
            <a:r>
              <a:rPr lang="fi-FI" sz="2400" smtClean="0"/>
              <a:t>Perhe marginaalinen</a:t>
            </a:r>
          </a:p>
          <a:p>
            <a:r>
              <a:rPr lang="fi-FI" sz="2400" smtClean="0"/>
              <a:t>Markkinat ei tärkeitä.</a:t>
            </a:r>
          </a:p>
          <a:p>
            <a:r>
              <a:rPr lang="fi-FI" sz="2400" smtClean="0"/>
              <a:t>Valtio keskeinen</a:t>
            </a:r>
          </a:p>
          <a:p>
            <a:r>
              <a:rPr lang="fi-FI" sz="2400" smtClean="0"/>
              <a:t>Solidaarisuus universaalista</a:t>
            </a:r>
          </a:p>
          <a:p>
            <a:r>
              <a:rPr lang="fi-FI" sz="2400" smtClean="0"/>
              <a:t>Dekommodifikaation aste suuri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Hyvinvointivaltion arvostus</a:t>
            </a:r>
            <a:endParaRPr lang="fi-FI" dirty="0"/>
          </a:p>
        </p:txBody>
      </p:sp>
      <p:sp>
        <p:nvSpPr>
          <p:cNvPr id="3" name="Content Placeholder 2"/>
          <p:cNvSpPr>
            <a:spLocks noGrp="1"/>
          </p:cNvSpPr>
          <p:nvPr>
            <p:ph idx="1"/>
          </p:nvPr>
        </p:nvSpPr>
        <p:spPr/>
        <p:txBody>
          <a:bodyPr/>
          <a:lstStyle/>
          <a:p>
            <a:r>
              <a:rPr lang="fi-FI" sz="2800" dirty="0" smtClean="0"/>
              <a:t>Väittämä: Vaikka hyvän sosiaaliturvan ja julkisten palveluiden ylläpitäminen maksaa paljon, suomalainen hyvinvointivaltio on aina hintansa arvoinen:</a:t>
            </a:r>
          </a:p>
          <a:p>
            <a:r>
              <a:rPr lang="fi-FI" sz="2800" dirty="0" smtClean="0"/>
              <a:t>Täysin samaa mieltä 30 </a:t>
            </a:r>
          </a:p>
          <a:p>
            <a:r>
              <a:rPr lang="fi-FI" sz="2800" dirty="0" smtClean="0"/>
              <a:t>Jokseenkin samaa mieltä 47 </a:t>
            </a:r>
          </a:p>
          <a:p>
            <a:r>
              <a:rPr lang="fi-FI" sz="2800" dirty="0" smtClean="0"/>
              <a:t>Vaikea sanoa 11</a:t>
            </a:r>
          </a:p>
          <a:p>
            <a:r>
              <a:rPr lang="fi-FI" sz="2800" dirty="0" smtClean="0"/>
              <a:t>Jokseenkin eri mieltä 9</a:t>
            </a:r>
          </a:p>
          <a:p>
            <a:r>
              <a:rPr lang="fi-FI" sz="2800" dirty="0" smtClean="0"/>
              <a:t>Täysin eri mieltä 3</a:t>
            </a:r>
            <a:endParaRPr lang="fi-FI" sz="2800"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5</a:t>
            </a:fld>
            <a:endParaRPr lang="fi-FI"/>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Pohjoismaisen ja konservatiivisen mallin erot</a:t>
            </a:r>
            <a:endParaRPr lang="fi-FI" dirty="0"/>
          </a:p>
        </p:txBody>
      </p:sp>
      <p:sp>
        <p:nvSpPr>
          <p:cNvPr id="3" name="Content Placeholder 2"/>
          <p:cNvSpPr>
            <a:spLocks noGrp="1"/>
          </p:cNvSpPr>
          <p:nvPr>
            <p:ph sz="half" idx="1"/>
          </p:nvPr>
        </p:nvSpPr>
        <p:spPr/>
        <p:txBody>
          <a:bodyPr/>
          <a:lstStyle/>
          <a:p>
            <a:pPr>
              <a:buNone/>
            </a:pPr>
            <a:r>
              <a:rPr lang="fi-FI" dirty="0" smtClean="0"/>
              <a:t>Pohjoismainen</a:t>
            </a:r>
          </a:p>
          <a:p>
            <a:pPr>
              <a:buNone/>
            </a:pPr>
            <a:r>
              <a:rPr lang="fi-FI" dirty="0" smtClean="0"/>
              <a:t>Perhe marginaalinen</a:t>
            </a:r>
          </a:p>
          <a:p>
            <a:pPr>
              <a:buNone/>
            </a:pPr>
            <a:r>
              <a:rPr lang="fi-FI" dirty="0" smtClean="0"/>
              <a:t>Markkinat ei tärkeitä</a:t>
            </a:r>
          </a:p>
          <a:p>
            <a:pPr>
              <a:buNone/>
            </a:pPr>
            <a:r>
              <a:rPr lang="fi-FI" dirty="0" smtClean="0"/>
              <a:t>Valtio keskeinen toimija</a:t>
            </a:r>
          </a:p>
          <a:p>
            <a:pPr>
              <a:buNone/>
            </a:pPr>
            <a:r>
              <a:rPr lang="fi-FI" dirty="0" smtClean="0"/>
              <a:t>Solidaarisuus universaalista</a:t>
            </a:r>
          </a:p>
          <a:p>
            <a:pPr>
              <a:buNone/>
            </a:pPr>
            <a:r>
              <a:rPr lang="fi-FI" dirty="0" err="1" smtClean="0"/>
              <a:t>Dekommodifikaation</a:t>
            </a:r>
            <a:r>
              <a:rPr lang="fi-FI" dirty="0" smtClean="0"/>
              <a:t> aste korkea</a:t>
            </a:r>
          </a:p>
          <a:p>
            <a:pPr>
              <a:buNone/>
            </a:pPr>
            <a:endParaRPr lang="fi-FI" dirty="0"/>
          </a:p>
        </p:txBody>
      </p:sp>
      <p:sp>
        <p:nvSpPr>
          <p:cNvPr id="4" name="Content Placeholder 3"/>
          <p:cNvSpPr>
            <a:spLocks noGrp="1"/>
          </p:cNvSpPr>
          <p:nvPr>
            <p:ph sz="half" idx="2"/>
          </p:nvPr>
        </p:nvSpPr>
        <p:spPr/>
        <p:txBody>
          <a:bodyPr/>
          <a:lstStyle/>
          <a:p>
            <a:pPr>
              <a:buNone/>
            </a:pPr>
            <a:r>
              <a:rPr lang="fi-FI" dirty="0" smtClean="0"/>
              <a:t>Konservatiivinen</a:t>
            </a:r>
          </a:p>
          <a:p>
            <a:pPr>
              <a:buNone/>
            </a:pPr>
            <a:r>
              <a:rPr lang="fi-FI" dirty="0" smtClean="0"/>
              <a:t>Perhe keskeinen</a:t>
            </a:r>
          </a:p>
          <a:p>
            <a:pPr>
              <a:buNone/>
            </a:pPr>
            <a:r>
              <a:rPr lang="fi-FI" dirty="0" smtClean="0"/>
              <a:t>Markkinat melko tärkeitä</a:t>
            </a:r>
          </a:p>
          <a:p>
            <a:pPr>
              <a:buNone/>
            </a:pPr>
            <a:r>
              <a:rPr lang="fi-FI" dirty="0" smtClean="0"/>
              <a:t>Valtio keskeinen toimija</a:t>
            </a:r>
          </a:p>
          <a:p>
            <a:pPr>
              <a:buNone/>
            </a:pPr>
            <a:r>
              <a:rPr lang="fi-FI" dirty="0" smtClean="0"/>
              <a:t>Solidaarisuus perheperustaista</a:t>
            </a:r>
          </a:p>
          <a:p>
            <a:pPr>
              <a:buNone/>
            </a:pPr>
            <a:r>
              <a:rPr lang="fi-FI" dirty="0" err="1" smtClean="0"/>
              <a:t>Dekommodifikaation</a:t>
            </a:r>
            <a:r>
              <a:rPr lang="fi-FI" dirty="0" smtClean="0"/>
              <a:t> aste ei korkea eikä alhainen</a:t>
            </a:r>
          </a:p>
          <a:p>
            <a:pPr>
              <a:buNone/>
            </a:pPr>
            <a:endParaRPr lang="fi-FI" dirty="0"/>
          </a:p>
        </p:txBody>
      </p:sp>
      <p:sp>
        <p:nvSpPr>
          <p:cNvPr id="5" name="Footer Placeholder 4"/>
          <p:cNvSpPr>
            <a:spLocks noGrp="1"/>
          </p:cNvSpPr>
          <p:nvPr>
            <p:ph type="ftr" sz="quarter" idx="11"/>
          </p:nvPr>
        </p:nvSpPr>
        <p:spPr/>
        <p:txBody>
          <a:bodyPr/>
          <a:lstStyle/>
          <a:p>
            <a:pPr>
              <a:defRPr/>
            </a:pPr>
            <a:r>
              <a:rPr lang="fi-FI" smtClean="0"/>
              <a:t>Sosiaalipolitiikan johdantokurssi 2011</a:t>
            </a:r>
            <a:endParaRPr lang="fi-FI"/>
          </a:p>
        </p:txBody>
      </p:sp>
      <p:sp>
        <p:nvSpPr>
          <p:cNvPr id="6" name="Slide Number Placeholder 5"/>
          <p:cNvSpPr>
            <a:spLocks noGrp="1"/>
          </p:cNvSpPr>
          <p:nvPr>
            <p:ph type="sldNum" sz="quarter" idx="12"/>
          </p:nvPr>
        </p:nvSpPr>
        <p:spPr/>
        <p:txBody>
          <a:bodyPr/>
          <a:lstStyle/>
          <a:p>
            <a:pPr>
              <a:defRPr/>
            </a:pPr>
            <a:fld id="{E926EB7B-1D15-4CBF-AE15-B7E822787193}" type="slidenum">
              <a:rPr lang="fi-FI" smtClean="0"/>
              <a:pPr>
                <a:defRPr/>
              </a:pPr>
              <a:t>50</a:t>
            </a:fld>
            <a:endParaRPr lang="fi-FI"/>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Onko tämä konstruktio?</a:t>
            </a:r>
            <a:endParaRPr lang="fi-FI" dirty="0"/>
          </a:p>
        </p:txBody>
      </p:sp>
      <p:sp>
        <p:nvSpPr>
          <p:cNvPr id="3" name="Content Placeholder 2"/>
          <p:cNvSpPr>
            <a:spLocks noGrp="1"/>
          </p:cNvSpPr>
          <p:nvPr>
            <p:ph idx="1"/>
          </p:nvPr>
        </p:nvSpPr>
        <p:spPr/>
        <p:txBody>
          <a:bodyPr/>
          <a:lstStyle/>
          <a:p>
            <a:r>
              <a:rPr lang="fi-FI" dirty="0" smtClean="0"/>
              <a:t>Konstruktio siinä mielessä että se on jonkun keksimä</a:t>
            </a:r>
          </a:p>
          <a:p>
            <a:r>
              <a:rPr lang="fi-FI" dirty="0" smtClean="0"/>
              <a:t>Mutta todellinen: siis </a:t>
            </a:r>
            <a:r>
              <a:rPr lang="fi-FI" dirty="0" err="1" smtClean="0"/>
              <a:t>olemassaoleva</a:t>
            </a:r>
            <a:r>
              <a:rPr lang="fi-FI" dirty="0" smtClean="0"/>
              <a:t> ero eri maiden välillä</a:t>
            </a:r>
          </a:p>
          <a:p>
            <a:r>
              <a:rPr lang="fi-FI" dirty="0" smtClean="0"/>
              <a:t>Sellainen </a:t>
            </a:r>
            <a:r>
              <a:rPr lang="fi-FI" dirty="0" err="1" smtClean="0"/>
              <a:t>regiimijaottelu</a:t>
            </a:r>
            <a:r>
              <a:rPr lang="fi-FI" dirty="0" smtClean="0"/>
              <a:t> joka ei toimi, joka ei perustu todellisiin eroihin on tyhjä</a:t>
            </a:r>
          </a:p>
          <a:p>
            <a:r>
              <a:rPr lang="fi-FI" dirty="0" smtClean="0"/>
              <a:t>Eli käsitteitä ei voi konstruoida tyhjästä</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51</a:t>
            </a:fld>
            <a:endParaRPr lang="fi-FI"/>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Nationalismi</a:t>
            </a:r>
            <a:endParaRPr lang="fi-FI" dirty="0"/>
          </a:p>
        </p:txBody>
      </p:sp>
      <p:sp>
        <p:nvSpPr>
          <p:cNvPr id="3" name="Content Placeholder 2"/>
          <p:cNvSpPr>
            <a:spLocks noGrp="1"/>
          </p:cNvSpPr>
          <p:nvPr>
            <p:ph idx="1"/>
          </p:nvPr>
        </p:nvSpPr>
        <p:spPr/>
        <p:txBody>
          <a:bodyPr/>
          <a:lstStyle/>
          <a:p>
            <a:r>
              <a:rPr lang="fi-FI" dirty="0" smtClean="0"/>
              <a:t>Onko nationalismi puhdas konstruktio</a:t>
            </a:r>
          </a:p>
          <a:p>
            <a:r>
              <a:rPr lang="fi-FI" dirty="0" smtClean="0"/>
              <a:t>Syntyi 1800-luvulla</a:t>
            </a:r>
          </a:p>
          <a:p>
            <a:r>
              <a:rPr lang="fi-FI" dirty="0" smtClean="0"/>
              <a:t>Aikaisemmin ei minkäänlaista kansallismielisyyttä ja tietoisuutta kansojen olemassaolosta</a:t>
            </a:r>
          </a:p>
          <a:p>
            <a:r>
              <a:rPr lang="fi-FI" dirty="0" smtClean="0"/>
              <a:t>Täyttä puppua: kansoja on ollut vähintään 10 000 vuotta ja ne ovat olleet hyvin tietoisia kuulumisestaan kansaan: kieli, alue, yhteisyys</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52</a:t>
            </a:fld>
            <a:endParaRPr lang="fi-FI"/>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i-FI" dirty="0" smtClean="0"/>
              <a:t>Esimerkki</a:t>
            </a:r>
            <a:endParaRPr lang="fi-FI" dirty="0"/>
          </a:p>
        </p:txBody>
      </p:sp>
      <p:sp>
        <p:nvSpPr>
          <p:cNvPr id="8" name="Content Placeholder 7"/>
          <p:cNvSpPr>
            <a:spLocks noGrp="1"/>
          </p:cNvSpPr>
          <p:nvPr>
            <p:ph idx="1"/>
          </p:nvPr>
        </p:nvSpPr>
        <p:spPr/>
        <p:txBody>
          <a:bodyPr/>
          <a:lstStyle/>
          <a:p>
            <a:r>
              <a:rPr lang="fi-FI" dirty="0" smtClean="0"/>
              <a:t>Auttaminen eri </a:t>
            </a:r>
            <a:r>
              <a:rPr lang="fi-FI" dirty="0" err="1" smtClean="0"/>
              <a:t>regiimeissä</a:t>
            </a:r>
            <a:r>
              <a:rPr lang="fi-FI" dirty="0" smtClean="0"/>
              <a:t> (</a:t>
            </a:r>
            <a:r>
              <a:rPr lang="fi-FI" dirty="0" err="1" smtClean="0"/>
              <a:t>Gentrans</a:t>
            </a:r>
            <a:r>
              <a:rPr lang="fi-FI" dirty="0" smtClean="0"/>
              <a:t> (</a:t>
            </a:r>
            <a:r>
              <a:rPr lang="fi-FI" dirty="0" err="1" smtClean="0"/>
              <a:t>Generational</a:t>
            </a:r>
            <a:r>
              <a:rPr lang="fi-FI" dirty="0" smtClean="0"/>
              <a:t> </a:t>
            </a:r>
            <a:r>
              <a:rPr lang="fi-FI" dirty="0" err="1" smtClean="0"/>
              <a:t>transfers</a:t>
            </a:r>
            <a:r>
              <a:rPr lang="fi-FI" dirty="0" smtClean="0"/>
              <a:t>)</a:t>
            </a:r>
            <a:r>
              <a:rPr lang="fi-FI" dirty="0" err="1" smtClean="0"/>
              <a:t>-tutkimus/Share</a:t>
            </a:r>
            <a:r>
              <a:rPr lang="fi-FI" dirty="0" smtClean="0"/>
              <a:t> (</a:t>
            </a:r>
            <a:r>
              <a:rPr lang="fi-FI" dirty="0" err="1" smtClean="0"/>
              <a:t>Survey</a:t>
            </a:r>
            <a:r>
              <a:rPr lang="fi-FI" dirty="0" smtClean="0"/>
              <a:t> of </a:t>
            </a:r>
            <a:r>
              <a:rPr lang="fi-FI" dirty="0" err="1" smtClean="0"/>
              <a:t>health</a:t>
            </a:r>
            <a:r>
              <a:rPr lang="fi-FI" dirty="0" smtClean="0"/>
              <a:t>, </a:t>
            </a:r>
            <a:r>
              <a:rPr lang="fi-FI" dirty="0" err="1" smtClean="0"/>
              <a:t>aging</a:t>
            </a:r>
            <a:r>
              <a:rPr lang="fi-FI" dirty="0" smtClean="0"/>
              <a:t> and </a:t>
            </a:r>
            <a:r>
              <a:rPr lang="fi-FI" dirty="0" err="1" smtClean="0"/>
              <a:t>retirement</a:t>
            </a:r>
            <a:r>
              <a:rPr lang="fi-FI" dirty="0" smtClean="0"/>
              <a:t> in </a:t>
            </a:r>
            <a:r>
              <a:rPr lang="fi-FI" dirty="0" err="1" smtClean="0"/>
              <a:t>Europe</a:t>
            </a:r>
            <a:r>
              <a:rPr lang="fi-FI" dirty="0" smtClean="0"/>
              <a:t>) tutkimus)</a:t>
            </a:r>
          </a:p>
          <a:p>
            <a:r>
              <a:rPr lang="fi-FI" dirty="0" err="1" smtClean="0"/>
              <a:t>Share</a:t>
            </a:r>
            <a:r>
              <a:rPr lang="fi-FI" dirty="0" smtClean="0"/>
              <a:t> on </a:t>
            </a:r>
            <a:r>
              <a:rPr lang="fi-FI" dirty="0" err="1" smtClean="0"/>
              <a:t>esim</a:t>
            </a:r>
            <a:r>
              <a:rPr lang="fi-FI" dirty="0" smtClean="0"/>
              <a:t> vapaasti käytettävissä oleva aineisto, monta ajankohtaa, monta maata</a:t>
            </a:r>
          </a:p>
          <a:p>
            <a:r>
              <a:rPr lang="fi-FI" dirty="0" smtClean="0">
                <a:hlinkClick r:id="rId2"/>
              </a:rPr>
              <a:t>http://www.share-project.org/</a:t>
            </a:r>
            <a:endParaRPr lang="fi-FI" dirty="0"/>
          </a:p>
        </p:txBody>
      </p:sp>
      <p:sp>
        <p:nvSpPr>
          <p:cNvPr id="5" name="Footer Placeholder 4"/>
          <p:cNvSpPr>
            <a:spLocks noGrp="1"/>
          </p:cNvSpPr>
          <p:nvPr>
            <p:ph type="ftr" sz="quarter" idx="11"/>
          </p:nvPr>
        </p:nvSpPr>
        <p:spPr/>
        <p:txBody>
          <a:bodyPr/>
          <a:lstStyle/>
          <a:p>
            <a:pPr>
              <a:defRPr/>
            </a:pPr>
            <a:r>
              <a:rPr lang="fi-FI" smtClean="0"/>
              <a:t>Sosiaalipolitiikan johdantokurssi 2011</a:t>
            </a:r>
            <a:endParaRPr lang="fi-FI"/>
          </a:p>
        </p:txBody>
      </p:sp>
      <p:sp>
        <p:nvSpPr>
          <p:cNvPr id="6" name="Slide Number Placeholder 5"/>
          <p:cNvSpPr>
            <a:spLocks noGrp="1"/>
          </p:cNvSpPr>
          <p:nvPr>
            <p:ph type="sldNum" sz="quarter" idx="12"/>
          </p:nvPr>
        </p:nvSpPr>
        <p:spPr/>
        <p:txBody>
          <a:bodyPr/>
          <a:lstStyle/>
          <a:p>
            <a:pPr>
              <a:defRPr/>
            </a:pPr>
            <a:fld id="{E926EB7B-1D15-4CBF-AE15-B7E822787193}" type="slidenum">
              <a:rPr lang="fi-FI" smtClean="0"/>
              <a:pPr>
                <a:defRPr/>
              </a:pPr>
              <a:t>53</a:t>
            </a:fld>
            <a:endParaRPr lang="fi-FI"/>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fi-FI" smtClean="0"/>
              <a:t>Sosiaalipolitiikan johdantokurssi 2011</a:t>
            </a:r>
            <a:endParaRPr lang="fi-FI"/>
          </a:p>
        </p:txBody>
      </p:sp>
      <p:sp>
        <p:nvSpPr>
          <p:cNvPr id="6" name="Slide Number Placeholder 5"/>
          <p:cNvSpPr>
            <a:spLocks noGrp="1"/>
          </p:cNvSpPr>
          <p:nvPr>
            <p:ph type="sldNum" sz="quarter" idx="12"/>
          </p:nvPr>
        </p:nvSpPr>
        <p:spPr/>
        <p:txBody>
          <a:bodyPr/>
          <a:lstStyle/>
          <a:p>
            <a:pPr>
              <a:defRPr/>
            </a:pPr>
            <a:fld id="{E926EB7B-1D15-4CBF-AE15-B7E822787193}" type="slidenum">
              <a:rPr lang="fi-FI" smtClean="0"/>
              <a:pPr>
                <a:defRPr/>
              </a:pPr>
              <a:t>54</a:t>
            </a:fld>
            <a:endParaRPr lang="fi-FI"/>
          </a:p>
        </p:txBody>
      </p:sp>
      <p:graphicFrame>
        <p:nvGraphicFramePr>
          <p:cNvPr id="7" name="Chart 6"/>
          <p:cNvGraphicFramePr/>
          <p:nvPr>
            <p:extLst>
              <p:ext uri="{D42A27DB-BD31-4B8C-83A1-F6EECF244321}">
                <p14:modId xmlns:p14="http://schemas.microsoft.com/office/powerpoint/2010/main" xmlns="" val="2302367841"/>
              </p:ext>
            </p:extLst>
          </p:nvPr>
        </p:nvGraphicFramePr>
        <p:xfrm>
          <a:off x="1363807" y="1212273"/>
          <a:ext cx="6416386" cy="443345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dirty="0" smtClean="0"/>
              <a:t>Sosiaalipolitiikan kehitys</a:t>
            </a:r>
            <a:endParaRPr lang="fi-FI" dirty="0"/>
          </a:p>
        </p:txBody>
      </p:sp>
      <p:sp>
        <p:nvSpPr>
          <p:cNvPr id="5" name="Content Placeholder 4"/>
          <p:cNvSpPr>
            <a:spLocks noGrp="1"/>
          </p:cNvSpPr>
          <p:nvPr>
            <p:ph idx="1"/>
          </p:nvPr>
        </p:nvSpPr>
        <p:spPr/>
        <p:txBody>
          <a:bodyPr/>
          <a:lstStyle/>
          <a:p>
            <a:r>
              <a:rPr lang="fi-FI" dirty="0" smtClean="0"/>
              <a:t>Milloin sosiaalipolitiikka alkoi</a:t>
            </a:r>
          </a:p>
          <a:p>
            <a:r>
              <a:rPr lang="fi-FI" dirty="0" smtClean="0"/>
              <a:t>Mitä on sosiaalipolitiikka: valtiollista sosiaalista toimintaa vai solidaarista yhteistyötä</a:t>
            </a:r>
          </a:p>
          <a:p>
            <a:r>
              <a:rPr lang="fi-FI" dirty="0" smtClean="0"/>
              <a:t>Olemassa eripituisia versioita/tarinoita:</a:t>
            </a:r>
          </a:p>
          <a:p>
            <a:r>
              <a:rPr lang="fi-FI" dirty="0" smtClean="0"/>
              <a:t>Lyhyt, keskipitkä, pitkä</a:t>
            </a:r>
          </a:p>
          <a:p>
            <a:endParaRPr lang="fi-FI" dirty="0"/>
          </a:p>
        </p:txBody>
      </p:sp>
      <p:sp>
        <p:nvSpPr>
          <p:cNvPr id="2" name="Footer Placeholder 1"/>
          <p:cNvSpPr>
            <a:spLocks noGrp="1"/>
          </p:cNvSpPr>
          <p:nvPr>
            <p:ph type="ftr" sz="quarter" idx="11"/>
          </p:nvPr>
        </p:nvSpPr>
        <p:spPr/>
        <p:txBody>
          <a:bodyPr/>
          <a:lstStyle/>
          <a:p>
            <a:pPr>
              <a:defRPr/>
            </a:pPr>
            <a:r>
              <a:rPr lang="fi-FI" smtClean="0"/>
              <a:t>Sosiaalipolitiikan johdantokurssi 2011</a:t>
            </a:r>
            <a:endParaRPr lang="fi-FI"/>
          </a:p>
        </p:txBody>
      </p:sp>
      <p:sp>
        <p:nvSpPr>
          <p:cNvPr id="3" name="Slide Number Placeholder 2"/>
          <p:cNvSpPr>
            <a:spLocks noGrp="1"/>
          </p:cNvSpPr>
          <p:nvPr>
            <p:ph type="sldNum" sz="quarter" idx="12"/>
          </p:nvPr>
        </p:nvSpPr>
        <p:spPr/>
        <p:txBody>
          <a:bodyPr/>
          <a:lstStyle/>
          <a:p>
            <a:pPr>
              <a:defRPr/>
            </a:pPr>
            <a:fld id="{DEB99670-8B90-47CF-8906-45753D158A6C}" type="slidenum">
              <a:rPr lang="fi-FI" smtClean="0"/>
              <a:pPr>
                <a:defRPr/>
              </a:pPr>
              <a:t>55</a:t>
            </a:fld>
            <a:endParaRPr lang="fi-FI"/>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i-FI" sz="3600" dirty="0" smtClean="0"/>
              <a:t>Lyhyt versio: hyvinvointivaltion kehitys</a:t>
            </a:r>
            <a:endParaRPr lang="fi-FI" sz="3600" dirty="0"/>
          </a:p>
        </p:txBody>
      </p:sp>
      <p:sp>
        <p:nvSpPr>
          <p:cNvPr id="5" name="Content Placeholder 4"/>
          <p:cNvSpPr>
            <a:spLocks noGrp="1"/>
          </p:cNvSpPr>
          <p:nvPr>
            <p:ph idx="1"/>
          </p:nvPr>
        </p:nvSpPr>
        <p:spPr/>
        <p:txBody>
          <a:bodyPr/>
          <a:lstStyle/>
          <a:p>
            <a:r>
              <a:rPr lang="fi-FI" sz="2800" dirty="0" smtClean="0"/>
              <a:t>hyvinvointivaltio alkoi kehittyä 1940-luvulta lähtien (Ruotsi, Uusi Seelanti)</a:t>
            </a:r>
          </a:p>
          <a:p>
            <a:r>
              <a:rPr lang="fi-FI" sz="2800" dirty="0" err="1" smtClean="0"/>
              <a:t>Beveridge-ohjelma</a:t>
            </a:r>
            <a:r>
              <a:rPr lang="fi-FI" sz="2800" dirty="0" smtClean="0"/>
              <a:t>: viisi vapautta (</a:t>
            </a:r>
            <a:r>
              <a:rPr lang="fi-FI" sz="2800" dirty="0" err="1" smtClean="0"/>
              <a:t>want</a:t>
            </a:r>
            <a:r>
              <a:rPr lang="fi-FI" sz="2800" dirty="0" smtClean="0"/>
              <a:t>, </a:t>
            </a:r>
            <a:r>
              <a:rPr lang="fi-FI" sz="2800" dirty="0" err="1" smtClean="0"/>
              <a:t>ignorance</a:t>
            </a:r>
            <a:r>
              <a:rPr lang="fi-FI" sz="2800" dirty="0" smtClean="0"/>
              <a:t>, </a:t>
            </a:r>
            <a:r>
              <a:rPr lang="fi-FI" sz="2800" dirty="0" err="1" smtClean="0"/>
              <a:t>squalor</a:t>
            </a:r>
            <a:r>
              <a:rPr lang="fi-FI" sz="2800" dirty="0" smtClean="0"/>
              <a:t>, </a:t>
            </a:r>
            <a:r>
              <a:rPr lang="fi-FI" sz="2800" dirty="0" err="1" smtClean="0"/>
              <a:t>disease</a:t>
            </a:r>
            <a:r>
              <a:rPr lang="fi-FI" sz="2800" dirty="0" smtClean="0"/>
              <a:t>, </a:t>
            </a:r>
            <a:r>
              <a:rPr lang="fi-FI" sz="2800" dirty="0" err="1" smtClean="0"/>
              <a:t>idleness</a:t>
            </a:r>
            <a:r>
              <a:rPr lang="fi-FI" sz="2800" dirty="0" smtClean="0"/>
              <a:t>)</a:t>
            </a:r>
          </a:p>
          <a:p>
            <a:r>
              <a:rPr lang="fi-FI" sz="2800" dirty="0" smtClean="0"/>
              <a:t>Hyvinvointivaltion huippukausi 1980-luvulla: täyden universaalin palvelun yhteiskunta</a:t>
            </a:r>
          </a:p>
          <a:p>
            <a:r>
              <a:rPr lang="fi-FI" sz="2800" dirty="0" smtClean="0"/>
              <a:t>Nyt vähittäinen rapautuminen ja muodonmuutos</a:t>
            </a:r>
          </a:p>
          <a:p>
            <a:r>
              <a:rPr lang="fi-FI" sz="2800" dirty="0" smtClean="0"/>
              <a:t>Ja ehkä romahdus tai rajut leikkaukset</a:t>
            </a:r>
          </a:p>
          <a:p>
            <a:r>
              <a:rPr lang="fi-FI" sz="2800" dirty="0" smtClean="0"/>
              <a:t>Pohjoismaisen erityisyyden katoaminen</a:t>
            </a:r>
          </a:p>
          <a:p>
            <a:endParaRPr lang="fi-FI" dirty="0"/>
          </a:p>
        </p:txBody>
      </p:sp>
      <p:sp>
        <p:nvSpPr>
          <p:cNvPr id="2" name="Footer Placeholder 1"/>
          <p:cNvSpPr>
            <a:spLocks noGrp="1"/>
          </p:cNvSpPr>
          <p:nvPr>
            <p:ph type="ftr" sz="quarter" idx="11"/>
          </p:nvPr>
        </p:nvSpPr>
        <p:spPr/>
        <p:txBody>
          <a:bodyPr/>
          <a:lstStyle/>
          <a:p>
            <a:pPr>
              <a:defRPr/>
            </a:pPr>
            <a:r>
              <a:rPr lang="fi-FI" smtClean="0"/>
              <a:t>Sosiaalipolitiikan johdantokurssi 2011</a:t>
            </a:r>
            <a:endParaRPr lang="fi-FI"/>
          </a:p>
        </p:txBody>
      </p:sp>
      <p:sp>
        <p:nvSpPr>
          <p:cNvPr id="3" name="Slide Number Placeholder 2"/>
          <p:cNvSpPr>
            <a:spLocks noGrp="1"/>
          </p:cNvSpPr>
          <p:nvPr>
            <p:ph type="sldNum" sz="quarter" idx="12"/>
          </p:nvPr>
        </p:nvSpPr>
        <p:spPr/>
        <p:txBody>
          <a:bodyPr/>
          <a:lstStyle/>
          <a:p>
            <a:pPr>
              <a:defRPr/>
            </a:pPr>
            <a:fld id="{DEB99670-8B90-47CF-8906-45753D158A6C}" type="slidenum">
              <a:rPr lang="fi-FI" smtClean="0"/>
              <a:pPr>
                <a:defRPr/>
              </a:pPr>
              <a:t>56</a:t>
            </a:fld>
            <a:endParaRPr lang="fi-FI"/>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3600" dirty="0" smtClean="0"/>
              <a:t>Keskipitkä versio: työväenkysymyksestä sosiaalipolitiikkaan</a:t>
            </a:r>
            <a:endParaRPr lang="fi-FI" sz="3600" dirty="0"/>
          </a:p>
        </p:txBody>
      </p:sp>
      <p:sp>
        <p:nvSpPr>
          <p:cNvPr id="3" name="Content Placeholder 2"/>
          <p:cNvSpPr>
            <a:spLocks noGrp="1"/>
          </p:cNvSpPr>
          <p:nvPr>
            <p:ph idx="1"/>
          </p:nvPr>
        </p:nvSpPr>
        <p:spPr/>
        <p:txBody>
          <a:bodyPr/>
          <a:lstStyle/>
          <a:p>
            <a:r>
              <a:rPr lang="fi-FI" dirty="0" smtClean="0"/>
              <a:t>Sosiaalipolitiikan alkuvaiheena köyhäinhoito</a:t>
            </a:r>
          </a:p>
          <a:p>
            <a:r>
              <a:rPr lang="fi-FI" dirty="0" err="1" smtClean="0"/>
              <a:t>Speenhamland</a:t>
            </a:r>
            <a:r>
              <a:rPr lang="fi-FI" dirty="0" smtClean="0"/>
              <a:t> (</a:t>
            </a:r>
            <a:r>
              <a:rPr lang="fi-FI" dirty="0" err="1" smtClean="0"/>
              <a:t>Polanyi</a:t>
            </a:r>
            <a:r>
              <a:rPr lang="fi-FI" dirty="0" smtClean="0"/>
              <a:t>): köyhille luvattiin minimielintaso, mutta hyvin niukka</a:t>
            </a:r>
          </a:p>
          <a:p>
            <a:r>
              <a:rPr lang="fi-FI" dirty="0" smtClean="0"/>
              <a:t>Holhoava, </a:t>
            </a:r>
            <a:r>
              <a:rPr lang="fi-FI" dirty="0" err="1" smtClean="0"/>
              <a:t>paternalistinen</a:t>
            </a:r>
            <a:r>
              <a:rPr lang="fi-FI" dirty="0" smtClean="0"/>
              <a:t>, uhkakeskeinen:</a:t>
            </a:r>
          </a:p>
          <a:p>
            <a:r>
              <a:rPr lang="fi-FI" dirty="0" smtClean="0"/>
              <a:t>Työväenkysymys: työväestön elintason lasku</a:t>
            </a:r>
          </a:p>
          <a:p>
            <a:r>
              <a:rPr lang="fi-FI" dirty="0" smtClean="0"/>
              <a:t>Laajeneva lainsäädännöllinen pohja</a:t>
            </a:r>
          </a:p>
          <a:p>
            <a:r>
              <a:rPr lang="fi-FI" dirty="0" smtClean="0"/>
              <a:t>Bismarckin työväenlainsäädäntö 1880-luvulla</a:t>
            </a:r>
          </a:p>
          <a:p>
            <a:r>
              <a:rPr lang="fi-FI" dirty="0" smtClean="0"/>
              <a:t>Sosiaalidemokratian nousu ja hyvinvointivaltio</a:t>
            </a:r>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57</a:t>
            </a:fld>
            <a:endParaRPr lang="fi-FI"/>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3600" dirty="0" smtClean="0"/>
              <a:t>Tosi pitkä versio: köyhyyden ja auttamisen historia</a:t>
            </a:r>
            <a:endParaRPr lang="fi-FI" sz="3600" dirty="0"/>
          </a:p>
        </p:txBody>
      </p:sp>
      <p:sp>
        <p:nvSpPr>
          <p:cNvPr id="3" name="Content Placeholder 2"/>
          <p:cNvSpPr>
            <a:spLocks noGrp="1"/>
          </p:cNvSpPr>
          <p:nvPr>
            <p:ph idx="1"/>
          </p:nvPr>
        </p:nvSpPr>
        <p:spPr/>
        <p:txBody>
          <a:bodyPr/>
          <a:lstStyle/>
          <a:p>
            <a:r>
              <a:rPr lang="fi-FI" sz="2800" dirty="0" smtClean="0"/>
              <a:t>Sosiaalipolitiikka yhteisöllisenä auttamisena</a:t>
            </a:r>
          </a:p>
          <a:p>
            <a:r>
              <a:rPr lang="fi-FI" sz="2800" dirty="0" smtClean="0"/>
              <a:t>Metsästäjä-keräilijät auttoivat toisiaan</a:t>
            </a:r>
          </a:p>
          <a:p>
            <a:r>
              <a:rPr lang="fi-FI" sz="2800" dirty="0" smtClean="0"/>
              <a:t>Maatalousyhteisön keskinäinen tuki ja riippuvuus</a:t>
            </a:r>
          </a:p>
          <a:p>
            <a:r>
              <a:rPr lang="fi-FI" sz="2800" dirty="0" smtClean="0"/>
              <a:t>Rooma sosiaalipoliittisena mallina: Rooman kansalaisilla oli ilmainen ruoka ja muuta sosiaaliturvaa varsin paljon</a:t>
            </a:r>
          </a:p>
          <a:p>
            <a:r>
              <a:rPr lang="fi-FI" sz="2800" dirty="0" smtClean="0"/>
              <a:t>Keskiajan yhteisöllinen sosiaalipolitiikka</a:t>
            </a:r>
          </a:p>
          <a:p>
            <a:r>
              <a:rPr lang="fi-FI" sz="2800" dirty="0" smtClean="0"/>
              <a:t>Sitten teollistuminen ja perinteisten yhteisöjen hajoaminen</a:t>
            </a:r>
            <a:endParaRPr lang="fi-FI" sz="2800"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58</a:t>
            </a:fld>
            <a:endParaRPr lang="fi-FI"/>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6AE6D488-727F-41FF-B231-A93E957DFB01}" type="slidenum">
              <a:rPr lang="en-US"/>
              <a:pPr>
                <a:defRPr/>
              </a:pPr>
              <a:t>59</a:t>
            </a:fld>
            <a:endParaRPr lang="en-US"/>
          </a:p>
        </p:txBody>
      </p:sp>
      <p:sp>
        <p:nvSpPr>
          <p:cNvPr id="19460" name="Rectangle 2"/>
          <p:cNvSpPr>
            <a:spLocks noGrp="1" noChangeArrowheads="1"/>
          </p:cNvSpPr>
          <p:nvPr>
            <p:ph type="title"/>
          </p:nvPr>
        </p:nvSpPr>
        <p:spPr/>
        <p:txBody>
          <a:bodyPr/>
          <a:lstStyle/>
          <a:p>
            <a:r>
              <a:rPr lang="fi-FI" smtClean="0"/>
              <a:t>Sosiaalipolitiikan perustelut</a:t>
            </a:r>
          </a:p>
        </p:txBody>
      </p:sp>
      <p:sp>
        <p:nvSpPr>
          <p:cNvPr id="19461" name="Rectangle 3"/>
          <p:cNvSpPr>
            <a:spLocks noGrp="1" noChangeArrowheads="1"/>
          </p:cNvSpPr>
          <p:nvPr>
            <p:ph type="body" idx="1"/>
          </p:nvPr>
        </p:nvSpPr>
        <p:spPr/>
        <p:txBody>
          <a:bodyPr/>
          <a:lstStyle/>
          <a:p>
            <a:r>
              <a:rPr lang="fi-FI" sz="2400" dirty="0" smtClean="0"/>
              <a:t>Sosiaalipoliittista toimintaa perustellaan mm. seuraavilla tavoilla jotka eivät sulje pois toisiaan:</a:t>
            </a:r>
          </a:p>
          <a:p>
            <a:r>
              <a:rPr lang="fi-FI" sz="2400" dirty="0" smtClean="0"/>
              <a:t>Vähäosaisia ei saa jättää oman onnensa nojaan vaan parempiosaisilla on moraalinen velvollisuus auttaa (kirkko, liberaalikapitalismi)</a:t>
            </a:r>
          </a:p>
          <a:p>
            <a:r>
              <a:rPr lang="fi-FI" sz="2400" dirty="0" smtClean="0"/>
              <a:t>Kapitalismi ei pysyisi pystyssä ilman sosiaalipolitiikkaa: luokkataisteluperustelu</a:t>
            </a:r>
          </a:p>
          <a:p>
            <a:r>
              <a:rPr lang="fi-FI" sz="2400" dirty="0" smtClean="0"/>
              <a:t>Sosiaalipolitiikka on taloudellisesti tehokasta, se tuottaa luottamusta ja taloudellista kasvua (Pekka Kuusi)</a:t>
            </a:r>
          </a:p>
          <a:p>
            <a:r>
              <a:rPr lang="fi-FI" sz="2400" dirty="0" smtClean="0"/>
              <a:t>Sosiaalipolitiikka on osa ihmisluontoa (evoluutioperustelu)  </a:t>
            </a:r>
            <a:endParaRPr lang="fi-FI"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mutta</a:t>
            </a:r>
            <a:endParaRPr lang="fi-FI" dirty="0"/>
          </a:p>
        </p:txBody>
      </p:sp>
      <p:sp>
        <p:nvSpPr>
          <p:cNvPr id="3" name="Content Placeholder 2"/>
          <p:cNvSpPr>
            <a:spLocks noGrp="1"/>
          </p:cNvSpPr>
          <p:nvPr>
            <p:ph idx="1"/>
          </p:nvPr>
        </p:nvSpPr>
        <p:spPr/>
        <p:txBody>
          <a:bodyPr/>
          <a:lstStyle/>
          <a:p>
            <a:r>
              <a:rPr lang="fi-FI" dirty="0" smtClean="0"/>
              <a:t>Julkiset hyvinvointipalvelut ja –tuet tulisi kohdentaa lähinnä vain niitä </a:t>
            </a:r>
            <a:r>
              <a:rPr lang="fi-FI" dirty="0" smtClean="0">
                <a:solidFill>
                  <a:srgbClr val="FF0000"/>
                </a:solidFill>
              </a:rPr>
              <a:t>eniten</a:t>
            </a:r>
            <a:r>
              <a:rPr lang="fi-FI" dirty="0" smtClean="0"/>
              <a:t> tarvitseville ja </a:t>
            </a:r>
            <a:r>
              <a:rPr lang="fi-FI" dirty="0" smtClean="0">
                <a:solidFill>
                  <a:srgbClr val="FF0000"/>
                </a:solidFill>
              </a:rPr>
              <a:t>heikoimmassa asemassa </a:t>
            </a:r>
            <a:r>
              <a:rPr lang="fi-FI" dirty="0" smtClean="0"/>
              <a:t>oleville:</a:t>
            </a:r>
          </a:p>
          <a:p>
            <a:r>
              <a:rPr lang="fi-FI" dirty="0" smtClean="0"/>
              <a:t>Samaa mieltä: 58 </a:t>
            </a:r>
          </a:p>
          <a:p>
            <a:r>
              <a:rPr lang="fi-FI" dirty="0" smtClean="0"/>
              <a:t>Vaikea sanoa: 10</a:t>
            </a:r>
          </a:p>
          <a:p>
            <a:r>
              <a:rPr lang="fi-FI" dirty="0" smtClean="0"/>
              <a:t>Eri mieltä 32</a:t>
            </a:r>
          </a:p>
          <a:p>
            <a:r>
              <a:rPr lang="fi-FI" dirty="0" smtClean="0"/>
              <a:t>Eli siis enemmistö kannattaa marginaalista hyvinvointivaltiota, ei suinkaan universaalista?</a:t>
            </a:r>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6</a:t>
            </a:fld>
            <a:endParaRPr lang="fi-FI"/>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8545F860-7B55-443B-B668-BDB0FC4A9C37}" type="slidenum">
              <a:rPr lang="en-US"/>
              <a:pPr>
                <a:defRPr/>
              </a:pPr>
              <a:t>60</a:t>
            </a:fld>
            <a:endParaRPr lang="en-US"/>
          </a:p>
        </p:txBody>
      </p:sp>
      <p:sp>
        <p:nvSpPr>
          <p:cNvPr id="20484" name="Rectangle 2"/>
          <p:cNvSpPr>
            <a:spLocks noGrp="1" noChangeArrowheads="1"/>
          </p:cNvSpPr>
          <p:nvPr>
            <p:ph type="title"/>
          </p:nvPr>
        </p:nvSpPr>
        <p:spPr/>
        <p:txBody>
          <a:bodyPr/>
          <a:lstStyle/>
          <a:p>
            <a:r>
              <a:rPr lang="fi-FI" smtClean="0"/>
              <a:t>Vähäosaisten auttaminen</a:t>
            </a:r>
            <a:endParaRPr lang="en-GB" smtClean="0"/>
          </a:p>
        </p:txBody>
      </p:sp>
      <p:sp>
        <p:nvSpPr>
          <p:cNvPr id="20485" name="Rectangle 3"/>
          <p:cNvSpPr>
            <a:spLocks noGrp="1" noChangeArrowheads="1"/>
          </p:cNvSpPr>
          <p:nvPr>
            <p:ph type="body" idx="1"/>
          </p:nvPr>
        </p:nvSpPr>
        <p:spPr/>
        <p:txBody>
          <a:bodyPr/>
          <a:lstStyle/>
          <a:p>
            <a:r>
              <a:rPr lang="fi-FI" sz="2800" dirty="0" smtClean="0"/>
              <a:t>Niillä ihmisillä joilla on ollut elämässä parempi ”onni”, jotka ovat menestyneet taloudellisesti, on</a:t>
            </a:r>
          </a:p>
          <a:p>
            <a:r>
              <a:rPr lang="fi-FI" sz="2800" dirty="0" smtClean="0"/>
              <a:t>Moraalinen velvoite auttaa vähempiosaisia ihmisiä</a:t>
            </a:r>
          </a:p>
          <a:p>
            <a:r>
              <a:rPr lang="fi-FI" sz="2800" dirty="0" smtClean="0"/>
              <a:t>Tämä on yksilöllinen velvoite, eikä koske niinkään yhteisöä (so. ei julkista sosiaalipolitiikka)</a:t>
            </a:r>
          </a:p>
          <a:p>
            <a:r>
              <a:rPr lang="fi-FI" sz="2800" dirty="0" smtClean="0"/>
              <a:t>Kuitenkin valtiolle hyväksytään vaikkapa katolisessa kirkossa tietty rooli, jossa perusteena on juuri moraalinen velvoite</a:t>
            </a:r>
          </a:p>
          <a:p>
            <a:r>
              <a:rPr lang="fi-FI" sz="2800" dirty="0" smtClean="0"/>
              <a:t>USA:ssa hyväntekeväisyys keskeistä</a:t>
            </a:r>
          </a:p>
          <a:p>
            <a:r>
              <a:rPr lang="fi-FI" sz="2800" dirty="0" smtClean="0"/>
              <a:t>Englannin ”Big </a:t>
            </a:r>
            <a:r>
              <a:rPr lang="fi-FI" sz="2800" dirty="0" err="1" smtClean="0"/>
              <a:t>society</a:t>
            </a:r>
            <a:r>
              <a:rPr lang="fi-FI" sz="2800" dirty="0" smtClean="0"/>
              <a:t>” uusin esimerkki</a:t>
            </a:r>
            <a:endParaRPr lang="en-GB" sz="28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fi-FI" smtClean="0"/>
              <a:t>Luokkataistelu</a:t>
            </a:r>
            <a:endParaRPr lang="en-GB" smtClean="0"/>
          </a:p>
        </p:txBody>
      </p:sp>
      <p:sp>
        <p:nvSpPr>
          <p:cNvPr id="22531" name="Rectangle 3"/>
          <p:cNvSpPr>
            <a:spLocks noGrp="1" noChangeArrowheads="1"/>
          </p:cNvSpPr>
          <p:nvPr>
            <p:ph type="body" idx="1"/>
          </p:nvPr>
        </p:nvSpPr>
        <p:spPr/>
        <p:txBody>
          <a:bodyPr/>
          <a:lstStyle/>
          <a:p>
            <a:r>
              <a:rPr lang="fi-FI" sz="2800" smtClean="0"/>
              <a:t>Sosiaalipolitiikka on syntynyt työväenliikkeen ja nousevan kapitalismin yhteentörmäyksestä: työväenliike uhkasi kapitalismin perusteita joten sen piti ryhtyä toimiin edes jonkinlaisen minimiturvan antamiseksi</a:t>
            </a:r>
          </a:p>
          <a:p>
            <a:r>
              <a:rPr lang="fi-FI" sz="2800" smtClean="0"/>
              <a:t>Näin valtio toteutti vähitellen sosiaalipoliittisia uudistuksia joiden tarkoituksena oli vähentää tätä uhkaa</a:t>
            </a:r>
          </a:p>
          <a:p>
            <a:r>
              <a:rPr lang="fi-FI" sz="2800" smtClean="0"/>
              <a:t>Siis antaa työväenluokalle jotain menetettävää</a:t>
            </a:r>
          </a:p>
          <a:p>
            <a:r>
              <a:rPr lang="fi-FI" sz="2800" smtClean="0"/>
              <a:t>Eläke ja tapaturmavakuutus aika hyviä!</a:t>
            </a:r>
          </a:p>
          <a:p>
            <a:r>
              <a:rPr lang="fi-FI" sz="2800" smtClean="0"/>
              <a:t>(Bismarck!)</a:t>
            </a:r>
            <a:endParaRPr lang="en-GB" sz="2800" smtClean="0"/>
          </a:p>
        </p:txBody>
      </p:sp>
      <p:sp>
        <p:nvSpPr>
          <p:cNvPr id="4" name="Slide Number Placeholder 3"/>
          <p:cNvSpPr>
            <a:spLocks noGrp="1"/>
          </p:cNvSpPr>
          <p:nvPr>
            <p:ph type="sldNum" sz="quarter" idx="12"/>
          </p:nvPr>
        </p:nvSpPr>
        <p:spPr/>
        <p:txBody>
          <a:bodyPr/>
          <a:lstStyle/>
          <a:p>
            <a:pPr>
              <a:defRPr/>
            </a:pPr>
            <a:fld id="{CF802D5C-D648-4416-8775-EBF86FD7166B}" type="slidenum">
              <a:rPr lang="fi-FI" smtClean="0"/>
              <a:pPr>
                <a:defRPr/>
              </a:pPr>
              <a:t>61</a:t>
            </a:fld>
            <a:endParaRPr lang="fi-FI"/>
          </a:p>
        </p:txBody>
      </p:sp>
      <p:sp>
        <p:nvSpPr>
          <p:cNvPr id="5" name="Footer Placeholder 4"/>
          <p:cNvSpPr>
            <a:spLocks noGrp="1"/>
          </p:cNvSpPr>
          <p:nvPr>
            <p:ph type="ftr" sz="quarter" idx="11"/>
          </p:nvPr>
        </p:nvSpPr>
        <p:spPr/>
        <p:txBody>
          <a:bodyPr/>
          <a:lstStyle/>
          <a:p>
            <a:pPr>
              <a:defRPr/>
            </a:pPr>
            <a:r>
              <a:rPr lang="fi-FI" smtClean="0"/>
              <a:t>Sosiaalipolitiikan johdantokurssi 2011</a:t>
            </a:r>
            <a:endParaRPr lang="fi-FI"/>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8046528E-5DDA-4728-A5DC-6E25114519F1}" type="slidenum">
              <a:rPr lang="en-US"/>
              <a:pPr>
                <a:defRPr/>
              </a:pPr>
              <a:t>62</a:t>
            </a:fld>
            <a:endParaRPr lang="en-US"/>
          </a:p>
        </p:txBody>
      </p:sp>
      <p:sp>
        <p:nvSpPr>
          <p:cNvPr id="21508" name="Rectangle 2"/>
          <p:cNvSpPr>
            <a:spLocks noGrp="1" noChangeArrowheads="1"/>
          </p:cNvSpPr>
          <p:nvPr>
            <p:ph type="title"/>
          </p:nvPr>
        </p:nvSpPr>
        <p:spPr/>
        <p:txBody>
          <a:bodyPr/>
          <a:lstStyle/>
          <a:p>
            <a:r>
              <a:rPr lang="fi-FI" smtClean="0"/>
              <a:t>Taloudellinen tehokkuus</a:t>
            </a:r>
            <a:endParaRPr lang="en-GB" smtClean="0"/>
          </a:p>
        </p:txBody>
      </p:sp>
      <p:sp>
        <p:nvSpPr>
          <p:cNvPr id="21509" name="Rectangle 3"/>
          <p:cNvSpPr>
            <a:spLocks noGrp="1" noChangeArrowheads="1"/>
          </p:cNvSpPr>
          <p:nvPr>
            <p:ph type="body" idx="1"/>
          </p:nvPr>
        </p:nvSpPr>
        <p:spPr/>
        <p:txBody>
          <a:bodyPr/>
          <a:lstStyle/>
          <a:p>
            <a:r>
              <a:rPr lang="fi-FI" sz="2800" dirty="0" smtClean="0"/>
              <a:t>Keynesiläinen perustelu: jos kulutuskysyntää lisätään, niin se edesauttaa taloudellista kasvua (Pekka Kuusi: 60-luvun sosiaalipolitiikka)</a:t>
            </a:r>
          </a:p>
          <a:p>
            <a:r>
              <a:rPr lang="fi-FI" sz="2800" dirty="0" smtClean="0"/>
              <a:t>Kun tuetaan köyhiä, niin raha menee kulutukseen, kun rikkaita niin sijoituksiin</a:t>
            </a:r>
          </a:p>
          <a:p>
            <a:r>
              <a:rPr lang="fi-FI" sz="2800" dirty="0" smtClean="0"/>
              <a:t>Mutta myös muut sosiaalipoliittiset toimet: terveys, päivähoito, koulutus jne. tekevät väestöstä tehokkaampaa ja työkykyisempää</a:t>
            </a:r>
          </a:p>
          <a:p>
            <a:r>
              <a:rPr lang="fi-FI" sz="2800" dirty="0" smtClean="0"/>
              <a:t>Tasa-arvo lisää myös taloudellista tehokkuutta </a:t>
            </a:r>
          </a:p>
          <a:p>
            <a:r>
              <a:rPr lang="fi-FI" sz="2800" dirty="0" smtClean="0"/>
              <a:t>Luottamus merkittävä tekijä (Helkama)</a:t>
            </a:r>
          </a:p>
          <a:p>
            <a:r>
              <a:rPr lang="fi-FI" sz="2800" dirty="0" smtClean="0"/>
              <a:t>Uusliberalismi on hylännyt kaiken tämän</a:t>
            </a:r>
            <a:endParaRPr lang="en-GB" sz="2800"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fi-FI" dirty="0" smtClean="0"/>
              <a:t>Evoluutioteoria: </a:t>
            </a:r>
            <a:r>
              <a:rPr lang="fi-FI" dirty="0" err="1" smtClean="0"/>
              <a:t>sosiaalidarwinismi</a:t>
            </a:r>
            <a:endParaRPr lang="en-GB" dirty="0" smtClean="0"/>
          </a:p>
        </p:txBody>
      </p:sp>
      <p:sp>
        <p:nvSpPr>
          <p:cNvPr id="23555" name="Rectangle 3"/>
          <p:cNvSpPr>
            <a:spLocks noGrp="1" noChangeArrowheads="1"/>
          </p:cNvSpPr>
          <p:nvPr>
            <p:ph type="body" idx="1"/>
          </p:nvPr>
        </p:nvSpPr>
        <p:spPr/>
        <p:txBody>
          <a:bodyPr/>
          <a:lstStyle/>
          <a:p>
            <a:r>
              <a:rPr lang="fi-FI" sz="2400" dirty="0" smtClean="0"/>
              <a:t>Perinteinen </a:t>
            </a:r>
            <a:r>
              <a:rPr lang="fi-FI" sz="2400" dirty="0" err="1" smtClean="0"/>
              <a:t>sosiaalidarwinismi</a:t>
            </a:r>
            <a:r>
              <a:rPr lang="fi-FI" sz="2400" dirty="0" smtClean="0"/>
              <a:t>: eloonjäämistaistelu</a:t>
            </a:r>
          </a:p>
          <a:p>
            <a:r>
              <a:rPr lang="fi-FI" sz="2400" dirty="0" smtClean="0"/>
              <a:t>Sosiaalipolitiikka haitallista yhteiskunnan kehityksen kannalta</a:t>
            </a:r>
          </a:p>
          <a:p>
            <a:r>
              <a:rPr lang="fi-FI" sz="2400" dirty="0" err="1" smtClean="0"/>
              <a:t>Malthus</a:t>
            </a:r>
            <a:r>
              <a:rPr lang="fi-FI" sz="2400" dirty="0" smtClean="0"/>
              <a:t>: nälän ja ruoantuotannon tasapaino: mitä enemmän ruokaa, sitä nopeampi väestönkasvu (ja päinvastoin)</a:t>
            </a:r>
          </a:p>
          <a:p>
            <a:r>
              <a:rPr lang="fi-FI" sz="2400" dirty="0" smtClean="0"/>
              <a:t>Spencer: Heikkojen sortuminen nopeuttaa kehitystä eli heikkoja ei pidä auttaa!</a:t>
            </a:r>
          </a:p>
          <a:p>
            <a:r>
              <a:rPr lang="fi-FI" sz="2400" dirty="0" smtClean="0"/>
              <a:t>Vapaa kapitalismi siis tehokkain malli</a:t>
            </a:r>
          </a:p>
          <a:p>
            <a:r>
              <a:rPr lang="fi-FI" sz="2400" dirty="0" smtClean="0"/>
              <a:t>Herätetty henkiin uusliberalismissa: hyväntekeväisyys OK</a:t>
            </a:r>
          </a:p>
          <a:p>
            <a:endParaRPr lang="fi-FI" sz="2400" dirty="0" smtClean="0"/>
          </a:p>
        </p:txBody>
      </p:sp>
      <p:sp>
        <p:nvSpPr>
          <p:cNvPr id="4" name="Slide Number Placeholder 3"/>
          <p:cNvSpPr>
            <a:spLocks noGrp="1"/>
          </p:cNvSpPr>
          <p:nvPr>
            <p:ph type="sldNum" sz="quarter" idx="12"/>
          </p:nvPr>
        </p:nvSpPr>
        <p:spPr/>
        <p:txBody>
          <a:bodyPr/>
          <a:lstStyle/>
          <a:p>
            <a:pPr>
              <a:defRPr/>
            </a:pPr>
            <a:fld id="{7CEC42BA-9150-4DFF-A047-CF428C787079}" type="slidenum">
              <a:rPr lang="fi-FI" smtClean="0"/>
              <a:pPr>
                <a:defRPr/>
              </a:pPr>
              <a:t>63</a:t>
            </a:fld>
            <a:endParaRPr lang="fi-FI"/>
          </a:p>
        </p:txBody>
      </p:sp>
      <p:sp>
        <p:nvSpPr>
          <p:cNvPr id="5" name="Footer Placeholder 4"/>
          <p:cNvSpPr>
            <a:spLocks noGrp="1"/>
          </p:cNvSpPr>
          <p:nvPr>
            <p:ph type="ftr" sz="quarter" idx="11"/>
          </p:nvPr>
        </p:nvSpPr>
        <p:spPr/>
        <p:txBody>
          <a:bodyPr/>
          <a:lstStyle/>
          <a:p>
            <a:pPr>
              <a:defRPr/>
            </a:pPr>
            <a:r>
              <a:rPr lang="fi-FI" smtClean="0"/>
              <a:t>Sosiaalipolitiikan johdantokurssi 2011</a:t>
            </a:r>
            <a:endParaRPr lang="fi-FI"/>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Moderni </a:t>
            </a:r>
            <a:r>
              <a:rPr lang="fi-FI" dirty="0" err="1" smtClean="0"/>
              <a:t>darwinismi</a:t>
            </a:r>
            <a:r>
              <a:rPr lang="fi-FI" dirty="0" smtClean="0"/>
              <a:t> on eri asia</a:t>
            </a:r>
            <a:endParaRPr lang="fi-FI" dirty="0"/>
          </a:p>
        </p:txBody>
      </p:sp>
      <p:sp>
        <p:nvSpPr>
          <p:cNvPr id="3" name="Content Placeholder 2"/>
          <p:cNvSpPr>
            <a:spLocks noGrp="1"/>
          </p:cNvSpPr>
          <p:nvPr>
            <p:ph idx="1"/>
          </p:nvPr>
        </p:nvSpPr>
        <p:spPr/>
        <p:txBody>
          <a:bodyPr/>
          <a:lstStyle/>
          <a:p>
            <a:r>
              <a:rPr lang="fi-FI" sz="2800" dirty="0" smtClean="0"/>
              <a:t>Sosiaalipolitiikka on altruismin yksi muoto</a:t>
            </a:r>
          </a:p>
          <a:p>
            <a:r>
              <a:rPr lang="fi-FI" sz="2800" dirty="0" smtClean="0"/>
              <a:t>Altruismi on ihmisen perusominaisuuksia</a:t>
            </a:r>
          </a:p>
          <a:p>
            <a:r>
              <a:rPr lang="fi-FI" sz="2800" dirty="0" smtClean="0"/>
              <a:t>Evoluution tuote: yhteistyö hyödyllistä</a:t>
            </a:r>
          </a:p>
          <a:p>
            <a:r>
              <a:rPr lang="fi-FI" sz="2800" dirty="0" smtClean="0"/>
              <a:t>Yhteiskunnan perusmääritelmä: ihmiset jotka auttavat toisiaan, muodostavat yhteiskunnan (perhe, suku, heimo…)</a:t>
            </a:r>
          </a:p>
          <a:p>
            <a:r>
              <a:rPr lang="fi-FI" sz="2800" dirty="0" smtClean="0"/>
              <a:t>Altruismin lähtökohta on sukulaisuus, yhteistyö toisensa tuntevien kesken vastavuoroisuuden pohjalta</a:t>
            </a:r>
          </a:p>
          <a:p>
            <a:r>
              <a:rPr lang="fi-FI" sz="2800" dirty="0" smtClean="0"/>
              <a:t>Täydellinen altruismi kuuluu myös ihmisluontoon</a:t>
            </a:r>
          </a:p>
          <a:p>
            <a:endParaRPr lang="fi-FI"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64</a:t>
            </a:fld>
            <a:endParaRPr lang="fi-FI"/>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44F67BB8-78BD-40DE-A123-739C18323F4F}" type="slidenum">
              <a:rPr lang="en-US"/>
              <a:pPr>
                <a:defRPr/>
              </a:pPr>
              <a:t>65</a:t>
            </a:fld>
            <a:endParaRPr lang="en-US"/>
          </a:p>
        </p:txBody>
      </p:sp>
      <p:sp>
        <p:nvSpPr>
          <p:cNvPr id="24580" name="Rectangle 2"/>
          <p:cNvSpPr>
            <a:spLocks noGrp="1" noChangeArrowheads="1"/>
          </p:cNvSpPr>
          <p:nvPr>
            <p:ph type="title"/>
          </p:nvPr>
        </p:nvSpPr>
        <p:spPr/>
        <p:txBody>
          <a:bodyPr/>
          <a:lstStyle/>
          <a:p>
            <a:r>
              <a:rPr lang="fi-FI" smtClean="0"/>
              <a:t>Altruismi</a:t>
            </a:r>
            <a:endParaRPr lang="en-GB" smtClean="0"/>
          </a:p>
        </p:txBody>
      </p:sp>
      <p:sp>
        <p:nvSpPr>
          <p:cNvPr id="24581" name="Rectangle 3"/>
          <p:cNvSpPr>
            <a:spLocks noGrp="1" noChangeArrowheads="1"/>
          </p:cNvSpPr>
          <p:nvPr>
            <p:ph type="body" idx="1"/>
          </p:nvPr>
        </p:nvSpPr>
        <p:spPr/>
        <p:txBody>
          <a:bodyPr/>
          <a:lstStyle/>
          <a:p>
            <a:r>
              <a:rPr lang="fi-FI" sz="2400" dirty="0" smtClean="0"/>
              <a:t>Ihminen joka auttaa jotain toista ihmistä tilanteessa jossa hänen olisi edullisinta olla auttamatta, on altruisti.</a:t>
            </a:r>
          </a:p>
          <a:p>
            <a:r>
              <a:rPr lang="fi-FI" sz="2400" dirty="0" smtClean="0"/>
              <a:t>Esim. kun junassa joku häiriköi ja uhkailee vierustoveria, niin useimmat ihmiset eivät auta. Sen sijaan jos kolme neljä tyyppiä on yhdessä valmiita auttamaan niin … Toisaalta tällöinkin kannattaa lipsua joukosta koska kaverilla voi olla vaikka puukko hihassaan (</a:t>
            </a:r>
            <a:r>
              <a:rPr lang="fi-FI" sz="2400" dirty="0" err="1" smtClean="0"/>
              <a:t>free</a:t>
            </a:r>
            <a:r>
              <a:rPr lang="fi-FI" sz="2400" dirty="0" smtClean="0"/>
              <a:t> </a:t>
            </a:r>
            <a:r>
              <a:rPr lang="fi-FI" sz="2400" dirty="0" err="1" smtClean="0"/>
              <a:t>rider-ongelma</a:t>
            </a:r>
            <a:r>
              <a:rPr lang="fi-FI" sz="2400" dirty="0" smtClean="0"/>
              <a:t>)</a:t>
            </a:r>
          </a:p>
          <a:p>
            <a:r>
              <a:rPr lang="fi-FI" sz="2400" dirty="0" smtClean="0"/>
              <a:t>Rankaiseminen selittää osittain. Tilanteessa jossa olisi helppoa olla </a:t>
            </a:r>
            <a:r>
              <a:rPr lang="fi-FI" sz="2400" dirty="0" err="1" smtClean="0"/>
              <a:t>free</a:t>
            </a:r>
            <a:r>
              <a:rPr lang="fi-FI" sz="2400" dirty="0" smtClean="0"/>
              <a:t> </a:t>
            </a:r>
            <a:r>
              <a:rPr lang="fi-FI" sz="2400" dirty="0" err="1" smtClean="0"/>
              <a:t>rider</a:t>
            </a:r>
            <a:r>
              <a:rPr lang="fi-FI" sz="2400" dirty="0" smtClean="0"/>
              <a:t>, mutta jos siitä seuraa että saa rangaistuksen niin on parempi olla mukana.</a:t>
            </a:r>
          </a:p>
          <a:p>
            <a:r>
              <a:rPr lang="fi-FI" sz="2400" dirty="0" smtClean="0"/>
              <a:t>Tietenkään sellainen ihminen ei ole oikea altruisti joka auttaa vain koska on pakko tai pelkää toisia!</a:t>
            </a:r>
            <a:endParaRPr lang="en-GB" sz="24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Altruismi vs. vapaamatkustajat</a:t>
            </a:r>
            <a:endParaRPr lang="fi-FI" dirty="0"/>
          </a:p>
        </p:txBody>
      </p:sp>
      <p:sp>
        <p:nvSpPr>
          <p:cNvPr id="3" name="Content Placeholder 2"/>
          <p:cNvSpPr>
            <a:spLocks noGrp="1"/>
          </p:cNvSpPr>
          <p:nvPr>
            <p:ph idx="1"/>
          </p:nvPr>
        </p:nvSpPr>
        <p:spPr/>
        <p:txBody>
          <a:bodyPr/>
          <a:lstStyle/>
          <a:p>
            <a:r>
              <a:rPr lang="fi-FI" sz="2800" dirty="0" smtClean="0"/>
              <a:t>Pelkkien altruistien yhteiskunta on aina epästabiili, koska silloin vapaamatkustajat hyötyvät aina</a:t>
            </a:r>
          </a:p>
          <a:p>
            <a:r>
              <a:rPr lang="fi-FI" sz="2800" dirty="0" smtClean="0"/>
              <a:t>Mutta jos vapaamatkustajia tulee liikaa, niin heille käy huonosti</a:t>
            </a:r>
          </a:p>
          <a:p>
            <a:r>
              <a:rPr lang="fi-FI" sz="2800" dirty="0" smtClean="0"/>
              <a:t>Vapaamatkustajien määrää säännellään valvonnan ja rangaistusten avulla, mutta valvonta ei ole ratkaiseva</a:t>
            </a:r>
          </a:p>
          <a:p>
            <a:r>
              <a:rPr lang="fi-FI" sz="2800" dirty="0" smtClean="0"/>
              <a:t>Miten paljon hyvinvointivaltio kestää vapaamatkustajia, so. niitä jotka eivät halua tehdä töitä vaan ottaa vain etuuksia?</a:t>
            </a:r>
            <a:endParaRPr lang="fi-FI" sz="2800" dirty="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66</a:t>
            </a:fld>
            <a:endParaRPr lang="fi-FI"/>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lick to open xls"/>
          <p:cNvPicPr>
            <a:picLocks noChangeAspect="1" noChangeArrowheads="1"/>
          </p:cNvPicPr>
          <p:nvPr/>
        </p:nvPicPr>
        <p:blipFill>
          <a:blip r:embed="rId2" cstate="print"/>
          <a:srcRect/>
          <a:stretch>
            <a:fillRect/>
          </a:stretch>
        </p:blipFill>
        <p:spPr bwMode="auto">
          <a:xfrm>
            <a:off x="2555776" y="1988840"/>
            <a:ext cx="4381500" cy="2162176"/>
          </a:xfrm>
          <a:prstGeom prst="rect">
            <a:avLst/>
          </a:prstGeom>
          <a:noFill/>
        </p:spPr>
      </p:pic>
      <p:sp>
        <p:nvSpPr>
          <p:cNvPr id="10" name="Title 9"/>
          <p:cNvSpPr>
            <a:spLocks noGrp="1"/>
          </p:cNvSpPr>
          <p:nvPr>
            <p:ph type="title"/>
          </p:nvPr>
        </p:nvSpPr>
        <p:spPr/>
        <p:txBody>
          <a:bodyPr/>
          <a:lstStyle/>
          <a:p>
            <a:r>
              <a:rPr lang="fi-FI" sz="3600" dirty="0" smtClean="0"/>
              <a:t>Yksityiset ja julkiset sosiaalimenot</a:t>
            </a:r>
            <a:endParaRPr lang="fi-FI" sz="3600" dirty="0"/>
          </a:p>
        </p:txBody>
      </p:sp>
      <p:sp>
        <p:nvSpPr>
          <p:cNvPr id="11" name="Content Placeholder 10"/>
          <p:cNvSpPr>
            <a:spLocks noGrp="1"/>
          </p:cNvSpPr>
          <p:nvPr>
            <p:ph idx="1"/>
          </p:nvPr>
        </p:nvSpPr>
        <p:spPr>
          <a:xfrm>
            <a:off x="457200" y="1628800"/>
            <a:ext cx="8229600" cy="4497363"/>
          </a:xfrm>
        </p:spPr>
        <p:txBody>
          <a:bodyPr/>
          <a:lstStyle/>
          <a:p>
            <a:endParaRPr lang="fi-FI" dirty="0" smtClean="0"/>
          </a:p>
          <a:p>
            <a:endParaRPr lang="fi-FI" dirty="0" smtClean="0"/>
          </a:p>
          <a:p>
            <a:endParaRPr lang="fi-FI" dirty="0" smtClean="0"/>
          </a:p>
          <a:p>
            <a:endParaRPr lang="fi-FI" dirty="0" smtClean="0"/>
          </a:p>
          <a:p>
            <a:endParaRPr lang="fi-FI" dirty="0" smtClean="0"/>
          </a:p>
          <a:p>
            <a:r>
              <a:rPr lang="fi-FI" sz="2800" dirty="0" smtClean="0"/>
              <a:t>Aika merkittäviä eroja!</a:t>
            </a:r>
          </a:p>
          <a:p>
            <a:r>
              <a:rPr lang="fi-FI" sz="2800" dirty="0" smtClean="0"/>
              <a:t>Keskeinen tekijä liberaalin mallin ja muiden välillä</a:t>
            </a:r>
            <a:endParaRPr lang="fi-FI" sz="28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fi-FI" smtClean="0"/>
              <a:t>The spirit level</a:t>
            </a:r>
          </a:p>
        </p:txBody>
      </p:sp>
      <p:sp>
        <p:nvSpPr>
          <p:cNvPr id="25603" name="Content Placeholder 2"/>
          <p:cNvSpPr>
            <a:spLocks noGrp="1"/>
          </p:cNvSpPr>
          <p:nvPr>
            <p:ph idx="1"/>
          </p:nvPr>
        </p:nvSpPr>
        <p:spPr/>
        <p:txBody>
          <a:bodyPr/>
          <a:lstStyle/>
          <a:p>
            <a:r>
              <a:rPr lang="fi-FI" i="1" dirty="0" err="1" smtClean="0"/>
              <a:t>Wilkinson-Pickett</a:t>
            </a:r>
            <a:r>
              <a:rPr lang="fi-FI" i="1" dirty="0" smtClean="0"/>
              <a:t>: </a:t>
            </a:r>
            <a:r>
              <a:rPr lang="fi-FI" i="1" dirty="0" err="1" smtClean="0"/>
              <a:t>Spirit</a:t>
            </a:r>
            <a:r>
              <a:rPr lang="fi-FI" i="1" dirty="0" smtClean="0"/>
              <a:t> </a:t>
            </a:r>
            <a:r>
              <a:rPr lang="fi-FI" i="1" dirty="0" err="1" smtClean="0"/>
              <a:t>level</a:t>
            </a:r>
            <a:r>
              <a:rPr lang="fi-FI" i="1" dirty="0" smtClean="0"/>
              <a:t>: </a:t>
            </a:r>
            <a:r>
              <a:rPr lang="fi-FI" i="1" dirty="0" err="1" smtClean="0"/>
              <a:t>Why</a:t>
            </a:r>
            <a:r>
              <a:rPr lang="fi-FI" i="1" dirty="0" smtClean="0"/>
              <a:t> </a:t>
            </a:r>
            <a:r>
              <a:rPr lang="fi-FI" i="1" dirty="0" err="1" smtClean="0"/>
              <a:t>more</a:t>
            </a:r>
            <a:r>
              <a:rPr lang="fi-FI" i="1" dirty="0" smtClean="0"/>
              <a:t> </a:t>
            </a:r>
            <a:r>
              <a:rPr lang="fi-FI" i="1" dirty="0" err="1" smtClean="0"/>
              <a:t>equal</a:t>
            </a:r>
            <a:r>
              <a:rPr lang="fi-FI" i="1" dirty="0" smtClean="0"/>
              <a:t> </a:t>
            </a:r>
            <a:r>
              <a:rPr lang="fi-FI" i="1" dirty="0" err="1" smtClean="0"/>
              <a:t>societies</a:t>
            </a:r>
            <a:r>
              <a:rPr lang="fi-FI" i="1" dirty="0" smtClean="0"/>
              <a:t> </a:t>
            </a:r>
            <a:r>
              <a:rPr lang="fi-FI" i="1" dirty="0" err="1" smtClean="0"/>
              <a:t>almost</a:t>
            </a:r>
            <a:r>
              <a:rPr lang="fi-FI" i="1" dirty="0" smtClean="0"/>
              <a:t> </a:t>
            </a:r>
            <a:r>
              <a:rPr lang="fi-FI" i="1" dirty="0" err="1" smtClean="0"/>
              <a:t>always</a:t>
            </a:r>
            <a:r>
              <a:rPr lang="fi-FI" i="1" dirty="0" smtClean="0"/>
              <a:t> </a:t>
            </a:r>
            <a:r>
              <a:rPr lang="fi-FI" i="1" dirty="0" err="1" smtClean="0"/>
              <a:t>do</a:t>
            </a:r>
            <a:r>
              <a:rPr lang="fi-FI" i="1" dirty="0" smtClean="0"/>
              <a:t> </a:t>
            </a:r>
            <a:r>
              <a:rPr lang="fi-FI" i="1" dirty="0" err="1" smtClean="0"/>
              <a:t>better</a:t>
            </a:r>
            <a:r>
              <a:rPr lang="fi-FI" i="1" dirty="0" smtClean="0"/>
              <a:t> </a:t>
            </a:r>
            <a:r>
              <a:rPr lang="fi-FI" dirty="0" smtClean="0"/>
              <a:t>2009</a:t>
            </a:r>
          </a:p>
          <a:p>
            <a:r>
              <a:rPr lang="fi-FI" i="1" dirty="0" smtClean="0"/>
              <a:t>Tasa-arvo ja hyvinvointi: miksi pienet tuloerot koituvat kaikkien hyödyksi</a:t>
            </a:r>
          </a:p>
          <a:p>
            <a:r>
              <a:rPr lang="fi-FI" dirty="0" smtClean="0"/>
              <a:t>Tärkeä kirja, ilmestynyt myös suomeksi, hurjasti keskustelua aiheesta, jopa Suomessa</a:t>
            </a:r>
          </a:p>
          <a:p>
            <a:r>
              <a:rPr lang="fi-FI" dirty="0" smtClean="0"/>
              <a:t>Suomi (onneksi) mukana vertailuissa</a:t>
            </a:r>
          </a:p>
          <a:p>
            <a:r>
              <a:rPr lang="fi-FI" dirty="0" smtClean="0"/>
              <a:t>Myös rajua kritiikkiä esitetty</a:t>
            </a:r>
          </a:p>
          <a:p>
            <a:r>
              <a:rPr lang="fi-FI" dirty="0" smtClean="0"/>
              <a:t>Uusi pääsykoekirja!</a:t>
            </a:r>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8E648A2-22AD-4EFB-9209-7588000C110D}" type="slidenum">
              <a:rPr lang="fi-FI" smtClean="0"/>
              <a:pPr>
                <a:defRPr/>
              </a:pPr>
              <a:t>69</a:t>
            </a:fld>
            <a:endParaRPr lang="fi-FI"/>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smtClean="0"/>
              <a:t>Sosiaalipolitiikan johdantokurssi 2011</a:t>
            </a:r>
            <a:endParaRPr lang="en-US"/>
          </a:p>
        </p:txBody>
      </p:sp>
      <p:sp>
        <p:nvSpPr>
          <p:cNvPr id="6" name="Slide Number Placeholder 5"/>
          <p:cNvSpPr>
            <a:spLocks noGrp="1"/>
          </p:cNvSpPr>
          <p:nvPr>
            <p:ph type="sldNum" sz="quarter" idx="12"/>
          </p:nvPr>
        </p:nvSpPr>
        <p:spPr/>
        <p:txBody>
          <a:bodyPr/>
          <a:lstStyle/>
          <a:p>
            <a:pPr>
              <a:defRPr/>
            </a:pPr>
            <a:fld id="{383B0F8C-F4C3-49D2-9FB2-CDD51BDE65CC}" type="slidenum">
              <a:rPr lang="en-US"/>
              <a:pPr>
                <a:defRPr/>
              </a:pPr>
              <a:t>7</a:t>
            </a:fld>
            <a:endParaRPr lang="en-US"/>
          </a:p>
        </p:txBody>
      </p:sp>
      <p:sp>
        <p:nvSpPr>
          <p:cNvPr id="5124" name="Rectangle 2"/>
          <p:cNvSpPr>
            <a:spLocks noGrp="1" noChangeArrowheads="1"/>
          </p:cNvSpPr>
          <p:nvPr>
            <p:ph type="title"/>
          </p:nvPr>
        </p:nvSpPr>
        <p:spPr/>
        <p:txBody>
          <a:bodyPr/>
          <a:lstStyle/>
          <a:p>
            <a:r>
              <a:rPr lang="fi-FI" smtClean="0"/>
              <a:t>Sosiaalipolitiikka</a:t>
            </a:r>
          </a:p>
        </p:txBody>
      </p:sp>
      <p:sp>
        <p:nvSpPr>
          <p:cNvPr id="5125" name="Rectangle 3"/>
          <p:cNvSpPr>
            <a:spLocks noGrp="1" noChangeArrowheads="1"/>
          </p:cNvSpPr>
          <p:nvPr>
            <p:ph type="body" idx="1"/>
          </p:nvPr>
        </p:nvSpPr>
        <p:spPr/>
        <p:txBody>
          <a:bodyPr/>
          <a:lstStyle/>
          <a:p>
            <a:pPr>
              <a:lnSpc>
                <a:spcPct val="90000"/>
              </a:lnSpc>
            </a:pPr>
            <a:endParaRPr lang="fi-FI" sz="2400" dirty="0" smtClean="0"/>
          </a:p>
          <a:p>
            <a:pPr>
              <a:lnSpc>
                <a:spcPct val="90000"/>
              </a:lnSpc>
            </a:pPr>
            <a:r>
              <a:rPr lang="fi-FI" sz="2400" dirty="0" smtClean="0"/>
              <a:t>Sosiaalipolitiikka historiallisesti: sosiaaliset ongelmat ja niiden (käytännöllinen) ratkaiseminen</a:t>
            </a:r>
          </a:p>
          <a:p>
            <a:pPr>
              <a:lnSpc>
                <a:spcPct val="90000"/>
              </a:lnSpc>
            </a:pPr>
            <a:r>
              <a:rPr lang="fi-FI" sz="2400" dirty="0" smtClean="0"/>
              <a:t>Työväenkysymys ja sosiaalinen kysymys</a:t>
            </a:r>
          </a:p>
          <a:p>
            <a:pPr>
              <a:lnSpc>
                <a:spcPct val="90000"/>
              </a:lnSpc>
            </a:pPr>
            <a:r>
              <a:rPr lang="fi-FI" sz="2400" dirty="0" smtClean="0"/>
              <a:t>Mitä tehdä kun ihmiset eivät pärjää omin avuin vaan tarvitsevat muiden (yhteiskunnan) apua?</a:t>
            </a:r>
          </a:p>
          <a:p>
            <a:pPr>
              <a:lnSpc>
                <a:spcPct val="90000"/>
              </a:lnSpc>
            </a:pPr>
            <a:r>
              <a:rPr lang="fi-FI" sz="2400" dirty="0" smtClean="0"/>
              <a:t>Syyt voivat olla yhteiskunnallisia,  yhteisöllisiä, yksilöllisiä, mutta olennaista on, että yhteiskunta antaa tukea niille jotka sitä tarvitsevat</a:t>
            </a:r>
          </a:p>
          <a:p>
            <a:pPr>
              <a:lnSpc>
                <a:spcPct val="90000"/>
              </a:lnSpc>
            </a:pPr>
            <a:endParaRPr lang="fi-FI" sz="24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fi-FI" dirty="0" smtClean="0"/>
              <a:t>Perusväittämä</a:t>
            </a:r>
          </a:p>
        </p:txBody>
      </p:sp>
      <p:sp>
        <p:nvSpPr>
          <p:cNvPr id="26627" name="Content Placeholder 2"/>
          <p:cNvSpPr>
            <a:spLocks noGrp="1"/>
          </p:cNvSpPr>
          <p:nvPr>
            <p:ph idx="1"/>
          </p:nvPr>
        </p:nvSpPr>
        <p:spPr/>
        <p:txBody>
          <a:bodyPr/>
          <a:lstStyle/>
          <a:p>
            <a:r>
              <a:rPr lang="fi-FI" dirty="0" smtClean="0"/>
              <a:t>Mitä tasa-arvoisempi maa, sitä paremmin kaikki voivat: terveys, elinikä, lapsikuolleisuus, luottamus, lihavuus, rikokset, koulutus, jopa jätteiden lajittelu </a:t>
            </a:r>
          </a:p>
          <a:p>
            <a:r>
              <a:rPr lang="fi-FI" dirty="0" smtClean="0"/>
              <a:t>Rikkaus sinänsä ei ole olennaista vaan tasa-arvo paljon tärkeämpi!</a:t>
            </a:r>
          </a:p>
          <a:p>
            <a:r>
              <a:rPr lang="fi-FI" dirty="0" smtClean="0"/>
              <a:t>Köyhäkin maa voi pärjätä</a:t>
            </a:r>
          </a:p>
          <a:p>
            <a:endParaRPr lang="fi-FI" dirty="0" smtClean="0"/>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4F6E7119-7FFB-4C7D-AE24-DF86327AA7C7}" type="slidenum">
              <a:rPr lang="fi-FI" smtClean="0"/>
              <a:pPr>
                <a:defRPr/>
              </a:pPr>
              <a:t>70</a:t>
            </a:fld>
            <a:endParaRPr lang="fi-FI"/>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Hirsipuukuvio</a:t>
            </a:r>
            <a:endParaRPr lang="fi-FI" dirty="0"/>
          </a:p>
        </p:txBody>
      </p:sp>
      <p:sp>
        <p:nvSpPr>
          <p:cNvPr id="3" name="Content Placeholder 2"/>
          <p:cNvSpPr>
            <a:spLocks noGrp="1"/>
          </p:cNvSpPr>
          <p:nvPr>
            <p:ph idx="1"/>
          </p:nvPr>
        </p:nvSpPr>
        <p:spPr/>
        <p:txBody>
          <a:bodyPr/>
          <a:lstStyle/>
          <a:p>
            <a:r>
              <a:rPr lang="fi-FI" dirty="0" smtClean="0"/>
              <a:t>GNP ja odotettavissa oleva elinikä seuraavat tätä kaavaa: ensin jyrkkä nousu kun </a:t>
            </a:r>
            <a:r>
              <a:rPr lang="fi-FI" dirty="0" err="1" smtClean="0"/>
              <a:t>kansantulo/capita</a:t>
            </a:r>
            <a:r>
              <a:rPr lang="fi-FI" dirty="0" smtClean="0"/>
              <a:t> nousee nollasta kymmeneen tuhanteen dollariin</a:t>
            </a:r>
          </a:p>
          <a:p>
            <a:r>
              <a:rPr lang="fi-FI" dirty="0" smtClean="0"/>
              <a:t>Sitten käyrä tasaantuu niin että 20 000 </a:t>
            </a:r>
            <a:r>
              <a:rPr lang="fi-FI" dirty="0" err="1" smtClean="0"/>
              <a:t>USD/capita</a:t>
            </a:r>
            <a:r>
              <a:rPr lang="fi-FI" dirty="0" smtClean="0"/>
              <a:t> jälkeen yhteyttä ei juuri ole</a:t>
            </a:r>
          </a:p>
          <a:p>
            <a:r>
              <a:rPr lang="fi-FI" dirty="0" smtClean="0"/>
              <a:t>Tämän jälkeen tuloerot tulevat keskeisiksi</a:t>
            </a:r>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C3564E30-D73B-49A5-B034-18C244C7F19F}" type="slidenum">
              <a:rPr lang="fi-FI" smtClean="0"/>
              <a:pPr>
                <a:defRPr/>
              </a:pPr>
              <a:t>71</a:t>
            </a:fld>
            <a:endParaRPr lang="fi-FI"/>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fi-FI" smtClean="0"/>
              <a:t>Kysymyksiä</a:t>
            </a:r>
          </a:p>
        </p:txBody>
      </p:sp>
      <p:sp>
        <p:nvSpPr>
          <p:cNvPr id="31747" name="Content Placeholder 2"/>
          <p:cNvSpPr>
            <a:spLocks noGrp="1"/>
          </p:cNvSpPr>
          <p:nvPr>
            <p:ph idx="1"/>
          </p:nvPr>
        </p:nvSpPr>
        <p:spPr/>
        <p:txBody>
          <a:bodyPr/>
          <a:lstStyle/>
          <a:p>
            <a:r>
              <a:rPr lang="fi-FI" dirty="0" smtClean="0"/>
              <a:t>Mikä on kausaalisuhde:  tuottaako hyvinvointi tasa-arvoa vai päinvastoin (korrelaatio EI kerro kausaalisuhdetta)</a:t>
            </a:r>
          </a:p>
          <a:p>
            <a:r>
              <a:rPr lang="fi-FI" dirty="0" smtClean="0"/>
              <a:t>Parantaako tasa-arvo kaikkien asemaa ja voivatko rikkaat myös paremmin tasa-arvoisessa yhteiskunnassa? Kyllä ja ei.</a:t>
            </a:r>
          </a:p>
          <a:p>
            <a:r>
              <a:rPr lang="fi-FI" dirty="0" smtClean="0"/>
              <a:t>Voiko kehityksen suuntaa kääntää ja lisätä tasa-arvoa/vähentää tuloeroja?</a:t>
            </a:r>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E457C906-36C2-4542-9B88-E4104F8EDCD7}" type="slidenum">
              <a:rPr lang="fi-FI" smtClean="0"/>
              <a:pPr>
                <a:defRPr/>
              </a:pPr>
              <a:t>76</a:t>
            </a:fld>
            <a:endParaRPr lang="fi-FI"/>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fi-FI" smtClean="0"/>
              <a:t>Terveys</a:t>
            </a:r>
          </a:p>
        </p:txBody>
      </p:sp>
      <p:sp>
        <p:nvSpPr>
          <p:cNvPr id="27651" name="Content Placeholder 2"/>
          <p:cNvSpPr>
            <a:spLocks noGrp="1"/>
          </p:cNvSpPr>
          <p:nvPr>
            <p:ph idx="1"/>
          </p:nvPr>
        </p:nvSpPr>
        <p:spPr/>
        <p:txBody>
          <a:bodyPr/>
          <a:lstStyle/>
          <a:p>
            <a:r>
              <a:rPr lang="fi-FI" dirty="0" smtClean="0"/>
              <a:t>Mitä eriarvoisempi maa, sitä enemmän terveys- ja sosiaalisia ongelmia</a:t>
            </a:r>
          </a:p>
          <a:p>
            <a:r>
              <a:rPr lang="fi-FI" dirty="0" smtClean="0"/>
              <a:t>Sitä alhaisempi elinikä samalla tulotasolla</a:t>
            </a:r>
          </a:p>
          <a:p>
            <a:r>
              <a:rPr lang="fi-FI" dirty="0" smtClean="0"/>
              <a:t>Sitä suurempi lapsikuolleisuus</a:t>
            </a:r>
          </a:p>
          <a:p>
            <a:r>
              <a:rPr lang="fi-FI" dirty="0" smtClean="0"/>
              <a:t>Sitä enemmän liikalihavuutta</a:t>
            </a:r>
          </a:p>
          <a:p>
            <a:r>
              <a:rPr lang="fi-FI" dirty="0" smtClean="0"/>
              <a:t>Mikä olisi kausaalimekanismi?</a:t>
            </a:r>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133DA913-590C-4211-83DB-70153515F71F}" type="slidenum">
              <a:rPr lang="fi-FI" smtClean="0"/>
              <a:pPr>
                <a:defRPr/>
              </a:pPr>
              <a:t>77</a:t>
            </a:fld>
            <a:endParaRPr lang="fi-FI"/>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8F809BFD-BBCB-4197-83CB-E8EE1074A061}" type="slidenum">
              <a:rPr lang="en-US"/>
              <a:pPr>
                <a:defRPr/>
              </a:pPr>
              <a:t>8</a:t>
            </a:fld>
            <a:endParaRPr lang="en-US"/>
          </a:p>
        </p:txBody>
      </p:sp>
      <p:sp>
        <p:nvSpPr>
          <p:cNvPr id="40964" name="Rectangle 2"/>
          <p:cNvSpPr>
            <a:spLocks noGrp="1" noChangeArrowheads="1"/>
          </p:cNvSpPr>
          <p:nvPr>
            <p:ph type="title"/>
          </p:nvPr>
        </p:nvSpPr>
        <p:spPr/>
        <p:txBody>
          <a:bodyPr/>
          <a:lstStyle/>
          <a:p>
            <a:r>
              <a:rPr lang="fi-FI" smtClean="0"/>
              <a:t>Politiikka?</a:t>
            </a:r>
          </a:p>
        </p:txBody>
      </p:sp>
      <p:sp>
        <p:nvSpPr>
          <p:cNvPr id="40965" name="Rectangle 3"/>
          <p:cNvSpPr>
            <a:spLocks noGrp="1" noChangeArrowheads="1"/>
          </p:cNvSpPr>
          <p:nvPr>
            <p:ph type="body" idx="1"/>
          </p:nvPr>
        </p:nvSpPr>
        <p:spPr/>
        <p:txBody>
          <a:bodyPr/>
          <a:lstStyle/>
          <a:p>
            <a:pPr>
              <a:lnSpc>
                <a:spcPct val="90000"/>
              </a:lnSpc>
            </a:pPr>
            <a:r>
              <a:rPr lang="fi-FI" smtClean="0"/>
              <a:t>Politiikka termin ongelmallisuus</a:t>
            </a:r>
          </a:p>
          <a:p>
            <a:pPr>
              <a:lnSpc>
                <a:spcPct val="90000"/>
              </a:lnSpc>
            </a:pPr>
            <a:r>
              <a:rPr lang="fi-FI" smtClean="0"/>
              <a:t>policy vs politics, yleispolitiikka vs puoluepolitiikka</a:t>
            </a:r>
          </a:p>
          <a:p>
            <a:pPr>
              <a:lnSpc>
                <a:spcPct val="90000"/>
              </a:lnSpc>
            </a:pPr>
            <a:r>
              <a:rPr lang="fi-FI" smtClean="0"/>
              <a:t>policy on suomeksi/saksaksi poliisi!</a:t>
            </a:r>
          </a:p>
          <a:p>
            <a:pPr>
              <a:lnSpc>
                <a:spcPct val="90000"/>
              </a:lnSpc>
            </a:pPr>
            <a:r>
              <a:rPr lang="fi-FI" smtClean="0"/>
              <a:t>Poliisitoimi tarkoitti aikaisemmin kaikenlaista pientä järjestyksenpitoa: kuri, roskat, </a:t>
            </a:r>
          </a:p>
          <a:p>
            <a:pPr>
              <a:lnSpc>
                <a:spcPct val="90000"/>
              </a:lnSpc>
            </a:pPr>
            <a:r>
              <a:rPr lang="fi-FI" smtClean="0"/>
              <a:t>meillä ei siis ole eri termiä yleisemmälle ”politiikalle” jossa vedetään päälinjoja selvitetään vaihtoehtoja ja arvioidaan seurauksia (”hallitusohjelma”)</a:t>
            </a:r>
          </a:p>
          <a:p>
            <a:pPr>
              <a:lnSpc>
                <a:spcPct val="90000"/>
              </a:lnSpc>
            </a:pPr>
            <a:r>
              <a:rPr lang="fi-FI" smtClean="0"/>
              <a:t>Mutta se on hyväksyttävä: kannattaa miettiä mitä merkitystä sillä on että meillä ei ikään kuin käytännön toimintaa ja ohjelmaa osata erottaa toisistaan: suomalainen yksitasoisuus ja tekemisen ja suunnittelemisen toisiinsa liittyminen!</a:t>
            </a:r>
          </a:p>
          <a:p>
            <a:pPr>
              <a:lnSpc>
                <a:spcPct val="90000"/>
              </a:lnSpc>
            </a:pPr>
            <a:r>
              <a:rPr lang="fi-FI" smtClean="0"/>
              <a:t>Mutta kannattaa muistaa että poliisin tehtävät ovat taas laajentuneet: kotihälytykset, poliisi on se ensimmäinen viranomainen jolta syrjäytyneet saavat apua</a:t>
            </a:r>
          </a:p>
          <a:p>
            <a:pPr>
              <a:lnSpc>
                <a:spcPct val="90000"/>
              </a:lnSpc>
            </a:pPr>
            <a:r>
              <a:rPr lang="fi-FI" smtClean="0"/>
              <a:t>Sosiaalityön ja poliisin yhteistyö…</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J P Roos 2008</a:t>
            </a:r>
          </a:p>
        </p:txBody>
      </p:sp>
      <p:sp>
        <p:nvSpPr>
          <p:cNvPr id="6" name="Slide Number Placeholder 5"/>
          <p:cNvSpPr>
            <a:spLocks noGrp="1"/>
          </p:cNvSpPr>
          <p:nvPr>
            <p:ph type="sldNum" sz="quarter" idx="12"/>
          </p:nvPr>
        </p:nvSpPr>
        <p:spPr/>
        <p:txBody>
          <a:bodyPr/>
          <a:lstStyle/>
          <a:p>
            <a:pPr>
              <a:defRPr/>
            </a:pPr>
            <a:fld id="{A1C42142-FE0A-4428-AFFD-BD0149215E44}" type="slidenum">
              <a:rPr lang="en-US"/>
              <a:pPr>
                <a:defRPr/>
              </a:pPr>
              <a:t>9</a:t>
            </a:fld>
            <a:endParaRPr lang="en-US"/>
          </a:p>
        </p:txBody>
      </p:sp>
      <p:sp>
        <p:nvSpPr>
          <p:cNvPr id="41988" name="Rectangle 2"/>
          <p:cNvSpPr>
            <a:spLocks noGrp="1" noChangeArrowheads="1"/>
          </p:cNvSpPr>
          <p:nvPr>
            <p:ph type="title"/>
          </p:nvPr>
        </p:nvSpPr>
        <p:spPr/>
        <p:txBody>
          <a:bodyPr/>
          <a:lstStyle/>
          <a:p>
            <a:r>
              <a:rPr lang="fi-FI" smtClean="0"/>
              <a:t>Suomen sodanjälkeinen (sosiaali)historia</a:t>
            </a:r>
            <a:endParaRPr lang="en-GB" smtClean="0"/>
          </a:p>
        </p:txBody>
      </p:sp>
      <p:sp>
        <p:nvSpPr>
          <p:cNvPr id="41989" name="Rectangle 3"/>
          <p:cNvSpPr>
            <a:spLocks noGrp="1" noChangeArrowheads="1"/>
          </p:cNvSpPr>
          <p:nvPr>
            <p:ph type="body" idx="1"/>
          </p:nvPr>
        </p:nvSpPr>
        <p:spPr/>
        <p:txBody>
          <a:bodyPr/>
          <a:lstStyle/>
          <a:p>
            <a:r>
              <a:rPr lang="fi-FI" smtClean="0"/>
              <a:t>Perhepolitiikan vaihe </a:t>
            </a:r>
          </a:p>
          <a:p>
            <a:endParaRPr lang="fi-FI" smtClean="0"/>
          </a:p>
          <a:p>
            <a:r>
              <a:rPr lang="fi-FI" smtClean="0"/>
              <a:t>Sairausvakuutus</a:t>
            </a:r>
          </a:p>
          <a:p>
            <a:endParaRPr lang="fi-FI" smtClean="0"/>
          </a:p>
          <a:p>
            <a:r>
              <a:rPr lang="fi-FI" smtClean="0"/>
              <a:t>Eläkepoliittiset ratkaisut</a:t>
            </a:r>
          </a:p>
          <a:p>
            <a:endParaRPr lang="fi-FI" smtClean="0"/>
          </a:p>
          <a:p>
            <a:r>
              <a:rPr lang="fi-FI" smtClean="0"/>
              <a:t>Hyvinvointivaltio valmiiksi: täystyöllisyys ja sosiaaliturva</a:t>
            </a:r>
          </a:p>
          <a:p>
            <a:endParaRPr lang="fi-FI" smtClean="0"/>
          </a:p>
          <a:p>
            <a:r>
              <a:rPr lang="fi-FI" smtClean="0"/>
              <a:t>Suuri lama ja hyvinvointivaltion purku/supistaminen, jättiläistyöttömyys</a:t>
            </a:r>
          </a:p>
          <a:p>
            <a:endParaRPr lang="fi-FI" smtClean="0"/>
          </a:p>
          <a:p>
            <a:r>
              <a:rPr lang="fi-FI" smtClean="0"/>
              <a:t>Hidas paluu</a:t>
            </a:r>
            <a:endParaRPr lang="en-GB"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fi-FI" smtClean="0"/>
              <a:t>Koulutus</a:t>
            </a:r>
          </a:p>
        </p:txBody>
      </p:sp>
      <p:sp>
        <p:nvSpPr>
          <p:cNvPr id="28675" name="Content Placeholder 2"/>
          <p:cNvSpPr>
            <a:spLocks noGrp="1"/>
          </p:cNvSpPr>
          <p:nvPr>
            <p:ph idx="1"/>
          </p:nvPr>
        </p:nvSpPr>
        <p:spPr/>
        <p:txBody>
          <a:bodyPr/>
          <a:lstStyle/>
          <a:p>
            <a:r>
              <a:rPr lang="fi-FI" dirty="0" smtClean="0"/>
              <a:t>Mitä eriarvoisempi yhteiskunta, sitä heikommat luku- ja matematiikkataidot</a:t>
            </a:r>
          </a:p>
          <a:p>
            <a:r>
              <a:rPr lang="fi-FI" dirty="0" smtClean="0"/>
              <a:t>Suomi tässä absoluuttista huippua</a:t>
            </a:r>
          </a:p>
          <a:p>
            <a:r>
              <a:rPr lang="fi-FI" dirty="0" smtClean="0"/>
              <a:t>USA pärjää surkeasti</a:t>
            </a:r>
          </a:p>
          <a:p>
            <a:r>
              <a:rPr lang="fi-FI" dirty="0" smtClean="0"/>
              <a:t>MUTTA tieteessä tilanne on ikävä kyllä toinen!</a:t>
            </a:r>
          </a:p>
          <a:p>
            <a:r>
              <a:rPr lang="fi-FI" dirty="0" smtClean="0"/>
              <a:t>(koska tiede nojaa lahjakkuuteen, luovuuteen, erilaisuuteen, eriarvoisuuteen…)</a:t>
            </a:r>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34390E22-2891-4992-89C4-2D4FB0190014}" type="slidenum">
              <a:rPr lang="fi-FI" smtClean="0"/>
              <a:pPr>
                <a:defRPr/>
              </a:pPr>
              <a:t>91</a:t>
            </a:fld>
            <a:endParaRPr lang="fi-FI"/>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i-FI" smtClean="0"/>
              <a:t>Väkivalta</a:t>
            </a:r>
          </a:p>
        </p:txBody>
      </p:sp>
      <p:sp>
        <p:nvSpPr>
          <p:cNvPr id="29699" name="Content Placeholder 2"/>
          <p:cNvSpPr>
            <a:spLocks noGrp="1"/>
          </p:cNvSpPr>
          <p:nvPr>
            <p:ph idx="1"/>
          </p:nvPr>
        </p:nvSpPr>
        <p:spPr/>
        <p:txBody>
          <a:bodyPr/>
          <a:lstStyle/>
          <a:p>
            <a:r>
              <a:rPr lang="fi-FI" dirty="0" smtClean="0"/>
              <a:t>Mitä eriarvoisempi maa, sitä enemmän väkivaltaa</a:t>
            </a:r>
          </a:p>
          <a:p>
            <a:r>
              <a:rPr lang="fi-FI" dirty="0" smtClean="0"/>
              <a:t>Suomi poikkeaa tässä oman viiteryhmänsä maista: viina selityksenä</a:t>
            </a:r>
          </a:p>
          <a:p>
            <a:r>
              <a:rPr lang="fi-FI" dirty="0" smtClean="0"/>
              <a:t>Mutta kun kysytään lapsilta tilanne on selvä: mitä enemmän eriarvoisuutta sitä enemmän tappelua, kiusaamista, epäystävällisyyttä</a:t>
            </a:r>
          </a:p>
        </p:txBody>
      </p:sp>
      <p:sp>
        <p:nvSpPr>
          <p:cNvPr id="4" name="Footer Placeholder 3"/>
          <p:cNvSpPr>
            <a:spLocks noGrp="1"/>
          </p:cNvSpPr>
          <p:nvPr>
            <p:ph type="ftr" sz="quarter" idx="11"/>
          </p:nvPr>
        </p:nvSpPr>
        <p:spPr/>
        <p:txBody>
          <a:bodyPr/>
          <a:lstStyle/>
          <a:p>
            <a:pPr>
              <a:defRPr/>
            </a:pPr>
            <a:r>
              <a:rPr lang="fi-FI" smtClean="0"/>
              <a:t>Sosiaalipolitiikan johdantokurssi 2011</a:t>
            </a:r>
            <a:endParaRPr lang="fi-FI"/>
          </a:p>
        </p:txBody>
      </p:sp>
      <p:sp>
        <p:nvSpPr>
          <p:cNvPr id="5" name="Slide Number Placeholder 4"/>
          <p:cNvSpPr>
            <a:spLocks noGrp="1"/>
          </p:cNvSpPr>
          <p:nvPr>
            <p:ph type="sldNum" sz="quarter" idx="12"/>
          </p:nvPr>
        </p:nvSpPr>
        <p:spPr/>
        <p:txBody>
          <a:bodyPr/>
          <a:lstStyle/>
          <a:p>
            <a:pPr>
              <a:defRPr/>
            </a:pPr>
            <a:fld id="{3AADA7B4-866B-43FA-83E3-E5D69FCB9118}" type="slidenum">
              <a:rPr lang="fi-FI" smtClean="0"/>
              <a:pPr>
                <a:defRPr/>
              </a:pPr>
              <a:t>96</a:t>
            </a:fld>
            <a:endParaRPr lang="fi-FI"/>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spect="1" noChangeArrowheads="1"/>
          </p:cNvPicPr>
          <p:nvPr/>
        </p:nvPicPr>
        <p:blipFill>
          <a:blip r:embed="rId3" cstate="print"/>
          <a:srcRect/>
          <a:stretch>
            <a:fillRect/>
          </a:stretch>
        </p:blipFill>
        <p:spPr bwMode="auto">
          <a:xfrm>
            <a:off x="0" y="0"/>
            <a:ext cx="9142413" cy="68564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5174</TotalTime>
  <Words>8843</Words>
  <Application>Microsoft Office PowerPoint</Application>
  <PresentationFormat>On-screen Show (4:3)</PresentationFormat>
  <Paragraphs>1862</Paragraphs>
  <Slides>234</Slides>
  <Notes>151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234</vt:i4>
      </vt:variant>
    </vt:vector>
  </HeadingPairs>
  <TitlesOfParts>
    <vt:vector size="236" baseType="lpstr">
      <vt:lpstr>Office Theme</vt:lpstr>
      <vt:lpstr>Chart</vt:lpstr>
      <vt:lpstr>Sosiaalipolitiikan peruskurssi  </vt:lpstr>
      <vt:lpstr>Suoritustapa</vt:lpstr>
      <vt:lpstr>Esseeohjeet</vt:lpstr>
      <vt:lpstr>Aloitus</vt:lpstr>
      <vt:lpstr>Hyvinvointivaltion arvostus</vt:lpstr>
      <vt:lpstr>mutta</vt:lpstr>
      <vt:lpstr>Sosiaalipolitiikka</vt:lpstr>
      <vt:lpstr>Politiikka?</vt:lpstr>
      <vt:lpstr>Suomen sodanjälkeinen (sosiaali)historia</vt:lpstr>
      <vt:lpstr>Sosiaalipolitiikan monitieteisyys</vt:lpstr>
      <vt:lpstr>Sosiaalipolitiikan peruskysymys</vt:lpstr>
      <vt:lpstr>Hyvinvointi</vt:lpstr>
      <vt:lpstr>Pahoinvointi</vt:lpstr>
      <vt:lpstr>Onnellisuus</vt:lpstr>
      <vt:lpstr>World Happiness Database</vt:lpstr>
      <vt:lpstr>Onnellisuus lisääntyy hitaasti</vt:lpstr>
      <vt:lpstr>Onnettomissa maissa hajonta on iso</vt:lpstr>
      <vt:lpstr>Universaalisuus?</vt:lpstr>
      <vt:lpstr>Köyhyysongelma</vt:lpstr>
      <vt:lpstr>Köyhyysmittarit</vt:lpstr>
      <vt:lpstr>Slide 21</vt:lpstr>
      <vt:lpstr>Lehto: Perusturvan taso </vt:lpstr>
      <vt:lpstr>Lehto: Perusturva 2</vt:lpstr>
      <vt:lpstr>Suomessa tuloköyhyys on kasvanut </vt:lpstr>
      <vt:lpstr>Findikaattori</vt:lpstr>
      <vt:lpstr>2. Suhteellinen köyhyys 60% mediaanitulosta  1987-2005</vt:lpstr>
      <vt:lpstr>EU:n köyhyyskriteerit (Suomi suluissa)</vt:lpstr>
      <vt:lpstr>4. Pienituloiset Lähde: Tilastokeskus</vt:lpstr>
      <vt:lpstr>Yhteistä pienituloisten ryhmille </vt:lpstr>
      <vt:lpstr>6. Pitkittynyt pienituloisuus 2006 henkilön iän ja sukupuolen mukaan, % väestöryhmästä</vt:lpstr>
      <vt:lpstr>Tuloerojen kehityksestä  </vt:lpstr>
      <vt:lpstr>Slide 32</vt:lpstr>
      <vt:lpstr>8. Kotitalouksien reaalitulojen ja tuloerojen kehitys 1987 - 2005, vuosi 1987=100 Lähde: Tilastokeskus</vt:lpstr>
      <vt:lpstr>9. Reaalisten käytettävissä olevien tulojen kasvu vuodesta 1990 vuoteen 2004</vt:lpstr>
      <vt:lpstr>Tulonjako Suomessa</vt:lpstr>
      <vt:lpstr>Tuloeroja koskevia faktoja</vt:lpstr>
      <vt:lpstr>Pienituloisten osuus ja lukumäärä perhetyypin mukaan vuonna 2005</vt:lpstr>
      <vt:lpstr>Pienituloisten osuus ja lukumäärä sosioekonomisen aseman mukaan 2005</vt:lpstr>
      <vt:lpstr>Ensimmäinen lukutehtävä</vt:lpstr>
      <vt:lpstr>Tulokset</vt:lpstr>
      <vt:lpstr>Tärkeimmät asiat</vt:lpstr>
      <vt:lpstr>Tärkeimmät asiat 2</vt:lpstr>
      <vt:lpstr>Leikkaukset</vt:lpstr>
      <vt:lpstr>Onko Suomi Pohjoismainen hyvinvointivaltio?</vt:lpstr>
      <vt:lpstr>Pohjoismaisuuden olennaiset kriteerit (Mikko Kautto)</vt:lpstr>
      <vt:lpstr>Lisäkriteerejä</vt:lpstr>
      <vt:lpstr>Sosiaalipolitiikan perusregiimit</vt:lpstr>
      <vt:lpstr>Lisää regiimejä </vt:lpstr>
      <vt:lpstr>Liberaalin ja pohjoismaisen mallin vertailu</vt:lpstr>
      <vt:lpstr>Pohjoismaisen ja konservatiivisen mallin erot</vt:lpstr>
      <vt:lpstr>Onko tämä konstruktio?</vt:lpstr>
      <vt:lpstr>Nationalismi</vt:lpstr>
      <vt:lpstr>Esimerkki</vt:lpstr>
      <vt:lpstr>Slide 54</vt:lpstr>
      <vt:lpstr>Sosiaalipolitiikan kehitys</vt:lpstr>
      <vt:lpstr>Lyhyt versio: hyvinvointivaltion kehitys</vt:lpstr>
      <vt:lpstr>Keskipitkä versio: työväenkysymyksestä sosiaalipolitiikkaan</vt:lpstr>
      <vt:lpstr>Tosi pitkä versio: köyhyyden ja auttamisen historia</vt:lpstr>
      <vt:lpstr>Sosiaalipolitiikan perustelut</vt:lpstr>
      <vt:lpstr>Vähäosaisten auttaminen</vt:lpstr>
      <vt:lpstr>Luokkataistelu</vt:lpstr>
      <vt:lpstr>Taloudellinen tehokkuus</vt:lpstr>
      <vt:lpstr>Evoluutioteoria: sosiaalidarwinismi</vt:lpstr>
      <vt:lpstr>Moderni darwinismi on eri asia</vt:lpstr>
      <vt:lpstr>Altruismi</vt:lpstr>
      <vt:lpstr>Altruismi vs. vapaamatkustajat</vt:lpstr>
      <vt:lpstr>Yksityiset ja julkiset sosiaalimenot</vt:lpstr>
      <vt:lpstr>Slide 68</vt:lpstr>
      <vt:lpstr>The spirit level</vt:lpstr>
      <vt:lpstr>Perusväittämä</vt:lpstr>
      <vt:lpstr>Hirsipuukuvio</vt:lpstr>
      <vt:lpstr>Slide 72</vt:lpstr>
      <vt:lpstr>Slide 73</vt:lpstr>
      <vt:lpstr>Slide 74</vt:lpstr>
      <vt:lpstr>Slide 75</vt:lpstr>
      <vt:lpstr>Kysymyksiä</vt:lpstr>
      <vt:lpstr>Terveys</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Koulutus</vt:lpstr>
      <vt:lpstr>Slide 92</vt:lpstr>
      <vt:lpstr>Slide 93</vt:lpstr>
      <vt:lpstr>Slide 94</vt:lpstr>
      <vt:lpstr>Slide 95</vt:lpstr>
      <vt:lpstr>Väkivalta</vt:lpstr>
      <vt:lpstr>Slide 97</vt:lpstr>
      <vt:lpstr>Slide 98</vt:lpstr>
      <vt:lpstr>Slide 99</vt:lpstr>
      <vt:lpstr>Slide 100</vt:lpstr>
      <vt:lpstr>Slide 101</vt:lpstr>
      <vt:lpstr>Slide 102</vt:lpstr>
      <vt:lpstr>Slide 103</vt:lpstr>
      <vt:lpstr>Tuloerojen merkitys</vt:lpstr>
      <vt:lpstr>Slide 105</vt:lpstr>
      <vt:lpstr>Slide 106</vt:lpstr>
      <vt:lpstr>Slide 107</vt:lpstr>
      <vt:lpstr>Rajua kritiikkiä!</vt:lpstr>
      <vt:lpstr>Keskustelua</vt:lpstr>
      <vt:lpstr>Goldthorpe-viite</vt:lpstr>
      <vt:lpstr>Seuraavat luettavat tekstit</vt:lpstr>
      <vt:lpstr>Vertailu USA:n kanssa</vt:lpstr>
      <vt:lpstr>Hyvinvointivaltioiden vertailu</vt:lpstr>
      <vt:lpstr>Slide 114</vt:lpstr>
      <vt:lpstr>SATA komitea sosiaalipolitiikan uudistajana </vt:lpstr>
      <vt:lpstr>Todella laaja tavoite</vt:lpstr>
      <vt:lpstr>Työ parasta sosiaalipolitiikkaa (Etlan/Sailaksen malli)</vt:lpstr>
      <vt:lpstr>Perusturvan parantamistavoite  </vt:lpstr>
      <vt:lpstr>Perusturvan tason nostaminen</vt:lpstr>
      <vt:lpstr>Hallinnollisia toiveita</vt:lpstr>
      <vt:lpstr>Sata-komitean esityksiä</vt:lpstr>
      <vt:lpstr>Mitä ei toteutunut</vt:lpstr>
      <vt:lpstr>Perustulo</vt:lpstr>
      <vt:lpstr>Sidos työmarkkinatuen ja ansiosidonnaisen korvauksen välillä</vt:lpstr>
      <vt:lpstr>Terveyden luokkaerot</vt:lpstr>
      <vt:lpstr>Toimintakyky Suomessa surkea</vt:lpstr>
      <vt:lpstr>STMn raportti</vt:lpstr>
      <vt:lpstr>Perusasetelma</vt:lpstr>
      <vt:lpstr>Perusselitykset: Ympäristöselitykset </vt:lpstr>
      <vt:lpstr>Perusselitykset: Valikoitumisselitykset</vt:lpstr>
      <vt:lpstr>Voiko eroihin vaikuttaa?</vt:lpstr>
      <vt:lpstr>Koulutuksen merkitys</vt:lpstr>
      <vt:lpstr>Koulutuksen merkitys 2</vt:lpstr>
      <vt:lpstr>ISO ongelma</vt:lpstr>
      <vt:lpstr>Yhteiskuntatieteiden perusongelma</vt:lpstr>
      <vt:lpstr>Maailman selittäminen</vt:lpstr>
      <vt:lpstr>Teorian ja empirian suhde</vt:lpstr>
      <vt:lpstr>Pinker: väkivallan historia</vt:lpstr>
      <vt:lpstr>Göran Therborn: The World. A Beginner’s Guide</vt:lpstr>
      <vt:lpstr>Ihmisen toiminnan viisi voimakenttää</vt:lpstr>
      <vt:lpstr>Viisi sivilisaatiota</vt:lpstr>
      <vt:lpstr>Kuusi globalisaatioaaltoa</vt:lpstr>
      <vt:lpstr>Elämänkulun muutos</vt:lpstr>
      <vt:lpstr>”Ihanteellinen elämänkulku”</vt:lpstr>
      <vt:lpstr>Rasismia?</vt:lpstr>
      <vt:lpstr>Älykkyys on normaalijakautunut</vt:lpstr>
      <vt:lpstr>PISA tutkimus</vt:lpstr>
      <vt:lpstr>Lynn-Vanhanen</vt:lpstr>
      <vt:lpstr>IQ ja PISA </vt:lpstr>
      <vt:lpstr>Ongelma</vt:lpstr>
      <vt:lpstr>Eli näin</vt:lpstr>
      <vt:lpstr>Kestävyysvaje </vt:lpstr>
      <vt:lpstr>Keskeiset muuttujat</vt:lpstr>
      <vt:lpstr>Sustainability gap</vt:lpstr>
      <vt:lpstr>Ikääntymisraportti</vt:lpstr>
      <vt:lpstr>Ikääntymisraportti</vt:lpstr>
      <vt:lpstr>Yksityissektorin näkökulma!</vt:lpstr>
      <vt:lpstr>Kantosuhde</vt:lpstr>
      <vt:lpstr>Resepti</vt:lpstr>
      <vt:lpstr>Yksityinen sektori pelastajana</vt:lpstr>
      <vt:lpstr>Onko julkinen sektori oikeasti ongelma?</vt:lpstr>
      <vt:lpstr>Eläketurvan tulevaisuus</vt:lpstr>
      <vt:lpstr>Eläkepolitiikka</vt:lpstr>
      <vt:lpstr>Rahastointi</vt:lpstr>
      <vt:lpstr>Yksityisen ja julkisen kompromissi</vt:lpstr>
      <vt:lpstr>Eläkepommi?</vt:lpstr>
      <vt:lpstr>Eläkevarat suhteessa BKT:hen 2007, %.</vt:lpstr>
      <vt:lpstr>Suomen eläkerahastojen paradoksi</vt:lpstr>
      <vt:lpstr>Tulevaisuus</vt:lpstr>
      <vt:lpstr>Sukupolven käsitteestä</vt:lpstr>
      <vt:lpstr>Esimerkki: omat tutkimusalueeni (1)</vt:lpstr>
      <vt:lpstr>Omat tutkimusalueeni (2)</vt:lpstr>
      <vt:lpstr>Sukupolven käsite 2</vt:lpstr>
      <vt:lpstr>Gentrans projekti</vt:lpstr>
      <vt:lpstr>Kysymyslomakkeet</vt:lpstr>
      <vt:lpstr>Slide 176</vt:lpstr>
      <vt:lpstr>Slide 177</vt:lpstr>
      <vt:lpstr>KAIKKI LAPSILLE ANNETTU APU k90</vt:lpstr>
      <vt:lpstr>KAIKKI LAPSILLE ANNETTU APU SUKUPUOLEN MUKAAN k90</vt:lpstr>
      <vt:lpstr>KAIKKI LAPSILLE ANNETTU APU SUKUPUOLEN MUKAAN k90</vt:lpstr>
      <vt:lpstr>KAIKEN MUILLE KUIN LAPSILLE ANNETUN AVUN LAJI YLEISYYSJÄRJESTYKSESSÄ k16</vt:lpstr>
      <vt:lpstr>KAIKEN MUILLE KUIN LAPSILLE ANNETUN AVUN LAJI SUKUPUOLEN MUKAAN  (SAMA JÄRJESTYS KUIN EDELLÄ) k16</vt:lpstr>
      <vt:lpstr>Antanut eniten apua seuraaviin tarkoituksiin (muille kuin lapsille) k17</vt:lpstr>
      <vt:lpstr>Antanut eniten apua seuraaville (muille kuin omille lapsille) k19</vt:lpstr>
      <vt:lpstr>    VASTAAJAN SAAMA KÄYTÄNNÖN APU   KOTITALOUDEN ULKOPUOLELLA ASUVALTA HENKILÖLTÄ 12 KUUKAUDEN KULUESSA</vt:lpstr>
      <vt:lpstr>Vastaajan eniten saaman avun laji  (myös lapsilta saatu apu)</vt:lpstr>
      <vt:lpstr>Saanut eniten apua seuraavilta k9</vt:lpstr>
      <vt:lpstr>Erilaista apua saaneiden vastaajien osuus yleisyysjärjestyksessä k8</vt:lpstr>
      <vt:lpstr>Erilaista apua saaneiden naisten ja miesten osuus em. järjestyksessä k8</vt:lpstr>
      <vt:lpstr> Eniten auttaneelta saadun avun useus k11</vt:lpstr>
      <vt:lpstr>Eniten auttaneelta saadun avun useus k11</vt:lpstr>
      <vt:lpstr>Vanhimman lapsen lasten hoitaminen</vt:lpstr>
      <vt:lpstr>Hoitanut lastensa lapsia 12 kk:n aikana (kaikilla on ainakin yksi lapsi, vanhin)</vt:lpstr>
      <vt:lpstr>Vanhimman lapsen lasten hoidon useus </vt:lpstr>
      <vt:lpstr>Vanhimman lapsen lapsen hoidon säännöllisyys</vt:lpstr>
      <vt:lpstr>Mistä syystä hoiti lastenlapsia?</vt:lpstr>
      <vt:lpstr>Mistä syystä hoiti lapsenlapsia?</vt:lpstr>
      <vt:lpstr>HENKILÖKOHTAINEN HOIVA</vt:lpstr>
      <vt:lpstr>PÄIVITTÄIN KOTONA HOIVATTAVAN SUHDE VASTAAJAAN </vt:lpstr>
      <vt:lpstr>Yhteiskuntatiede vs. luonnontiede</vt:lpstr>
      <vt:lpstr>Konsilienssi/reduktionismi</vt:lpstr>
      <vt:lpstr>Konstruktionismi</vt:lpstr>
      <vt:lpstr>Konstruktioita on…</vt:lpstr>
      <vt:lpstr>Uusinta regiimeistä</vt:lpstr>
      <vt:lpstr>Esping-Andersenin kriteerit</vt:lpstr>
      <vt:lpstr>Toimiiko typologia?</vt:lpstr>
      <vt:lpstr>Arts-Gelissen</vt:lpstr>
      <vt:lpstr>Feragina-Seeleib Kaiser</vt:lpstr>
      <vt:lpstr>Dynamiikka</vt:lpstr>
      <vt:lpstr>Onnellisuuden eroja</vt:lpstr>
      <vt:lpstr>Elämänpolitiikka</vt:lpstr>
      <vt:lpstr>Foucault’n elämänpolitiikka</vt:lpstr>
      <vt:lpstr>Evoluutio ja elämänpolitiikka</vt:lpstr>
      <vt:lpstr>Kevään luentosarja: elämänpolitiikka</vt:lpstr>
      <vt:lpstr>Hyvää joulua!</vt:lpstr>
      <vt:lpstr>Evoluutioteorian ja yhteiskuntatieteiden yhteys:</vt:lpstr>
      <vt:lpstr>Ihminen moraalisena olentona</vt:lpstr>
      <vt:lpstr>Kannattiko yhteistyö vai ei</vt:lpstr>
      <vt:lpstr>Hamiltonin periaate</vt:lpstr>
      <vt:lpstr>Peliteoria</vt:lpstr>
      <vt:lpstr>Tit for tat /vastavuoroisuusperiaate</vt:lpstr>
      <vt:lpstr>Markkinoinnissa kova sana</vt:lpstr>
      <vt:lpstr>Nuoret miehet ja väkivalta</vt:lpstr>
      <vt:lpstr>Geenin ”itsekkyys”</vt:lpstr>
      <vt:lpstr>Perheen merkitys?</vt:lpstr>
      <vt:lpstr>Universaalisuus?</vt:lpstr>
      <vt:lpstr>Vertailu USA:n kanssa</vt:lpstr>
      <vt:lpstr>Hyvinvointivaltioiden vertailu</vt:lpstr>
      <vt:lpstr>Sailaksen lista</vt:lpstr>
      <vt:lpstr>Sailaksen lista: tausta</vt:lpstr>
      <vt:lpstr>Sailaksen listan ydin</vt:lpstr>
      <vt:lpstr>Sailaksen listan status</vt:lpstr>
      <vt:lpstr>Sailaksen lista: yleiset supistukset</vt:lpstr>
      <vt:lpstr>Sailaksen lista: sosiaalimenot</vt:lpstr>
    </vt:vector>
  </TitlesOfParts>
  <Company>Helsingin yliopisto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jproos</dc:creator>
  <cp:lastModifiedBy>jproos</cp:lastModifiedBy>
  <cp:revision>272</cp:revision>
  <dcterms:created xsi:type="dcterms:W3CDTF">2009-09-14T09:47:50Z</dcterms:created>
  <dcterms:modified xsi:type="dcterms:W3CDTF">2011-12-12T13:02:28Z</dcterms:modified>
</cp:coreProperties>
</file>